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5"/>
  </p:notesMasterIdLst>
  <p:sldIdLst>
    <p:sldId id="290" r:id="rId3"/>
    <p:sldId id="285" r:id="rId4"/>
    <p:sldId id="289" r:id="rId5"/>
    <p:sldId id="286" r:id="rId6"/>
    <p:sldId id="287" r:id="rId7"/>
    <p:sldId id="280" r:id="rId8"/>
    <p:sldId id="281" r:id="rId9"/>
    <p:sldId id="282" r:id="rId10"/>
    <p:sldId id="283" r:id="rId11"/>
    <p:sldId id="284" r:id="rId12"/>
    <p:sldId id="275" r:id="rId13"/>
    <p:sldId id="276" r:id="rId14"/>
    <p:sldId id="277" r:id="rId15"/>
    <p:sldId id="278" r:id="rId16"/>
    <p:sldId id="279" r:id="rId17"/>
    <p:sldId id="303" r:id="rId18"/>
    <p:sldId id="304" r:id="rId19"/>
    <p:sldId id="305" r:id="rId20"/>
    <p:sldId id="306" r:id="rId21"/>
    <p:sldId id="307" r:id="rId22"/>
    <p:sldId id="308" r:id="rId23"/>
    <p:sldId id="269" r:id="rId24"/>
    <p:sldId id="270" r:id="rId25"/>
    <p:sldId id="271" r:id="rId26"/>
    <p:sldId id="272" r:id="rId27"/>
    <p:sldId id="273" r:id="rId28"/>
    <p:sldId id="274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0" r:id="rId52"/>
    <p:sldId id="321" r:id="rId53"/>
    <p:sldId id="319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1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41F51-39BF-42CE-8E73-6166CF72BF8B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847F-7C48-41F7-A445-F8064ECC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the USING clause and the</a:t>
            </a:r>
            <a:r>
              <a:rPr lang="en-US" baseline="0" dirty="0" smtClean="0"/>
              <a:t> </a:t>
            </a:r>
            <a:r>
              <a:rPr lang="en-US" dirty="0" smtClean="0"/>
              <a:t>AS clause are optional.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schema is specified, fields must be referred to by position instead of by name (e.g., $0 for the first field).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return value of a LOAD command is a handle to a bag.</a:t>
            </a:r>
          </a:p>
          <a:p>
            <a:r>
              <a:rPr lang="en-US" dirty="0" smtClean="0"/>
              <a:t>The LOAD command does not imply database-style loading into tables.</a:t>
            </a:r>
          </a:p>
          <a:p>
            <a:r>
              <a:rPr lang="en-US" dirty="0" smtClean="0"/>
              <a:t>No data is actually read, and no processing carried out, until the user explicitly asks for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E90DA-71E4-4DBF-85A9-E6C21D56DD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the USING clause and the</a:t>
            </a:r>
            <a:r>
              <a:rPr lang="en-US" baseline="0" dirty="0" smtClean="0"/>
              <a:t> </a:t>
            </a:r>
            <a:r>
              <a:rPr lang="en-US" dirty="0" smtClean="0"/>
              <a:t>AS clause are optional.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schema is specified, fields must be referred to by position instead of by name (e.g., $0 for the first field).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return value of a LOAD command is a handle to a bag.</a:t>
            </a:r>
          </a:p>
          <a:p>
            <a:r>
              <a:rPr lang="en-US" dirty="0" smtClean="0"/>
              <a:t>The LOAD command does not imply database-style loading into tables.</a:t>
            </a:r>
          </a:p>
          <a:p>
            <a:r>
              <a:rPr lang="en-US" dirty="0" smtClean="0"/>
              <a:t>No data is actually read, and no processing carried out, until the user explicitly asks for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E90DA-71E4-4DBF-85A9-E6C21D56DD3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E90DA-71E4-4DBF-85A9-E6C21D56DD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FLATTEN helps in independent processing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by eliminating nesting.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E90DA-71E4-4DBF-85A9-E6C21D56DD3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E90DA-71E4-4DBF-85A9-E6C21D56DD3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2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en.wikipedia.org/wiki/Pig_(programming_tool)" TargetMode="External"/><Relationship Id="rId3" Type="http://schemas.openxmlformats.org/officeDocument/2006/relationships/hyperlink" Target="https://github.com/Netflix/PigPen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03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PIG LATIN </a:t>
            </a:r>
            <a:br>
              <a:rPr lang="en-US" dirty="0" smtClean="0"/>
            </a:br>
            <a:r>
              <a:rPr lang="en-US" sz="2400" dirty="0" smtClean="0"/>
              <a:t>-- A Not-So-Foreign Language for Data Processing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4036"/>
            <a:ext cx="6400800" cy="242454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Sri </a:t>
            </a:r>
            <a:r>
              <a:rPr lang="en-US" dirty="0" err="1" smtClean="0"/>
              <a:t>Harsha</a:t>
            </a:r>
            <a:r>
              <a:rPr lang="en-US" dirty="0" smtClean="0"/>
              <a:t> </a:t>
            </a:r>
            <a:r>
              <a:rPr lang="en-US" dirty="0" err="1" smtClean="0"/>
              <a:t>Dasari</a:t>
            </a:r>
            <a:endParaRPr lang="en-US" dirty="0" smtClean="0"/>
          </a:p>
          <a:p>
            <a:r>
              <a:rPr lang="en-US" dirty="0" smtClean="0"/>
              <a:t>Shiva Shankar </a:t>
            </a:r>
            <a:r>
              <a:rPr lang="en-US" dirty="0" err="1" smtClean="0"/>
              <a:t>Kommineni</a:t>
            </a:r>
            <a:endParaRPr lang="en-US" dirty="0" smtClean="0"/>
          </a:p>
          <a:p>
            <a:r>
              <a:rPr lang="en-US" dirty="0" smtClean="0"/>
              <a:t>Ramesh </a:t>
            </a:r>
            <a:r>
              <a:rPr lang="en-US" dirty="0" err="1" smtClean="0"/>
              <a:t>Kuthala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err="1" smtClean="0"/>
              <a:t>Raghavendra</a:t>
            </a:r>
            <a:r>
              <a:rPr lang="en-US" dirty="0" smtClean="0"/>
              <a:t> Rao </a:t>
            </a:r>
            <a:r>
              <a:rPr lang="en-US" dirty="0" err="1" smtClean="0"/>
              <a:t>Yentrapathi</a:t>
            </a:r>
            <a:endParaRPr lang="en-US" dirty="0" smtClean="0"/>
          </a:p>
          <a:p>
            <a:r>
              <a:rPr lang="en-US" dirty="0" smtClean="0"/>
              <a:t>Anil </a:t>
            </a:r>
            <a:r>
              <a:rPr lang="en-US" dirty="0" err="1" smtClean="0"/>
              <a:t>Kanth</a:t>
            </a:r>
            <a:r>
              <a:rPr lang="en-US" dirty="0" smtClean="0"/>
              <a:t> </a:t>
            </a:r>
            <a:r>
              <a:rPr lang="en-US" dirty="0" err="1" smtClean="0"/>
              <a:t>Nelluri</a:t>
            </a:r>
            <a:endParaRPr lang="en-US" dirty="0" smtClean="0"/>
          </a:p>
          <a:p>
            <a:r>
              <a:rPr lang="en-US" dirty="0" err="1" smtClean="0"/>
              <a:t>Sushma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Meghana</a:t>
            </a:r>
            <a:r>
              <a:rPr lang="en-US" dirty="0" smtClean="0"/>
              <a:t> </a:t>
            </a:r>
            <a:r>
              <a:rPr lang="en-US" smtClean="0"/>
              <a:t>Chitta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382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Data Model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782"/>
            <a:ext cx="8229600" cy="380071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Clr>
                <a:srgbClr val="0072BC"/>
              </a:buClr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lvl="0">
              <a:buClr>
                <a:srgbClr val="0072BC"/>
              </a:buClr>
            </a:pPr>
            <a:r>
              <a:rPr lang="en-US" sz="2400" dirty="0" smtClean="0"/>
              <a:t>Bag</a:t>
            </a:r>
            <a:endParaRPr lang="en-US" sz="2400" dirty="0"/>
          </a:p>
          <a:p>
            <a:pPr lvl="1">
              <a:buClr>
                <a:srgbClr val="0072BC"/>
              </a:buClr>
            </a:pPr>
            <a:r>
              <a:rPr lang="en-US" sz="2000" dirty="0" smtClean="0"/>
              <a:t>Collection of tuples with possible duplicates</a:t>
            </a:r>
          </a:p>
          <a:p>
            <a:pPr lvl="1">
              <a:buClr>
                <a:srgbClr val="0072BC"/>
              </a:buClr>
            </a:pPr>
            <a:r>
              <a:rPr lang="en-US" sz="2000" dirty="0" smtClean="0"/>
              <a:t>Example: </a:t>
            </a:r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2000" dirty="0"/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(‘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‘filesystem’),</a:t>
            </a:r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	(‘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bigdata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‘principles’),</a:t>
            </a:r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(‘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‘analytics’) }</a:t>
            </a:r>
          </a:p>
          <a:p>
            <a:pPr marL="457200" lvl="1" indent="0">
              <a:buClr>
                <a:srgbClr val="0072BC"/>
              </a:buClr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72BC"/>
              </a:buClr>
            </a:pPr>
            <a:r>
              <a:rPr lang="en-US" sz="2400" dirty="0" smtClean="0"/>
              <a:t>Map</a:t>
            </a:r>
          </a:p>
          <a:p>
            <a:pPr lvl="1">
              <a:buClr>
                <a:srgbClr val="0072BC"/>
              </a:buClr>
            </a:pPr>
            <a:r>
              <a:rPr lang="en-US" sz="2000" dirty="0" smtClean="0"/>
              <a:t>Collection of data items where each item has a key used for lookup</a:t>
            </a:r>
          </a:p>
          <a:p>
            <a:pPr lvl="1">
              <a:buClr>
                <a:srgbClr val="0072BC"/>
              </a:buClr>
            </a:pPr>
            <a:r>
              <a:rPr lang="en-US" sz="2000" dirty="0" smtClean="0"/>
              <a:t>Example: </a:t>
            </a:r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2000" dirty="0"/>
              <a:t>	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 ‘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(‘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’),</a:t>
            </a:r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{(‘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principles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’),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(‘analytics’)}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7946"/>
            <a:ext cx="8229600" cy="914400"/>
          </a:xfrm>
        </p:spPr>
        <p:txBody>
          <a:bodyPr>
            <a:normAutofit/>
          </a:bodyPr>
          <a:lstStyle/>
          <a:p>
            <a:r>
              <a:rPr lang="en-US" sz="2000" b="1" dirty="0"/>
              <a:t>Specifying Input </a:t>
            </a:r>
            <a:r>
              <a:rPr lang="en-US" sz="2000" b="1" dirty="0" smtClean="0"/>
              <a:t>Data</a:t>
            </a:r>
            <a:r>
              <a:rPr lang="en-US" sz="2000" dirty="0" smtClean="0"/>
              <a:t>: </a:t>
            </a:r>
            <a:r>
              <a:rPr lang="en-US" sz="2000" i="1" dirty="0" smtClean="0"/>
              <a:t>LOAD</a:t>
            </a:r>
            <a:endParaRPr lang="en-US" sz="2000" i="1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2346"/>
            <a:ext cx="8229600" cy="32004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Input is assumed to be a bag (sequence of tuples)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“USING” clause </a:t>
            </a:r>
            <a:r>
              <a:rPr lang="en-US" sz="1600" dirty="0" smtClean="0"/>
              <a:t>to specify </a:t>
            </a:r>
            <a:r>
              <a:rPr lang="en-US" sz="1600" dirty="0"/>
              <a:t>a </a:t>
            </a:r>
            <a:r>
              <a:rPr lang="en-US" sz="1600" dirty="0" err="1" smtClean="0"/>
              <a:t>serializer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“AS” clause </a:t>
            </a:r>
            <a:r>
              <a:rPr lang="en-US" sz="1600" dirty="0" smtClean="0"/>
              <a:t>provide </a:t>
            </a:r>
            <a:r>
              <a:rPr lang="en-US" sz="1600" dirty="0"/>
              <a:t>a </a:t>
            </a:r>
            <a:r>
              <a:rPr lang="en-US" sz="1600" dirty="0" smtClean="0"/>
              <a:t>schema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Bag </a:t>
            </a:r>
            <a:r>
              <a:rPr lang="en-US" sz="1600" dirty="0" smtClean="0"/>
              <a:t>handles are </a:t>
            </a:r>
            <a:r>
              <a:rPr lang="en-US" sz="1600" dirty="0"/>
              <a:t>only logical</a:t>
            </a:r>
            <a:endParaRPr lang="en-US" sz="1600" dirty="0" smtClean="0"/>
          </a:p>
          <a:p>
            <a:pPr marL="457200" lvl="1" indent="0">
              <a:buClr>
                <a:srgbClr val="0072BC"/>
              </a:buClr>
              <a:buNone/>
            </a:pPr>
            <a:endParaRPr lang="en-US" sz="1600" dirty="0"/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1600" i="1" dirty="0" err="1" smtClean="0">
                <a:latin typeface="Gill Sans MT" pitchFamily="34" charset="0"/>
              </a:rPr>
              <a:t>bag_handle</a:t>
            </a:r>
            <a:r>
              <a:rPr lang="en-US" sz="1600" i="1" dirty="0" smtClean="0">
                <a:latin typeface="Gill Sans MT" pitchFamily="34" charset="0"/>
              </a:rPr>
              <a:t> = LOAD ‘</a:t>
            </a:r>
            <a:r>
              <a:rPr lang="en-US" sz="1600" i="1" dirty="0" err="1" smtClean="0">
                <a:latin typeface="Gill Sans MT" pitchFamily="34" charset="0"/>
              </a:rPr>
              <a:t>file_name</a:t>
            </a:r>
            <a:r>
              <a:rPr lang="en-US" sz="1600" i="1" dirty="0" smtClean="0">
                <a:latin typeface="Gill Sans MT" pitchFamily="34" charset="0"/>
              </a:rPr>
              <a:t>' </a:t>
            </a:r>
            <a:r>
              <a:rPr lang="en-US" sz="1600" i="1" dirty="0">
                <a:latin typeface="Gill Sans MT" pitchFamily="34" charset="0"/>
              </a:rPr>
              <a:t>[USING </a:t>
            </a:r>
            <a:r>
              <a:rPr lang="en-US" sz="1600" i="1" dirty="0" smtClean="0">
                <a:latin typeface="Gill Sans MT" pitchFamily="34" charset="0"/>
              </a:rPr>
              <a:t>function()] </a:t>
            </a:r>
            <a:r>
              <a:rPr lang="en-US" sz="1600" i="1" dirty="0">
                <a:latin typeface="Gill Sans MT" pitchFamily="34" charset="0"/>
              </a:rPr>
              <a:t>[AS </a:t>
            </a:r>
            <a:r>
              <a:rPr lang="en-US" sz="1600" i="1" dirty="0" smtClean="0">
                <a:latin typeface="Gill Sans MT" pitchFamily="34" charset="0"/>
              </a:rPr>
              <a:t>(schema)];</a:t>
            </a:r>
            <a:r>
              <a:rPr lang="en-US" sz="1600" dirty="0"/>
              <a:t> </a:t>
            </a:r>
            <a:endParaRPr lang="en-US" sz="1600" dirty="0" smtClean="0"/>
          </a:p>
          <a:p>
            <a:pPr marL="457200" lvl="1" indent="0">
              <a:buClr>
                <a:srgbClr val="0072BC"/>
              </a:buClr>
              <a:buNone/>
            </a:pPr>
            <a:endParaRPr lang="en-US" sz="1600" dirty="0" smtClean="0"/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1600" i="1" dirty="0">
                <a:latin typeface="Helvetica" panose="020B0604020202020204" pitchFamily="34" charset="0"/>
                <a:cs typeface="Helvetica" panose="020B0604020202020204" pitchFamily="34" charset="0"/>
              </a:rPr>
              <a:t>Ex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i="1" dirty="0" err="1">
                <a:latin typeface="Gill Sans MT" pitchFamily="34" charset="0"/>
                <a:cs typeface="Helvetica" panose="020B0604020202020204" pitchFamily="34" charset="0"/>
              </a:rPr>
              <a:t>grades_table</a:t>
            </a:r>
            <a:r>
              <a:rPr lang="en-US" sz="1600" i="1" dirty="0">
                <a:latin typeface="Gill Sans MT" pitchFamily="34" charset="0"/>
                <a:cs typeface="Helvetica" panose="020B0604020202020204" pitchFamily="34" charset="0"/>
              </a:rPr>
              <a:t> = </a:t>
            </a:r>
            <a:r>
              <a:rPr lang="en-US" altLang="en-US" sz="1600" i="1" dirty="0">
                <a:solidFill>
                  <a:srgbClr val="000000"/>
                </a:solidFill>
                <a:latin typeface="Gill Sans MT" pitchFamily="34" charset="0"/>
                <a:cs typeface="Helvetica" panose="020B0604020202020204" pitchFamily="34" charset="0"/>
              </a:rPr>
              <a:t>LOAD ‘grades' AS (name: </a:t>
            </a:r>
            <a:r>
              <a:rPr lang="en-US" altLang="en-US" sz="1600" i="1" dirty="0" err="1">
                <a:solidFill>
                  <a:srgbClr val="000000"/>
                </a:solidFill>
                <a:latin typeface="Gill Sans MT" pitchFamily="34" charset="0"/>
                <a:cs typeface="Helvetica" panose="020B0604020202020204" pitchFamily="34" charset="0"/>
              </a:rPr>
              <a:t>chararray</a:t>
            </a:r>
            <a:r>
              <a:rPr lang="en-US" altLang="en-US" sz="1600" i="1" dirty="0">
                <a:solidFill>
                  <a:srgbClr val="000000"/>
                </a:solidFill>
                <a:latin typeface="Gill Sans MT" pitchFamily="34" charset="0"/>
                <a:cs typeface="Helvetica" panose="020B0604020202020204" pitchFamily="34" charset="0"/>
              </a:rPr>
              <a:t>, </a:t>
            </a:r>
            <a:r>
              <a:rPr lang="en-US" altLang="en-US" sz="1600" i="1" dirty="0" err="1">
                <a:solidFill>
                  <a:srgbClr val="000000"/>
                </a:solidFill>
                <a:latin typeface="Gill Sans MT" pitchFamily="34" charset="0"/>
                <a:cs typeface="Helvetica" panose="020B0604020202020204" pitchFamily="34" charset="0"/>
              </a:rPr>
              <a:t>gpa</a:t>
            </a:r>
            <a:r>
              <a:rPr lang="en-US" altLang="en-US" sz="1600" i="1" dirty="0">
                <a:solidFill>
                  <a:srgbClr val="000000"/>
                </a:solidFill>
                <a:latin typeface="Gill Sans MT" pitchFamily="34" charset="0"/>
                <a:cs typeface="Helvetica" panose="020B0604020202020204" pitchFamily="34" charset="0"/>
              </a:rPr>
              <a:t>: float);</a:t>
            </a:r>
            <a:r>
              <a:rPr lang="en-US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457200" lvl="1" indent="0" algn="ctr">
              <a:buClr>
                <a:srgbClr val="0072BC"/>
              </a:buClr>
              <a:buNone/>
            </a:pPr>
            <a:r>
              <a:rPr lang="en-US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</a:p>
          <a:p>
            <a:pPr marL="457200" lvl="1" indent="0">
              <a:buClr>
                <a:srgbClr val="0072BC"/>
              </a:buClr>
              <a:buNone/>
            </a:pPr>
            <a:r>
              <a:rPr lang="en-US" altLang="en-US" sz="1600" i="1" dirty="0" err="1">
                <a:latin typeface="Gill Sans MT" pitchFamily="34" charset="0"/>
                <a:cs typeface="Helvetica" panose="020B0604020202020204" pitchFamily="34" charset="0"/>
              </a:rPr>
              <a:t>grades_table</a:t>
            </a:r>
            <a:r>
              <a:rPr lang="en-US" altLang="en-US" sz="1600" i="1" dirty="0">
                <a:latin typeface="Gill Sans MT" pitchFamily="34" charset="0"/>
                <a:cs typeface="Helvetica" panose="020B0604020202020204" pitchFamily="34" charset="0"/>
              </a:rPr>
              <a:t> = LOAD ‘grades’ USING </a:t>
            </a:r>
            <a:r>
              <a:rPr lang="en-US" altLang="en-US" sz="1600" i="1" dirty="0" err="1">
                <a:latin typeface="Gill Sans MT" pitchFamily="34" charset="0"/>
                <a:cs typeface="Helvetica" panose="020B0604020202020204" pitchFamily="34" charset="0"/>
              </a:rPr>
              <a:t>PigStoage</a:t>
            </a:r>
            <a:r>
              <a:rPr lang="en-US" altLang="en-US" sz="1600" i="1" dirty="0" smtClean="0">
                <a:latin typeface="Gill Sans MT" pitchFamily="34" charset="0"/>
                <a:cs typeface="Helvetica" panose="020B0604020202020204" pitchFamily="34" charset="0"/>
              </a:rPr>
              <a:t>() </a:t>
            </a:r>
            <a:r>
              <a:rPr lang="en-US" altLang="en-US" sz="1600" i="1" dirty="0">
                <a:latin typeface="Gill Sans MT" pitchFamily="34" charset="0"/>
                <a:cs typeface="Helvetica" panose="020B0604020202020204" pitchFamily="34" charset="0"/>
              </a:rPr>
              <a:t>AS (name: </a:t>
            </a:r>
            <a:r>
              <a:rPr lang="en-US" altLang="en-US" sz="1600" i="1" dirty="0" err="1">
                <a:latin typeface="Gill Sans MT" pitchFamily="34" charset="0"/>
                <a:cs typeface="Helvetica" panose="020B0604020202020204" pitchFamily="34" charset="0"/>
              </a:rPr>
              <a:t>chararray</a:t>
            </a:r>
            <a:r>
              <a:rPr lang="en-US" altLang="en-US" sz="1600" i="1" dirty="0">
                <a:latin typeface="Gill Sans MT" pitchFamily="34" charset="0"/>
                <a:cs typeface="Helvetica" panose="020B0604020202020204" pitchFamily="34" charset="0"/>
              </a:rPr>
              <a:t>, </a:t>
            </a:r>
            <a:r>
              <a:rPr lang="en-US" altLang="en-US" sz="1600" i="1" dirty="0" err="1">
                <a:latin typeface="Gill Sans MT" pitchFamily="34" charset="0"/>
                <a:cs typeface="Helvetica" panose="020B0604020202020204" pitchFamily="34" charset="0"/>
              </a:rPr>
              <a:t>gpa</a:t>
            </a:r>
            <a:r>
              <a:rPr lang="en-US" altLang="en-US" sz="1600" i="1" dirty="0">
                <a:latin typeface="Gill Sans MT" pitchFamily="34" charset="0"/>
                <a:cs typeface="Helvetica" panose="020B0604020202020204" pitchFamily="34" charset="0"/>
              </a:rPr>
              <a:t>: float</a:t>
            </a:r>
            <a:r>
              <a:rPr lang="en-US" altLang="en-US" sz="1600" i="1" dirty="0" smtClean="0">
                <a:latin typeface="Gill Sans MT" pitchFamily="34" charset="0"/>
                <a:cs typeface="Helvetica" panose="020B0604020202020204" pitchFamily="34" charset="0"/>
              </a:rPr>
              <a:t>);</a:t>
            </a:r>
            <a:endParaRPr lang="en-US" altLang="en-US" sz="1900" i="1" dirty="0">
              <a:latin typeface="Gill Sans MT" pitchFamily="34" charset="0"/>
              <a:cs typeface="Helvetica" panose="020B0604020202020204" pitchFamily="34" charset="0"/>
            </a:endParaRPr>
          </a:p>
          <a:p>
            <a:pPr marL="457200" lvl="1" indent="0">
              <a:buClr>
                <a:srgbClr val="0072BC"/>
              </a:buClr>
              <a:buNone/>
            </a:pPr>
            <a:endParaRPr lang="en-US" dirty="0" smtClean="0"/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7946"/>
            <a:ext cx="8229600" cy="914400"/>
          </a:xfrm>
        </p:spPr>
        <p:txBody>
          <a:bodyPr>
            <a:normAutofit/>
          </a:bodyPr>
          <a:lstStyle/>
          <a:p>
            <a:r>
              <a:rPr lang="en-US" sz="2000" b="1" dirty="0"/>
              <a:t>Specifying Input </a:t>
            </a:r>
            <a:r>
              <a:rPr lang="en-US" sz="2000" b="1" dirty="0" smtClean="0"/>
              <a:t>Data</a:t>
            </a:r>
            <a:r>
              <a:rPr lang="en-US" sz="2000" dirty="0" smtClean="0"/>
              <a:t>: </a:t>
            </a:r>
            <a:r>
              <a:rPr lang="en-US" sz="2000" i="1" dirty="0" smtClean="0"/>
              <a:t>LOAD</a:t>
            </a:r>
            <a:endParaRPr lang="en-US" sz="2000" i="1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2346"/>
            <a:ext cx="8229600" cy="32004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Supports loading from compressed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Built-in functions for load/store: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PigStorage</a:t>
            </a:r>
            <a:r>
              <a:rPr lang="en-US" sz="1400" dirty="0" smtClean="0"/>
              <a:t>: loads/stores relations using field-delimited text format</a:t>
            </a:r>
          </a:p>
          <a:p>
            <a:pPr marL="914400" lvl="2" indent="0">
              <a:buNone/>
            </a:pPr>
            <a:r>
              <a:rPr lang="en-US" sz="1400" dirty="0" smtClean="0"/>
              <a:t>	</a:t>
            </a:r>
            <a:r>
              <a:rPr lang="en-US" altLang="en-US" sz="1400" i="1" dirty="0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LOAD ‘student’ USING 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PigStorage</a:t>
            </a:r>
            <a:r>
              <a:rPr lang="en-US" altLang="en-US" sz="1400" i="1" dirty="0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('\t') AS (name: 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chararray</a:t>
            </a:r>
            <a:r>
              <a:rPr lang="en-US" altLang="en-US" sz="1400" i="1" dirty="0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gpa</a:t>
            </a:r>
            <a:r>
              <a:rPr lang="en-US" altLang="en-US" sz="1400" i="1" dirty="0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: float)</a:t>
            </a:r>
            <a:endParaRPr lang="en-US" sz="1400" i="1" dirty="0" smtClean="0">
              <a:latin typeface="Gill Sans MT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TextLoader</a:t>
            </a:r>
            <a:r>
              <a:rPr lang="en-US" sz="1400" dirty="0" smtClean="0"/>
              <a:t>: loads relations from a plain-text format</a:t>
            </a:r>
          </a:p>
          <a:p>
            <a:pPr marL="914400" lvl="2" indent="0">
              <a:buNone/>
            </a:pPr>
            <a:r>
              <a:rPr lang="en-US" sz="1400" dirty="0" smtClean="0"/>
              <a:t>	</a:t>
            </a:r>
            <a:r>
              <a:rPr lang="en-US" altLang="en-US" sz="1400" i="1" dirty="0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LOAD ‘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text_file</a:t>
            </a:r>
            <a:r>
              <a:rPr lang="en-US" altLang="en-US" sz="1400" i="1" dirty="0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’ USING 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TextLoader</a:t>
            </a:r>
            <a:r>
              <a:rPr lang="en-US" altLang="en-US" sz="1400" i="1" dirty="0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()</a:t>
            </a:r>
            <a:endParaRPr lang="en-US" sz="900" i="1" dirty="0" smtClean="0">
              <a:latin typeface="Gill Sans MT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BinStorage</a:t>
            </a:r>
            <a:r>
              <a:rPr lang="en-US" sz="1400" dirty="0" smtClean="0"/>
              <a:t>: loads/stores relations from or to binary files.</a:t>
            </a:r>
            <a:endParaRPr lang="en-US" altLang="en-US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1800" dirty="0" smtClean="0"/>
              <a:t> 		</a:t>
            </a:r>
            <a:r>
              <a:rPr lang="en-US" altLang="en-US" sz="1400" i="1" dirty="0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LOAD ‘data.bin’ USING 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BinStorage</a:t>
            </a:r>
            <a:r>
              <a:rPr lang="en-US" altLang="en-US" sz="1400" i="1" dirty="0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()</a:t>
            </a:r>
            <a:endParaRPr lang="en-US" sz="1400" i="1" dirty="0" smtClean="0">
              <a:latin typeface="Gill Sans MT" pitchFamily="34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Can use user-defined functions to load the data</a:t>
            </a:r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LOAD ‘student’ USING </a:t>
            </a:r>
            <a:r>
              <a:rPr lang="en-US" altLang="en-US" sz="1200" i="1" dirty="0" err="1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myFunc</a:t>
            </a:r>
            <a:r>
              <a:rPr lang="en-US" altLang="en-US" sz="1200" i="1" dirty="0" smtClean="0">
                <a:solidFill>
                  <a:srgbClr val="000000"/>
                </a:solidFill>
                <a:latin typeface="Gill Sans MT" pitchFamily="34" charset="0"/>
                <a:cs typeface="Courier New" panose="02070309020205020404" pitchFamily="49" charset="0"/>
              </a:rPr>
              <a:t>(‘*')</a:t>
            </a:r>
            <a:endParaRPr lang="en-US" dirty="0" smtClean="0"/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7946"/>
            <a:ext cx="8229600" cy="914400"/>
          </a:xfrm>
        </p:spPr>
        <p:txBody>
          <a:bodyPr>
            <a:normAutofit/>
          </a:bodyPr>
          <a:lstStyle/>
          <a:p>
            <a:r>
              <a:rPr lang="en-US" sz="2000" b="1" dirty="0"/>
              <a:t>Per-tuple </a:t>
            </a:r>
            <a:r>
              <a:rPr lang="en-US" sz="2000" b="1" dirty="0" smtClean="0"/>
              <a:t>Processing</a:t>
            </a:r>
            <a:r>
              <a:rPr lang="en-US" sz="2000" dirty="0" smtClean="0"/>
              <a:t>: </a:t>
            </a:r>
            <a:r>
              <a:rPr lang="en-US" sz="2000" i="1" dirty="0" smtClean="0"/>
              <a:t>FOREACH</a:t>
            </a:r>
            <a:endParaRPr lang="en-US" sz="2000" i="1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2346"/>
            <a:ext cx="8229600" cy="32004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Apply some processing to each tuple in a </a:t>
            </a:r>
            <a:r>
              <a:rPr lang="en-US" sz="1600" dirty="0" smtClean="0"/>
              <a:t>bag</a:t>
            </a:r>
          </a:p>
          <a:p>
            <a:pPr lvl="1">
              <a:buNone/>
            </a:pPr>
            <a:r>
              <a:rPr lang="en-US" sz="1600" dirty="0" smtClean="0"/>
              <a:t>	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i="1" dirty="0" err="1" smtClean="0">
                <a:latin typeface="Gill Sans MT" pitchFamily="34" charset="0"/>
              </a:rPr>
              <a:t>new_bag</a:t>
            </a:r>
            <a:r>
              <a:rPr lang="en-US" sz="1600" i="1" dirty="0" smtClean="0">
                <a:latin typeface="Gill Sans MT" pitchFamily="34" charset="0"/>
              </a:rPr>
              <a:t> = FOREACH </a:t>
            </a:r>
            <a:r>
              <a:rPr lang="en-US" sz="1600" i="1" dirty="0" err="1" smtClean="0">
                <a:latin typeface="Gill Sans MT" pitchFamily="34" charset="0"/>
              </a:rPr>
              <a:t>bag_name</a:t>
            </a:r>
            <a:r>
              <a:rPr lang="en-US" sz="1600" i="1" dirty="0" smtClean="0">
                <a:latin typeface="Gill Sans MT" pitchFamily="34" charset="0"/>
              </a:rPr>
              <a:t> GENERATE field1, field2, …;</a:t>
            </a:r>
            <a:endParaRPr lang="en-US" altLang="en-US" sz="1500" i="1" dirty="0" smtClean="0">
              <a:latin typeface="Gill Sans MT" pitchFamily="34" charset="0"/>
              <a:cs typeface="Helvetica" panose="020B0604020202020204" pitchFamily="34" charset="0"/>
            </a:endParaRPr>
          </a:p>
          <a:p>
            <a:pPr lvl="1">
              <a:buNone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Each </a:t>
            </a:r>
            <a:r>
              <a:rPr lang="en-US" sz="1600" dirty="0"/>
              <a:t>field can be: </a:t>
            </a:r>
            <a:endParaRPr lang="en-US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dirty="0"/>
              <a:t>fieldname of the bag </a:t>
            </a:r>
            <a:endParaRPr lang="en-US" sz="1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dirty="0"/>
              <a:t>constant </a:t>
            </a:r>
            <a:endParaRPr lang="en-US" sz="1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dirty="0"/>
              <a:t>simple expression (</a:t>
            </a:r>
            <a:r>
              <a:rPr lang="en-US" sz="1200" dirty="0" err="1"/>
              <a:t>ie</a:t>
            </a:r>
            <a:r>
              <a:rPr lang="en-US" sz="1200" dirty="0"/>
              <a:t>: </a:t>
            </a:r>
            <a:r>
              <a:rPr lang="en-US" sz="1200" dirty="0" smtClean="0"/>
              <a:t>$1+$2</a:t>
            </a:r>
            <a:r>
              <a:rPr lang="en-US" sz="1200" dirty="0"/>
              <a:t>) </a:t>
            </a:r>
            <a:endParaRPr lang="en-US" sz="1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dirty="0"/>
              <a:t>predefined function (</a:t>
            </a:r>
            <a:r>
              <a:rPr lang="en-US" sz="1200" dirty="0" err="1"/>
              <a:t>ie</a:t>
            </a:r>
            <a:r>
              <a:rPr lang="en-US" sz="1200" dirty="0"/>
              <a:t>: SUM, </a:t>
            </a:r>
            <a:r>
              <a:rPr lang="en-US" sz="1200" dirty="0" smtClean="0"/>
              <a:t>AVG, COUNT, </a:t>
            </a:r>
            <a:r>
              <a:rPr lang="en-US" sz="1200" dirty="0"/>
              <a:t>FLATTEN) </a:t>
            </a:r>
            <a:endParaRPr lang="en-US" sz="1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dirty="0"/>
              <a:t>UDF (</a:t>
            </a:r>
            <a:r>
              <a:rPr lang="en-US" sz="1200" dirty="0" err="1"/>
              <a:t>ie</a:t>
            </a:r>
            <a:r>
              <a:rPr lang="en-US" sz="1200" dirty="0"/>
              <a:t>: </a:t>
            </a:r>
            <a:r>
              <a:rPr lang="en-US" sz="1200" dirty="0" err="1" smtClean="0"/>
              <a:t>sumMarks</a:t>
            </a:r>
            <a:r>
              <a:rPr lang="en-US" sz="1200" dirty="0" smtClean="0"/>
              <a:t>(hw1, hw2) )</a:t>
            </a:r>
          </a:p>
          <a:p>
            <a:pPr lvl="2">
              <a:buNone/>
            </a:pPr>
            <a:endParaRPr lang="en-US" altLang="en-US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9625" lvl="2" indent="-95250">
              <a:buNone/>
            </a:pPr>
            <a:r>
              <a:rPr lang="en-US" altLang="en-US" sz="12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</a:t>
            </a:r>
            <a:r>
              <a:rPr lang="en-US" alt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altLang="en-US" sz="1600" i="1" dirty="0" err="1" smtClean="0">
                <a:latin typeface="Gill Sans MT" pitchFamily="34" charset="0"/>
                <a:cs typeface="Helvetica" panose="020B0604020202020204" pitchFamily="34" charset="0"/>
              </a:rPr>
              <a:t>student_names</a:t>
            </a:r>
            <a:r>
              <a:rPr lang="en-US" altLang="en-US" sz="1600" i="1" dirty="0" smtClean="0">
                <a:latin typeface="Gill Sans MT" pitchFamily="34" charset="0"/>
                <a:cs typeface="Helvetica" panose="020B0604020202020204" pitchFamily="34" charset="0"/>
              </a:rPr>
              <a:t> = FOREACH ‘</a:t>
            </a:r>
            <a:r>
              <a:rPr lang="en-US" altLang="en-US" sz="1600" i="1" dirty="0" err="1" smtClean="0">
                <a:latin typeface="Gill Sans MT" pitchFamily="34" charset="0"/>
                <a:cs typeface="Helvetica" panose="020B0604020202020204" pitchFamily="34" charset="0"/>
              </a:rPr>
              <a:t>grades_table</a:t>
            </a:r>
            <a:r>
              <a:rPr lang="en-US" altLang="en-US" sz="1600" i="1" dirty="0" smtClean="0">
                <a:latin typeface="Gill Sans MT" pitchFamily="34" charset="0"/>
                <a:cs typeface="Helvetica" panose="020B0604020202020204" pitchFamily="34" charset="0"/>
              </a:rPr>
              <a:t>’ GENERATE name</a:t>
            </a:r>
            <a:endParaRPr lang="en-US" altLang="en-US" sz="1600" i="1" dirty="0">
              <a:latin typeface="Gill Sans MT" pitchFamily="34" charset="0"/>
              <a:cs typeface="Helvetica" panose="020B0604020202020204" pitchFamily="34" charset="0"/>
            </a:endParaRPr>
          </a:p>
          <a:p>
            <a:pPr marL="457200" lvl="1" indent="0">
              <a:buClr>
                <a:srgbClr val="0072BC"/>
              </a:buClr>
              <a:buNone/>
            </a:pPr>
            <a:endParaRPr lang="en-US" dirty="0" smtClean="0"/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7946"/>
            <a:ext cx="8229600" cy="914400"/>
          </a:xfrm>
        </p:spPr>
        <p:txBody>
          <a:bodyPr>
            <a:normAutofit/>
          </a:bodyPr>
          <a:lstStyle/>
          <a:p>
            <a:r>
              <a:rPr lang="en-US" sz="2000" b="1" dirty="0"/>
              <a:t>Per-tuple </a:t>
            </a:r>
            <a:r>
              <a:rPr lang="en-US" sz="2000" b="1" dirty="0" smtClean="0"/>
              <a:t>Processing</a:t>
            </a:r>
            <a:r>
              <a:rPr lang="en-US" sz="2000" dirty="0" smtClean="0"/>
              <a:t>: </a:t>
            </a:r>
            <a:r>
              <a:rPr lang="en-US" sz="2000" i="1" dirty="0" smtClean="0"/>
              <a:t>FOREACH</a:t>
            </a:r>
            <a:endParaRPr lang="en-US" sz="2000" i="1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2346"/>
            <a:ext cx="8229600" cy="32004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Can use </a:t>
            </a:r>
            <a:r>
              <a:rPr lang="en-US" sz="1600" b="1" dirty="0" smtClean="0"/>
              <a:t>FLATTEN </a:t>
            </a:r>
            <a:r>
              <a:rPr lang="en-US" sz="1600" dirty="0" smtClean="0"/>
              <a:t>to eliminate nesting in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47675" indent="0">
              <a:buNone/>
            </a:pPr>
            <a:r>
              <a:rPr lang="en-IN" sz="1600" i="1" dirty="0" err="1" smtClean="0">
                <a:latin typeface="Gill Sans MT" pitchFamily="34" charset="0"/>
              </a:rPr>
              <a:t>expanded_queries</a:t>
            </a:r>
            <a:r>
              <a:rPr lang="en-IN" sz="1600" i="1" dirty="0" smtClean="0">
                <a:latin typeface="Gill Sans MT" pitchFamily="34" charset="0"/>
              </a:rPr>
              <a:t> = FOREACH queries GENERATE </a:t>
            </a:r>
            <a:r>
              <a:rPr lang="en-IN" sz="1600" i="1" dirty="0" err="1" smtClean="0">
                <a:latin typeface="Gill Sans MT" pitchFamily="34" charset="0"/>
              </a:rPr>
              <a:t>userId</a:t>
            </a:r>
            <a:r>
              <a:rPr lang="en-IN" sz="1600" i="1" dirty="0" smtClean="0">
                <a:latin typeface="Gill Sans MT" pitchFamily="34" charset="0"/>
              </a:rPr>
              <a:t>, FLATTEN(</a:t>
            </a:r>
            <a:r>
              <a:rPr lang="en-IN" sz="1600" i="1" dirty="0" err="1" smtClean="0">
                <a:latin typeface="Gill Sans MT" pitchFamily="34" charset="0"/>
              </a:rPr>
              <a:t>expandQuery</a:t>
            </a:r>
            <a:r>
              <a:rPr lang="en-IN" sz="1600" i="1" dirty="0" smtClean="0">
                <a:latin typeface="Gill Sans MT" pitchFamily="34" charset="0"/>
              </a:rPr>
              <a:t>(</a:t>
            </a:r>
            <a:r>
              <a:rPr lang="en-IN" sz="1600" i="1" dirty="0" err="1" smtClean="0">
                <a:latin typeface="Gill Sans MT" pitchFamily="34" charset="0"/>
              </a:rPr>
              <a:t>queryString</a:t>
            </a:r>
            <a:r>
              <a:rPr lang="en-IN" sz="1600" i="1" dirty="0" smtClean="0">
                <a:latin typeface="Gill Sans MT" pitchFamily="34" charset="0"/>
              </a:rPr>
              <a:t>));</a:t>
            </a:r>
            <a:endParaRPr lang="en-US" sz="3600" i="1" dirty="0" smtClean="0">
              <a:latin typeface="Gill Sans MT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None/>
            </a:pPr>
            <a:endParaRPr lang="en-US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Clr>
                <a:srgbClr val="0072BC"/>
              </a:buClr>
              <a:buNone/>
            </a:pPr>
            <a:endParaRPr lang="en-US" dirty="0" smtClean="0"/>
          </a:p>
          <a:p>
            <a:pPr marL="1828800" lvl="4" indent="0">
              <a:buNone/>
            </a:pPr>
            <a:endParaRPr lang="en-US" dirty="0"/>
          </a:p>
        </p:txBody>
      </p:sp>
      <p:pic>
        <p:nvPicPr>
          <p:cNvPr id="5" name="Picture 4" descr="flatten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448074"/>
            <a:ext cx="6831310" cy="11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7946"/>
            <a:ext cx="8229600" cy="914400"/>
          </a:xfrm>
        </p:spPr>
        <p:txBody>
          <a:bodyPr>
            <a:normAutofit/>
          </a:bodyPr>
          <a:lstStyle/>
          <a:p>
            <a:r>
              <a:rPr lang="en-US" sz="2000" b="1" dirty="0"/>
              <a:t>Discarding Unwanted </a:t>
            </a:r>
            <a:r>
              <a:rPr lang="en-US" sz="2000" b="1" dirty="0" smtClean="0"/>
              <a:t>Data </a:t>
            </a:r>
            <a:r>
              <a:rPr lang="en-US" sz="2000" dirty="0" smtClean="0"/>
              <a:t>: </a:t>
            </a:r>
            <a:r>
              <a:rPr lang="en-US" sz="2000" i="1" dirty="0" smtClean="0"/>
              <a:t>FILTER</a:t>
            </a:r>
            <a:endParaRPr lang="en-US" sz="2000" i="1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2346"/>
            <a:ext cx="8229600" cy="32004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Select a subset of the tuples in a </a:t>
            </a:r>
            <a:r>
              <a:rPr lang="en-US" sz="1600" dirty="0" smtClean="0"/>
              <a:t>bag</a:t>
            </a:r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sz="1600" i="1" dirty="0" err="1" smtClean="0">
                <a:latin typeface="Gill Sans MT" pitchFamily="34" charset="0"/>
              </a:rPr>
              <a:t>newBag</a:t>
            </a:r>
            <a:r>
              <a:rPr lang="en-US" sz="1600" i="1" dirty="0" smtClean="0">
                <a:latin typeface="Gill Sans MT" pitchFamily="34" charset="0"/>
              </a:rPr>
              <a:t> </a:t>
            </a:r>
            <a:r>
              <a:rPr lang="en-US" sz="1600" i="1" dirty="0">
                <a:latin typeface="Gill Sans MT" pitchFamily="34" charset="0"/>
              </a:rPr>
              <a:t>= FILTER </a:t>
            </a:r>
            <a:r>
              <a:rPr lang="en-US" sz="1600" i="1" dirty="0" err="1">
                <a:latin typeface="Gill Sans MT" pitchFamily="34" charset="0"/>
              </a:rPr>
              <a:t>bagName</a:t>
            </a:r>
            <a:r>
              <a:rPr lang="en-US" sz="1600" i="1" dirty="0">
                <a:latin typeface="Gill Sans MT" pitchFamily="34" charset="0"/>
              </a:rPr>
              <a:t> BY expression</a:t>
            </a:r>
            <a:r>
              <a:rPr lang="en-US" sz="1600" i="1" dirty="0" smtClean="0">
                <a:latin typeface="Gill Sans MT" pitchFamily="34" charset="0"/>
              </a:rPr>
              <a:t>;</a:t>
            </a:r>
          </a:p>
          <a:p>
            <a:pPr marL="457200" lvl="1" indent="0">
              <a:buNone/>
            </a:pPr>
            <a:endParaRPr lang="en-US" sz="1600" i="1" dirty="0">
              <a:latin typeface="Gill Sans MT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Expression </a:t>
            </a:r>
            <a:r>
              <a:rPr lang="en-US" sz="1600" dirty="0"/>
              <a:t>uses simple comparison operators (==, !=, , …) and Logical connectors (AND, NOT, OR)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sz="1600" i="1" dirty="0" err="1" smtClean="0">
                <a:latin typeface="Gill Sans MT" pitchFamily="34" charset="0"/>
              </a:rPr>
              <a:t>students_grade_B</a:t>
            </a:r>
            <a:r>
              <a:rPr lang="en-US" sz="1600" i="1" dirty="0" smtClean="0">
                <a:latin typeface="Gill Sans MT" pitchFamily="34" charset="0"/>
              </a:rPr>
              <a:t> </a:t>
            </a:r>
            <a:r>
              <a:rPr lang="en-US" sz="1600" i="1" dirty="0">
                <a:latin typeface="Gill Sans MT" pitchFamily="34" charset="0"/>
              </a:rPr>
              <a:t>= FILTER </a:t>
            </a:r>
            <a:r>
              <a:rPr lang="en-US" sz="1600" i="1" dirty="0" err="1" smtClean="0">
                <a:latin typeface="Gill Sans MT" pitchFamily="34" charset="0"/>
              </a:rPr>
              <a:t>grades_table</a:t>
            </a:r>
            <a:r>
              <a:rPr lang="en-US" sz="1600" i="1" dirty="0" smtClean="0">
                <a:latin typeface="Gill Sans MT" pitchFamily="34" charset="0"/>
              </a:rPr>
              <a:t> BY </a:t>
            </a:r>
            <a:r>
              <a:rPr lang="en-US" sz="1600" i="1" dirty="0" err="1" smtClean="0">
                <a:latin typeface="Gill Sans MT" pitchFamily="34" charset="0"/>
              </a:rPr>
              <a:t>gpa</a:t>
            </a:r>
            <a:r>
              <a:rPr lang="en-US" sz="1600" i="1" dirty="0" smtClean="0">
                <a:latin typeface="Gill Sans MT" pitchFamily="34" charset="0"/>
              </a:rPr>
              <a:t> == 3.2 ;</a:t>
            </a:r>
          </a:p>
          <a:p>
            <a:pPr marL="457200" lvl="1" indent="0">
              <a:buNone/>
            </a:pPr>
            <a:endParaRPr lang="en-US" sz="1600" i="1" dirty="0">
              <a:latin typeface="Gill Sans MT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use UDFs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sz="1600" i="1" dirty="0" err="1" smtClean="0">
                <a:latin typeface="Gill Sans MT" pitchFamily="34" charset="0"/>
              </a:rPr>
              <a:t>students_grade_B</a:t>
            </a:r>
            <a:r>
              <a:rPr lang="en-US" sz="1600" i="1" dirty="0" smtClean="0">
                <a:latin typeface="Gill Sans MT" pitchFamily="34" charset="0"/>
              </a:rPr>
              <a:t> </a:t>
            </a:r>
            <a:r>
              <a:rPr lang="en-US" sz="1600" i="1" dirty="0">
                <a:latin typeface="Gill Sans MT" pitchFamily="34" charset="0"/>
              </a:rPr>
              <a:t>= FILTER </a:t>
            </a:r>
            <a:r>
              <a:rPr lang="en-US" sz="1600" i="1" dirty="0" err="1" smtClean="0">
                <a:latin typeface="Gill Sans MT" pitchFamily="34" charset="0"/>
              </a:rPr>
              <a:t>grades_table</a:t>
            </a:r>
            <a:r>
              <a:rPr lang="en-US" sz="1600" i="1" dirty="0" smtClean="0">
                <a:latin typeface="Gill Sans MT" pitchFamily="34" charset="0"/>
              </a:rPr>
              <a:t> </a:t>
            </a:r>
            <a:r>
              <a:rPr lang="en-US" sz="1600" i="1" dirty="0">
                <a:latin typeface="Gill Sans MT" pitchFamily="34" charset="0"/>
              </a:rPr>
              <a:t>BY </a:t>
            </a:r>
            <a:r>
              <a:rPr lang="en-US" sz="1600" i="1" dirty="0" err="1" smtClean="0">
                <a:latin typeface="Gill Sans MT" pitchFamily="34" charset="0"/>
              </a:rPr>
              <a:t>isGradeB</a:t>
            </a:r>
            <a:r>
              <a:rPr lang="en-US" sz="1600" i="1" dirty="0" smtClean="0">
                <a:latin typeface="Gill Sans MT" pitchFamily="34" charset="0"/>
              </a:rPr>
              <a:t>(</a:t>
            </a:r>
            <a:r>
              <a:rPr lang="en-US" sz="1600" i="1" dirty="0" err="1" smtClean="0">
                <a:latin typeface="Gill Sans MT" pitchFamily="34" charset="0"/>
              </a:rPr>
              <a:t>gpa</a:t>
            </a:r>
            <a:r>
              <a:rPr lang="en-US" sz="1600" i="1" dirty="0" smtClean="0">
                <a:latin typeface="Gill Sans MT" pitchFamily="34" charset="0"/>
              </a:rPr>
              <a:t>);</a:t>
            </a:r>
            <a:endParaRPr lang="en-US" i="1" dirty="0" smtClean="0">
              <a:latin typeface="Gill Sans MT" pitchFamily="34" charset="0"/>
            </a:endParaRPr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928"/>
            <a:ext cx="8229600" cy="750036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72BC"/>
                </a:solidFill>
              </a:rPr>
              <a:t>Getting Related Data Together: COGROUP</a:t>
            </a:r>
            <a:endParaRPr lang="en-US" sz="3000" dirty="0">
              <a:solidFill>
                <a:srgbClr val="0072B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5814" y="1562964"/>
            <a:ext cx="71923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combines the similar tuples into one group from two or more relations based on the grouping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First field of Tuple is group identifier.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</a:t>
            </a:r>
            <a:r>
              <a:rPr lang="en-US" sz="3200" baseline="30000" dirty="0"/>
              <a:t>th</a:t>
            </a:r>
            <a:r>
              <a:rPr lang="en-US" sz="3200" dirty="0" smtClean="0"/>
              <a:t> bag contains all tuples from the i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input belonging to that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Grouping can also be done using UDFs.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77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COGROUP vs JOIN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2" y="3667919"/>
            <a:ext cx="303847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69" y="1978925"/>
            <a:ext cx="7210060" cy="3521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22" y="1550300"/>
            <a:ext cx="4807680" cy="6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COGROUP vs </a:t>
            </a:r>
            <a:r>
              <a:rPr lang="en-US" sz="3000" dirty="0" smtClean="0"/>
              <a:t>JOIN : continued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29" y="2290464"/>
            <a:ext cx="7445551" cy="965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165" y="1421725"/>
            <a:ext cx="8065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 is similar to COGROUP followed by taking a cross product of the tuples in the nested bags.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COGROUP can used in two forms as </a:t>
            </a:r>
            <a:r>
              <a:rPr lang="en-US" i="1" dirty="0" smtClean="0"/>
              <a:t>with flatten</a:t>
            </a:r>
            <a:r>
              <a:rPr lang="en-US" dirty="0" smtClean="0"/>
              <a:t> and </a:t>
            </a:r>
            <a:r>
              <a:rPr lang="en-US" i="1" dirty="0" smtClean="0"/>
              <a:t>without flatten.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303517" y="3664424"/>
            <a:ext cx="1726286" cy="1037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url_revenues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6704" y="3998794"/>
            <a:ext cx="914400" cy="3684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22" y="3205092"/>
            <a:ext cx="2402858" cy="18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COGROUP vs JOIN : continued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218" y="1417637"/>
            <a:ext cx="7069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SQL</a:t>
            </a:r>
          </a:p>
          <a:p>
            <a:r>
              <a:rPr lang="en-US" dirty="0" smtClean="0"/>
              <a:t>Example : Aggregation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 by query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by query string and apply aggregation function.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5219" y="3098042"/>
            <a:ext cx="1510210" cy="10623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954" y="3098042"/>
            <a:ext cx="1705970" cy="137842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79427" y="3562066"/>
            <a:ext cx="491320" cy="2251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74527" y="3629238"/>
            <a:ext cx="491320" cy="2251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98042"/>
            <a:ext cx="3257550" cy="13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</a:p>
          <a:p>
            <a:pPr lvl="1"/>
            <a:r>
              <a:rPr lang="en-US" sz="2400" dirty="0" smtClean="0"/>
              <a:t>It’s importance in today’s innovation </a:t>
            </a:r>
          </a:p>
          <a:p>
            <a:r>
              <a:rPr lang="en-US" dirty="0" smtClean="0"/>
              <a:t>Existing Tools</a:t>
            </a:r>
          </a:p>
          <a:p>
            <a:pPr lvl="1"/>
            <a:r>
              <a:rPr lang="en-US" sz="2400" dirty="0" smtClean="0"/>
              <a:t>SQL, </a:t>
            </a:r>
            <a:r>
              <a:rPr lang="en-US" sz="2400" dirty="0" err="1" smtClean="0"/>
              <a:t>Teradata</a:t>
            </a:r>
            <a:r>
              <a:rPr lang="en-US" sz="2400" dirty="0" smtClean="0"/>
              <a:t>, Oracle RAC</a:t>
            </a:r>
          </a:p>
          <a:p>
            <a:r>
              <a:rPr lang="en-US" dirty="0" smtClean="0"/>
              <a:t>Need for new tools</a:t>
            </a:r>
          </a:p>
          <a:p>
            <a:pPr lvl="1"/>
            <a:r>
              <a:rPr lang="en-US" sz="2400" dirty="0" smtClean="0"/>
              <a:t>Huge and unstructured/semi-structured data</a:t>
            </a:r>
          </a:p>
          <a:p>
            <a:r>
              <a:rPr lang="en-US" dirty="0" smtClean="0"/>
              <a:t>Map Reduce</a:t>
            </a:r>
          </a:p>
          <a:p>
            <a:pPr lvl="1"/>
            <a:r>
              <a:rPr lang="en-US" sz="2400" dirty="0" smtClean="0"/>
              <a:t>Birth of </a:t>
            </a:r>
            <a:r>
              <a:rPr lang="en-US" sz="2400" dirty="0" err="1" smtClean="0"/>
              <a:t>NoSQL</a:t>
            </a:r>
            <a:r>
              <a:rPr lang="en-US" sz="2400" dirty="0" smtClean="0"/>
              <a:t> tools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6036"/>
            <a:ext cx="8229600" cy="57320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Special Case of COGROUP : GROUP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723331" y="1335659"/>
            <a:ext cx="7560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when one data set is involved the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Total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197213"/>
            <a:ext cx="5448936" cy="11578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0168" y="3090845"/>
            <a:ext cx="8229600" cy="721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000" dirty="0" smtClean="0"/>
              <a:t>JOIN in Pig Latin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1" y="3875804"/>
            <a:ext cx="5683318" cy="768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31" y="4740418"/>
            <a:ext cx="5726441" cy="11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29263"/>
              </p:ext>
            </p:extLst>
          </p:nvPr>
        </p:nvGraphicFramePr>
        <p:xfrm>
          <a:off x="948521" y="889379"/>
          <a:ext cx="3614382" cy="279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794"/>
                <a:gridCol w="1204794"/>
                <a:gridCol w="1204794"/>
              </a:tblGrid>
              <a:tr h="597346">
                <a:tc>
                  <a:txBody>
                    <a:bodyPr/>
                    <a:lstStyle/>
                    <a:p>
                      <a:r>
                        <a:rPr lang="en-US" dirty="0" smtClean="0"/>
                        <a:t>Key1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amount1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4134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4134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4134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4134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4134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4134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48172"/>
              </p:ext>
            </p:extLst>
          </p:nvPr>
        </p:nvGraphicFramePr>
        <p:xfrm>
          <a:off x="5142930" y="894305"/>
          <a:ext cx="2540760" cy="312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80"/>
                <a:gridCol w="1270380"/>
              </a:tblGrid>
              <a:tr h="565943">
                <a:tc>
                  <a:txBody>
                    <a:bodyPr/>
                    <a:lstStyle/>
                    <a:p>
                      <a:r>
                        <a:rPr lang="en-US" dirty="0" smtClean="0"/>
                        <a:t>Key2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Location2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2339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23396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2339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2339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2339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2339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2339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615" y="520047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			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4794" y="520047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6287" y="4160757"/>
            <a:ext cx="395785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&gt; Cogroup_1 = COGROUP A by key1, B by key2;</a:t>
            </a:r>
          </a:p>
          <a:p>
            <a:r>
              <a:rPr lang="en-US" sz="1500" dirty="0" smtClean="0"/>
              <a:t>&gt; Dump cogroup_1;</a:t>
            </a:r>
          </a:p>
          <a:p>
            <a:endParaRPr lang="en-US" sz="1500" dirty="0" smtClean="0"/>
          </a:p>
          <a:p>
            <a:r>
              <a:rPr lang="en-US" sz="1500" dirty="0" smtClean="0"/>
              <a:t>(1,4,8,7,2)</a:t>
            </a:r>
          </a:p>
          <a:p>
            <a:endParaRPr lang="en-US" sz="1500" dirty="0" smtClean="0"/>
          </a:p>
          <a:p>
            <a:pPr lvl="0"/>
            <a:endParaRPr lang="en-US" sz="1500" dirty="0">
              <a:solidFill>
                <a:prstClr val="black"/>
              </a:solidFill>
            </a:endParaRPr>
          </a:p>
          <a:p>
            <a:pPr lvl="0"/>
            <a:endParaRPr lang="en-US" sz="1500" dirty="0" smtClean="0">
              <a:solidFill>
                <a:prstClr val="black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3225" y="4926843"/>
            <a:ext cx="28410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Grouping values</a:t>
            </a:r>
            <a:endParaRPr lang="en-US" sz="1300" dirty="0"/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1924334" y="4999940"/>
            <a:ext cx="578891" cy="73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44236" y="4160757"/>
            <a:ext cx="3799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( </a:t>
            </a:r>
            <a:r>
              <a:rPr lang="en-US" dirty="0"/>
              <a:t>1, { (1,2,3) , (1,2) } 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( 4, { (4,2,1) , (4,3,3) } , { (4,6) , (4,8) } 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( 8, { (8,3,7) , (8,4,5) } , { (8,8) } )</a:t>
            </a:r>
          </a:p>
          <a:p>
            <a:r>
              <a:rPr lang="en-US" dirty="0">
                <a:solidFill>
                  <a:prstClr val="black"/>
                </a:solidFill>
              </a:rPr>
              <a:t>( 7, { (7,2,6) , { } )</a:t>
            </a:r>
          </a:p>
          <a:p>
            <a:r>
              <a:rPr lang="en-US" dirty="0">
                <a:solidFill>
                  <a:prstClr val="black"/>
                </a:solidFill>
              </a:rPr>
              <a:t>(2, { }, { (2,4) , (2,5) , (2,8) }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  <a:latin typeface="Times New Roman" pitchFamily="18" charset="0"/>
                <a:cs typeface="Times New Roman" pitchFamily="18" charset="0"/>
              </a:rPr>
              <a:t>Map-Reduce in Pig Latin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93750" lvl="4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per data model, a map function operates on one input tuple at a time and outputs a bag of key-value pairs. </a:t>
            </a:r>
          </a:p>
          <a:p>
            <a:pPr marL="793750" lvl="4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 function then operates on all values for a key at a time to produce the final result.</a:t>
            </a:r>
          </a:p>
          <a:p>
            <a:pPr marL="793750" lvl="4" indent="-449263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map_result = FOREACH input GENERATE FLATTEN(map(*)); key_groups = GROUP map_result BY $0; </a:t>
            </a:r>
          </a:p>
          <a:p>
            <a:pPr marL="793750" lvl="4" indent="-449263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output = FOREACH key_groups GENERATE reduce(*);</a:t>
            </a:r>
          </a:p>
          <a:p>
            <a:pPr marL="793750" lvl="4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statement, applies the map UDF to every tuple on the input, and flattens the bag of key value pairs that it produces.</a:t>
            </a:r>
          </a:p>
          <a:p>
            <a:pPr marL="793750" lvl="4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third statement then passes the bag of values for every key to the reduce UDF to obtain the final result.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  <a:latin typeface="Times New Roman" pitchFamily="18" charset="0"/>
                <a:cs typeface="Times New Roman" pitchFamily="18" charset="0"/>
              </a:rPr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Pig Latin most of the commands are similar to SQL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UNION: Returns the union of two or more bags.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CROSS: Returns the cross product of two or more bags.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ORDER: Orders a bag by the specified field.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DISTINCT: Eliminates duplicate tuples in a bag. This command is just a shortcut for grouping the bag by all fields, and then projecting out the groups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  <a:latin typeface="Times New Roman" pitchFamily="18" charset="0"/>
                <a:cs typeface="Times New Roman" pitchFamily="18" charset="0"/>
              </a:rPr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grouped_revenue = GROUP revenue BY queryString;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query_revenues = FOREACH grouped_revenue GENERATE queryString, SUM(revenue.amount) AS totalRevenue;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ordered_result = ORDER query_revenues BY totalRevenue</a:t>
            </a:r>
            <a:r>
              <a:rPr lang="en-US" sz="2000" dirty="0" smtClean="0"/>
              <a:t>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2BC"/>
                </a:solidFill>
                <a:latin typeface="Times New Roman" pitchFamily="18" charset="0"/>
                <a:cs typeface="Times New Roman" pitchFamily="18" charset="0"/>
              </a:rPr>
              <a:t>Nested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Commands that are discussed up to now are operated over one or more bags of tuples as input.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perform Nested operations Pig Latin allow some commands to be nested in FOREACH.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present, we only allow FILTER, ORDER, and DISTINCT to be nested within FOREACH.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2BC"/>
                </a:solidFill>
                <a:latin typeface="Times New Roman" pitchFamily="18" charset="0"/>
                <a:cs typeface="Times New Roman" pitchFamily="18" charset="0"/>
              </a:rPr>
              <a:t>Nested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suppose we wanted to compute for each queryString, the total revenue due to the ‘top’ ad slot, and also the overall total revenue.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grouped_revenue = GROUP revenue BY queryString;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query_revenues = FOREACH grouped_revenue{ top_slot = FILTER revenue BY  adSlot eq ‘top’; GENERATE queryString, SUM(top_slot.amount), SUM(revenue.amount);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2BC"/>
                </a:solidFill>
                <a:latin typeface="Times New Roman" pitchFamily="18" charset="0"/>
                <a:cs typeface="Times New Roman" pitchFamily="18" charset="0"/>
              </a:rPr>
              <a:t>Asking for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Users can store the result of the command to a file by using STORE command.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STORE query_revenues INTO ‘myoutput’ USING myStore();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Above statement specifies output to be stored into myoutput file using the custom serializer  mystore.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2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479" y="2060848"/>
            <a:ext cx="75608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Pig is designed to allow different systems as the execution platform for pig Latin.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Pig system does two tasks to compile a pig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atin program: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logical 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the logical plan to physical plan and execute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64704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logical plan: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Pig interpreter first parses the commands issued by the clients.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whether all the input files and bags referred in the command are valid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logical plan for each bag defined.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processing is carried out when the logical plans are constructed.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2BC"/>
                </a:solidFill>
              </a:rPr>
              <a:t>Comparison between SQL &amp; 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Example</a:t>
            </a:r>
          </a:p>
          <a:p>
            <a:pPr lvl="1"/>
            <a:r>
              <a:rPr lang="en-US" sz="2000" dirty="0" smtClean="0"/>
              <a:t>Suppose we have a table </a:t>
            </a:r>
            <a:r>
              <a:rPr lang="en-US" sz="2000" dirty="0" err="1" smtClean="0"/>
              <a:t>urls</a:t>
            </a:r>
            <a:r>
              <a:rPr lang="en-US" sz="2000" dirty="0" smtClean="0"/>
              <a:t>: (</a:t>
            </a:r>
            <a:r>
              <a:rPr lang="en-US" sz="2000" dirty="0" err="1" smtClean="0"/>
              <a:t>url</a:t>
            </a:r>
            <a:r>
              <a:rPr lang="en-US" sz="2000" dirty="0" smtClean="0"/>
              <a:t>, category, </a:t>
            </a:r>
            <a:r>
              <a:rPr lang="en-US" sz="2000" dirty="0" err="1" smtClean="0"/>
              <a:t>pagerank</a:t>
            </a:r>
            <a:r>
              <a:rPr lang="en-US" sz="2000" dirty="0" smtClean="0"/>
              <a:t>). The following is a simple SQL &amp; pig queries that finds, for each sufficiently large category, the average </a:t>
            </a:r>
            <a:r>
              <a:rPr lang="en-US" sz="2000" dirty="0" err="1" smtClean="0"/>
              <a:t>pagerank</a:t>
            </a:r>
            <a:r>
              <a:rPr lang="en-US" sz="2000" dirty="0" smtClean="0"/>
              <a:t> of high-</a:t>
            </a:r>
            <a:r>
              <a:rPr lang="en-US" sz="2000" dirty="0" err="1" smtClean="0"/>
              <a:t>pagerank</a:t>
            </a:r>
            <a:r>
              <a:rPr lang="en-US" sz="2000" dirty="0" smtClean="0"/>
              <a:t> </a:t>
            </a:r>
            <a:r>
              <a:rPr lang="en-US" sz="2000" dirty="0" err="1" smtClean="0"/>
              <a:t>urls</a:t>
            </a:r>
            <a:r>
              <a:rPr lang="en-US" sz="2000" dirty="0" smtClean="0"/>
              <a:t> in that category</a:t>
            </a:r>
          </a:p>
          <a:p>
            <a:r>
              <a:rPr lang="en-US" dirty="0" smtClean="0"/>
              <a:t>SQL</a:t>
            </a:r>
          </a:p>
          <a:p>
            <a:pPr lvl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SELECT category, AVG(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pagerank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pagerank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&gt; 0.2 GROUP BY category HAVING COUNT(*) &gt;10</a:t>
            </a:r>
            <a:r>
              <a:rPr lang="en-US" sz="1900" b="1" baseline="300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dirty="0" smtClean="0"/>
              <a:t>Pig</a:t>
            </a:r>
          </a:p>
          <a:p>
            <a:pPr lvl="1"/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good_urls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FILTER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pagerank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&gt; 0.2;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	groups = GROUP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good_urls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BY category;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big_groups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FILTER groups BY COUNT(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good_urls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)&gt;106; 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	output = FOREACH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big_groups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GENERATE category,  category,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											 AVG(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good_urls.pagerank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04664"/>
            <a:ext cx="612068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90"/>
              </a:lnSpc>
            </a:pPr>
            <a:r>
              <a:rPr lang="en-CA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Logical Plan Example</a:t>
            </a:r>
          </a:p>
          <a:p>
            <a:pPr>
              <a:lnSpc>
                <a:spcPts val="2990"/>
              </a:lnSpc>
            </a:pPr>
            <a:endParaRPr lang="en-CA" dirty="0" smtClean="0">
              <a:solidFill>
                <a:srgbClr val="000000"/>
              </a:solidFill>
            </a:endParaRPr>
          </a:p>
          <a:p>
            <a:pPr>
              <a:lnSpc>
                <a:spcPts val="2990"/>
              </a:lnSpc>
            </a:pPr>
            <a:endParaRPr lang="en-CA" dirty="0">
              <a:solidFill>
                <a:srgbClr val="000000"/>
              </a:solidFill>
            </a:endParaRPr>
          </a:p>
          <a:p>
            <a:pPr>
              <a:lnSpc>
                <a:spcPts val="2125"/>
              </a:lnSpc>
            </a:pPr>
            <a:r>
              <a:rPr lang="en-CA" sz="2400" dirty="0">
                <a:solidFill>
                  <a:srgbClr val="6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LOAD ‘user.dat’ AS (name, age, city);</a:t>
            </a:r>
          </a:p>
          <a:p>
            <a:pPr>
              <a:lnSpc>
                <a:spcPts val="2070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C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GROUP A BY city</a:t>
            </a: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FOREACH B GENERATE group AS city,</a:t>
            </a:r>
            <a:br>
              <a:rPr lang="en-C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COUNT(A);</a:t>
            </a:r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FILTER C BY city IS ‘</a:t>
            </a:r>
            <a:r>
              <a:rPr lang="en-CA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kitchener</a:t>
            </a:r>
            <a:r>
              <a:rPr lang="en-C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br>
              <a:rPr lang="en-C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OR city IS ‘waterloo’;</a:t>
            </a:r>
          </a:p>
          <a:p>
            <a:pPr>
              <a:lnSpc>
                <a:spcPts val="1975"/>
              </a:lnSpc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C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INTO ‘local_user_count.dat’;</a:t>
            </a:r>
          </a:p>
          <a:p>
            <a:pPr>
              <a:lnSpc>
                <a:spcPts val="1975"/>
              </a:lnSpc>
            </a:pPr>
            <a:endParaRPr lang="en-CA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ts val="2125"/>
              </a:lnSpc>
            </a:pPr>
            <a:endParaRPr lang="en-CA" dirty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00808"/>
            <a:ext cx="158417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022" y="476672"/>
            <a:ext cx="6078226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5"/>
              </a:lnSpc>
            </a:pPr>
            <a:r>
              <a:rPr lang="en-CA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Logical Plan Example</a:t>
            </a: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C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LOAD ‘user.dat’ AS (name, age, city</a:t>
            </a: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2125"/>
              </a:lnSpc>
            </a:pPr>
            <a:endParaRPr lang="en-CA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r>
              <a:rPr lang="en-CA" sz="2400" dirty="0">
                <a:solidFill>
                  <a:srgbClr val="6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GROUP A BY city</a:t>
            </a:r>
            <a:r>
              <a:rPr lang="en-CA" sz="2400" dirty="0" smtClean="0">
                <a:solidFill>
                  <a:srgbClr val="6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6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FOREACH B GENERATE group AS city,</a:t>
            </a:r>
            <a:b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COUNT(A);</a:t>
            </a:r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FILTER C BY city IS ‘</a:t>
            </a:r>
            <a:r>
              <a:rPr lang="en-CA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kitchener</a:t>
            </a: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b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OR city IS ‘waterloo’;</a:t>
            </a:r>
          </a:p>
          <a:p>
            <a:pPr>
              <a:lnSpc>
                <a:spcPts val="1975"/>
              </a:lnSpc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 INTO ‘local_user_count.dat’;</a:t>
            </a:r>
          </a:p>
          <a:p>
            <a:pPr>
              <a:lnSpc>
                <a:spcPts val="197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6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endParaRPr lang="en-CA" sz="2400" dirty="0">
              <a:solidFill>
                <a:srgbClr val="6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412776"/>
            <a:ext cx="16397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2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6048672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5"/>
              </a:lnSpc>
            </a:pPr>
            <a:r>
              <a:rPr lang="en-CA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Logical Plan Example</a:t>
            </a: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2400" dirty="0" smtClean="0">
              <a:solidFill>
                <a:srgbClr val="6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2400" dirty="0" smtClean="0">
                <a:solidFill>
                  <a:srgbClr val="6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FOREACH B GENERATE group AS city,</a:t>
            </a: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 smtClean="0">
                <a:solidFill>
                  <a:srgbClr val="6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2400" dirty="0" smtClean="0">
              <a:solidFill>
                <a:srgbClr val="000000"/>
              </a:solidFill>
            </a:endParaRPr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FILTER C BY city IS ‘</a:t>
            </a:r>
            <a:r>
              <a:rPr lang="en-CA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kitchener</a:t>
            </a: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b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OR city IS ‘waterloo’;</a:t>
            </a:r>
          </a:p>
          <a:p>
            <a:pPr>
              <a:lnSpc>
                <a:spcPts val="1975"/>
              </a:lnSpc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 INTO ‘local_user_count.dat’;</a:t>
            </a:r>
          </a:p>
          <a:p>
            <a:pPr>
              <a:lnSpc>
                <a:spcPts val="197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endParaRPr lang="en-CA" sz="2400" dirty="0" smtClean="0">
              <a:solidFill>
                <a:srgbClr val="6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endParaRPr lang="en-CA" sz="2400" dirty="0" smtClean="0">
              <a:solidFill>
                <a:srgbClr val="6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412775"/>
            <a:ext cx="1512168" cy="298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6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5904656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5"/>
              </a:lnSpc>
            </a:pPr>
            <a:r>
              <a:rPr lang="en-CA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Logical Plan Example</a:t>
            </a: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2400" dirty="0" smtClean="0">
              <a:solidFill>
                <a:srgbClr val="6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FOREACH B GENERATE group AS city,</a:t>
            </a:r>
            <a:b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6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FILTER C BY city IS ‘</a:t>
            </a:r>
            <a:r>
              <a:rPr lang="en-CA" sz="2400" dirty="0" err="1" smtClean="0">
                <a:solidFill>
                  <a:srgbClr val="6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kitchener</a:t>
            </a:r>
            <a:r>
              <a:rPr lang="en-CA" sz="2400" dirty="0" smtClean="0">
                <a:solidFill>
                  <a:srgbClr val="6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</a:p>
          <a:p>
            <a:pPr>
              <a:lnSpc>
                <a:spcPts val="2070"/>
              </a:lnSpc>
            </a:pPr>
            <a:r>
              <a:rPr lang="en-CA" sz="2400" dirty="0" smtClean="0">
                <a:solidFill>
                  <a:srgbClr val="6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OR city IS ‘waterloo’;</a:t>
            </a:r>
            <a:endParaRPr lang="en-CA" sz="2400" dirty="0" smtClean="0">
              <a:solidFill>
                <a:srgbClr val="6FC000"/>
              </a:solidFill>
              <a:latin typeface="Courier New"/>
              <a:cs typeface="Courier New"/>
            </a:endParaRPr>
          </a:p>
          <a:p>
            <a:pPr>
              <a:lnSpc>
                <a:spcPts val="1975"/>
              </a:lnSpc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 INTO ‘local_user_count.dat’;</a:t>
            </a:r>
          </a:p>
          <a:p>
            <a:pPr>
              <a:lnSpc>
                <a:spcPts val="197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endParaRPr lang="en-CA" sz="2400" dirty="0" smtClean="0">
              <a:solidFill>
                <a:srgbClr val="6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endParaRPr lang="en-CA" sz="2400" dirty="0" smtClean="0">
              <a:solidFill>
                <a:srgbClr val="6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12775"/>
            <a:ext cx="1512168" cy="402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620688"/>
            <a:ext cx="5976664" cy="5529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5"/>
              </a:lnSpc>
            </a:pPr>
            <a:r>
              <a:rPr lang="en-CA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Logical Plan Example</a:t>
            </a: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r>
              <a:rPr lang="en-CA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2400" dirty="0" smtClean="0">
              <a:solidFill>
                <a:srgbClr val="6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FOREACH B GENERATE group AS city,</a:t>
            </a:r>
            <a:b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= FILTER C BY city IS ‘</a:t>
            </a:r>
            <a:r>
              <a:rPr lang="en-C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kitchener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</a:p>
          <a:p>
            <a:pPr>
              <a:lnSpc>
                <a:spcPts val="2070"/>
              </a:lnSpc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OR city IS ‘waterloo’;</a:t>
            </a:r>
          </a:p>
          <a:p>
            <a:pPr>
              <a:lnSpc>
                <a:spcPts val="2160"/>
              </a:lnSpc>
            </a:pPr>
            <a:r>
              <a:rPr lang="en-CA" sz="2400" dirty="0" smtClean="0">
                <a:solidFill>
                  <a:srgbClr val="6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975"/>
              </a:lnSpc>
            </a:pPr>
            <a:endParaRPr lang="en-CA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70"/>
              </a:lnSpc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is triggered when user invokes store command</a:t>
            </a:r>
          </a:p>
          <a:p>
            <a:pPr>
              <a:lnSpc>
                <a:spcPts val="2125"/>
              </a:lnSpc>
            </a:pP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25"/>
              </a:lnSpc>
            </a:pPr>
            <a:endParaRPr lang="en-CA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36712"/>
            <a:ext cx="763284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 plan compilation: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Step1: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Map function just assigns keys to tuples  and the reduce function is initially  no-op.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sequence of commands from load to the first COGROUP operation 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pushed into the map function 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commands that are between subsequent COGROUP commands C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pushed into either reduce function of C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map function of C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7304198" cy="32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92696"/>
            <a:ext cx="7632848" cy="5011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CA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- Files are loaded from HDFS</a:t>
            </a:r>
          </a:p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CA" sz="23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CA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 are compiled into map-reduce jobs</a:t>
            </a:r>
          </a:p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CA" sz="2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CA" sz="23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CA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Inefficiency:</a:t>
            </a:r>
          </a:p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CA" sz="23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CA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inflexibility of map-reduce primitive results in some overhead in compiling Pig Latin into map-reduce jobs.</a:t>
            </a:r>
          </a:p>
          <a:p>
            <a:pPr marL="342900" indent="-34290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CA" sz="23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7" y="764704"/>
            <a:ext cx="770485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with nested bags: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COGROUP command places tuples belonging to same group in one or more nested bags.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CA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cases, the nested bags created in each tuple of a COGROUP statement never need to physically materialize.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CA" sz="2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CA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common case is where the user applies  algebraic aggregation  function over the result of the COGROUP operation.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CA" sz="2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CA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algebraic function is structured as a tree of sub-functions with each leaf operating over subset of data. 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CA" sz="23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92696"/>
            <a:ext cx="79928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 provides an interface for writing algebraic UDFs so they can take advantage of this optimization as well.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CA" sz="23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CA" sz="2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CA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Inefficiency: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CA" sz="2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150"/>
              </a:lnSpc>
              <a:buFont typeface="Arial" panose="020B0604020202020204" pitchFamily="34" charset="0"/>
              <a:buChar char="•"/>
            </a:pPr>
            <a:r>
              <a:rPr lang="en-CA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Non-algebraic aggregate functions need entire bag to materialize. This may cause a very large bag to spill to disk if it doesn’t fit in memory.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CA" sz="23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CA" sz="23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2BC"/>
                </a:solidFill>
              </a:rPr>
              <a:t>Features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Dataflow Language</a:t>
            </a:r>
          </a:p>
          <a:p>
            <a:pPr lvl="1"/>
            <a:r>
              <a:rPr lang="en-US" dirty="0" smtClean="0"/>
              <a:t>Single high level data transformation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Order of execution</a:t>
            </a:r>
          </a:p>
          <a:p>
            <a:pPr lvl="1"/>
            <a:r>
              <a:rPr lang="en-US" dirty="0" smtClean="0"/>
              <a:t>User Defined Functions(UDF)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spam_urls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FILTER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isSpam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culprit_urls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FILTER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spam_urls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pagerank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&gt; 0.8;</a:t>
            </a:r>
          </a:p>
          <a:p>
            <a:pPr lvl="1"/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9600"/>
            <a:ext cx="7543800" cy="60960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How to verify the semantics of an analysis Program?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219201"/>
            <a:ext cx="7696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To Run the program against whole </a:t>
            </a:r>
            <a:r>
              <a:rPr lang="en-US" sz="2400" dirty="0" err="1" smtClean="0"/>
              <a:t>data,It</a:t>
            </a:r>
            <a:r>
              <a:rPr lang="en-US" sz="2400" dirty="0" smtClean="0"/>
              <a:t> takes Hours!!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Generate a sample data.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Problems with sample data: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Operations like joins and filter may  generate empty          results.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Pig comes with a debugging environment called Pig-Pen which generates the sample on its own based on the commands written.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  <a:latin typeface="+mj-lt"/>
              </a:rPr>
              <a:t>Pig-Pen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 Samples data from large dataset.</a:t>
            </a:r>
          </a:p>
          <a:p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n-lt"/>
              </a:rPr>
              <a:t>Application</a:t>
            </a:r>
            <a:r>
              <a:rPr lang="en-US" sz="2400" dirty="0" smtClean="0">
                <a:latin typeface="+mj-lt"/>
              </a:rPr>
              <a:t> of single pig-commands on the dataset.</a:t>
            </a:r>
          </a:p>
          <a:p>
            <a:r>
              <a:rPr lang="en-US" sz="2400" dirty="0" smtClean="0">
                <a:latin typeface="+mj-lt"/>
              </a:rPr>
              <a:t> In case of empty results, Pig </a:t>
            </a:r>
            <a:r>
              <a:rPr lang="en-US" sz="2400" dirty="0" err="1" smtClean="0">
                <a:latin typeface="+mj-lt"/>
              </a:rPr>
              <a:t>resamples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 Removes Redundant samples.</a:t>
            </a:r>
          </a:p>
          <a:p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Suppose we have two data sets  a log of page visits (</a:t>
            </a:r>
            <a:r>
              <a:rPr lang="en-US" sz="2400" dirty="0" err="1" smtClean="0">
                <a:latin typeface="+mn-lt"/>
              </a:rPr>
              <a:t>User,Url,Time</a:t>
            </a:r>
            <a:r>
              <a:rPr lang="en-US" sz="2400" dirty="0" smtClean="0">
                <a:latin typeface="+mn-lt"/>
              </a:rPr>
              <a:t>)  and catalog of pages and </a:t>
            </a:r>
            <a:r>
              <a:rPr lang="en-US" sz="2400" dirty="0" err="1" smtClean="0">
                <a:latin typeface="+mn-lt"/>
              </a:rPr>
              <a:t>pageranks</a:t>
            </a:r>
            <a:r>
              <a:rPr lang="en-US" sz="2400" dirty="0" smtClean="0">
                <a:latin typeface="+mn-lt"/>
              </a:rPr>
              <a:t> (</a:t>
            </a:r>
            <a:r>
              <a:rPr lang="en-US" sz="2400" dirty="0" err="1" smtClean="0">
                <a:latin typeface="+mn-lt"/>
              </a:rPr>
              <a:t>Url,Pagerank</a:t>
            </a:r>
            <a:r>
              <a:rPr lang="en-US" sz="2400" dirty="0" smtClean="0">
                <a:latin typeface="+mn-lt"/>
              </a:rPr>
              <a:t>).</a:t>
            </a:r>
          </a:p>
          <a:p>
            <a:pPr>
              <a:buNone/>
            </a:pPr>
            <a:endParaRPr lang="en-US" sz="2400" dirty="0" smtClean="0">
              <a:latin typeface="+mn-lt"/>
            </a:endParaRPr>
          </a:p>
          <a:p>
            <a:r>
              <a:rPr lang="en-US" sz="2400" dirty="0">
                <a:latin typeface="+mn-lt"/>
              </a:rPr>
              <a:t>The program joins the two data sets after </a:t>
            </a:r>
            <a:r>
              <a:rPr lang="en-US" sz="2400" dirty="0" smtClean="0">
                <a:latin typeface="+mn-lt"/>
              </a:rPr>
              <a:t>first running </a:t>
            </a:r>
            <a:r>
              <a:rPr lang="en-US" sz="2400" dirty="0">
                <a:latin typeface="+mn-lt"/>
              </a:rPr>
              <a:t>the log entries through a UDF that converts </a:t>
            </a:r>
            <a:r>
              <a:rPr lang="en-US" sz="2400" dirty="0" err="1">
                <a:latin typeface="+mn-lt"/>
              </a:rPr>
              <a:t>urls</a:t>
            </a:r>
            <a:r>
              <a:rPr lang="en-US" sz="2400" dirty="0">
                <a:latin typeface="+mn-lt"/>
              </a:rPr>
              <a:t> to </a:t>
            </a:r>
            <a:r>
              <a:rPr lang="en-US" sz="2400" dirty="0" smtClean="0">
                <a:latin typeface="+mn-lt"/>
              </a:rPr>
              <a:t>a canonical </a:t>
            </a:r>
            <a:r>
              <a:rPr lang="en-US" sz="2400" dirty="0">
                <a:latin typeface="+mn-lt"/>
              </a:rPr>
              <a:t>form. </a:t>
            </a:r>
            <a:endParaRPr lang="en-US" sz="2400" dirty="0" smtClean="0">
              <a:latin typeface="+mn-lt"/>
            </a:endParaRPr>
          </a:p>
          <a:p>
            <a:pPr>
              <a:buNone/>
            </a:pP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After </a:t>
            </a:r>
            <a:r>
              <a:rPr lang="en-US" sz="2400" dirty="0">
                <a:latin typeface="+mn-lt"/>
              </a:rPr>
              <a:t>the join, the program groups </a:t>
            </a:r>
            <a:r>
              <a:rPr lang="en-US" sz="2400" dirty="0" err="1" smtClean="0">
                <a:latin typeface="+mn-lt"/>
              </a:rPr>
              <a:t>tuples</a:t>
            </a:r>
            <a:r>
              <a:rPr lang="en-US" sz="2400" dirty="0" smtClean="0">
                <a:latin typeface="+mn-lt"/>
              </a:rPr>
              <a:t> by </a:t>
            </a:r>
            <a:r>
              <a:rPr lang="en-US" sz="2400" dirty="0">
                <a:latin typeface="+mn-lt"/>
              </a:rPr>
              <a:t>user, computes the average </a:t>
            </a:r>
            <a:r>
              <a:rPr lang="en-US" sz="2400" dirty="0" err="1">
                <a:latin typeface="+mn-lt"/>
              </a:rPr>
              <a:t>pagerank</a:t>
            </a:r>
            <a:r>
              <a:rPr lang="en-US" sz="2400" dirty="0">
                <a:latin typeface="+mn-lt"/>
              </a:rPr>
              <a:t> for each user, </a:t>
            </a:r>
            <a:r>
              <a:rPr lang="en-US" sz="2400" dirty="0" smtClean="0">
                <a:latin typeface="+mn-lt"/>
              </a:rPr>
              <a:t>and then filters </a:t>
            </a:r>
            <a:r>
              <a:rPr lang="en-US" sz="2400" dirty="0">
                <a:latin typeface="+mn-lt"/>
              </a:rPr>
              <a:t>users by average </a:t>
            </a:r>
            <a:r>
              <a:rPr lang="en-US" sz="2400" dirty="0" err="1">
                <a:latin typeface="+mn-lt"/>
              </a:rPr>
              <a:t>pagerank</a:t>
            </a:r>
            <a:r>
              <a:rPr lang="en-US" sz="2400" dirty="0"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+mn-lt"/>
              </a:rPr>
              <a:t>Pig-pen Screenshot</a:t>
            </a:r>
            <a:endParaRPr lang="en-US" sz="32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01405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lowchart: Process 10"/>
          <p:cNvSpPr/>
          <p:nvPr/>
        </p:nvSpPr>
        <p:spPr>
          <a:xfrm>
            <a:off x="304800" y="1371600"/>
            <a:ext cx="8382000" cy="609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9834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2057400"/>
            <a:ext cx="4572000" cy="419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48601" cy="566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1752600"/>
            <a:ext cx="3276600" cy="419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+mn-lt"/>
              </a:rPr>
              <a:t>Pig-Pen is deigned to match </a:t>
            </a:r>
            <a:r>
              <a:rPr lang="en-US" sz="2400" dirty="0" err="1" smtClean="0">
                <a:latin typeface="+mn-lt"/>
              </a:rPr>
              <a:t>clojure</a:t>
            </a:r>
            <a:r>
              <a:rPr lang="en-US" sz="2400" dirty="0" smtClean="0">
                <a:latin typeface="+mn-lt"/>
              </a:rPr>
              <a:t> as close as possible.</a:t>
            </a:r>
          </a:p>
          <a:p>
            <a:r>
              <a:rPr lang="en-US" sz="2400" dirty="0" smtClean="0">
                <a:latin typeface="+mn-lt"/>
              </a:rPr>
              <a:t>Queries are manipulated as expression trees. </a:t>
            </a:r>
          </a:p>
          <a:p>
            <a:r>
              <a:rPr lang="en-US" sz="2400" dirty="0" smtClean="0">
                <a:latin typeface="+mn-lt"/>
              </a:rPr>
              <a:t>Each operation is represented as a map of information about what behavior is desired. </a:t>
            </a:r>
          </a:p>
          <a:p>
            <a:r>
              <a:rPr lang="en-US" sz="2400" dirty="0" smtClean="0">
                <a:latin typeface="+mn-lt"/>
              </a:rPr>
              <a:t>These maps can be nested together to build a tree representation of a complex query. </a:t>
            </a:r>
          </a:p>
          <a:p>
            <a:r>
              <a:rPr lang="en-US" sz="2400" dirty="0" smtClean="0">
                <a:latin typeface="+mn-lt"/>
              </a:rPr>
              <a:t>Each command also contains references to its ancestor commands. </a:t>
            </a:r>
          </a:p>
          <a:p>
            <a:r>
              <a:rPr lang="en-US" sz="2400" dirty="0" smtClean="0">
                <a:latin typeface="+mn-lt"/>
              </a:rPr>
              <a:t>When executed, that query tree is converted into a directed acyclic query graph. </a:t>
            </a:r>
          </a:p>
          <a:p>
            <a:r>
              <a:rPr lang="en-US" sz="2400" dirty="0" smtClean="0">
                <a:latin typeface="+mn-lt"/>
              </a:rPr>
              <a:t>This allows for easy merging of duplicate commands, optimizing sequences of related commands, and </a:t>
            </a:r>
            <a:r>
              <a:rPr lang="en-US" sz="2400" dirty="0" err="1" smtClean="0">
                <a:latin typeface="+mn-lt"/>
              </a:rPr>
              <a:t>instrumenting</a:t>
            </a:r>
            <a:r>
              <a:rPr lang="en-US" sz="2400" dirty="0" smtClean="0">
                <a:latin typeface="+mn-lt"/>
              </a:rPr>
              <a:t> the query with debug information.</a:t>
            </a: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Design &amp; Features:</a:t>
            </a:r>
            <a:endParaRPr lang="en-US" sz="2800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38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Optimization: De-duping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342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752600"/>
            <a:ext cx="371081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6019800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Source:https</a:t>
            </a:r>
            <a:r>
              <a:rPr lang="en-US" sz="1200" dirty="0" smtClean="0">
                <a:solidFill>
                  <a:schemeClr val="tx2"/>
                </a:solidFill>
              </a:rPr>
              <a:t>://</a:t>
            </a:r>
            <a:r>
              <a:rPr lang="en-US" sz="1200" dirty="0" err="1" smtClean="0">
                <a:solidFill>
                  <a:schemeClr val="tx2"/>
                </a:solidFill>
              </a:rPr>
              <a:t>github.com</a:t>
            </a:r>
            <a:r>
              <a:rPr lang="en-US" sz="1200" dirty="0" smtClean="0">
                <a:solidFill>
                  <a:schemeClr val="tx2"/>
                </a:solidFill>
              </a:rPr>
              <a:t>/Netflix/</a:t>
            </a:r>
            <a:r>
              <a:rPr lang="en-US" sz="1200" dirty="0" err="1" smtClean="0">
                <a:solidFill>
                  <a:schemeClr val="tx2"/>
                </a:solidFill>
              </a:rPr>
              <a:t>PigPen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32385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8200" y="15240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Now that we have a optimized query every operation is unique.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Can generate queries within loops without worrying about duplication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Pig-pen executes only the unique parts.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7912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Source:https</a:t>
            </a:r>
            <a:r>
              <a:rPr lang="en-US" sz="1200" dirty="0" smtClean="0">
                <a:solidFill>
                  <a:schemeClr val="tx2"/>
                </a:solidFill>
              </a:rPr>
              <a:t>://</a:t>
            </a:r>
            <a:r>
              <a:rPr lang="en-US" sz="1200" dirty="0" err="1" smtClean="0">
                <a:solidFill>
                  <a:schemeClr val="tx2"/>
                </a:solidFill>
              </a:rPr>
              <a:t>github.com</a:t>
            </a:r>
            <a:r>
              <a:rPr lang="en-US" sz="1200" dirty="0" smtClean="0">
                <a:solidFill>
                  <a:schemeClr val="tx2"/>
                </a:solidFill>
              </a:rPr>
              <a:t>/Netflix/</a:t>
            </a:r>
            <a:r>
              <a:rPr lang="en-US" sz="1200" dirty="0" err="1" smtClean="0">
                <a:solidFill>
                  <a:schemeClr val="tx2"/>
                </a:solidFill>
              </a:rPr>
              <a:t>PigPen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err="1" smtClean="0">
                <a:solidFill>
                  <a:srgbClr val="0070C0"/>
                </a:solidFill>
                <a:latin typeface="+mj-lt"/>
              </a:rPr>
              <a:t>Testing,Local</a:t>
            </a:r>
            <a:r>
              <a:rPr lang="en-US" sz="32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+mj-lt"/>
              </a:rPr>
              <a:t>Execution,Debugging</a:t>
            </a:r>
            <a:endParaRPr lang="en-US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Pig pen returns data in the REPL.(read-evaluate-print-loop).</a:t>
            </a:r>
          </a:p>
          <a:p>
            <a:r>
              <a:rPr lang="en-US" sz="2400" dirty="0" smtClean="0">
                <a:latin typeface="+mn-lt"/>
              </a:rPr>
              <a:t>Provides Unit testing for the Queries.</a:t>
            </a:r>
          </a:p>
          <a:p>
            <a:r>
              <a:rPr lang="en-US" sz="2400" dirty="0" smtClean="0">
                <a:latin typeface="+mn-lt"/>
              </a:rPr>
              <a:t>Debug mode when enabled will write to the disk the result of every operation along with the outputs.</a:t>
            </a:r>
          </a:p>
          <a:p>
            <a:r>
              <a:rPr lang="en-US" sz="2400" dirty="0" smtClean="0">
                <a:latin typeface="+mn-lt"/>
              </a:rPr>
              <a:t>It is coupled with </a:t>
            </a:r>
            <a:r>
              <a:rPr lang="en-US" sz="2400" dirty="0" err="1" smtClean="0">
                <a:latin typeface="+mn-lt"/>
              </a:rPr>
              <a:t>Grapth-Viz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visualisation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2BC"/>
                </a:solidFill>
              </a:rPr>
              <a:t>Features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Start and Interoperability</a:t>
            </a:r>
          </a:p>
          <a:p>
            <a:pPr lvl="1"/>
            <a:r>
              <a:rPr lang="en-US" sz="2400" dirty="0" smtClean="0"/>
              <a:t>Runs queries directly</a:t>
            </a:r>
          </a:p>
          <a:p>
            <a:pPr lvl="1"/>
            <a:r>
              <a:rPr lang="en-US" sz="2400" dirty="0" smtClean="0"/>
              <a:t>Doesn’t take control over data</a:t>
            </a:r>
          </a:p>
          <a:p>
            <a:pPr lvl="1"/>
            <a:r>
              <a:rPr lang="en-US" sz="2400" dirty="0" smtClean="0"/>
              <a:t>Schema is optional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good_urls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FILTER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BY $2 &gt; 0.2;</a:t>
            </a:r>
          </a:p>
          <a:p>
            <a:pPr lvl="1"/>
            <a:endParaRPr lang="en-US" sz="2400" b="1" i="1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User Visualization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Any queries?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https://en.wikipedia.org/wiki/Pig_%28programming_tool%29</a:t>
            </a:r>
            <a:endParaRPr lang="en-US" sz="2000" dirty="0" smtClean="0"/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  <a:hlinkClick r:id="rId3"/>
              </a:rPr>
              <a:t>https://github.com/Netflix/PigPen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Thank You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382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Nested Data Model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782"/>
            <a:ext cx="8229600" cy="3800711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0072BC"/>
              </a:buClr>
            </a:pPr>
            <a:endParaRPr lang="en-US" sz="2600" dirty="0" smtClean="0"/>
          </a:p>
          <a:p>
            <a:pPr lvl="0">
              <a:buClr>
                <a:srgbClr val="0072BC"/>
              </a:buClr>
            </a:pPr>
            <a:r>
              <a:rPr lang="en-US" sz="2400" dirty="0" smtClean="0"/>
              <a:t>To capture the  information about the positional occurrences of terms in given set of documents.</a:t>
            </a:r>
            <a:r>
              <a:rPr lang="en-US" sz="2600" dirty="0" smtClean="0"/>
              <a:t> </a:t>
            </a:r>
          </a:p>
          <a:p>
            <a:pPr marL="457200" lvl="1" indent="0">
              <a:buClr>
                <a:srgbClr val="0072BC"/>
              </a:buClr>
              <a:buNone/>
            </a:pPr>
            <a:endParaRPr lang="en-US" sz="2200" dirty="0" smtClean="0"/>
          </a:p>
          <a:p>
            <a:pPr lvl="1">
              <a:buClr>
                <a:srgbClr val="0072BC"/>
              </a:buClr>
            </a:pPr>
            <a:r>
              <a:rPr lang="en-US" sz="2200" dirty="0"/>
              <a:t>generally programmers think in terms of nested data structures hence they create a structure of the </a:t>
            </a:r>
            <a:r>
              <a:rPr lang="en-US" sz="2200" dirty="0" smtClean="0"/>
              <a:t>form</a:t>
            </a:r>
            <a:r>
              <a:rPr lang="en-US" sz="2200" dirty="0"/>
              <a:t>		</a:t>
            </a:r>
            <a:endParaRPr lang="en-US" sz="2200" dirty="0" smtClean="0"/>
          </a:p>
          <a:p>
            <a:pPr lvl="1">
              <a:buClr>
                <a:srgbClr val="0072BC"/>
              </a:buCl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Set&lt;positions&gt;&gt; for each term</a:t>
            </a:r>
          </a:p>
          <a:p>
            <a:pPr lvl="1">
              <a:buClr>
                <a:srgbClr val="0072BC"/>
              </a:buClr>
            </a:pPr>
            <a:endParaRPr lang="en-US" sz="2200" dirty="0"/>
          </a:p>
          <a:p>
            <a:pPr lvl="1">
              <a:buClr>
                <a:srgbClr val="0072BC"/>
              </a:buClr>
            </a:pPr>
            <a:r>
              <a:rPr lang="en-US" sz="2200" dirty="0"/>
              <a:t>traditional databases: Flat tables, First Normal Form (1NF)</a:t>
            </a:r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2200" dirty="0" smtClean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term_info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...) 	</a:t>
            </a:r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position_info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position) </a:t>
            </a:r>
          </a:p>
        </p:txBody>
      </p:sp>
    </p:spTree>
    <p:extLst>
      <p:ext uri="{BB962C8B-B14F-4D97-AF65-F5344CB8AC3E}">
        <p14:creationId xmlns:p14="http://schemas.microsoft.com/office/powerpoint/2010/main" val="25177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382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Why Nested Data Model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782"/>
            <a:ext cx="8229600" cy="3800711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0072BC"/>
              </a:buClr>
            </a:pPr>
            <a:endParaRPr lang="en-US" sz="2400" dirty="0" smtClean="0"/>
          </a:p>
          <a:p>
            <a:pPr lvl="0">
              <a:buClr>
                <a:srgbClr val="0072BC"/>
              </a:buClr>
            </a:pPr>
            <a:r>
              <a:rPr lang="en-US" sz="2400" dirty="0" smtClean="0"/>
              <a:t>Handling nested data model is comparatively much easier than that of relational data model</a:t>
            </a:r>
          </a:p>
          <a:p>
            <a:pPr lvl="0">
              <a:buClr>
                <a:srgbClr val="0072BC"/>
              </a:buClr>
            </a:pPr>
            <a:endParaRPr lang="en-US" sz="2400" dirty="0" smtClean="0"/>
          </a:p>
          <a:p>
            <a:pPr lvl="0">
              <a:buClr>
                <a:srgbClr val="0072BC"/>
              </a:buClr>
            </a:pPr>
            <a:r>
              <a:rPr lang="en-US" sz="2400" dirty="0" smtClean="0"/>
              <a:t>Data is often stored on disk in nested fashion</a:t>
            </a:r>
          </a:p>
          <a:p>
            <a:pPr lvl="0">
              <a:buClr>
                <a:srgbClr val="0072BC"/>
              </a:buClr>
            </a:pPr>
            <a:endParaRPr lang="en-US" sz="2400" dirty="0" smtClean="0"/>
          </a:p>
          <a:p>
            <a:pPr lvl="0">
              <a:buClr>
                <a:srgbClr val="0072BC"/>
              </a:buClr>
            </a:pPr>
            <a:r>
              <a:rPr lang="en-US" sz="2400" dirty="0" smtClean="0"/>
              <a:t>Nested  model allows programmers to use an algebraic language</a:t>
            </a:r>
          </a:p>
          <a:p>
            <a:pPr marL="0" lvl="0" indent="0">
              <a:buClr>
                <a:srgbClr val="0072BC"/>
              </a:buClr>
              <a:buNone/>
            </a:pPr>
            <a:endParaRPr lang="en-US" sz="2400" dirty="0" smtClean="0"/>
          </a:p>
          <a:p>
            <a:pPr lvl="0">
              <a:buClr>
                <a:srgbClr val="0072BC"/>
              </a:buClr>
            </a:pPr>
            <a:r>
              <a:rPr lang="en-US" sz="2400" dirty="0" smtClean="0"/>
              <a:t>It allows programmers to write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40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382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User-Defined Functions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782"/>
            <a:ext cx="8229600" cy="3800711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0072BC"/>
              </a:buClr>
            </a:pPr>
            <a:endParaRPr lang="en-US" sz="2400" dirty="0" smtClean="0"/>
          </a:p>
          <a:p>
            <a:pPr lvl="0">
              <a:buClr>
                <a:srgbClr val="0072BC"/>
              </a:buClr>
            </a:pPr>
            <a:r>
              <a:rPr lang="en-US" sz="2600" dirty="0" smtClean="0"/>
              <a:t>To accommodates specialized data processing tasks</a:t>
            </a:r>
          </a:p>
          <a:p>
            <a:pPr lvl="0">
              <a:buClr>
                <a:srgbClr val="0072BC"/>
              </a:buClr>
            </a:pPr>
            <a:endParaRPr lang="en-US" sz="2600" dirty="0" smtClean="0"/>
          </a:p>
          <a:p>
            <a:pPr lvl="0">
              <a:buClr>
                <a:srgbClr val="0072BC"/>
              </a:buClr>
            </a:pPr>
            <a:r>
              <a:rPr lang="en-US" sz="2600" dirty="0" smtClean="0"/>
              <a:t>The input and output parameters follows fully nested data model</a:t>
            </a:r>
          </a:p>
          <a:p>
            <a:pPr lvl="0">
              <a:buClr>
                <a:srgbClr val="0072BC"/>
              </a:buClr>
            </a:pPr>
            <a:endParaRPr lang="en-US" sz="2600" dirty="0" smtClean="0"/>
          </a:p>
          <a:p>
            <a:pPr lvl="0">
              <a:buClr>
                <a:srgbClr val="0072BC"/>
              </a:buClr>
            </a:pPr>
            <a:r>
              <a:rPr lang="en-US" sz="2600" dirty="0" smtClean="0"/>
              <a:t>Pig Latin has only one type of UDF that can be used in all the constructs (filtering, grouping, per-tuple processing)</a:t>
            </a:r>
          </a:p>
          <a:p>
            <a:pPr lvl="0">
              <a:buClr>
                <a:srgbClr val="0072BC"/>
              </a:buClr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Clr>
                <a:srgbClr val="0072BC"/>
              </a:buClr>
              <a:buNone/>
            </a:pP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category,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pagerank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Clr>
                <a:srgbClr val="0072BC"/>
              </a:buClr>
              <a:buNone/>
            </a:pP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Clr>
                <a:srgbClr val="0072BC"/>
              </a:buClr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groups = GROUP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category; </a:t>
            </a:r>
          </a:p>
          <a:p>
            <a:pPr marL="400050" lvl="1" indent="0">
              <a:buClr>
                <a:srgbClr val="0072BC"/>
              </a:buClr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 FOREACH groups GENERATE category, top10(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8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382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Data Model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782"/>
            <a:ext cx="8229600" cy="3800711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0072BC"/>
              </a:buClr>
            </a:pPr>
            <a:endParaRPr lang="en-US" sz="2400" dirty="0" smtClean="0"/>
          </a:p>
          <a:p>
            <a:pPr lvl="0">
              <a:buClr>
                <a:srgbClr val="0072BC"/>
              </a:buClr>
            </a:pPr>
            <a:r>
              <a:rPr lang="en-US" sz="2400" dirty="0" smtClean="0"/>
              <a:t>Pig has a rich and simple data model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Clr>
                <a:srgbClr val="0072BC"/>
              </a:buCl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72BC"/>
              </a:buClr>
            </a:pPr>
            <a:r>
              <a:rPr lang="en-US" sz="2400" dirty="0" smtClean="0"/>
              <a:t>Atom</a:t>
            </a:r>
          </a:p>
          <a:p>
            <a:pPr lvl="1">
              <a:buClr>
                <a:srgbClr val="0072BC"/>
              </a:buClr>
            </a:pPr>
            <a:r>
              <a:rPr lang="en-US" sz="1900" dirty="0"/>
              <a:t>Consists of simple atomic values( number, string)</a:t>
            </a:r>
          </a:p>
          <a:p>
            <a:pPr lvl="1">
              <a:buClr>
                <a:srgbClr val="0072BC"/>
              </a:buClr>
            </a:pPr>
            <a:r>
              <a:rPr lang="en-US" sz="1900" dirty="0"/>
              <a:t>Example</a:t>
            </a:r>
            <a:r>
              <a:rPr lang="en-US" sz="1900" dirty="0" smtClean="0"/>
              <a:t>:</a:t>
            </a:r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1900" dirty="0"/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‘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‘filesystem’,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457200" lvl="1" indent="0">
              <a:buClr>
                <a:srgbClr val="0072BC"/>
              </a:buClr>
              <a:buNone/>
            </a:pPr>
            <a:endParaRPr lang="en-US" sz="2000" dirty="0" smtClean="0"/>
          </a:p>
          <a:p>
            <a:pPr>
              <a:buClr>
                <a:srgbClr val="0072BC"/>
              </a:buClr>
            </a:pPr>
            <a:r>
              <a:rPr lang="en-US" sz="2400" dirty="0" smtClean="0"/>
              <a:t>Tuple</a:t>
            </a:r>
          </a:p>
          <a:p>
            <a:pPr lvl="1">
              <a:buClr>
                <a:srgbClr val="0072BC"/>
              </a:buClr>
            </a:pPr>
            <a:r>
              <a:rPr lang="en-US" sz="1900" dirty="0"/>
              <a:t>Sequence of fields each of which can be any of the data types</a:t>
            </a:r>
          </a:p>
          <a:p>
            <a:pPr lvl="1">
              <a:buClr>
                <a:srgbClr val="0072BC"/>
              </a:buClr>
            </a:pPr>
            <a:r>
              <a:rPr lang="en-US" sz="1900" dirty="0"/>
              <a:t>Example</a:t>
            </a:r>
            <a:r>
              <a:rPr lang="en-US" sz="1900" dirty="0" smtClean="0"/>
              <a:t>:</a:t>
            </a:r>
          </a:p>
          <a:p>
            <a:pPr marL="457200" lvl="1" indent="0">
              <a:buClr>
                <a:srgbClr val="0072BC"/>
              </a:buClr>
              <a:buNone/>
            </a:pPr>
            <a:r>
              <a:rPr lang="en-US" sz="1900" dirty="0"/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(‘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10)</a:t>
            </a:r>
          </a:p>
          <a:p>
            <a:pPr marL="457200" lvl="1" indent="0">
              <a:buClr>
                <a:srgbClr val="0072BC"/>
              </a:buCl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9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2224</Words>
  <Application>Microsoft Macintosh PowerPoint</Application>
  <PresentationFormat>On-screen Show (4:3)</PresentationFormat>
  <Paragraphs>470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Courier New</vt:lpstr>
      <vt:lpstr>Gill Sans MT</vt:lpstr>
      <vt:lpstr>Helvetica</vt:lpstr>
      <vt:lpstr>Times New Roman</vt:lpstr>
      <vt:lpstr>Wingdings</vt:lpstr>
      <vt:lpstr>Office Theme</vt:lpstr>
      <vt:lpstr>Custom Design</vt:lpstr>
      <vt:lpstr>PIG LATIN  -- A Not-So-Foreign Language for Data Processing</vt:lpstr>
      <vt:lpstr>Introduction</vt:lpstr>
      <vt:lpstr>Comparison between SQL &amp; PIG</vt:lpstr>
      <vt:lpstr>Features &amp; Motivation</vt:lpstr>
      <vt:lpstr>Features &amp; Motivation</vt:lpstr>
      <vt:lpstr>Nested Data Model</vt:lpstr>
      <vt:lpstr>Why Nested Data Model ?</vt:lpstr>
      <vt:lpstr>User-Defined Functions</vt:lpstr>
      <vt:lpstr>Data Model</vt:lpstr>
      <vt:lpstr>Data Model</vt:lpstr>
      <vt:lpstr>Specifying Input Data: LOAD</vt:lpstr>
      <vt:lpstr>Specifying Input Data: LOAD</vt:lpstr>
      <vt:lpstr>Per-tuple Processing: FOREACH</vt:lpstr>
      <vt:lpstr>Per-tuple Processing: FOREACH</vt:lpstr>
      <vt:lpstr>Discarding Unwanted Data : FILTER</vt:lpstr>
      <vt:lpstr>Getting Related Data Together: COGROUP</vt:lpstr>
      <vt:lpstr>COGROUP vs JOIN</vt:lpstr>
      <vt:lpstr>COGROUP vs JOIN : continued</vt:lpstr>
      <vt:lpstr>COGROUP vs JOIN : continued</vt:lpstr>
      <vt:lpstr>Special Case of COGROUP : GROUP</vt:lpstr>
      <vt:lpstr>PowerPoint Presentation</vt:lpstr>
      <vt:lpstr>Map-Reduce in Pig Latin</vt:lpstr>
      <vt:lpstr>Other Commands</vt:lpstr>
      <vt:lpstr>Other Commands</vt:lpstr>
      <vt:lpstr>Nested Operations</vt:lpstr>
      <vt:lpstr>Nested Operations</vt:lpstr>
      <vt:lpstr>Asking for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Pig-Pen</vt:lpstr>
      <vt:lpstr>PowerPoint Presentation</vt:lpstr>
      <vt:lpstr>Pig-pen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Testing,Local Execution,Debugging</vt:lpstr>
      <vt:lpstr>PowerPoint Presentation</vt:lpstr>
      <vt:lpstr>References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Anas Katib</cp:lastModifiedBy>
  <cp:revision>72</cp:revision>
  <dcterms:created xsi:type="dcterms:W3CDTF">2014-01-29T16:55:47Z</dcterms:created>
  <dcterms:modified xsi:type="dcterms:W3CDTF">2015-10-21T01:07:53Z</dcterms:modified>
</cp:coreProperties>
</file>