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5983288" cy="7650163"/>
  <p:notesSz cx="6669088" cy="9926638"/>
  <p:defaultTextStyle>
    <a:defPPr>
      <a:defRPr lang="en-US"/>
    </a:defPPr>
    <a:lvl1pPr marL="0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1pPr>
    <a:lvl2pPr marL="327152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2pPr>
    <a:lvl3pPr marL="654311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3pPr>
    <a:lvl4pPr marL="981463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4pPr>
    <a:lvl5pPr marL="1308620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5pPr>
    <a:lvl6pPr marL="1635773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6pPr>
    <a:lvl7pPr marL="1962930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7pPr>
    <a:lvl8pPr marL="2290082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8pPr>
    <a:lvl9pPr marL="2617239" algn="l" defTabSz="654311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>
        <p:scale>
          <a:sx n="48" d="100"/>
          <a:sy n="48" d="100"/>
        </p:scale>
        <p:origin x="201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49" y="1252006"/>
            <a:ext cx="5085794" cy="2663390"/>
          </a:xfrm>
        </p:spPr>
        <p:txBody>
          <a:bodyPr anchor="b"/>
          <a:lstStyle>
            <a:lvl1pPr algn="ctr">
              <a:defRPr sz="392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912" y="4018107"/>
            <a:ext cx="4487466" cy="1847018"/>
          </a:xfrm>
        </p:spPr>
        <p:txBody>
          <a:bodyPr/>
          <a:lstStyle>
            <a:lvl1pPr marL="0" indent="0" algn="ctr">
              <a:buNone/>
              <a:defRPr sz="1570"/>
            </a:lvl1pPr>
            <a:lvl2pPr marL="299146" indent="0" algn="ctr">
              <a:buNone/>
              <a:defRPr sz="1309"/>
            </a:lvl2pPr>
            <a:lvl3pPr marL="598292" indent="0" algn="ctr">
              <a:buNone/>
              <a:defRPr sz="1178"/>
            </a:lvl3pPr>
            <a:lvl4pPr marL="897438" indent="0" algn="ctr">
              <a:buNone/>
              <a:defRPr sz="1047"/>
            </a:lvl4pPr>
            <a:lvl5pPr marL="1196584" indent="0" algn="ctr">
              <a:buNone/>
              <a:defRPr sz="1047"/>
            </a:lvl5pPr>
            <a:lvl6pPr marL="1495730" indent="0" algn="ctr">
              <a:buNone/>
              <a:defRPr sz="1047"/>
            </a:lvl6pPr>
            <a:lvl7pPr marL="1794876" indent="0" algn="ctr">
              <a:buNone/>
              <a:defRPr sz="1047"/>
            </a:lvl7pPr>
            <a:lvl8pPr marL="2094022" indent="0" algn="ctr">
              <a:buNone/>
              <a:defRPr sz="1047"/>
            </a:lvl8pPr>
            <a:lvl9pPr marL="2393168" indent="0" algn="ctr">
              <a:buNone/>
              <a:defRPr sz="10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3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3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81791" y="407300"/>
            <a:ext cx="1290146" cy="64831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352" y="407300"/>
            <a:ext cx="3795648" cy="64831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4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35" y="1907232"/>
            <a:ext cx="5160586" cy="3182255"/>
          </a:xfrm>
        </p:spPr>
        <p:txBody>
          <a:bodyPr anchor="b"/>
          <a:lstStyle>
            <a:lvl1pPr>
              <a:defRPr sz="392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235" y="5119592"/>
            <a:ext cx="5160586" cy="1673473"/>
          </a:xfrm>
        </p:spPr>
        <p:txBody>
          <a:bodyPr/>
          <a:lstStyle>
            <a:lvl1pPr marL="0" indent="0">
              <a:buNone/>
              <a:defRPr sz="1570">
                <a:solidFill>
                  <a:schemeClr val="tx1"/>
                </a:solidFill>
              </a:defRPr>
            </a:lvl1pPr>
            <a:lvl2pPr marL="299146" indent="0">
              <a:buNone/>
              <a:defRPr sz="1309">
                <a:solidFill>
                  <a:schemeClr val="tx1">
                    <a:tint val="75000"/>
                  </a:schemeClr>
                </a:solidFill>
              </a:defRPr>
            </a:lvl2pPr>
            <a:lvl3pPr marL="598292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3pPr>
            <a:lvl4pPr marL="897438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4pPr>
            <a:lvl5pPr marL="1196584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5pPr>
            <a:lvl6pPr marL="1495730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6pPr>
            <a:lvl7pPr marL="1794876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7pPr>
            <a:lvl8pPr marL="2094022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8pPr>
            <a:lvl9pPr marL="2393168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86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352" y="2036502"/>
            <a:ext cx="2542897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9041" y="2036502"/>
            <a:ext cx="2542897" cy="4853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98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30" y="407302"/>
            <a:ext cx="5160586" cy="14786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132" y="1875353"/>
            <a:ext cx="2531211" cy="919082"/>
          </a:xfrm>
        </p:spPr>
        <p:txBody>
          <a:bodyPr anchor="b"/>
          <a:lstStyle>
            <a:lvl1pPr marL="0" indent="0">
              <a:buNone/>
              <a:defRPr sz="1570" b="1"/>
            </a:lvl1pPr>
            <a:lvl2pPr marL="299146" indent="0">
              <a:buNone/>
              <a:defRPr sz="1309" b="1"/>
            </a:lvl2pPr>
            <a:lvl3pPr marL="598292" indent="0">
              <a:buNone/>
              <a:defRPr sz="1178" b="1"/>
            </a:lvl3pPr>
            <a:lvl4pPr marL="897438" indent="0">
              <a:buNone/>
              <a:defRPr sz="1047" b="1"/>
            </a:lvl4pPr>
            <a:lvl5pPr marL="1196584" indent="0">
              <a:buNone/>
              <a:defRPr sz="1047" b="1"/>
            </a:lvl5pPr>
            <a:lvl6pPr marL="1495730" indent="0">
              <a:buNone/>
              <a:defRPr sz="1047" b="1"/>
            </a:lvl6pPr>
            <a:lvl7pPr marL="1794876" indent="0">
              <a:buNone/>
              <a:defRPr sz="1047" b="1"/>
            </a:lvl7pPr>
            <a:lvl8pPr marL="2094022" indent="0">
              <a:buNone/>
              <a:defRPr sz="1047" b="1"/>
            </a:lvl8pPr>
            <a:lvl9pPr marL="2393168" indent="0">
              <a:buNone/>
              <a:defRPr sz="10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132" y="2794435"/>
            <a:ext cx="2531211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29040" y="1875353"/>
            <a:ext cx="2543678" cy="919082"/>
          </a:xfrm>
        </p:spPr>
        <p:txBody>
          <a:bodyPr anchor="b"/>
          <a:lstStyle>
            <a:lvl1pPr marL="0" indent="0">
              <a:buNone/>
              <a:defRPr sz="1570" b="1"/>
            </a:lvl1pPr>
            <a:lvl2pPr marL="299146" indent="0">
              <a:buNone/>
              <a:defRPr sz="1309" b="1"/>
            </a:lvl2pPr>
            <a:lvl3pPr marL="598292" indent="0">
              <a:buNone/>
              <a:defRPr sz="1178" b="1"/>
            </a:lvl3pPr>
            <a:lvl4pPr marL="897438" indent="0">
              <a:buNone/>
              <a:defRPr sz="1047" b="1"/>
            </a:lvl4pPr>
            <a:lvl5pPr marL="1196584" indent="0">
              <a:buNone/>
              <a:defRPr sz="1047" b="1"/>
            </a:lvl5pPr>
            <a:lvl6pPr marL="1495730" indent="0">
              <a:buNone/>
              <a:defRPr sz="1047" b="1"/>
            </a:lvl6pPr>
            <a:lvl7pPr marL="1794876" indent="0">
              <a:buNone/>
              <a:defRPr sz="1047" b="1"/>
            </a:lvl7pPr>
            <a:lvl8pPr marL="2094022" indent="0">
              <a:buNone/>
              <a:defRPr sz="1047" b="1"/>
            </a:lvl8pPr>
            <a:lvl9pPr marL="2393168" indent="0">
              <a:buNone/>
              <a:defRPr sz="10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29040" y="2794435"/>
            <a:ext cx="2543678" cy="4110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5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4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31" y="510011"/>
            <a:ext cx="1929766" cy="1785038"/>
          </a:xfrm>
        </p:spPr>
        <p:txBody>
          <a:bodyPr anchor="b"/>
          <a:lstStyle>
            <a:lvl1pPr>
              <a:defRPr sz="2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677" y="1101484"/>
            <a:ext cx="3029040" cy="5436574"/>
          </a:xfrm>
        </p:spPr>
        <p:txBody>
          <a:bodyPr/>
          <a:lstStyle>
            <a:lvl1pPr>
              <a:defRPr sz="2094"/>
            </a:lvl1pPr>
            <a:lvl2pPr>
              <a:defRPr sz="1832"/>
            </a:lvl2pPr>
            <a:lvl3pPr>
              <a:defRPr sz="1570"/>
            </a:lvl3pPr>
            <a:lvl4pPr>
              <a:defRPr sz="1309"/>
            </a:lvl4pPr>
            <a:lvl5pPr>
              <a:defRPr sz="1309"/>
            </a:lvl5pPr>
            <a:lvl6pPr>
              <a:defRPr sz="1309"/>
            </a:lvl6pPr>
            <a:lvl7pPr>
              <a:defRPr sz="1309"/>
            </a:lvl7pPr>
            <a:lvl8pPr>
              <a:defRPr sz="1309"/>
            </a:lvl8pPr>
            <a:lvl9pPr>
              <a:defRPr sz="13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131" y="2295049"/>
            <a:ext cx="1929766" cy="4251862"/>
          </a:xfrm>
        </p:spPr>
        <p:txBody>
          <a:bodyPr/>
          <a:lstStyle>
            <a:lvl1pPr marL="0" indent="0">
              <a:buNone/>
              <a:defRPr sz="1047"/>
            </a:lvl1pPr>
            <a:lvl2pPr marL="299146" indent="0">
              <a:buNone/>
              <a:defRPr sz="916"/>
            </a:lvl2pPr>
            <a:lvl3pPr marL="598292" indent="0">
              <a:buNone/>
              <a:defRPr sz="785"/>
            </a:lvl3pPr>
            <a:lvl4pPr marL="897438" indent="0">
              <a:buNone/>
              <a:defRPr sz="654"/>
            </a:lvl4pPr>
            <a:lvl5pPr marL="1196584" indent="0">
              <a:buNone/>
              <a:defRPr sz="654"/>
            </a:lvl5pPr>
            <a:lvl6pPr marL="1495730" indent="0">
              <a:buNone/>
              <a:defRPr sz="654"/>
            </a:lvl6pPr>
            <a:lvl7pPr marL="1794876" indent="0">
              <a:buNone/>
              <a:defRPr sz="654"/>
            </a:lvl7pPr>
            <a:lvl8pPr marL="2094022" indent="0">
              <a:buNone/>
              <a:defRPr sz="654"/>
            </a:lvl8pPr>
            <a:lvl9pPr marL="2393168" indent="0">
              <a:buNone/>
              <a:defRPr sz="6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6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31" y="510011"/>
            <a:ext cx="1929766" cy="1785038"/>
          </a:xfrm>
        </p:spPr>
        <p:txBody>
          <a:bodyPr anchor="b"/>
          <a:lstStyle>
            <a:lvl1pPr>
              <a:defRPr sz="2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43677" y="1101484"/>
            <a:ext cx="3029040" cy="5436574"/>
          </a:xfrm>
        </p:spPr>
        <p:txBody>
          <a:bodyPr anchor="t"/>
          <a:lstStyle>
            <a:lvl1pPr marL="0" indent="0">
              <a:buNone/>
              <a:defRPr sz="2094"/>
            </a:lvl1pPr>
            <a:lvl2pPr marL="299146" indent="0">
              <a:buNone/>
              <a:defRPr sz="1832"/>
            </a:lvl2pPr>
            <a:lvl3pPr marL="598292" indent="0">
              <a:buNone/>
              <a:defRPr sz="1570"/>
            </a:lvl3pPr>
            <a:lvl4pPr marL="897438" indent="0">
              <a:buNone/>
              <a:defRPr sz="1309"/>
            </a:lvl4pPr>
            <a:lvl5pPr marL="1196584" indent="0">
              <a:buNone/>
              <a:defRPr sz="1309"/>
            </a:lvl5pPr>
            <a:lvl6pPr marL="1495730" indent="0">
              <a:buNone/>
              <a:defRPr sz="1309"/>
            </a:lvl6pPr>
            <a:lvl7pPr marL="1794876" indent="0">
              <a:buNone/>
              <a:defRPr sz="1309"/>
            </a:lvl7pPr>
            <a:lvl8pPr marL="2094022" indent="0">
              <a:buNone/>
              <a:defRPr sz="1309"/>
            </a:lvl8pPr>
            <a:lvl9pPr marL="2393168" indent="0">
              <a:buNone/>
              <a:defRPr sz="130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131" y="2295049"/>
            <a:ext cx="1929766" cy="4251862"/>
          </a:xfrm>
        </p:spPr>
        <p:txBody>
          <a:bodyPr/>
          <a:lstStyle>
            <a:lvl1pPr marL="0" indent="0">
              <a:buNone/>
              <a:defRPr sz="1047"/>
            </a:lvl1pPr>
            <a:lvl2pPr marL="299146" indent="0">
              <a:buNone/>
              <a:defRPr sz="916"/>
            </a:lvl2pPr>
            <a:lvl3pPr marL="598292" indent="0">
              <a:buNone/>
              <a:defRPr sz="785"/>
            </a:lvl3pPr>
            <a:lvl4pPr marL="897438" indent="0">
              <a:buNone/>
              <a:defRPr sz="654"/>
            </a:lvl4pPr>
            <a:lvl5pPr marL="1196584" indent="0">
              <a:buNone/>
              <a:defRPr sz="654"/>
            </a:lvl5pPr>
            <a:lvl6pPr marL="1495730" indent="0">
              <a:buNone/>
              <a:defRPr sz="654"/>
            </a:lvl6pPr>
            <a:lvl7pPr marL="1794876" indent="0">
              <a:buNone/>
              <a:defRPr sz="654"/>
            </a:lvl7pPr>
            <a:lvl8pPr marL="2094022" indent="0">
              <a:buNone/>
              <a:defRPr sz="654"/>
            </a:lvl8pPr>
            <a:lvl9pPr marL="2393168" indent="0">
              <a:buNone/>
              <a:defRPr sz="6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7A79-367B-4C5A-8BA1-9FE98146EA85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352" y="407302"/>
            <a:ext cx="5160586" cy="147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352" y="2036502"/>
            <a:ext cx="5160586" cy="485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351" y="7090570"/>
            <a:ext cx="134624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7A79-367B-4C5A-8BA1-9FE98146EA85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965" y="7090570"/>
            <a:ext cx="201936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5698" y="7090570"/>
            <a:ext cx="1346240" cy="407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6E25-504C-41FE-B466-D8A9A3DFF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1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8292" rtl="0" eaLnBrk="1" latinLnBrk="0" hangingPunct="1">
        <a:lnSpc>
          <a:spcPct val="90000"/>
        </a:lnSpc>
        <a:spcBef>
          <a:spcPct val="0"/>
        </a:spcBef>
        <a:buNone/>
        <a:defRPr sz="28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73" indent="-149573" algn="l" defTabSz="598292" rtl="0" eaLnBrk="1" latinLnBrk="0" hangingPunct="1">
        <a:lnSpc>
          <a:spcPct val="90000"/>
        </a:lnSpc>
        <a:spcBef>
          <a:spcPts val="654"/>
        </a:spcBef>
        <a:buFont typeface="Arial" panose="020B0604020202020204" pitchFamily="34" charset="0"/>
        <a:buChar char="•"/>
        <a:defRPr sz="1832" kern="1200">
          <a:solidFill>
            <a:schemeClr val="tx1"/>
          </a:solidFill>
          <a:latin typeface="+mn-lt"/>
          <a:ea typeface="+mn-ea"/>
          <a:cs typeface="+mn-cs"/>
        </a:defRPr>
      </a:lvl1pPr>
      <a:lvl2pPr marL="448719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47865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3pPr>
      <a:lvl4pPr marL="1047011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8" kern="1200">
          <a:solidFill>
            <a:schemeClr val="tx1"/>
          </a:solidFill>
          <a:latin typeface="+mn-lt"/>
          <a:ea typeface="+mn-ea"/>
          <a:cs typeface="+mn-cs"/>
        </a:defRPr>
      </a:lvl4pPr>
      <a:lvl5pPr marL="1346157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8" kern="1200">
          <a:solidFill>
            <a:schemeClr val="tx1"/>
          </a:solidFill>
          <a:latin typeface="+mn-lt"/>
          <a:ea typeface="+mn-ea"/>
          <a:cs typeface="+mn-cs"/>
        </a:defRPr>
      </a:lvl5pPr>
      <a:lvl6pPr marL="1645303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8" kern="1200">
          <a:solidFill>
            <a:schemeClr val="tx1"/>
          </a:solidFill>
          <a:latin typeface="+mn-lt"/>
          <a:ea typeface="+mn-ea"/>
          <a:cs typeface="+mn-cs"/>
        </a:defRPr>
      </a:lvl6pPr>
      <a:lvl7pPr marL="1944449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8" kern="1200">
          <a:solidFill>
            <a:schemeClr val="tx1"/>
          </a:solidFill>
          <a:latin typeface="+mn-lt"/>
          <a:ea typeface="+mn-ea"/>
          <a:cs typeface="+mn-cs"/>
        </a:defRPr>
      </a:lvl7pPr>
      <a:lvl8pPr marL="2243595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8" kern="1200">
          <a:solidFill>
            <a:schemeClr val="tx1"/>
          </a:solidFill>
          <a:latin typeface="+mn-lt"/>
          <a:ea typeface="+mn-ea"/>
          <a:cs typeface="+mn-cs"/>
        </a:defRPr>
      </a:lvl8pPr>
      <a:lvl9pPr marL="2542741" indent="-149573" algn="l" defTabSz="598292" rtl="0" eaLnBrk="1" latinLnBrk="0" hangingPunct="1">
        <a:lnSpc>
          <a:spcPct val="90000"/>
        </a:lnSpc>
        <a:spcBef>
          <a:spcPts val="327"/>
        </a:spcBef>
        <a:buFont typeface="Arial" panose="020B0604020202020204" pitchFamily="34" charset="0"/>
        <a:buChar char="•"/>
        <a:defRPr sz="11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1pPr>
      <a:lvl2pPr marL="299146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2pPr>
      <a:lvl3pPr marL="598292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3pPr>
      <a:lvl4pPr marL="897438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4pPr>
      <a:lvl5pPr marL="1196584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5pPr>
      <a:lvl6pPr marL="1495730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6pPr>
      <a:lvl7pPr marL="1794876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7pPr>
      <a:lvl8pPr marL="2094022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8pPr>
      <a:lvl9pPr marL="2393168" algn="l" defTabSz="598292" rtl="0" eaLnBrk="1" latinLnBrk="0" hangingPunct="1">
        <a:defRPr sz="11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17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145319" y="-7326589"/>
            <a:ext cx="38273925" cy="3405478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Introduction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"/>
            <a:ext cx="5983287" cy="765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b="1" dirty="0"/>
              <a:t>Big Data:</a:t>
            </a:r>
          </a:p>
          <a:p>
            <a:pPr marL="0" indent="0" algn="just">
              <a:buNone/>
            </a:pPr>
            <a:r>
              <a:rPr lang="en-IN" sz="1700" dirty="0"/>
              <a:t>                Big data is the buzzing word in the present software industry. Huge amounts of data is being generated daily from various sources. </a:t>
            </a:r>
          </a:p>
          <a:p>
            <a:pPr marL="0" indent="0" algn="just">
              <a:buNone/>
            </a:pPr>
            <a:r>
              <a:rPr lang="en-IN" sz="1700" b="1" dirty="0"/>
              <a:t>Apache Spark:</a:t>
            </a:r>
            <a:r>
              <a:rPr lang="en-IN" sz="1700" dirty="0"/>
              <a:t> </a:t>
            </a:r>
          </a:p>
          <a:p>
            <a:pPr marL="0" indent="0" algn="just">
              <a:buNone/>
            </a:pPr>
            <a:r>
              <a:rPr lang="en-IN" sz="1700" dirty="0"/>
              <a:t>                Apache Spark is an open source cluster computing framework originally developed in the </a:t>
            </a:r>
            <a:r>
              <a:rPr lang="en-IN" sz="1700" dirty="0" err="1"/>
              <a:t>AMPLab</a:t>
            </a:r>
            <a:r>
              <a:rPr lang="en-IN" sz="1700" dirty="0"/>
              <a:t> at University of California, Berkeley but was later donated to the Apache Software Foundation where it remains today. </a:t>
            </a:r>
          </a:p>
          <a:p>
            <a:pPr marL="0" indent="0" algn="just">
              <a:buNone/>
            </a:pPr>
            <a:r>
              <a:rPr lang="en-IN" sz="1700" dirty="0"/>
              <a:t>	Spark SQL is a component on top of Spark Core that introduces a new data abstraction called </a:t>
            </a:r>
            <a:r>
              <a:rPr lang="en-IN" sz="1700" dirty="0" err="1"/>
              <a:t>DataFrames</a:t>
            </a:r>
            <a:r>
              <a:rPr lang="en-IN" sz="1700" dirty="0"/>
              <a:t>, which provides support for structured and semi-structured data. </a:t>
            </a:r>
          </a:p>
          <a:p>
            <a:pPr marL="0" indent="0" algn="just">
              <a:buNone/>
            </a:pPr>
            <a:r>
              <a:rPr lang="en-IN" sz="1700" b="1" dirty="0"/>
              <a:t>Introduction to IBM </a:t>
            </a:r>
            <a:r>
              <a:rPr lang="en-IN" sz="1700" b="1" dirty="0" err="1"/>
              <a:t>Bluemix</a:t>
            </a:r>
            <a:r>
              <a:rPr lang="en-IN" sz="1700" b="1" dirty="0"/>
              <a:t>: </a:t>
            </a:r>
          </a:p>
          <a:p>
            <a:pPr marL="0" indent="0" algn="just">
              <a:buNone/>
            </a:pPr>
            <a:r>
              <a:rPr lang="en-IN" sz="1700" dirty="0"/>
              <a:t>	IBM </a:t>
            </a:r>
            <a:r>
              <a:rPr lang="en-IN" sz="1700" dirty="0" err="1"/>
              <a:t>Bluemix</a:t>
            </a:r>
            <a:r>
              <a:rPr lang="en-IN" sz="1700" dirty="0"/>
              <a:t> is a cloud platform as a service (PaaS) developed by IBM. It supports several programming languages and services as well as integrated DevOps to build, run, deploy and manage applications on the cloud. </a:t>
            </a:r>
          </a:p>
          <a:p>
            <a:pPr marL="0" indent="0">
              <a:buNone/>
            </a:pPr>
            <a:r>
              <a:rPr lang="en-IN" sz="1700" b="1" dirty="0" err="1"/>
              <a:t>Bluemix</a:t>
            </a:r>
            <a:r>
              <a:rPr lang="en-IN" sz="1700" b="1" dirty="0"/>
              <a:t> provides the following features: </a:t>
            </a:r>
          </a:p>
          <a:p>
            <a:pPr marL="0" indent="0">
              <a:buNone/>
            </a:pPr>
            <a:r>
              <a:rPr lang="en-IN" sz="1700" dirty="0"/>
              <a:t>	 • A range of services that enable you to build and extend web and mobile apps fast. </a:t>
            </a:r>
          </a:p>
          <a:p>
            <a:pPr marL="0" indent="0">
              <a:buNone/>
            </a:pPr>
            <a:r>
              <a:rPr lang="en-IN" sz="1700" dirty="0"/>
              <a:t>	• Processing power for you to deliver application changes continuously. </a:t>
            </a:r>
          </a:p>
          <a:p>
            <a:pPr marL="0" indent="0">
              <a:buNone/>
            </a:pPr>
            <a:r>
              <a:rPr lang="en-IN" sz="1700" dirty="0"/>
              <a:t>	• Fit-for-purpose programming models and services. </a:t>
            </a:r>
          </a:p>
          <a:p>
            <a:pPr marL="0" indent="0">
              <a:buNone/>
            </a:pPr>
            <a:r>
              <a:rPr lang="en-IN" sz="1700" dirty="0"/>
              <a:t>	• Manageability of services and apps.</a:t>
            </a:r>
          </a:p>
          <a:p>
            <a:pPr marL="0" indent="0">
              <a:buNone/>
            </a:pPr>
            <a:r>
              <a:rPr lang="en-IN" sz="1700" dirty="0"/>
              <a:t>	• Optimized and elastic workloads. </a:t>
            </a:r>
          </a:p>
          <a:p>
            <a:pPr marL="0" indent="0">
              <a:buNone/>
            </a:pPr>
            <a:r>
              <a:rPr lang="en-IN" sz="1700" dirty="0"/>
              <a:t>	• Continuous availabili</a:t>
            </a:r>
            <a:r>
              <a:rPr lang="en-IN" sz="1600" dirty="0"/>
              <a:t>ty. </a:t>
            </a:r>
          </a:p>
        </p:txBody>
      </p:sp>
    </p:spTree>
    <p:extLst>
      <p:ext uri="{BB962C8B-B14F-4D97-AF65-F5344CB8AC3E}">
        <p14:creationId xmlns:p14="http://schemas.microsoft.com/office/powerpoint/2010/main" val="13185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51" y="407304"/>
            <a:ext cx="5160586" cy="6008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Query 1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351" y="1008187"/>
            <a:ext cx="5160586" cy="640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Description: To find top active users in dataset </a:t>
            </a:r>
            <a:endParaRPr lang="en-IN" sz="17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700" b="1" dirty="0"/>
              <a:t>SELECT </a:t>
            </a:r>
            <a:r>
              <a:rPr lang="en-IN" sz="1700" dirty="0"/>
              <a:t>TWEET_USER_SCREEN_NAME</a:t>
            </a:r>
            <a:r>
              <a:rPr lang="en-IN" sz="1700" b="1" dirty="0"/>
              <a:t>, MAX(</a:t>
            </a:r>
            <a:r>
              <a:rPr lang="en-IN" sz="1700" dirty="0"/>
              <a:t>TWEET_USER_STATUSES_COUNT</a:t>
            </a:r>
            <a:r>
              <a:rPr lang="en-IN" sz="1700" b="1" dirty="0"/>
              <a:t>) AS </a:t>
            </a:r>
            <a:r>
              <a:rPr lang="en-IN" sz="1700" dirty="0"/>
              <a:t>TWEET_USER_STATUSES_COUNT </a:t>
            </a:r>
            <a:r>
              <a:rPr lang="en-IN" sz="1700" b="1" dirty="0"/>
              <a:t>FROM </a:t>
            </a:r>
            <a:r>
              <a:rPr lang="en-IN" sz="1700" dirty="0" err="1"/>
              <a:t>tweetdata</a:t>
            </a:r>
            <a:r>
              <a:rPr lang="en-IN" sz="1700" dirty="0"/>
              <a:t> </a:t>
            </a:r>
            <a:r>
              <a:rPr lang="en-IN" sz="1700" b="1" dirty="0"/>
              <a:t>group by </a:t>
            </a:r>
            <a:r>
              <a:rPr lang="en-IN" sz="1700" dirty="0"/>
              <a:t>TWEET_USER_SCREEN_NAME </a:t>
            </a:r>
            <a:r>
              <a:rPr lang="en-IN" sz="1700" b="1" dirty="0"/>
              <a:t>order by </a:t>
            </a:r>
            <a:r>
              <a:rPr lang="en-IN" sz="1700" dirty="0"/>
              <a:t>TWEET_USER_STATUSES_COUNT </a:t>
            </a:r>
            <a:r>
              <a:rPr lang="en-IN" sz="1700" b="1" dirty="0"/>
              <a:t>DESC LIMIT </a:t>
            </a:r>
            <a:r>
              <a:rPr lang="en-IN" sz="1700" dirty="0"/>
              <a:t>20 </a:t>
            </a:r>
            <a:endParaRPr lang="en-IN" sz="1700" dirty="0"/>
          </a:p>
          <a:p>
            <a:pPr marL="0" indent="0">
              <a:buNone/>
            </a:pPr>
            <a:r>
              <a:rPr lang="en-IN" sz="1800" b="1" dirty="0"/>
              <a:t>Visualization</a:t>
            </a:r>
          </a:p>
          <a:p>
            <a:pPr marL="0" indent="0">
              <a:buNone/>
            </a:pPr>
            <a:endParaRPr lang="en-IN" sz="1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988716"/>
            <a:ext cx="5787190" cy="401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35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97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Introduction</vt:lpstr>
      <vt:lpstr>Query 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RajKiranReddy</dc:creator>
  <cp:lastModifiedBy>RajKiranReddy</cp:lastModifiedBy>
  <cp:revision>9</cp:revision>
  <dcterms:created xsi:type="dcterms:W3CDTF">2015-12-15T03:33:30Z</dcterms:created>
  <dcterms:modified xsi:type="dcterms:W3CDTF">2015-12-15T06:07:13Z</dcterms:modified>
</cp:coreProperties>
</file>