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0116800" cy="25603200"/>
  <p:notesSz cx="6858000" cy="9144000"/>
  <p:defaultTextStyle>
    <a:defPPr>
      <a:defRPr lang="en-US"/>
    </a:defPPr>
    <a:lvl1pPr marL="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-1902" y="-57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1" y="4190157"/>
            <a:ext cx="17099280" cy="8913707"/>
          </a:xfrm>
        </p:spPr>
        <p:txBody>
          <a:bodyPr anchor="b"/>
          <a:lstStyle>
            <a:lvl1pPr algn="ctr">
              <a:defRPr sz="1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1" y="13447611"/>
            <a:ext cx="15087600" cy="6181511"/>
          </a:xfrm>
        </p:spPr>
        <p:txBody>
          <a:bodyPr/>
          <a:lstStyle>
            <a:lvl1pPr marL="0" indent="0" algn="ctr">
              <a:buNone/>
              <a:defRPr sz="5280"/>
            </a:lvl1pPr>
            <a:lvl2pPr marL="1005840" indent="0" algn="ctr">
              <a:buNone/>
              <a:defRPr sz="4400"/>
            </a:lvl2pPr>
            <a:lvl3pPr marL="2011680" indent="0" algn="ctr">
              <a:buNone/>
              <a:defRPr sz="3960"/>
            </a:lvl3pPr>
            <a:lvl4pPr marL="3017520" indent="0" algn="ctr">
              <a:buNone/>
              <a:defRPr sz="3520"/>
            </a:lvl4pPr>
            <a:lvl5pPr marL="4023360" indent="0" algn="ctr">
              <a:buNone/>
              <a:defRPr sz="3520"/>
            </a:lvl5pPr>
            <a:lvl6pPr marL="5029200" indent="0" algn="ctr">
              <a:buNone/>
              <a:defRPr sz="3520"/>
            </a:lvl6pPr>
            <a:lvl7pPr marL="6035040" indent="0" algn="ctr">
              <a:buNone/>
              <a:defRPr sz="3520"/>
            </a:lvl7pPr>
            <a:lvl8pPr marL="7040880" indent="0" algn="ctr">
              <a:buNone/>
              <a:defRPr sz="3520"/>
            </a:lvl8pPr>
            <a:lvl9pPr marL="8046720" indent="0" algn="ctr">
              <a:buNone/>
              <a:defRPr sz="3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EDD0-62C7-4C68-B097-793840A54BA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CFDC-6D40-4F03-A26B-094349D7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EDD0-62C7-4C68-B097-793840A54BA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CFDC-6D40-4F03-A26B-094349D7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4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7" y="1363135"/>
            <a:ext cx="4337685" cy="216975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2" y="1363135"/>
            <a:ext cx="12761595" cy="216975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EDD0-62C7-4C68-B097-793840A54BA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CFDC-6D40-4F03-A26B-094349D7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7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EDD0-62C7-4C68-B097-793840A54BA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CFDC-6D40-4F03-A26B-094349D7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7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4" y="6383028"/>
            <a:ext cx="17350740" cy="10650218"/>
          </a:xfrm>
        </p:spPr>
        <p:txBody>
          <a:bodyPr anchor="b"/>
          <a:lstStyle>
            <a:lvl1pPr>
              <a:defRPr sz="1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4" y="17134001"/>
            <a:ext cx="17350740" cy="5600698"/>
          </a:xfrm>
        </p:spPr>
        <p:txBody>
          <a:bodyPr/>
          <a:lstStyle>
            <a:lvl1pPr marL="0" indent="0">
              <a:buNone/>
              <a:defRPr sz="5280">
                <a:solidFill>
                  <a:schemeClr val="tx1"/>
                </a:solidFill>
              </a:defRPr>
            </a:lvl1pPr>
            <a:lvl2pPr marL="100584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0116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3pPr>
            <a:lvl4pPr marL="30175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4pPr>
            <a:lvl5pPr marL="402336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5pPr>
            <a:lvl6pPr marL="502920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6pPr>
            <a:lvl7pPr marL="603504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7pPr>
            <a:lvl8pPr marL="704088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8pPr>
            <a:lvl9pPr marL="80467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EDD0-62C7-4C68-B097-793840A54BA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CFDC-6D40-4F03-A26B-094349D7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6815669"/>
            <a:ext cx="8549640" cy="162449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6815669"/>
            <a:ext cx="8549640" cy="162449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EDD0-62C7-4C68-B097-793840A54BA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CFDC-6D40-4F03-A26B-094349D7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1363141"/>
            <a:ext cx="17350740" cy="49487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2" y="6276342"/>
            <a:ext cx="8510348" cy="3075938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2" y="9352282"/>
            <a:ext cx="8510348" cy="13755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1" y="6276342"/>
            <a:ext cx="8552260" cy="3075938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1" y="9352282"/>
            <a:ext cx="8552260" cy="13755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EDD0-62C7-4C68-B097-793840A54BA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CFDC-6D40-4F03-A26B-094349D7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8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EDD0-62C7-4C68-B097-793840A54BA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CFDC-6D40-4F03-A26B-094349D7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EDD0-62C7-4C68-B097-793840A54BA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CFDC-6D40-4F03-A26B-094349D7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7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1706880"/>
            <a:ext cx="6488192" cy="597408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1" y="3686394"/>
            <a:ext cx="10184130" cy="18194867"/>
          </a:xfrm>
        </p:spPr>
        <p:txBody>
          <a:bodyPr/>
          <a:lstStyle>
            <a:lvl1pPr>
              <a:defRPr sz="7040"/>
            </a:lvl1pPr>
            <a:lvl2pPr>
              <a:defRPr sz="6160"/>
            </a:lvl2pPr>
            <a:lvl3pPr>
              <a:defRPr sz="528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7680961"/>
            <a:ext cx="6488192" cy="14229929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EDD0-62C7-4C68-B097-793840A54BA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CFDC-6D40-4F03-A26B-094349D7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3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1706880"/>
            <a:ext cx="6488192" cy="597408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1" y="3686394"/>
            <a:ext cx="10184130" cy="18194867"/>
          </a:xfrm>
        </p:spPr>
        <p:txBody>
          <a:bodyPr anchor="t"/>
          <a:lstStyle>
            <a:lvl1pPr marL="0" indent="0">
              <a:buNone/>
              <a:defRPr sz="7040"/>
            </a:lvl1pPr>
            <a:lvl2pPr marL="1005840" indent="0">
              <a:buNone/>
              <a:defRPr sz="6160"/>
            </a:lvl2pPr>
            <a:lvl3pPr marL="2011680" indent="0">
              <a:buNone/>
              <a:defRPr sz="5280"/>
            </a:lvl3pPr>
            <a:lvl4pPr marL="3017520" indent="0">
              <a:buNone/>
              <a:defRPr sz="4400"/>
            </a:lvl4pPr>
            <a:lvl5pPr marL="4023360" indent="0">
              <a:buNone/>
              <a:defRPr sz="4400"/>
            </a:lvl5pPr>
            <a:lvl6pPr marL="5029200" indent="0">
              <a:buNone/>
              <a:defRPr sz="4400"/>
            </a:lvl6pPr>
            <a:lvl7pPr marL="6035040" indent="0">
              <a:buNone/>
              <a:defRPr sz="4400"/>
            </a:lvl7pPr>
            <a:lvl8pPr marL="7040880" indent="0">
              <a:buNone/>
              <a:defRPr sz="4400"/>
            </a:lvl8pPr>
            <a:lvl9pPr marL="8046720" indent="0">
              <a:buNone/>
              <a:defRPr sz="4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7680961"/>
            <a:ext cx="6488192" cy="14229929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EDD0-62C7-4C68-B097-793840A54BA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CFDC-6D40-4F03-A26B-094349D7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6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1" y="1363141"/>
            <a:ext cx="17350740" cy="4948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1" y="6815669"/>
            <a:ext cx="17350740" cy="1624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1" y="23730381"/>
            <a:ext cx="452628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EDD0-62C7-4C68-B097-793840A54BA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1" y="23730381"/>
            <a:ext cx="678942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23730381"/>
            <a:ext cx="452628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0CFDC-6D40-4F03-A26B-094349D7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6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011680" rtl="0" eaLnBrk="1" latinLnBrk="0" hangingPunct="1">
        <a:lnSpc>
          <a:spcPct val="90000"/>
        </a:lnSpc>
        <a:spcBef>
          <a:spcPct val="0"/>
        </a:spcBef>
        <a:buNone/>
        <a:defRPr sz="96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2920" indent="-502920" algn="l" defTabSz="201168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6160" kern="1200">
          <a:solidFill>
            <a:schemeClr val="tx1"/>
          </a:solidFill>
          <a:latin typeface="+mn-lt"/>
          <a:ea typeface="+mn-ea"/>
          <a:cs typeface="+mn-cs"/>
        </a:defRPr>
      </a:lvl1pPr>
      <a:lvl2pPr marL="15087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5146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5204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53212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5379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5438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5496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1pPr>
      <a:lvl2pPr marL="10058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20116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3pPr>
      <a:lvl4pPr marL="30175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02336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0350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0408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0467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0116800" cy="322993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166976" y="18386169"/>
            <a:ext cx="4949825" cy="7174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 algn="l" defTabSz="201168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0560" kern="1200" spc="-11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/>
              <a:t>Conclusion:</a:t>
            </a:r>
            <a:endParaRPr lang="en-IN" sz="18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166977" y="19160118"/>
            <a:ext cx="4949825" cy="6116513"/>
          </a:xfrm>
          <a:prstGeom prst="rect">
            <a:avLst/>
          </a:prstGeom>
        </p:spPr>
        <p:txBody>
          <a:bodyPr/>
          <a:lstStyle>
            <a:lvl1pPr marL="201168" indent="-201168" algn="l" defTabSz="2011680" rtl="0" eaLnBrk="1" latinLnBrk="0" hangingPunct="1">
              <a:lnSpc>
                <a:spcPct val="90000"/>
              </a:lnSpc>
              <a:spcBef>
                <a:spcPts val="2640"/>
              </a:spcBef>
              <a:spcAft>
                <a:spcPts val="44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44906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9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47242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49578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1914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6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30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4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1700" dirty="0"/>
              <a:t>Social media provides valuable datasets, but the real challenge is in collecting and analyzing the live streaming data. In this project we’ve analyzed and visualized twitter data on a #android keyword.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700" dirty="0"/>
              <a:t>In future work, we would like to perform domain specific live streaming analysis and try to capture valuable insights from data.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b="1" dirty="0"/>
              <a:t>Acknowledgements: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700" dirty="0"/>
              <a:t>We would like to thank </a:t>
            </a:r>
            <a:r>
              <a:rPr lang="en-US" sz="1700" dirty="0" err="1"/>
              <a:t>Dr.Rao</a:t>
            </a:r>
            <a:r>
              <a:rPr lang="en-US" sz="1700" dirty="0"/>
              <a:t> , </a:t>
            </a:r>
            <a:r>
              <a:rPr lang="en-US" sz="1700" dirty="0" err="1"/>
              <a:t>Anas</a:t>
            </a:r>
            <a:r>
              <a:rPr lang="en-US" sz="1700" dirty="0"/>
              <a:t> </a:t>
            </a:r>
            <a:r>
              <a:rPr lang="en-US" sz="1700" dirty="0" err="1"/>
              <a:t>Katib</a:t>
            </a:r>
            <a:r>
              <a:rPr lang="en-US" sz="1700" dirty="0"/>
              <a:t> and </a:t>
            </a:r>
            <a:r>
              <a:rPr lang="en-US" sz="1700" dirty="0" err="1"/>
              <a:t>Venu</a:t>
            </a:r>
            <a:r>
              <a:rPr lang="en-US" sz="1700" dirty="0"/>
              <a:t> </a:t>
            </a:r>
            <a:r>
              <a:rPr lang="en-US" sz="1700" dirty="0" err="1"/>
              <a:t>Kolla</a:t>
            </a:r>
            <a:r>
              <a:rPr lang="en-US" sz="1700" dirty="0"/>
              <a:t> for their extended support in successful execution of this project.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217151" y="18386169"/>
            <a:ext cx="4949825" cy="689004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algn="l" defTabSz="201168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0560" kern="1200" spc="-11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bg1"/>
                </a:solidFill>
              </a:rPr>
              <a:t>Query 7: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217150" y="19131670"/>
            <a:ext cx="4949824" cy="6144961"/>
          </a:xfrm>
          <a:prstGeom prst="rect">
            <a:avLst/>
          </a:prstGeom>
        </p:spPr>
        <p:txBody>
          <a:bodyPr>
            <a:normAutofit/>
          </a:bodyPr>
          <a:lstStyle>
            <a:lvl1pPr marL="201168" indent="-201168" algn="l" defTabSz="2011680" rtl="0" eaLnBrk="1" latinLnBrk="0" hangingPunct="1">
              <a:lnSpc>
                <a:spcPct val="90000"/>
              </a:lnSpc>
              <a:spcBef>
                <a:spcPts val="2640"/>
              </a:spcBef>
              <a:spcAft>
                <a:spcPts val="44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44906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9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47242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49578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1914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6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30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4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b="1" dirty="0"/>
              <a:t>Description: To find Top Users with highest Friends Count </a:t>
            </a:r>
            <a:endParaRPr lang="en-IN" sz="1700" b="1" dirty="0"/>
          </a:p>
          <a:p>
            <a:pPr marL="0" indent="0">
              <a:buNone/>
            </a:pPr>
            <a:r>
              <a:rPr lang="en-IN" sz="1700" dirty="0"/>
              <a:t>SELECT MAX(TWEET_USER_FRIENDS_COUNT) AS FRIENDS_COUNT, TWEET_USER_SCREEN_NAME FROM </a:t>
            </a:r>
            <a:r>
              <a:rPr lang="en-IN" sz="1700" dirty="0" err="1"/>
              <a:t>tweetdata</a:t>
            </a:r>
            <a:r>
              <a:rPr lang="en-IN" sz="1700" dirty="0"/>
              <a:t> GROUP BY TWEET_USER_SCREEN_NAME ORDER BY FRIENDS_COUNT DESC LIMIT 20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/>
              <a:t>Visualization:</a:t>
            </a:r>
          </a:p>
          <a:p>
            <a:pPr marL="0" indent="0">
              <a:buNone/>
            </a:pPr>
            <a:endParaRPr lang="en-IN" sz="1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149" y="22188268"/>
            <a:ext cx="4949824" cy="341493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267326" y="18389245"/>
            <a:ext cx="4949825" cy="7143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 algn="l" defTabSz="201168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0560" kern="1200" spc="-11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/>
              <a:t>Query 6:</a:t>
            </a:r>
            <a:endParaRPr lang="en-IN" sz="18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267325" y="19103623"/>
            <a:ext cx="4949824" cy="6172607"/>
          </a:xfrm>
          <a:prstGeom prst="rect">
            <a:avLst/>
          </a:prstGeom>
        </p:spPr>
        <p:txBody>
          <a:bodyPr>
            <a:normAutofit/>
          </a:bodyPr>
          <a:lstStyle>
            <a:lvl1pPr marL="201168" indent="-201168" algn="l" defTabSz="2011680" rtl="0" eaLnBrk="1" latinLnBrk="0" hangingPunct="1">
              <a:lnSpc>
                <a:spcPct val="90000"/>
              </a:lnSpc>
              <a:spcBef>
                <a:spcPts val="2640"/>
              </a:spcBef>
              <a:spcAft>
                <a:spcPts val="44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44906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9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47242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49578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1914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6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30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4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b="1" dirty="0"/>
              <a:t>Description: To find Top Users with highest Followers Count </a:t>
            </a:r>
            <a:endParaRPr lang="en-IN" sz="17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700" b="1" dirty="0"/>
              <a:t>SELECT </a:t>
            </a:r>
            <a:r>
              <a:rPr lang="en-IN" sz="1700" dirty="0"/>
              <a:t>TWEET_USER_SCREEN_NAME</a:t>
            </a:r>
            <a:r>
              <a:rPr lang="en-IN" sz="1700" b="1" dirty="0"/>
              <a:t>, MAX(</a:t>
            </a:r>
            <a:r>
              <a:rPr lang="en-IN" sz="1700" dirty="0"/>
              <a:t>TWEET_USER_FOLLOWERS_COUNT</a:t>
            </a:r>
            <a:r>
              <a:rPr lang="en-IN" sz="1700" b="1" dirty="0"/>
              <a:t>) AS </a:t>
            </a:r>
            <a:r>
              <a:rPr lang="en-IN" sz="1700" dirty="0"/>
              <a:t>TWEET_USER_FOLLOWERS_COUNT </a:t>
            </a:r>
            <a:r>
              <a:rPr lang="en-IN" sz="1700" b="1" dirty="0"/>
              <a:t>FROM </a:t>
            </a:r>
            <a:r>
              <a:rPr lang="en-IN" sz="1700" dirty="0" err="1"/>
              <a:t>tweetdata</a:t>
            </a:r>
            <a:r>
              <a:rPr lang="en-IN" sz="1700" dirty="0"/>
              <a:t> </a:t>
            </a:r>
            <a:r>
              <a:rPr lang="en-IN" sz="1700" b="1" dirty="0"/>
              <a:t>group by </a:t>
            </a:r>
            <a:r>
              <a:rPr lang="en-IN" sz="1700" dirty="0"/>
              <a:t>TWEET_USER_SCREEN_NAME </a:t>
            </a:r>
            <a:r>
              <a:rPr lang="en-IN" sz="1700" b="1" dirty="0"/>
              <a:t>order by </a:t>
            </a:r>
            <a:r>
              <a:rPr lang="en-IN" sz="1700" dirty="0"/>
              <a:t>TWEET_USER_FOLLOWERS_COUNT </a:t>
            </a:r>
            <a:r>
              <a:rPr lang="en-IN" sz="1700" b="1" dirty="0"/>
              <a:t>DESC LIMIT </a:t>
            </a:r>
            <a:r>
              <a:rPr lang="en-IN" sz="1700" dirty="0"/>
              <a:t>10 </a:t>
            </a:r>
          </a:p>
          <a:p>
            <a:pPr marL="0" indent="0">
              <a:buNone/>
            </a:pPr>
            <a:r>
              <a:rPr lang="en-IN" sz="1700" b="1" dirty="0"/>
              <a:t>Visualization:</a:t>
            </a:r>
          </a:p>
          <a:p>
            <a:pPr marL="0" indent="0">
              <a:buNone/>
            </a:pPr>
            <a:endParaRPr lang="en-IN" sz="17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23" y="22080131"/>
            <a:ext cx="4949824" cy="3523071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" y="18386171"/>
            <a:ext cx="5267324" cy="7170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algn="l" defTabSz="201168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0560" kern="1200" spc="-11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/>
              <a:t>Query 5:</a:t>
            </a:r>
            <a:endParaRPr lang="en-IN" sz="1800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" y="19131668"/>
            <a:ext cx="5267324" cy="6685816"/>
          </a:xfrm>
          <a:prstGeom prst="rect">
            <a:avLst/>
          </a:prstGeom>
        </p:spPr>
        <p:txBody>
          <a:bodyPr/>
          <a:lstStyle>
            <a:lvl1pPr marL="201168" indent="-201168" algn="l" defTabSz="2011680" rtl="0" eaLnBrk="1" latinLnBrk="0" hangingPunct="1">
              <a:lnSpc>
                <a:spcPct val="90000"/>
              </a:lnSpc>
              <a:spcBef>
                <a:spcPts val="2640"/>
              </a:spcBef>
              <a:spcAft>
                <a:spcPts val="44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44906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9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47242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49578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1914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6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30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4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b="1" dirty="0"/>
              <a:t>Description: To find user accounts created per year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b="1" dirty="0"/>
              <a:t>SELECT </a:t>
            </a:r>
            <a:r>
              <a:rPr lang="en-IN" sz="1700" dirty="0"/>
              <a:t>t1</a:t>
            </a:r>
            <a:r>
              <a:rPr lang="en-IN" sz="1700" b="1" dirty="0"/>
              <a:t>.</a:t>
            </a:r>
            <a:r>
              <a:rPr lang="en-IN" sz="1700" dirty="0"/>
              <a:t>YR </a:t>
            </a:r>
            <a:r>
              <a:rPr lang="en-IN" sz="1700" b="1" dirty="0"/>
              <a:t>as </a:t>
            </a:r>
            <a:r>
              <a:rPr lang="en-IN" sz="1700" dirty="0"/>
              <a:t>YR</a:t>
            </a:r>
            <a:r>
              <a:rPr lang="en-IN" sz="1700" b="1" dirty="0"/>
              <a:t>, count(</a:t>
            </a:r>
            <a:r>
              <a:rPr lang="en-IN" sz="1700" dirty="0"/>
              <a:t>1</a:t>
            </a:r>
            <a:r>
              <a:rPr lang="en-IN" sz="1700" b="1" dirty="0"/>
              <a:t>) as </a:t>
            </a:r>
            <a:r>
              <a:rPr lang="en-IN" sz="1700" dirty="0"/>
              <a:t>CNT </a:t>
            </a:r>
            <a:r>
              <a:rPr lang="en-IN" sz="1700" b="1" dirty="0"/>
              <a:t>FROM (select DISTINCT </a:t>
            </a:r>
            <a:r>
              <a:rPr lang="en-IN" sz="1700" dirty="0"/>
              <a:t>TWEET_USER_ID</a:t>
            </a:r>
            <a:r>
              <a:rPr lang="en-IN" sz="1700" b="1" dirty="0"/>
              <a:t>, substring(</a:t>
            </a:r>
            <a:r>
              <a:rPr lang="en-IN" sz="1700" dirty="0"/>
              <a:t>TWEET_USER_CREATED_AT</a:t>
            </a:r>
            <a:r>
              <a:rPr lang="en-IN" sz="1700" b="1" dirty="0"/>
              <a:t>,</a:t>
            </a:r>
            <a:r>
              <a:rPr lang="en-IN" sz="1700" dirty="0"/>
              <a:t>26</a:t>
            </a:r>
            <a:r>
              <a:rPr lang="en-IN" sz="1700" b="1" dirty="0"/>
              <a:t>) AS </a:t>
            </a:r>
            <a:r>
              <a:rPr lang="en-IN" sz="1700" dirty="0"/>
              <a:t>YR </a:t>
            </a:r>
            <a:r>
              <a:rPr lang="en-IN" sz="1700" b="1" dirty="0"/>
              <a:t>FROM </a:t>
            </a:r>
            <a:r>
              <a:rPr lang="en-IN" sz="1700" dirty="0" err="1"/>
              <a:t>tweetdata</a:t>
            </a:r>
            <a:r>
              <a:rPr lang="en-IN" sz="1700" dirty="0"/>
              <a:t> </a:t>
            </a:r>
            <a:r>
              <a:rPr lang="en-IN" sz="1700" b="1" dirty="0"/>
              <a:t>where </a:t>
            </a:r>
            <a:r>
              <a:rPr lang="en-IN" sz="1700" dirty="0"/>
              <a:t>TWEET_USER_CREATED_AT </a:t>
            </a:r>
            <a:r>
              <a:rPr lang="en-IN" sz="1700" b="1" dirty="0"/>
              <a:t>IS NOT NULL) </a:t>
            </a:r>
            <a:r>
              <a:rPr lang="en-IN" sz="1700" dirty="0"/>
              <a:t>t1 </a:t>
            </a:r>
            <a:r>
              <a:rPr lang="en-IN" sz="1700" b="1" dirty="0"/>
              <a:t>group by </a:t>
            </a:r>
            <a:r>
              <a:rPr lang="en-IN" sz="1700" dirty="0"/>
              <a:t>YR </a:t>
            </a:r>
            <a:r>
              <a:rPr lang="en-IN" sz="1700" b="1" dirty="0"/>
              <a:t>order by </a:t>
            </a:r>
            <a:r>
              <a:rPr lang="en-IN" sz="1700" dirty="0"/>
              <a:t>YR </a:t>
            </a:r>
          </a:p>
          <a:p>
            <a:pPr marL="0" indent="0">
              <a:buNone/>
            </a:pPr>
            <a:r>
              <a:rPr lang="en-IN" sz="1700" b="1" dirty="0"/>
              <a:t>Visualization:</a:t>
            </a:r>
          </a:p>
          <a:p>
            <a:pPr marL="0" indent="0">
              <a:buNone/>
            </a:pPr>
            <a:endParaRPr lang="en-IN" sz="17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178625"/>
            <a:ext cx="5267324" cy="3382068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5166975" y="10972800"/>
            <a:ext cx="4949825" cy="752596"/>
          </a:xfrm>
          <a:prstGeom prst="rect">
            <a:avLst/>
          </a:prstGeom>
          <a:solidFill>
            <a:srgbClr val="00B050"/>
          </a:solidFill>
        </p:spPr>
        <p:txBody>
          <a:bodyPr/>
          <a:lstStyle>
            <a:lvl1pPr algn="l" defTabSz="201168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0560" kern="1200" spc="-11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bg1"/>
                </a:solidFill>
              </a:rPr>
              <a:t>Query 4: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5166974" y="11745551"/>
            <a:ext cx="4949824" cy="6470691"/>
          </a:xfrm>
          <a:prstGeom prst="rect">
            <a:avLst/>
          </a:prstGeom>
        </p:spPr>
        <p:txBody>
          <a:bodyPr/>
          <a:lstStyle>
            <a:lvl1pPr marL="201168" indent="-201168" algn="l" defTabSz="2011680" rtl="0" eaLnBrk="1" latinLnBrk="0" hangingPunct="1">
              <a:lnSpc>
                <a:spcPct val="90000"/>
              </a:lnSpc>
              <a:spcBef>
                <a:spcPts val="2640"/>
              </a:spcBef>
              <a:spcAft>
                <a:spcPts val="44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44906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9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47242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49578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1914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6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30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4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b="1" dirty="0"/>
              <a:t>Description: To find number of tweets per language</a:t>
            </a:r>
            <a:endParaRPr lang="en-I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700" b="1" dirty="0"/>
              <a:t>SELECT </a:t>
            </a:r>
            <a:r>
              <a:rPr lang="en-IN" sz="1700" dirty="0"/>
              <a:t>TWEET_LANG</a:t>
            </a:r>
            <a:r>
              <a:rPr lang="en-IN" sz="1700" b="1" dirty="0"/>
              <a:t>, count(</a:t>
            </a:r>
            <a:r>
              <a:rPr lang="en-IN" sz="1700" dirty="0"/>
              <a:t>1</a:t>
            </a:r>
            <a:r>
              <a:rPr lang="en-IN" sz="1700" b="1" dirty="0"/>
              <a:t>) as </a:t>
            </a:r>
            <a:r>
              <a:rPr lang="en-IN" sz="1700" dirty="0" err="1"/>
              <a:t>totTweets</a:t>
            </a:r>
            <a:r>
              <a:rPr lang="en-IN" sz="1700" dirty="0"/>
              <a:t> </a:t>
            </a:r>
            <a:r>
              <a:rPr lang="en-IN" sz="1700" b="1" dirty="0"/>
              <a:t>from </a:t>
            </a:r>
            <a:r>
              <a:rPr lang="en-IN" sz="1700" dirty="0" err="1"/>
              <a:t>tweetdata</a:t>
            </a:r>
            <a:r>
              <a:rPr lang="en-IN" sz="1700" dirty="0"/>
              <a:t> </a:t>
            </a:r>
            <a:r>
              <a:rPr lang="en-IN" sz="1700" b="1" dirty="0"/>
              <a:t>group by </a:t>
            </a:r>
            <a:r>
              <a:rPr lang="en-IN" sz="1700" dirty="0"/>
              <a:t>TWEET_LANG </a:t>
            </a:r>
            <a:r>
              <a:rPr lang="en-IN" sz="1700" b="1" dirty="0"/>
              <a:t>order by </a:t>
            </a:r>
            <a:r>
              <a:rPr lang="en-IN" sz="1700" dirty="0" err="1"/>
              <a:t>totTweets</a:t>
            </a:r>
            <a:r>
              <a:rPr lang="en-IN" sz="1700" dirty="0"/>
              <a:t> </a:t>
            </a:r>
          </a:p>
          <a:p>
            <a:pPr marL="0" indent="0">
              <a:buNone/>
            </a:pPr>
            <a:endParaRPr lang="en-IN" sz="1700" b="1" dirty="0"/>
          </a:p>
          <a:p>
            <a:pPr marL="0" indent="0">
              <a:buNone/>
            </a:pPr>
            <a:r>
              <a:rPr lang="en-IN" sz="1700" b="1" dirty="0"/>
              <a:t>Visualization:</a:t>
            </a:r>
          </a:p>
          <a:p>
            <a:pPr marL="0" indent="0">
              <a:buNone/>
            </a:pPr>
            <a:endParaRPr lang="en-IN" sz="17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974" y="14745248"/>
            <a:ext cx="4949824" cy="3584426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217149" y="10955276"/>
            <a:ext cx="4949825" cy="764553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algn="l" defTabSz="201168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0560" kern="1200" spc="-11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bg1"/>
                </a:solidFill>
              </a:rPr>
              <a:t>Query 3: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0217150" y="11740293"/>
            <a:ext cx="4949825" cy="6656479"/>
          </a:xfrm>
          <a:prstGeom prst="rect">
            <a:avLst/>
          </a:prstGeom>
        </p:spPr>
        <p:txBody>
          <a:bodyPr/>
          <a:lstStyle>
            <a:lvl1pPr marL="201168" indent="-201168" algn="l" defTabSz="2011680" rtl="0" eaLnBrk="1" latinLnBrk="0" hangingPunct="1">
              <a:lnSpc>
                <a:spcPct val="90000"/>
              </a:lnSpc>
              <a:spcBef>
                <a:spcPts val="2640"/>
              </a:spcBef>
              <a:spcAft>
                <a:spcPts val="44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44906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9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47242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49578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1914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6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30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4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b="1" dirty="0"/>
              <a:t>Description: To find tweets per country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b="1" dirty="0"/>
              <a:t>SELECT </a:t>
            </a:r>
            <a:r>
              <a:rPr lang="en-IN" sz="1700" dirty="0"/>
              <a:t>TWEET_PLACE_COUNTRY_CODE</a:t>
            </a:r>
            <a:r>
              <a:rPr lang="en-IN" sz="1700" b="1" dirty="0"/>
              <a:t>, COUNT(</a:t>
            </a:r>
            <a:r>
              <a:rPr lang="en-IN" sz="1700" dirty="0"/>
              <a:t>1</a:t>
            </a:r>
            <a:r>
              <a:rPr lang="en-IN" sz="1700" b="1" dirty="0"/>
              <a:t>) AS </a:t>
            </a:r>
            <a:r>
              <a:rPr lang="en-IN" sz="1700" dirty="0"/>
              <a:t>TWEETS_PER_COUNTRY </a:t>
            </a:r>
            <a:r>
              <a:rPr lang="en-IN" sz="1700" b="1" dirty="0"/>
              <a:t>FROM </a:t>
            </a:r>
            <a:r>
              <a:rPr lang="en-IN" sz="1700" dirty="0" err="1"/>
              <a:t>tweetdata</a:t>
            </a:r>
            <a:r>
              <a:rPr lang="en-IN" sz="1700" dirty="0"/>
              <a:t> </a:t>
            </a:r>
            <a:r>
              <a:rPr lang="en-IN" sz="1700" b="1" dirty="0"/>
              <a:t>group by </a:t>
            </a:r>
            <a:r>
              <a:rPr lang="en-IN" sz="1700" dirty="0"/>
              <a:t>TWEET_PLACE_COUNTRY_CODE </a:t>
            </a:r>
            <a:r>
              <a:rPr lang="en-IN" sz="1700" b="1" dirty="0"/>
              <a:t>order by </a:t>
            </a:r>
            <a:r>
              <a:rPr lang="en-IN" sz="1700" dirty="0"/>
              <a:t>TWEETS_PER_COUNTRY </a:t>
            </a:r>
            <a:r>
              <a:rPr lang="en-IN" sz="1700" b="1" dirty="0"/>
              <a:t>DESC LIMIT </a:t>
            </a:r>
            <a:r>
              <a:rPr lang="en-IN" sz="1700" dirty="0"/>
              <a:t>10 </a:t>
            </a:r>
          </a:p>
          <a:p>
            <a:pPr marL="0" indent="0">
              <a:buNone/>
            </a:pPr>
            <a:endParaRPr lang="en-IN" sz="1700" b="1" dirty="0"/>
          </a:p>
          <a:p>
            <a:pPr marL="0" indent="0">
              <a:buNone/>
            </a:pPr>
            <a:r>
              <a:rPr lang="en-IN" sz="1700" b="1" dirty="0"/>
              <a:t>Visualization:</a:t>
            </a:r>
          </a:p>
          <a:p>
            <a:pPr marL="0" indent="0">
              <a:buNone/>
            </a:pPr>
            <a:endParaRPr lang="en-IN" sz="17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149" y="14745250"/>
            <a:ext cx="4949824" cy="3528785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5267324" y="10955277"/>
            <a:ext cx="4949825" cy="7565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l" defTabSz="201168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0560" kern="1200" spc="-11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bg1"/>
                </a:solidFill>
              </a:rPr>
              <a:t>Query 2: 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267324" y="11669845"/>
            <a:ext cx="4949825" cy="6547665"/>
          </a:xfrm>
          <a:prstGeom prst="rect">
            <a:avLst/>
          </a:prstGeom>
        </p:spPr>
        <p:txBody>
          <a:bodyPr>
            <a:normAutofit/>
          </a:bodyPr>
          <a:lstStyle>
            <a:lvl1pPr marL="201168" indent="-201168" algn="l" defTabSz="2011680" rtl="0" eaLnBrk="1" latinLnBrk="0" hangingPunct="1">
              <a:lnSpc>
                <a:spcPct val="90000"/>
              </a:lnSpc>
              <a:spcBef>
                <a:spcPts val="2640"/>
              </a:spcBef>
              <a:spcAft>
                <a:spcPts val="44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44906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9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47242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49578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1914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6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30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4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b="1" dirty="0"/>
              <a:t>Description: To find tweets per second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 </a:t>
            </a:r>
            <a:r>
              <a:rPr lang="en-IN" sz="1700" dirty="0" err="1"/>
              <a:t>val</a:t>
            </a:r>
            <a:r>
              <a:rPr lang="en-IN" sz="1700" dirty="0"/>
              <a:t> </a:t>
            </a:r>
            <a:r>
              <a:rPr lang="en-IN" sz="1700" dirty="0" err="1"/>
              <a:t>tweetCreatedDt</a:t>
            </a:r>
            <a:r>
              <a:rPr lang="en-IN" sz="1700" dirty="0"/>
              <a:t> </a:t>
            </a:r>
            <a:r>
              <a:rPr lang="en-IN" sz="1700" b="1" dirty="0"/>
              <a:t>= </a:t>
            </a:r>
            <a:r>
              <a:rPr lang="en-IN" sz="1700" dirty="0" err="1"/>
              <a:t>tweets</a:t>
            </a:r>
            <a:r>
              <a:rPr lang="en-IN" sz="1700" b="1" dirty="0" err="1"/>
              <a:t>.</a:t>
            </a:r>
            <a:r>
              <a:rPr lang="en-IN" sz="1700" dirty="0" err="1"/>
              <a:t>filter</a:t>
            </a:r>
            <a:r>
              <a:rPr lang="en-IN" sz="1700" b="1" dirty="0"/>
              <a:t>(</a:t>
            </a:r>
            <a:r>
              <a:rPr lang="en-IN" sz="1700" dirty="0"/>
              <a:t>_</a:t>
            </a:r>
            <a:r>
              <a:rPr lang="en-IN" sz="1700" b="1" dirty="0"/>
              <a:t>.</a:t>
            </a:r>
            <a:r>
              <a:rPr lang="en-IN" sz="1700" dirty="0" err="1"/>
              <a:t>nonEmpty</a:t>
            </a:r>
            <a:r>
              <a:rPr lang="en-IN" sz="1700" b="1" dirty="0"/>
              <a:t>).map(</a:t>
            </a:r>
            <a:r>
              <a:rPr lang="en-IN" sz="1700" dirty="0"/>
              <a:t>x </a:t>
            </a:r>
            <a:r>
              <a:rPr lang="en-IN" sz="1700" b="1" dirty="0"/>
              <a:t>=&gt; (</a:t>
            </a:r>
            <a:r>
              <a:rPr lang="en-IN" sz="1700" dirty="0" err="1"/>
              <a:t>extractTweetDate</a:t>
            </a:r>
            <a:r>
              <a:rPr lang="en-IN" sz="1700" b="1" dirty="0"/>
              <a:t>(</a:t>
            </a:r>
            <a:r>
              <a:rPr lang="en-IN" sz="1700" dirty="0"/>
              <a:t>x</a:t>
            </a:r>
            <a:r>
              <a:rPr lang="en-IN" sz="1700" b="1" dirty="0"/>
              <a:t>), </a:t>
            </a:r>
            <a:r>
              <a:rPr lang="en-IN" sz="1700" dirty="0"/>
              <a:t>1</a:t>
            </a:r>
            <a:r>
              <a:rPr lang="en-IN" sz="1700" b="1" dirty="0"/>
              <a:t>)) </a:t>
            </a:r>
            <a:r>
              <a:rPr lang="en-IN" sz="1700" dirty="0" err="1"/>
              <a:t>val</a:t>
            </a:r>
            <a:r>
              <a:rPr lang="en-IN" sz="1700" dirty="0"/>
              <a:t> </a:t>
            </a:r>
            <a:r>
              <a:rPr lang="en-IN" sz="1700" dirty="0" err="1"/>
              <a:t>tweetCreatedDtCnt</a:t>
            </a:r>
            <a:r>
              <a:rPr lang="en-IN" sz="1700" dirty="0"/>
              <a:t> </a:t>
            </a:r>
            <a:r>
              <a:rPr lang="en-IN" sz="1700" b="1" dirty="0"/>
              <a:t>= </a:t>
            </a:r>
            <a:r>
              <a:rPr lang="en-IN" sz="1700" dirty="0" err="1"/>
              <a:t>tweetCreatedDt</a:t>
            </a:r>
            <a:r>
              <a:rPr lang="en-IN" sz="1700" b="1" dirty="0" err="1"/>
              <a:t>.</a:t>
            </a:r>
            <a:r>
              <a:rPr lang="en-IN" sz="1700" dirty="0" err="1"/>
              <a:t>reduceByKey</a:t>
            </a:r>
            <a:r>
              <a:rPr lang="en-IN" sz="1700" b="1" dirty="0"/>
              <a:t>((</a:t>
            </a:r>
            <a:r>
              <a:rPr lang="en-IN" sz="1700" dirty="0"/>
              <a:t>a</a:t>
            </a:r>
            <a:r>
              <a:rPr lang="en-IN" sz="1700" b="1" dirty="0"/>
              <a:t>, </a:t>
            </a:r>
            <a:r>
              <a:rPr lang="en-IN" sz="1700" dirty="0"/>
              <a:t>b</a:t>
            </a:r>
            <a:r>
              <a:rPr lang="en-IN" sz="1700" b="1" dirty="0"/>
              <a:t>) =&gt; </a:t>
            </a:r>
            <a:r>
              <a:rPr lang="en-IN" sz="1700" dirty="0"/>
              <a:t>a </a:t>
            </a:r>
            <a:r>
              <a:rPr lang="en-IN" sz="1700" b="1" dirty="0"/>
              <a:t>+ </a:t>
            </a:r>
            <a:r>
              <a:rPr lang="en-IN" sz="1700" dirty="0"/>
              <a:t>b</a:t>
            </a:r>
            <a:r>
              <a:rPr lang="en-IN" sz="1700" b="1" dirty="0"/>
              <a:t>) </a:t>
            </a:r>
            <a:r>
              <a:rPr lang="en-IN" sz="1700" dirty="0" err="1"/>
              <a:t>tweetCreatedDtCnt</a:t>
            </a:r>
            <a:r>
              <a:rPr lang="en-IN" sz="1700" b="1" dirty="0" err="1"/>
              <a:t>.</a:t>
            </a:r>
            <a:r>
              <a:rPr lang="en-IN" sz="1700" dirty="0" err="1"/>
              <a:t>repartition</a:t>
            </a:r>
            <a:r>
              <a:rPr lang="en-IN" sz="1700" b="1" dirty="0"/>
              <a:t>(</a:t>
            </a:r>
            <a:r>
              <a:rPr lang="en-IN" sz="1700" dirty="0"/>
              <a:t>1</a:t>
            </a:r>
            <a:r>
              <a:rPr lang="en-IN" sz="1700" b="1" dirty="0"/>
              <a:t>).</a:t>
            </a:r>
            <a:r>
              <a:rPr lang="en-IN" sz="1700" dirty="0" err="1"/>
              <a:t>saveAsTextFile</a:t>
            </a:r>
            <a:r>
              <a:rPr lang="en-IN" sz="1700" b="1" dirty="0"/>
              <a:t>(</a:t>
            </a:r>
            <a:r>
              <a:rPr lang="en-IN" sz="1700" dirty="0"/>
              <a:t>"D:/UMKC/Docs/Subjects/PBDM/PB_Project/TweetsPerTime"</a:t>
            </a:r>
            <a:r>
              <a:rPr lang="en-IN" sz="1700" b="1" dirty="0"/>
              <a:t>) </a:t>
            </a:r>
          </a:p>
          <a:p>
            <a:pPr marL="0" indent="0">
              <a:buNone/>
            </a:pPr>
            <a:r>
              <a:rPr lang="en-IN" sz="1800" b="1" dirty="0"/>
              <a:t>Visualization: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24" y="14758800"/>
            <a:ext cx="4949825" cy="3458708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2" y="10955681"/>
            <a:ext cx="5267320" cy="76971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algn="l" defTabSz="201168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0560" kern="1200" spc="-11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bg1"/>
                </a:solidFill>
              </a:rPr>
              <a:t>Query 1: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0" y="11687200"/>
            <a:ext cx="5267319" cy="6158940"/>
          </a:xfrm>
          <a:prstGeom prst="rect">
            <a:avLst/>
          </a:prstGeom>
        </p:spPr>
        <p:txBody>
          <a:bodyPr>
            <a:normAutofit/>
          </a:bodyPr>
          <a:lstStyle>
            <a:lvl1pPr marL="201168" indent="-201168" algn="l" defTabSz="2011680" rtl="0" eaLnBrk="1" latinLnBrk="0" hangingPunct="1">
              <a:lnSpc>
                <a:spcPct val="90000"/>
              </a:lnSpc>
              <a:spcBef>
                <a:spcPts val="2640"/>
              </a:spcBef>
              <a:spcAft>
                <a:spcPts val="44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44906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9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47242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49578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1914" indent="-402336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6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30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40000" indent="-502920" algn="l" defTabSz="2011680" rtl="0" eaLnBrk="1" latinLnBrk="0" hangingPunct="1">
              <a:lnSpc>
                <a:spcPct val="90000"/>
              </a:lnSpc>
              <a:spcBef>
                <a:spcPts val="440"/>
              </a:spcBef>
              <a:spcAft>
                <a:spcPts val="880"/>
              </a:spcAft>
              <a:buClr>
                <a:schemeClr val="accent1"/>
              </a:buClr>
              <a:buFont typeface="Calibri" pitchFamily="34" charset="0"/>
              <a:buChar char="◦"/>
              <a:defRPr sz="30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700" b="1" dirty="0"/>
              <a:t>Description: To find top active users in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b="1" dirty="0"/>
              <a:t>SELECT </a:t>
            </a:r>
            <a:r>
              <a:rPr lang="en-IN" sz="1700" dirty="0"/>
              <a:t>TWEET_USER_SCREEN_NAME</a:t>
            </a:r>
            <a:r>
              <a:rPr lang="en-IN" sz="1700" b="1" dirty="0"/>
              <a:t>, MAX(</a:t>
            </a:r>
            <a:r>
              <a:rPr lang="en-IN" sz="1700" dirty="0"/>
              <a:t>TWEET_USER_STATUSES_COUNT</a:t>
            </a:r>
            <a:r>
              <a:rPr lang="en-IN" sz="1700" b="1" dirty="0"/>
              <a:t>) AS </a:t>
            </a:r>
            <a:r>
              <a:rPr lang="en-IN" sz="1700" dirty="0"/>
              <a:t>TWEET_USER_STATUSES_COUNT </a:t>
            </a:r>
            <a:r>
              <a:rPr lang="en-IN" sz="1700" b="1" dirty="0"/>
              <a:t>FROM </a:t>
            </a:r>
            <a:r>
              <a:rPr lang="en-IN" sz="1700" dirty="0" err="1"/>
              <a:t>tweetdata</a:t>
            </a:r>
            <a:r>
              <a:rPr lang="en-IN" sz="1700" dirty="0"/>
              <a:t> </a:t>
            </a:r>
            <a:r>
              <a:rPr lang="en-IN" sz="1700" b="1" dirty="0"/>
              <a:t>group by </a:t>
            </a:r>
            <a:r>
              <a:rPr lang="en-IN" sz="1700" dirty="0"/>
              <a:t>TWEET_USER_SCREEN_NAME </a:t>
            </a:r>
            <a:r>
              <a:rPr lang="en-IN" sz="1700" b="1" dirty="0"/>
              <a:t>order by </a:t>
            </a:r>
            <a:r>
              <a:rPr lang="en-IN" sz="1700" dirty="0"/>
              <a:t>TWEET_USER_STATUSES_COUNT </a:t>
            </a:r>
            <a:r>
              <a:rPr lang="en-IN" sz="1700" b="1" dirty="0"/>
              <a:t>DESC LIMIT </a:t>
            </a:r>
            <a:r>
              <a:rPr lang="en-IN" sz="1700" dirty="0"/>
              <a:t>20 </a:t>
            </a:r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r>
              <a:rPr lang="en-IN" sz="1700" b="1" dirty="0"/>
              <a:t>Visualization:</a:t>
            </a:r>
          </a:p>
          <a:p>
            <a:pPr marL="0" indent="0">
              <a:buNone/>
            </a:pPr>
            <a:endParaRPr lang="en-IN" sz="1700" b="1" dirty="0"/>
          </a:p>
          <a:p>
            <a:pPr>
              <a:buFont typeface="Wingdings" panose="05000000000000000000" pitchFamily="2" charset="2"/>
              <a:buChar char="Ø"/>
            </a:pPr>
            <a:endParaRPr lang="en-IN" sz="17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062314"/>
            <a:ext cx="5267319" cy="3323454"/>
          </a:xfrm>
          <a:prstGeom prst="rect">
            <a:avLst/>
          </a:prstGeom>
        </p:spPr>
      </p:pic>
      <p:sp>
        <p:nvSpPr>
          <p:cNvPr id="33" name="Title 1"/>
          <p:cNvSpPr txBox="1">
            <a:spLocks/>
          </p:cNvSpPr>
          <p:nvPr/>
        </p:nvSpPr>
        <p:spPr>
          <a:xfrm>
            <a:off x="-2" y="3229933"/>
            <a:ext cx="6300784" cy="628961"/>
          </a:xfrm>
          <a:prstGeom prst="rect">
            <a:avLst/>
          </a:prstGeom>
          <a:solidFill>
            <a:srgbClr val="A5A5A5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5982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7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>
                <a:solidFill>
                  <a:sysClr val="windowText" lastClr="000000"/>
                </a:solidFill>
                <a:latin typeface="Calibri Light" panose="020F0302020204030204"/>
              </a:rPr>
              <a:t>Introduction</a:t>
            </a:r>
            <a:endParaRPr lang="en-US" sz="1800" b="1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0" y="4089231"/>
            <a:ext cx="6300783" cy="6829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49573" indent="-149573" algn="l" defTabSz="598292" rtl="0" eaLnBrk="1" latinLnBrk="0" hangingPunct="1">
              <a:lnSpc>
                <a:spcPct val="90000"/>
              </a:lnSpc>
              <a:spcBef>
                <a:spcPts val="654"/>
              </a:spcBef>
              <a:buFont typeface="Arial" panose="020B0604020202020204" pitchFamily="34" charset="0"/>
              <a:buChar char="•"/>
              <a:defRPr sz="18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8719" indent="-149573" algn="l" defTabSz="598292" rtl="0" eaLnBrk="1" latinLnBrk="0" hangingPunct="1">
              <a:lnSpc>
                <a:spcPct val="90000"/>
              </a:lnSpc>
              <a:spcBef>
                <a:spcPts val="327"/>
              </a:spcBef>
              <a:buFont typeface="Arial" panose="020B0604020202020204" pitchFamily="34" charset="0"/>
              <a:buChar char="•"/>
              <a:defRPr sz="1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7865" indent="-149573" algn="l" defTabSz="598292" rtl="0" eaLnBrk="1" latinLnBrk="0" hangingPunct="1">
              <a:lnSpc>
                <a:spcPct val="90000"/>
              </a:lnSpc>
              <a:spcBef>
                <a:spcPts val="327"/>
              </a:spcBef>
              <a:buFont typeface="Arial" panose="020B0604020202020204" pitchFamily="34" charset="0"/>
              <a:buChar char="•"/>
              <a:defRPr sz="13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7011" indent="-149573" algn="l" defTabSz="598292" rtl="0" eaLnBrk="1" latinLnBrk="0" hangingPunct="1">
              <a:lnSpc>
                <a:spcPct val="90000"/>
              </a:lnSpc>
              <a:spcBef>
                <a:spcPts val="327"/>
              </a:spcBef>
              <a:buFont typeface="Arial" panose="020B0604020202020204" pitchFamily="34" charset="0"/>
              <a:buChar char="•"/>
              <a:defRPr sz="11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6157" indent="-149573" algn="l" defTabSz="598292" rtl="0" eaLnBrk="1" latinLnBrk="0" hangingPunct="1">
              <a:lnSpc>
                <a:spcPct val="90000"/>
              </a:lnSpc>
              <a:spcBef>
                <a:spcPts val="327"/>
              </a:spcBef>
              <a:buFont typeface="Arial" panose="020B0604020202020204" pitchFamily="34" charset="0"/>
              <a:buChar char="•"/>
              <a:defRPr sz="11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303" indent="-149573" algn="l" defTabSz="598292" rtl="0" eaLnBrk="1" latinLnBrk="0" hangingPunct="1">
              <a:lnSpc>
                <a:spcPct val="90000"/>
              </a:lnSpc>
              <a:spcBef>
                <a:spcPts val="327"/>
              </a:spcBef>
              <a:buFont typeface="Arial" panose="020B0604020202020204" pitchFamily="34" charset="0"/>
              <a:buChar char="•"/>
              <a:defRPr sz="11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44449" indent="-149573" algn="l" defTabSz="598292" rtl="0" eaLnBrk="1" latinLnBrk="0" hangingPunct="1">
              <a:lnSpc>
                <a:spcPct val="90000"/>
              </a:lnSpc>
              <a:spcBef>
                <a:spcPts val="327"/>
              </a:spcBef>
              <a:buFont typeface="Arial" panose="020B0604020202020204" pitchFamily="34" charset="0"/>
              <a:buChar char="•"/>
              <a:defRPr sz="11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43595" indent="-149573" algn="l" defTabSz="598292" rtl="0" eaLnBrk="1" latinLnBrk="0" hangingPunct="1">
              <a:lnSpc>
                <a:spcPct val="90000"/>
              </a:lnSpc>
              <a:spcBef>
                <a:spcPts val="327"/>
              </a:spcBef>
              <a:buFont typeface="Arial" panose="020B0604020202020204" pitchFamily="34" charset="0"/>
              <a:buChar char="•"/>
              <a:defRPr sz="11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42741" indent="-149573" algn="l" defTabSz="598292" rtl="0" eaLnBrk="1" latinLnBrk="0" hangingPunct="1">
              <a:lnSpc>
                <a:spcPct val="90000"/>
              </a:lnSpc>
              <a:spcBef>
                <a:spcPts val="327"/>
              </a:spcBef>
              <a:buFont typeface="Arial" panose="020B0604020202020204" pitchFamily="34" charset="0"/>
              <a:buChar char="•"/>
              <a:defRPr sz="11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ysClr val="windowText" lastClr="000000"/>
                </a:solidFill>
                <a:latin typeface="Calibri" panose="020F0502020204030204"/>
              </a:rPr>
              <a:t>Big Data: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ysClr val="windowText" lastClr="000000"/>
                </a:solidFill>
                <a:latin typeface="Calibri" panose="020F0502020204030204"/>
              </a:rPr>
              <a:t>                Big data is the buzzing word in the present software industry. Huge amounts of data is being generated daily from various sources. </a:t>
            </a:r>
          </a:p>
          <a:p>
            <a:pPr marL="0" indent="0" algn="just">
              <a:buNone/>
            </a:pPr>
            <a:r>
              <a:rPr lang="en-IN" sz="2000" b="1" dirty="0">
                <a:solidFill>
                  <a:sysClr val="windowText" lastClr="000000"/>
                </a:solidFill>
                <a:latin typeface="Calibri" panose="020F0502020204030204"/>
              </a:rPr>
              <a:t>Apache Spark:</a:t>
            </a:r>
            <a:r>
              <a:rPr lang="en-IN" sz="2000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ysClr val="windowText" lastClr="000000"/>
                </a:solidFill>
                <a:latin typeface="Calibri" panose="020F0502020204030204"/>
              </a:rPr>
              <a:t>                Apache Spark is an open source cluster computing framework originally developed in the </a:t>
            </a:r>
            <a:r>
              <a:rPr lang="en-IN" sz="2000" dirty="0" err="1">
                <a:solidFill>
                  <a:sysClr val="windowText" lastClr="000000"/>
                </a:solidFill>
                <a:latin typeface="Calibri" panose="020F0502020204030204"/>
              </a:rPr>
              <a:t>AMPLab</a:t>
            </a:r>
            <a:r>
              <a:rPr lang="en-IN" sz="2000" dirty="0">
                <a:solidFill>
                  <a:sysClr val="windowText" lastClr="000000"/>
                </a:solidFill>
                <a:latin typeface="Calibri" panose="020F0502020204030204"/>
              </a:rPr>
              <a:t> at University of California, Berkeley but was later donated to the Apache Software Foundation where it remains today. 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ysClr val="windowText" lastClr="000000"/>
                </a:solidFill>
                <a:latin typeface="Calibri" panose="020F0502020204030204"/>
              </a:rPr>
              <a:t>	Spark SQL is a component on top of Spark Core that introduces a new data abstraction called </a:t>
            </a:r>
            <a:r>
              <a:rPr lang="en-IN" sz="2000" dirty="0" err="1">
                <a:solidFill>
                  <a:sysClr val="windowText" lastClr="000000"/>
                </a:solidFill>
                <a:latin typeface="Calibri" panose="020F0502020204030204"/>
              </a:rPr>
              <a:t>DataFrames</a:t>
            </a:r>
            <a:r>
              <a:rPr lang="en-IN" sz="2000" dirty="0">
                <a:solidFill>
                  <a:sysClr val="windowText" lastClr="000000"/>
                </a:solidFill>
                <a:latin typeface="Calibri" panose="020F0502020204030204"/>
              </a:rPr>
              <a:t>, which provides support for structured and semi-structured data. </a:t>
            </a:r>
          </a:p>
          <a:p>
            <a:pPr marL="0" indent="0" algn="just">
              <a:buNone/>
            </a:pPr>
            <a:r>
              <a:rPr lang="en-IN" sz="2000" b="1" dirty="0">
                <a:solidFill>
                  <a:sysClr val="windowText" lastClr="000000"/>
                </a:solidFill>
                <a:latin typeface="Calibri" panose="020F0502020204030204"/>
              </a:rPr>
              <a:t>Introduction to IBM Bluemix: 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ysClr val="windowText" lastClr="000000"/>
                </a:solidFill>
                <a:latin typeface="Calibri" panose="020F0502020204030204"/>
              </a:rPr>
              <a:t>	IBM Bluemix is a cloud platform as a service (PaaS) developed by IBM. It supports several programming languages and services as well as integrated DevOps to build, run, deploy and manage applications on the cloud. </a:t>
            </a:r>
          </a:p>
          <a:p>
            <a:pPr marL="0" indent="0">
              <a:buNone/>
            </a:pPr>
            <a:r>
              <a:rPr lang="en-IN" sz="2000" b="1" dirty="0">
                <a:solidFill>
                  <a:sysClr val="windowText" lastClr="000000"/>
                </a:solidFill>
                <a:latin typeface="Calibri" panose="020F0502020204030204"/>
              </a:rPr>
              <a:t>Bluemix provides the following features: </a:t>
            </a:r>
          </a:p>
          <a:p>
            <a:pPr marL="0" indent="0">
              <a:buNone/>
            </a:pPr>
            <a:r>
              <a:rPr lang="en-IN" sz="2000" dirty="0">
                <a:solidFill>
                  <a:sysClr val="windowText" lastClr="000000"/>
                </a:solidFill>
                <a:latin typeface="Calibri" panose="020F0502020204030204"/>
              </a:rPr>
              <a:t>	 • A range of services that enable you to build and extend web and mobile apps fast. </a:t>
            </a:r>
          </a:p>
          <a:p>
            <a:pPr marL="0" indent="0">
              <a:buNone/>
            </a:pPr>
            <a:r>
              <a:rPr lang="en-IN" sz="2000" dirty="0">
                <a:solidFill>
                  <a:sysClr val="windowText" lastClr="000000"/>
                </a:solidFill>
                <a:latin typeface="Calibri" panose="020F0502020204030204"/>
              </a:rPr>
              <a:t>	• Processing power for you to deliver application changes continuously. </a:t>
            </a:r>
          </a:p>
          <a:p>
            <a:pPr marL="0" indent="0">
              <a:buNone/>
            </a:pPr>
            <a:r>
              <a:rPr lang="en-IN" sz="2000" dirty="0">
                <a:solidFill>
                  <a:sysClr val="windowText" lastClr="000000"/>
                </a:solidFill>
                <a:latin typeface="Calibri" panose="020F0502020204030204"/>
              </a:rPr>
              <a:t>	• Fit-for-purpose programming models and services. </a:t>
            </a:r>
          </a:p>
          <a:p>
            <a:pPr marL="0" indent="0">
              <a:buNone/>
            </a:pPr>
            <a:r>
              <a:rPr lang="en-IN" sz="2000" dirty="0">
                <a:solidFill>
                  <a:sysClr val="windowText" lastClr="000000"/>
                </a:solidFill>
                <a:latin typeface="Calibri" panose="020F0502020204030204"/>
              </a:rPr>
              <a:t>	• Manageability of services and apps.</a:t>
            </a:r>
          </a:p>
          <a:p>
            <a:pPr marL="0" indent="0">
              <a:buNone/>
            </a:pPr>
            <a:r>
              <a:rPr lang="en-IN" sz="2000" dirty="0">
                <a:solidFill>
                  <a:sysClr val="windowText" lastClr="000000"/>
                </a:solidFill>
                <a:latin typeface="Calibri" panose="020F0502020204030204"/>
              </a:rPr>
              <a:t>	• Optimized and elastic workloads.</a:t>
            </a:r>
            <a:endParaRPr lang="en-US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14133510" y="3229933"/>
            <a:ext cx="5983288" cy="628779"/>
          </a:xfrm>
          <a:prstGeom prst="rect">
            <a:avLst/>
          </a:prstGeom>
          <a:solidFill>
            <a:srgbClr val="5B9BD5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5982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7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>
                <a:solidFill>
                  <a:sysClr val="windowText" lastClr="000000"/>
                </a:solidFill>
                <a:latin typeface="Calibri Light" panose="020F0302020204030204"/>
              </a:rPr>
              <a:t>Services we used in Bluemix:</a:t>
            </a:r>
            <a:endParaRPr lang="en-IN" sz="18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4133510" y="4283480"/>
            <a:ext cx="5983288" cy="6643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9573" indent="-149573" algn="l" defTabSz="598292" rtl="0" eaLnBrk="1" latinLnBrk="0" hangingPunct="1">
              <a:lnSpc>
                <a:spcPct val="90000"/>
              </a:lnSpc>
              <a:spcBef>
                <a:spcPts val="654"/>
              </a:spcBef>
              <a:buFont typeface="Arial" panose="020B0604020202020204" pitchFamily="34" charset="0"/>
              <a:buChar char="•"/>
              <a:defRPr sz="18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8719" indent="-149573" algn="l" defTabSz="598292" rtl="0" eaLnBrk="1" latinLnBrk="0" hangingPunct="1">
              <a:lnSpc>
                <a:spcPct val="90000"/>
              </a:lnSpc>
              <a:spcBef>
                <a:spcPts val="327"/>
              </a:spcBef>
              <a:buFont typeface="Arial" panose="020B0604020202020204" pitchFamily="34" charset="0"/>
              <a:buChar char="•"/>
              <a:defRPr sz="1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7865" indent="-149573" algn="l" defTabSz="598292" rtl="0" eaLnBrk="1" latinLnBrk="0" hangingPunct="1">
              <a:lnSpc>
                <a:spcPct val="90000"/>
              </a:lnSpc>
              <a:spcBef>
                <a:spcPts val="327"/>
              </a:spcBef>
              <a:buFont typeface="Arial" panose="020B0604020202020204" pitchFamily="34" charset="0"/>
              <a:buChar char="•"/>
              <a:defRPr sz="13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7011" indent="-149573" algn="l" defTabSz="598292" rtl="0" eaLnBrk="1" latinLnBrk="0" hangingPunct="1">
              <a:lnSpc>
                <a:spcPct val="90000"/>
              </a:lnSpc>
              <a:spcBef>
                <a:spcPts val="327"/>
              </a:spcBef>
              <a:buFont typeface="Arial" panose="020B0604020202020204" pitchFamily="34" charset="0"/>
              <a:buChar char="•"/>
              <a:defRPr sz="11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6157" indent="-149573" algn="l" defTabSz="598292" rtl="0" eaLnBrk="1" latinLnBrk="0" hangingPunct="1">
              <a:lnSpc>
                <a:spcPct val="90000"/>
              </a:lnSpc>
              <a:spcBef>
                <a:spcPts val="327"/>
              </a:spcBef>
              <a:buFont typeface="Arial" panose="020B0604020202020204" pitchFamily="34" charset="0"/>
              <a:buChar char="•"/>
              <a:defRPr sz="11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303" indent="-149573" algn="l" defTabSz="598292" rtl="0" eaLnBrk="1" latinLnBrk="0" hangingPunct="1">
              <a:lnSpc>
                <a:spcPct val="90000"/>
              </a:lnSpc>
              <a:spcBef>
                <a:spcPts val="327"/>
              </a:spcBef>
              <a:buFont typeface="Arial" panose="020B0604020202020204" pitchFamily="34" charset="0"/>
              <a:buChar char="•"/>
              <a:defRPr sz="11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44449" indent="-149573" algn="l" defTabSz="598292" rtl="0" eaLnBrk="1" latinLnBrk="0" hangingPunct="1">
              <a:lnSpc>
                <a:spcPct val="90000"/>
              </a:lnSpc>
              <a:spcBef>
                <a:spcPts val="327"/>
              </a:spcBef>
              <a:buFont typeface="Arial" panose="020B0604020202020204" pitchFamily="34" charset="0"/>
              <a:buChar char="•"/>
              <a:defRPr sz="11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43595" indent="-149573" algn="l" defTabSz="598292" rtl="0" eaLnBrk="1" latinLnBrk="0" hangingPunct="1">
              <a:lnSpc>
                <a:spcPct val="90000"/>
              </a:lnSpc>
              <a:spcBef>
                <a:spcPts val="327"/>
              </a:spcBef>
              <a:buFont typeface="Arial" panose="020B0604020202020204" pitchFamily="34" charset="0"/>
              <a:buChar char="•"/>
              <a:defRPr sz="11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42741" indent="-149573" algn="l" defTabSz="598292" rtl="0" eaLnBrk="1" latinLnBrk="0" hangingPunct="1">
              <a:lnSpc>
                <a:spcPct val="90000"/>
              </a:lnSpc>
              <a:spcBef>
                <a:spcPts val="327"/>
              </a:spcBef>
              <a:buFont typeface="Arial" panose="020B0604020202020204" pitchFamily="34" charset="0"/>
              <a:buChar char="•"/>
              <a:defRPr sz="11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1700" b="1" dirty="0">
                <a:solidFill>
                  <a:sysClr val="windowText" lastClr="000000"/>
                </a:solidFill>
                <a:latin typeface="Calibri" panose="020F0502020204030204"/>
              </a:rPr>
              <a:t>IBM </a:t>
            </a:r>
            <a:r>
              <a:rPr lang="en-IN" sz="1700" b="1" dirty="0" err="1">
                <a:solidFill>
                  <a:sysClr val="windowText" lastClr="000000"/>
                </a:solidFill>
                <a:latin typeface="Calibri" panose="020F0502020204030204"/>
              </a:rPr>
              <a:t>Cloudant</a:t>
            </a:r>
            <a:r>
              <a:rPr lang="en-IN" sz="1700" b="1" dirty="0">
                <a:solidFill>
                  <a:sysClr val="windowText" lastClr="000000"/>
                </a:solidFill>
                <a:latin typeface="Calibri" panose="020F0502020204030204"/>
              </a:rPr>
              <a:t>: </a:t>
            </a:r>
          </a:p>
          <a:p>
            <a:pPr marL="0" indent="0" algn="just">
              <a:buNone/>
            </a:pPr>
            <a:r>
              <a:rPr lang="en-IN" sz="1700" dirty="0">
                <a:solidFill>
                  <a:sysClr val="windowText" lastClr="000000"/>
                </a:solidFill>
                <a:latin typeface="Calibri" panose="020F0502020204030204"/>
              </a:rPr>
              <a:t>	IBM </a:t>
            </a:r>
            <a:r>
              <a:rPr lang="en-IN" sz="1700" dirty="0" err="1">
                <a:solidFill>
                  <a:sysClr val="windowText" lastClr="000000"/>
                </a:solidFill>
                <a:latin typeface="Calibri" panose="020F0502020204030204"/>
              </a:rPr>
              <a:t>Cloudant</a:t>
            </a:r>
            <a:r>
              <a:rPr lang="en-IN" sz="1700" dirty="0">
                <a:solidFill>
                  <a:sysClr val="windowText" lastClr="000000"/>
                </a:solidFill>
                <a:latin typeface="Calibri" panose="020F0502020204030204"/>
              </a:rPr>
              <a:t> is a fully managed JSON document </a:t>
            </a:r>
            <a:r>
              <a:rPr lang="en-IN" sz="1700" dirty="0" err="1">
                <a:solidFill>
                  <a:sysClr val="windowText" lastClr="000000"/>
                </a:solidFill>
                <a:latin typeface="Calibri" panose="020F0502020204030204"/>
              </a:rPr>
              <a:t>DBaaS</a:t>
            </a:r>
            <a:r>
              <a:rPr lang="en-IN" sz="1700" dirty="0">
                <a:solidFill>
                  <a:sysClr val="windowText" lastClr="000000"/>
                </a:solidFill>
                <a:latin typeface="Calibri" panose="020F0502020204030204"/>
              </a:rPr>
              <a:t> that’s optimized for data availability, durability, and mobility…perfect for fast-growing mobile &amp; web apps.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ysClr val="windowText" lastClr="000000"/>
                </a:solidFill>
                <a:latin typeface="Calibri" panose="020F0502020204030204"/>
              </a:rPr>
              <a:t>dashDB</a:t>
            </a:r>
            <a:r>
              <a:rPr lang="en-IN" sz="1800" b="1" dirty="0">
                <a:solidFill>
                  <a:sysClr val="windowText" lastClr="000000"/>
                </a:solidFill>
                <a:latin typeface="Calibri" panose="020F0502020204030204"/>
              </a:rPr>
              <a:t>:</a:t>
            </a:r>
            <a:r>
              <a:rPr lang="en-IN" sz="1800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ysClr val="windowText" lastClr="000000"/>
                </a:solidFill>
                <a:latin typeface="Calibri" panose="020F0502020204030204"/>
              </a:rPr>
              <a:t>	</a:t>
            </a:r>
            <a:r>
              <a:rPr lang="en-IN" sz="1700" dirty="0" err="1">
                <a:solidFill>
                  <a:sysClr val="windowText" lastClr="000000"/>
                </a:solidFill>
                <a:latin typeface="Calibri" panose="020F0502020204030204"/>
              </a:rPr>
              <a:t>dashDB</a:t>
            </a:r>
            <a:r>
              <a:rPr lang="en-IN" sz="1700" dirty="0">
                <a:solidFill>
                  <a:sysClr val="windowText" lastClr="000000"/>
                </a:solidFill>
                <a:latin typeface="Calibri" panose="020F0502020204030204"/>
              </a:rPr>
              <a:t> offers massive scalability and performance through its MPP architecture, and is compatible with a wide range of business intelligence toolsets and analytics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700" b="1" dirty="0">
                <a:solidFill>
                  <a:sysClr val="windowText" lastClr="000000"/>
                </a:solidFill>
                <a:latin typeface="Calibri" panose="020F0502020204030204"/>
              </a:rPr>
              <a:t>Node-RED: </a:t>
            </a:r>
          </a:p>
          <a:p>
            <a:pPr marL="0" indent="0" algn="just">
              <a:buNone/>
            </a:pPr>
            <a:r>
              <a:rPr lang="en-IN" sz="1700" dirty="0">
                <a:solidFill>
                  <a:sysClr val="windowText" lastClr="000000"/>
                </a:solidFill>
                <a:latin typeface="Calibri" panose="020F0502020204030204"/>
              </a:rPr>
              <a:t>	Node-RED provides a browser-based UI for creating flows of events and deploying them to its light-weight runtime. With built in node.js, it can be run at the edge of the network or in the cloud. </a:t>
            </a:r>
          </a:p>
          <a:p>
            <a:pPr marL="0" indent="0" algn="just">
              <a:buNone/>
            </a:pPr>
            <a:endParaRPr lang="en-IN" sz="17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700" b="1" dirty="0">
                <a:solidFill>
                  <a:sysClr val="windowText" lastClr="000000"/>
                </a:solidFill>
                <a:latin typeface="Calibri" panose="020F0502020204030204"/>
              </a:rPr>
              <a:t>Object Storage:</a:t>
            </a:r>
          </a:p>
          <a:p>
            <a:pPr marL="0" indent="0" algn="just">
              <a:buNone/>
            </a:pPr>
            <a:r>
              <a:rPr lang="en-IN" sz="1700" dirty="0">
                <a:solidFill>
                  <a:sysClr val="windowText" lastClr="000000"/>
                </a:solidFill>
                <a:latin typeface="Calibri" panose="020F0502020204030204"/>
              </a:rPr>
              <a:t>	IBM Object Storage for Bluemix provides us with access to a fully provisioned Swift Object Storage account to manage our data.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IN" sz="17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881374" y="828945"/>
            <a:ext cx="8771889" cy="121883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201168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0560" kern="1200" spc="-11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             Twitter Big Data Analysis</a:t>
            </a:r>
            <a:br>
              <a:rPr lang="en-US" sz="5400" b="1" dirty="0"/>
            </a:br>
            <a:r>
              <a:rPr lang="en-US" sz="5400" b="1" dirty="0"/>
              <a:t>                            </a:t>
            </a:r>
            <a:endParaRPr lang="en-IN" sz="5400" b="1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4" y="878197"/>
            <a:ext cx="1433688" cy="1218838"/>
          </a:xfrm>
          <a:prstGeom prst="rect">
            <a:avLst/>
          </a:prstGeom>
        </p:spPr>
      </p:pic>
      <p:sp>
        <p:nvSpPr>
          <p:cNvPr id="77" name="Title 1"/>
          <p:cNvSpPr txBox="1">
            <a:spLocks/>
          </p:cNvSpPr>
          <p:nvPr/>
        </p:nvSpPr>
        <p:spPr>
          <a:xfrm>
            <a:off x="8668316" y="883476"/>
            <a:ext cx="10158310" cy="6032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201168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0560" kern="1200" spc="-11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    </a:t>
            </a:r>
            <a:r>
              <a:rPr lang="en-US" sz="5400" b="1" dirty="0"/>
              <a:t>Using </a:t>
            </a:r>
            <a:r>
              <a:rPr lang="en-IN" sz="5400" b="1" dirty="0"/>
              <a:t>Spark </a:t>
            </a:r>
            <a:r>
              <a:rPr lang="en-IN" sz="2800" b="1" dirty="0"/>
              <a:t>Principles of Big Data </a:t>
            </a:r>
            <a:r>
              <a:rPr lang="en-IN" sz="2800" b="1" dirty="0" smtClean="0"/>
              <a:t>Management (</a:t>
            </a:r>
            <a:r>
              <a:rPr lang="en-IN" sz="2800" b="1" dirty="0"/>
              <a:t>CS5540)</a:t>
            </a:r>
            <a:br>
              <a:rPr lang="en-IN" sz="2800" b="1" dirty="0"/>
            </a:br>
            <a:endParaRPr lang="en-IN" sz="2800" b="1" dirty="0"/>
          </a:p>
        </p:txBody>
      </p:sp>
      <p:pic>
        <p:nvPicPr>
          <p:cNvPr id="78" name="Content Placeholder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232" y="448640"/>
            <a:ext cx="2815352" cy="2079338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989202" y="1858317"/>
            <a:ext cx="1612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Sri Harsha Chennavajjala, </a:t>
            </a:r>
            <a:r>
              <a:rPr lang="en-US" sz="2800" dirty="0" err="1"/>
              <a:t>Teja</a:t>
            </a:r>
            <a:r>
              <a:rPr lang="en-US" sz="2800" dirty="0"/>
              <a:t> </a:t>
            </a:r>
            <a:r>
              <a:rPr lang="en-US" sz="2800" dirty="0" err="1"/>
              <a:t>Garidepally</a:t>
            </a:r>
            <a:r>
              <a:rPr lang="en-US" sz="2800" dirty="0"/>
              <a:t>, Raj Kiran Reddy </a:t>
            </a:r>
            <a:r>
              <a:rPr lang="en-US" sz="2800" dirty="0" err="1"/>
              <a:t>Munnangi</a:t>
            </a:r>
            <a:endParaRPr lang="en-US" sz="2800" dirty="0"/>
          </a:p>
        </p:txBody>
      </p:sp>
      <p:sp>
        <p:nvSpPr>
          <p:cNvPr id="116" name="Rounded Rectangle 115"/>
          <p:cNvSpPr/>
          <p:nvPr/>
        </p:nvSpPr>
        <p:spPr>
          <a:xfrm>
            <a:off x="6483347" y="3858894"/>
            <a:ext cx="7650161" cy="6974823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/>
          <a:p>
            <a:pPr algn="ctr" defTabSz="734324"/>
            <a:endParaRPr lang="en-US" sz="1446" kern="0">
              <a:solidFill>
                <a:prstClr val="black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6780488" y="4933365"/>
            <a:ext cx="7102459" cy="699784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 defTabSz="734324"/>
            <a:endParaRPr lang="en-US" sz="1446" kern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994" y="4958989"/>
            <a:ext cx="569853" cy="569853"/>
          </a:xfrm>
          <a:prstGeom prst="rect">
            <a:avLst/>
          </a:prstGeom>
        </p:spPr>
      </p:pic>
      <p:sp>
        <p:nvSpPr>
          <p:cNvPr id="119" name="Rounded Rectangle 118"/>
          <p:cNvSpPr/>
          <p:nvPr/>
        </p:nvSpPr>
        <p:spPr>
          <a:xfrm>
            <a:off x="6780487" y="6018290"/>
            <a:ext cx="7102459" cy="764164"/>
          </a:xfrm>
          <a:prstGeom prst="roundRect">
            <a:avLst/>
          </a:prstGeom>
          <a:solidFill>
            <a:srgbClr val="44546A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/>
          <a:p>
            <a:pPr algn="ctr" defTabSz="734324"/>
            <a:endParaRPr lang="en-US" sz="1446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356" y="6090022"/>
            <a:ext cx="724165" cy="566572"/>
          </a:xfrm>
          <a:prstGeom prst="rect">
            <a:avLst/>
          </a:prstGeom>
        </p:spPr>
      </p:pic>
      <p:sp>
        <p:nvSpPr>
          <p:cNvPr id="121" name="Rounded Rectangle 120"/>
          <p:cNvSpPr/>
          <p:nvPr/>
        </p:nvSpPr>
        <p:spPr>
          <a:xfrm>
            <a:off x="6759806" y="7289373"/>
            <a:ext cx="7102459" cy="1456963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/>
          <a:p>
            <a:pPr algn="ctr" defTabSz="734324"/>
            <a:endParaRPr lang="en-US" sz="144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6781644" y="9216294"/>
            <a:ext cx="7079681" cy="1038473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/>
          <a:p>
            <a:pPr algn="ctr" defTabSz="734324"/>
            <a:endParaRPr lang="en-US" sz="1446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082" y="9175142"/>
            <a:ext cx="594581" cy="594581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8929" y="9610032"/>
            <a:ext cx="581118" cy="581118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698" y="6148806"/>
            <a:ext cx="2038448" cy="459212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278" y="6760045"/>
            <a:ext cx="1516812" cy="1516812"/>
          </a:xfrm>
          <a:prstGeom prst="rect">
            <a:avLst/>
          </a:prstGeom>
        </p:spPr>
      </p:pic>
      <p:grpSp>
        <p:nvGrpSpPr>
          <p:cNvPr id="127" name="Group 126"/>
          <p:cNvGrpSpPr/>
          <p:nvPr/>
        </p:nvGrpSpPr>
        <p:grpSpPr>
          <a:xfrm>
            <a:off x="7237448" y="7902925"/>
            <a:ext cx="1919199" cy="661745"/>
            <a:chOff x="2408222" y="4555958"/>
            <a:chExt cx="1195315" cy="481263"/>
          </a:xfrm>
        </p:grpSpPr>
        <p:sp>
          <p:nvSpPr>
            <p:cNvPr id="128" name="Rounded Rectangle 127"/>
            <p:cNvSpPr/>
            <p:nvPr/>
          </p:nvSpPr>
          <p:spPr>
            <a:xfrm>
              <a:off x="2408222" y="4555958"/>
              <a:ext cx="1195315" cy="481263"/>
            </a:xfrm>
            <a:prstGeom prst="round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34324"/>
              <a:endParaRPr lang="en-US" sz="1446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212" y="4647459"/>
              <a:ext cx="1055134" cy="298260"/>
            </a:xfrm>
            <a:prstGeom prst="rect">
              <a:avLst/>
            </a:prstGeom>
          </p:spPr>
        </p:pic>
      </p:grpSp>
      <p:grpSp>
        <p:nvGrpSpPr>
          <p:cNvPr id="130" name="Group 129"/>
          <p:cNvGrpSpPr/>
          <p:nvPr/>
        </p:nvGrpSpPr>
        <p:grpSpPr>
          <a:xfrm>
            <a:off x="11533889" y="7905325"/>
            <a:ext cx="2048721" cy="719021"/>
            <a:chOff x="4221783" y="4555958"/>
            <a:chExt cx="1358139" cy="503573"/>
          </a:xfrm>
        </p:grpSpPr>
        <p:sp>
          <p:nvSpPr>
            <p:cNvPr id="131" name="Rounded Rectangle 130"/>
            <p:cNvSpPr/>
            <p:nvPr/>
          </p:nvSpPr>
          <p:spPr>
            <a:xfrm>
              <a:off x="4306094" y="4555958"/>
              <a:ext cx="1189519" cy="481263"/>
            </a:xfrm>
            <a:prstGeom prst="round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34324"/>
              <a:endParaRPr lang="en-US" sz="1446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783" y="4601955"/>
              <a:ext cx="1358139" cy="457576"/>
            </a:xfrm>
            <a:prstGeom prst="rect">
              <a:avLst/>
            </a:prstGeom>
          </p:spPr>
        </p:pic>
      </p:grpSp>
      <p:pic>
        <p:nvPicPr>
          <p:cNvPr id="133" name="Picture 13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813" y="9435763"/>
            <a:ext cx="2686149" cy="492461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724" y="3896494"/>
            <a:ext cx="3100267" cy="947498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896" y="5025470"/>
            <a:ext cx="1378897" cy="427518"/>
          </a:xfrm>
          <a:prstGeom prst="rect">
            <a:avLst/>
          </a:prstGeom>
        </p:spPr>
      </p:pic>
      <p:sp>
        <p:nvSpPr>
          <p:cNvPr id="136" name="Right Arrow 135"/>
          <p:cNvSpPr/>
          <p:nvPr/>
        </p:nvSpPr>
        <p:spPr>
          <a:xfrm>
            <a:off x="8783791" y="5161270"/>
            <a:ext cx="4059859" cy="256175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34324"/>
            <a:endParaRPr lang="en-US" sz="144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7" name="Down Arrow 136"/>
          <p:cNvSpPr/>
          <p:nvPr/>
        </p:nvSpPr>
        <p:spPr>
          <a:xfrm>
            <a:off x="10332036" y="5642167"/>
            <a:ext cx="280810" cy="328458"/>
          </a:xfrm>
          <a:prstGeom prst="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34324"/>
            <a:endParaRPr lang="en-US" sz="144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8" name="Right Arrow 137"/>
          <p:cNvSpPr/>
          <p:nvPr/>
        </p:nvSpPr>
        <p:spPr>
          <a:xfrm>
            <a:off x="9232146" y="6250497"/>
            <a:ext cx="3611504" cy="292611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34324"/>
            <a:endParaRPr lang="en-US" sz="144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9" name="Right Arrow 138"/>
          <p:cNvSpPr/>
          <p:nvPr/>
        </p:nvSpPr>
        <p:spPr>
          <a:xfrm>
            <a:off x="9156648" y="8098053"/>
            <a:ext cx="2504421" cy="300493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34324"/>
            <a:endParaRPr lang="en-US" sz="144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0" name="Down Arrow 139"/>
          <p:cNvSpPr/>
          <p:nvPr/>
        </p:nvSpPr>
        <p:spPr>
          <a:xfrm>
            <a:off x="10332036" y="8756843"/>
            <a:ext cx="253082" cy="441721"/>
          </a:xfrm>
          <a:prstGeom prst="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34324"/>
            <a:endParaRPr lang="en-US" sz="144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ight Arrow 140"/>
          <p:cNvSpPr/>
          <p:nvPr/>
        </p:nvSpPr>
        <p:spPr>
          <a:xfrm>
            <a:off x="9846966" y="9597636"/>
            <a:ext cx="2295364" cy="287320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34324"/>
            <a:endParaRPr lang="en-US" sz="144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2" name="Down Arrow 141"/>
          <p:cNvSpPr/>
          <p:nvPr/>
        </p:nvSpPr>
        <p:spPr>
          <a:xfrm>
            <a:off x="10332034" y="6791954"/>
            <a:ext cx="280812" cy="479689"/>
          </a:xfrm>
          <a:prstGeom prst="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34324"/>
            <a:endParaRPr lang="en-US" sz="144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1829845" y="4957944"/>
            <a:ext cx="1013807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4324"/>
            <a:r>
              <a:rPr lang="en-US" sz="1446" kern="0" dirty="0">
                <a:solidFill>
                  <a:prstClr val="black"/>
                </a:solidFill>
              </a:rPr>
              <a:t>#android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0522614" y="5615734"/>
            <a:ext cx="1013807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4324"/>
            <a:r>
              <a:rPr lang="en-US" sz="1446" kern="0" dirty="0">
                <a:solidFill>
                  <a:prstClr val="black"/>
                </a:solidFill>
              </a:rPr>
              <a:t>JSON files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0595495" y="6058351"/>
            <a:ext cx="2230804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4324"/>
            <a:r>
              <a:rPr lang="en-US" sz="1446" kern="0" dirty="0">
                <a:solidFill>
                  <a:prstClr val="black"/>
                </a:solidFill>
              </a:rPr>
              <a:t>Flat map JSON to tables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0612848" y="6841429"/>
            <a:ext cx="2230804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4324"/>
            <a:r>
              <a:rPr lang="en-US" sz="1446" kern="0" dirty="0">
                <a:solidFill>
                  <a:prstClr val="black"/>
                </a:solidFill>
              </a:rPr>
              <a:t>Input to Spark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9083364" y="7905663"/>
            <a:ext cx="3058966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4324"/>
            <a:r>
              <a:rPr lang="en-US" sz="1446" kern="0" dirty="0">
                <a:solidFill>
                  <a:prstClr val="black"/>
                </a:solidFill>
              </a:rPr>
              <a:t>Parquet file to </a:t>
            </a:r>
            <a:r>
              <a:rPr lang="en-US" sz="1446" kern="0" dirty="0" err="1">
                <a:solidFill>
                  <a:prstClr val="black"/>
                </a:solidFill>
              </a:rPr>
              <a:t>IPython</a:t>
            </a:r>
            <a:r>
              <a:rPr lang="en-US" sz="1446" kern="0" dirty="0">
                <a:solidFill>
                  <a:prstClr val="black"/>
                </a:solidFill>
              </a:rPr>
              <a:t> notebook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0525014" y="8787949"/>
            <a:ext cx="2033235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4324"/>
            <a:r>
              <a:rPr lang="en-US" sz="1446" kern="0" dirty="0">
                <a:solidFill>
                  <a:prstClr val="black"/>
                </a:solidFill>
              </a:rPr>
              <a:t>Results to </a:t>
            </a:r>
            <a:r>
              <a:rPr lang="en-US" sz="1446" kern="0" dirty="0" err="1">
                <a:solidFill>
                  <a:prstClr val="black"/>
                </a:solidFill>
              </a:rPr>
              <a:t>matlab</a:t>
            </a:r>
            <a:r>
              <a:rPr lang="en-US" sz="1446" kern="0" dirty="0">
                <a:solidFill>
                  <a:prstClr val="black"/>
                </a:solidFill>
              </a:rPr>
              <a:t> tool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0050360" y="9373563"/>
            <a:ext cx="2033235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4324"/>
            <a:r>
              <a:rPr lang="en-US" sz="1446" kern="0" dirty="0">
                <a:solidFill>
                  <a:prstClr val="black"/>
                </a:solidFill>
              </a:rPr>
              <a:t>Drawing graphs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>
          <a:xfrm>
            <a:off x="6300782" y="3238950"/>
            <a:ext cx="7832726" cy="619761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5982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7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Calibri Light" panose="020F0302020204030204"/>
              </a:rPr>
              <a:t>Architecture</a:t>
            </a:r>
            <a:endParaRPr lang="en-US" sz="1800" b="1" dirty="0">
              <a:solidFill>
                <a:schemeClr val="bg1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587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466</Words>
  <Application>Microsoft Office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Harsha Chennavajjala</dc:creator>
  <cp:lastModifiedBy>Sri Harsha Chennavajjala</cp:lastModifiedBy>
  <cp:revision>5</cp:revision>
  <dcterms:created xsi:type="dcterms:W3CDTF">2015-12-16T03:47:48Z</dcterms:created>
  <dcterms:modified xsi:type="dcterms:W3CDTF">2015-12-16T04:03:29Z</dcterms:modified>
</cp:coreProperties>
</file>