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4949825" cy="765016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37" y="1252006"/>
            <a:ext cx="4207351" cy="2663390"/>
          </a:xfrm>
        </p:spPr>
        <p:txBody>
          <a:bodyPr anchor="b"/>
          <a:lstStyle>
            <a:lvl1pPr algn="ctr"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28" y="4018107"/>
            <a:ext cx="3712369" cy="1847018"/>
          </a:xfrm>
        </p:spPr>
        <p:txBody>
          <a:bodyPr/>
          <a:lstStyle>
            <a:lvl1pPr marL="0" indent="0" algn="ctr">
              <a:buNone/>
              <a:defRPr sz="1299"/>
            </a:lvl1pPr>
            <a:lvl2pPr marL="247482" indent="0" algn="ctr">
              <a:buNone/>
              <a:defRPr sz="1083"/>
            </a:lvl2pPr>
            <a:lvl3pPr marL="494965" indent="0" algn="ctr">
              <a:buNone/>
              <a:defRPr sz="974"/>
            </a:lvl3pPr>
            <a:lvl4pPr marL="742447" indent="0" algn="ctr">
              <a:buNone/>
              <a:defRPr sz="866"/>
            </a:lvl4pPr>
            <a:lvl5pPr marL="989929" indent="0" algn="ctr">
              <a:buNone/>
              <a:defRPr sz="866"/>
            </a:lvl5pPr>
            <a:lvl6pPr marL="1237412" indent="0" algn="ctr">
              <a:buNone/>
              <a:defRPr sz="866"/>
            </a:lvl6pPr>
            <a:lvl7pPr marL="1484894" indent="0" algn="ctr">
              <a:buNone/>
              <a:defRPr sz="866"/>
            </a:lvl7pPr>
            <a:lvl8pPr marL="1732377" indent="0" algn="ctr">
              <a:buNone/>
              <a:defRPr sz="866"/>
            </a:lvl8pPr>
            <a:lvl9pPr marL="1979859" indent="0" algn="ctr">
              <a:buNone/>
              <a:defRPr sz="8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2219" y="407300"/>
            <a:ext cx="106730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301" y="407300"/>
            <a:ext cx="3140045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23" y="1907230"/>
            <a:ext cx="4269224" cy="3182255"/>
          </a:xfrm>
        </p:spPr>
        <p:txBody>
          <a:bodyPr anchor="b"/>
          <a:lstStyle>
            <a:lvl1pPr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23" y="5119590"/>
            <a:ext cx="4269224" cy="1673473"/>
          </a:xfrm>
        </p:spPr>
        <p:txBody>
          <a:bodyPr/>
          <a:lstStyle>
            <a:lvl1pPr marL="0" indent="0">
              <a:buNone/>
              <a:defRPr sz="1299">
                <a:solidFill>
                  <a:schemeClr val="tx1"/>
                </a:solidFill>
              </a:defRPr>
            </a:lvl1pPr>
            <a:lvl2pPr marL="247482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4965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3pPr>
            <a:lvl4pPr marL="74244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4pPr>
            <a:lvl5pPr marL="98992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5pPr>
            <a:lvl6pPr marL="1237412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6pPr>
            <a:lvl7pPr marL="1484894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7pPr>
            <a:lvl8pPr marL="173237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8pPr>
            <a:lvl9pPr marL="197985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00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849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407302"/>
            <a:ext cx="4269224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46" y="1875353"/>
            <a:ext cx="2094008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" y="2794435"/>
            <a:ext cx="209400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5849" y="1875353"/>
            <a:ext cx="2104320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5849" y="2794435"/>
            <a:ext cx="2104320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320" y="1101484"/>
            <a:ext cx="2505849" cy="5436574"/>
          </a:xfrm>
        </p:spPr>
        <p:txBody>
          <a:bodyPr/>
          <a:lstStyle>
            <a:lvl1pPr>
              <a:defRPr sz="1732"/>
            </a:lvl1pPr>
            <a:lvl2pPr>
              <a:defRPr sz="1516"/>
            </a:lvl2pPr>
            <a:lvl3pPr>
              <a:defRPr sz="129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320" y="1101484"/>
            <a:ext cx="2505849" cy="5436574"/>
          </a:xfrm>
        </p:spPr>
        <p:txBody>
          <a:bodyPr anchor="t"/>
          <a:lstStyle>
            <a:lvl1pPr marL="0" indent="0">
              <a:buNone/>
              <a:defRPr sz="1732"/>
            </a:lvl1pPr>
            <a:lvl2pPr marL="247482" indent="0">
              <a:buNone/>
              <a:defRPr sz="1516"/>
            </a:lvl2pPr>
            <a:lvl3pPr marL="494965" indent="0">
              <a:buNone/>
              <a:defRPr sz="1299"/>
            </a:lvl3pPr>
            <a:lvl4pPr marL="742447" indent="0">
              <a:buNone/>
              <a:defRPr sz="1083"/>
            </a:lvl4pPr>
            <a:lvl5pPr marL="989929" indent="0">
              <a:buNone/>
              <a:defRPr sz="1083"/>
            </a:lvl5pPr>
            <a:lvl6pPr marL="1237412" indent="0">
              <a:buNone/>
              <a:defRPr sz="1083"/>
            </a:lvl6pPr>
            <a:lvl7pPr marL="1484894" indent="0">
              <a:buNone/>
              <a:defRPr sz="1083"/>
            </a:lvl7pPr>
            <a:lvl8pPr marL="1732377" indent="0">
              <a:buNone/>
              <a:defRPr sz="1083"/>
            </a:lvl8pPr>
            <a:lvl9pPr marL="1979859" indent="0">
              <a:buNone/>
              <a:defRPr sz="10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301" y="2036502"/>
            <a:ext cx="4269224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300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9630" y="7090570"/>
            <a:ext cx="1670566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814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4965" rtl="0" eaLnBrk="1" latinLnBrk="0" hangingPunct="1">
        <a:lnSpc>
          <a:spcPct val="90000"/>
        </a:lnSpc>
        <a:spcBef>
          <a:spcPct val="0"/>
        </a:spcBef>
        <a:buNone/>
        <a:defRPr sz="2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741" indent="-123741" algn="l" defTabSz="494965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71224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18706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18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1113671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361153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608635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85611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2103600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1pPr>
      <a:lvl2pPr marL="24748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2pPr>
      <a:lvl3pPr marL="494965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4244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98992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23741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484894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73237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197985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0128"/>
            <a:ext cx="4269224" cy="5642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2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14376"/>
            <a:ext cx="4600575" cy="670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Followers Count </a:t>
            </a:r>
            <a:endParaRPr lang="en-IN" sz="17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TWEET_USER_FOLLOWERS_COUNT</a:t>
            </a:r>
            <a:r>
              <a:rPr lang="en-IN" sz="1700" b="1" dirty="0"/>
              <a:t>) AS </a:t>
            </a:r>
            <a:r>
              <a:rPr lang="en-IN" sz="1700" dirty="0"/>
              <a:t>TWEET_USER_FOLLOWERS_COUNT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TWEET_USER_FOLLOWERS_COUNT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63529"/>
            <a:ext cx="4600575" cy="33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3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1187"/>
            <a:ext cx="4406325" cy="478069"/>
          </a:xfrm>
          <a:solidFill>
            <a:schemeClr val="accent3"/>
          </a:solidFill>
        </p:spPr>
        <p:txBody>
          <a:bodyPr/>
          <a:lstStyle/>
          <a:p>
            <a:r>
              <a:rPr lang="en-IN" sz="1800" b="1" dirty="0" smtClean="0"/>
              <a:t>Query 3: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9256"/>
            <a:ext cx="4586514" cy="670560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tweets per country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SELECT </a:t>
            </a:r>
            <a:r>
              <a:rPr lang="en-IN" dirty="0"/>
              <a:t>TWEET_PLACE_COUNTRY_CODE</a:t>
            </a:r>
            <a:r>
              <a:rPr lang="en-IN" b="1" dirty="0"/>
              <a:t>, COUNT(</a:t>
            </a:r>
            <a:r>
              <a:rPr lang="en-IN" dirty="0"/>
              <a:t>1</a:t>
            </a:r>
            <a:r>
              <a:rPr lang="en-IN" b="1" dirty="0"/>
              <a:t>) AS </a:t>
            </a:r>
            <a:r>
              <a:rPr lang="en-IN" dirty="0"/>
              <a:t>TWEETS_PER_COUNTRY </a:t>
            </a:r>
            <a:r>
              <a:rPr lang="en-IN" b="1" dirty="0"/>
              <a:t>FROM </a:t>
            </a:r>
            <a:r>
              <a:rPr lang="en-IN" dirty="0" err="1"/>
              <a:t>tweetdata</a:t>
            </a:r>
            <a:r>
              <a:rPr lang="en-IN" dirty="0"/>
              <a:t> </a:t>
            </a:r>
            <a:r>
              <a:rPr lang="en-IN" b="1" dirty="0"/>
              <a:t>group by </a:t>
            </a:r>
            <a:r>
              <a:rPr lang="en-IN" dirty="0"/>
              <a:t>TWEET_PLACE_COUNTRY_CODE </a:t>
            </a:r>
            <a:r>
              <a:rPr lang="en-IN" b="1" dirty="0"/>
              <a:t>order by </a:t>
            </a:r>
            <a:r>
              <a:rPr lang="en-IN" dirty="0"/>
              <a:t>TWEETS_PER_COUNTRY </a:t>
            </a:r>
            <a:r>
              <a:rPr lang="en-IN" b="1" dirty="0"/>
              <a:t>DESC LIMIT </a:t>
            </a:r>
            <a:r>
              <a:rPr lang="en-IN" dirty="0"/>
              <a:t>10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642605"/>
            <a:ext cx="4449414" cy="37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20216"/>
            <a:ext cx="4391810" cy="623212"/>
          </a:xfrm>
          <a:solidFill>
            <a:srgbClr val="00B050"/>
          </a:solidFill>
        </p:spPr>
        <p:txBody>
          <a:bodyPr/>
          <a:lstStyle/>
          <a:p>
            <a:r>
              <a:rPr lang="en-IN" sz="1800" b="1" dirty="0" smtClean="0"/>
              <a:t>Query 4: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43428"/>
            <a:ext cx="4557486" cy="635725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number of tweets per </a:t>
            </a:r>
            <a:r>
              <a:rPr lang="en-IN" sz="1800" b="1" dirty="0" smtClean="0"/>
              <a:t>language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TWEET_LANG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TWEET_LANG </a:t>
            </a:r>
            <a:r>
              <a:rPr lang="en-IN" sz="1700" b="1" dirty="0"/>
              <a:t>order by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149600"/>
            <a:ext cx="4557486" cy="38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407302"/>
            <a:ext cx="4391811" cy="6086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5: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016000"/>
            <a:ext cx="4528457" cy="641531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user accounts created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t1</a:t>
            </a:r>
            <a:r>
              <a:rPr lang="en-IN" sz="1700" b="1" dirty="0"/>
              <a:t>.</a:t>
            </a:r>
            <a:r>
              <a:rPr lang="en-IN" sz="1700" dirty="0"/>
              <a:t>YR </a:t>
            </a:r>
            <a:r>
              <a:rPr lang="en-IN" sz="1700" b="1" dirty="0"/>
              <a:t>as </a:t>
            </a:r>
            <a:r>
              <a:rPr lang="en-IN" sz="1700" dirty="0"/>
              <a:t>YR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CNT </a:t>
            </a:r>
            <a:r>
              <a:rPr lang="en-IN" sz="1700" b="1" dirty="0"/>
              <a:t>FROM (select DISTINCT </a:t>
            </a:r>
            <a:r>
              <a:rPr lang="en-IN" sz="1700" dirty="0"/>
              <a:t>TWEET_USER_ID</a:t>
            </a:r>
            <a:r>
              <a:rPr lang="en-IN" sz="1700" b="1" dirty="0"/>
              <a:t>, substring(</a:t>
            </a:r>
            <a:r>
              <a:rPr lang="en-IN" sz="1700" dirty="0"/>
              <a:t>TWEET_USER_CREATED_AT</a:t>
            </a:r>
            <a:r>
              <a:rPr lang="en-IN" sz="1700" b="1" dirty="0"/>
              <a:t>,</a:t>
            </a:r>
            <a:r>
              <a:rPr lang="en-IN" sz="1700" dirty="0"/>
              <a:t>26</a:t>
            </a:r>
            <a:r>
              <a:rPr lang="en-IN" sz="1700" b="1" dirty="0"/>
              <a:t>) AS </a:t>
            </a:r>
            <a:r>
              <a:rPr lang="en-IN" sz="1700" dirty="0"/>
              <a:t>YR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where </a:t>
            </a:r>
            <a:r>
              <a:rPr lang="en-IN" sz="1700" dirty="0"/>
              <a:t>TWEET_USER_CREATED_AT </a:t>
            </a:r>
            <a:r>
              <a:rPr lang="en-IN" sz="1700" b="1" dirty="0"/>
              <a:t>IS NOT NULL) </a:t>
            </a:r>
            <a:r>
              <a:rPr lang="en-IN" sz="1700" dirty="0"/>
              <a:t>t1 </a:t>
            </a:r>
            <a:r>
              <a:rPr lang="en-IN" sz="1700" b="1" dirty="0"/>
              <a:t>group by </a:t>
            </a:r>
            <a:r>
              <a:rPr lang="en-IN" sz="1700" dirty="0"/>
              <a:t>YR </a:t>
            </a:r>
            <a:r>
              <a:rPr lang="en-IN" sz="1700" b="1" dirty="0"/>
              <a:t>order by </a:t>
            </a:r>
            <a:r>
              <a:rPr lang="en-IN" sz="1700" dirty="0"/>
              <a:t>YR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792455"/>
            <a:ext cx="4528457" cy="36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304801"/>
            <a:ext cx="4391811" cy="59508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sz="1800" b="1" dirty="0" smtClean="0"/>
              <a:t>Query 6: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99886"/>
            <a:ext cx="4391811" cy="637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</a:t>
            </a:r>
            <a:r>
              <a:rPr lang="en-IN" sz="1800" b="1" dirty="0" smtClean="0"/>
              <a:t>tweets </a:t>
            </a:r>
            <a:r>
              <a:rPr lang="en-IN" sz="1800" b="1" smtClean="0"/>
              <a:t>per second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val </a:t>
            </a:r>
            <a:r>
              <a:rPr lang="en-IN" sz="1800" dirty="0" err="1"/>
              <a:t>tweetCreatedDt</a:t>
            </a:r>
            <a:r>
              <a:rPr lang="en-IN" sz="1800" dirty="0"/>
              <a:t> </a:t>
            </a:r>
            <a:r>
              <a:rPr lang="en-IN" sz="1800" b="1" dirty="0"/>
              <a:t>= </a:t>
            </a:r>
            <a:r>
              <a:rPr lang="en-IN" sz="1800" dirty="0" err="1"/>
              <a:t>tweets</a:t>
            </a:r>
            <a:r>
              <a:rPr lang="en-IN" sz="1800" b="1" dirty="0" err="1"/>
              <a:t>.</a:t>
            </a:r>
            <a:r>
              <a:rPr lang="en-IN" sz="1800" dirty="0" err="1"/>
              <a:t>filter</a:t>
            </a:r>
            <a:r>
              <a:rPr lang="en-IN" sz="1800" b="1" dirty="0"/>
              <a:t>(</a:t>
            </a:r>
            <a:r>
              <a:rPr lang="en-IN" sz="1800" dirty="0"/>
              <a:t>_</a:t>
            </a:r>
            <a:r>
              <a:rPr lang="en-IN" sz="1800" b="1" dirty="0"/>
              <a:t>.</a:t>
            </a:r>
            <a:r>
              <a:rPr lang="en-IN" sz="1800" dirty="0" err="1"/>
              <a:t>nonEmpty</a:t>
            </a:r>
            <a:r>
              <a:rPr lang="en-IN" sz="1800" b="1" dirty="0"/>
              <a:t>).map(</a:t>
            </a:r>
            <a:r>
              <a:rPr lang="en-IN" sz="1800" dirty="0"/>
              <a:t>x </a:t>
            </a:r>
            <a:r>
              <a:rPr lang="en-IN" sz="1800" b="1" dirty="0"/>
              <a:t>=&gt; (</a:t>
            </a:r>
            <a:r>
              <a:rPr lang="en-IN" sz="1800" dirty="0" err="1"/>
              <a:t>extractTweetDate</a:t>
            </a:r>
            <a:r>
              <a:rPr lang="en-IN" sz="1800" b="1" dirty="0"/>
              <a:t>(</a:t>
            </a:r>
            <a:r>
              <a:rPr lang="en-IN" sz="1800" dirty="0"/>
              <a:t>x</a:t>
            </a:r>
            <a:r>
              <a:rPr lang="en-IN" sz="1800" b="1" dirty="0"/>
              <a:t>), </a:t>
            </a:r>
            <a:r>
              <a:rPr lang="en-IN" sz="1800" dirty="0"/>
              <a:t>1</a:t>
            </a:r>
            <a:r>
              <a:rPr lang="en-IN" sz="1800" b="1" dirty="0"/>
              <a:t>)) </a:t>
            </a:r>
            <a:r>
              <a:rPr lang="en-IN" sz="1800" dirty="0"/>
              <a:t>val </a:t>
            </a:r>
            <a:r>
              <a:rPr lang="en-IN" sz="1800" dirty="0" err="1"/>
              <a:t>tweetCreatedDtCnt</a:t>
            </a:r>
            <a:r>
              <a:rPr lang="en-IN" sz="1800" dirty="0"/>
              <a:t> </a:t>
            </a:r>
            <a:r>
              <a:rPr lang="en-IN" sz="1800" b="1" dirty="0"/>
              <a:t>= </a:t>
            </a:r>
            <a:r>
              <a:rPr lang="en-IN" sz="1800" dirty="0" err="1"/>
              <a:t>tweetCreatedDt</a:t>
            </a:r>
            <a:r>
              <a:rPr lang="en-IN" sz="1800" b="1" dirty="0" err="1"/>
              <a:t>.</a:t>
            </a:r>
            <a:r>
              <a:rPr lang="en-IN" sz="1800" dirty="0" err="1"/>
              <a:t>reduceByKey</a:t>
            </a:r>
            <a:r>
              <a:rPr lang="en-IN" sz="1800" b="1" dirty="0"/>
              <a:t>((</a:t>
            </a:r>
            <a:r>
              <a:rPr lang="en-IN" sz="1800" dirty="0"/>
              <a:t>a</a:t>
            </a:r>
            <a:r>
              <a:rPr lang="en-IN" sz="1800" b="1" dirty="0"/>
              <a:t>, </a:t>
            </a:r>
            <a:r>
              <a:rPr lang="en-IN" sz="1800" dirty="0"/>
              <a:t>b</a:t>
            </a:r>
            <a:r>
              <a:rPr lang="en-IN" sz="1800" b="1" dirty="0"/>
              <a:t>) =&gt; </a:t>
            </a:r>
            <a:r>
              <a:rPr lang="en-IN" sz="1800" dirty="0"/>
              <a:t>a </a:t>
            </a:r>
            <a:r>
              <a:rPr lang="en-IN" sz="1800" b="1" dirty="0"/>
              <a:t>+ </a:t>
            </a:r>
            <a:r>
              <a:rPr lang="en-IN" sz="1800" dirty="0"/>
              <a:t>b</a:t>
            </a:r>
            <a:r>
              <a:rPr lang="en-IN" sz="1800" b="1" dirty="0"/>
              <a:t>) </a:t>
            </a:r>
            <a:r>
              <a:rPr lang="en-IN" sz="1800" dirty="0" err="1"/>
              <a:t>tweetCreatedDtCnt</a:t>
            </a:r>
            <a:r>
              <a:rPr lang="en-IN" sz="1800" b="1" dirty="0" err="1"/>
              <a:t>.</a:t>
            </a:r>
            <a:r>
              <a:rPr lang="en-IN" sz="1800" dirty="0" err="1"/>
              <a:t>repartition</a:t>
            </a:r>
            <a:r>
              <a:rPr lang="en-IN" sz="1800" b="1" dirty="0"/>
              <a:t>(</a:t>
            </a:r>
            <a:r>
              <a:rPr lang="en-IN" sz="1800" dirty="0"/>
              <a:t>1</a:t>
            </a:r>
            <a:r>
              <a:rPr lang="en-IN" sz="1800" b="1" dirty="0"/>
              <a:t>).</a:t>
            </a:r>
            <a:r>
              <a:rPr lang="en-IN" sz="1800" dirty="0" err="1"/>
              <a:t>saveAsTextFile</a:t>
            </a:r>
            <a:r>
              <a:rPr lang="en-IN" sz="1800" b="1" dirty="0"/>
              <a:t>(</a:t>
            </a:r>
            <a:r>
              <a:rPr lang="en-IN" sz="1800" dirty="0"/>
              <a:t>"D:/UMKC/Docs/Subjects/PBDM/PB_Project/TweetsPerTime"</a:t>
            </a:r>
            <a:r>
              <a:rPr lang="en-IN" sz="1800" b="1" dirty="0"/>
              <a:t>) 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577850"/>
            <a:ext cx="4528457" cy="36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189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Query 2</vt:lpstr>
      <vt:lpstr>Query 3:</vt:lpstr>
      <vt:lpstr>Query 4:</vt:lpstr>
      <vt:lpstr>Query 5:</vt:lpstr>
      <vt:lpstr>Query 6: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2</dc:title>
  <dc:creator>RajKiranReddy</dc:creator>
  <cp:lastModifiedBy>Sri Harsha Chennavajjala</cp:lastModifiedBy>
  <cp:revision>13</cp:revision>
  <dcterms:created xsi:type="dcterms:W3CDTF">2015-12-15T04:30:11Z</dcterms:created>
  <dcterms:modified xsi:type="dcterms:W3CDTF">2015-12-16T03:10:28Z</dcterms:modified>
</cp:coreProperties>
</file>