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65" r:id="rId4"/>
    <p:sldId id="257" r:id="rId5"/>
    <p:sldId id="264" r:id="rId6"/>
    <p:sldId id="258" r:id="rId7"/>
    <p:sldId id="262" r:id="rId8"/>
    <p:sldId id="259" r:id="rId9"/>
    <p:sldId id="260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5" d="100"/>
          <a:sy n="55" d="100"/>
        </p:scale>
        <p:origin x="1836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7C0E-67A9-7043-A4EF-BB6590D640F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18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PNUTS: Yahoo!’s Hosted Data Serving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7452"/>
            <a:ext cx="8229600" cy="540871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Team members</a:t>
            </a:r>
          </a:p>
          <a:p>
            <a:r>
              <a:rPr lang="en-US" sz="2800" dirty="0" err="1" smtClean="0"/>
              <a:t>Raviteja</a:t>
            </a:r>
            <a:r>
              <a:rPr lang="en-US" sz="2800" dirty="0" smtClean="0"/>
              <a:t> Reddy K (16208639)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49" y="520505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Motivation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427657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The foremost requirements for any web application: </a:t>
            </a:r>
          </a:p>
          <a:p>
            <a:pPr marL="571500" indent="-457200">
              <a:buAutoNum type="arabicPeriod"/>
            </a:pPr>
            <a:r>
              <a:rPr lang="en-US" sz="2400" dirty="0" smtClean="0"/>
              <a:t>Scalability</a:t>
            </a:r>
          </a:p>
          <a:p>
            <a:pPr marL="971550" lvl="1" indent="-457200">
              <a:buFont typeface="Wingdings" pitchFamily="2" charset="2"/>
              <a:buChar char="§"/>
            </a:pPr>
            <a:r>
              <a:rPr lang="en-US" sz="2000" dirty="0" smtClean="0"/>
              <a:t>Architectural scalability, scale linearly</a:t>
            </a:r>
          </a:p>
          <a:p>
            <a:pPr marL="571500" indent="-457200">
              <a:buAutoNum type="arabicPeriod"/>
            </a:pPr>
            <a:r>
              <a:rPr lang="en-US" sz="2400" dirty="0" smtClean="0"/>
              <a:t>Response Time and Geographic Scope</a:t>
            </a:r>
          </a:p>
          <a:p>
            <a:pPr marL="971550" lvl="1" indent="-457200">
              <a:buFont typeface="Wingdings" pitchFamily="2" charset="2"/>
              <a:buChar char="§"/>
            </a:pPr>
            <a:r>
              <a:rPr lang="en-US" sz="2000" dirty="0" smtClean="0"/>
              <a:t>Data Replicas on multiple continents</a:t>
            </a:r>
          </a:p>
          <a:p>
            <a:pPr marL="571500" indent="-457200">
              <a:buAutoNum type="arabicPeriod"/>
            </a:pPr>
            <a:r>
              <a:rPr lang="en-US" sz="2400" dirty="0" smtClean="0"/>
              <a:t>High Availability and Fault tolerance</a:t>
            </a:r>
          </a:p>
          <a:p>
            <a:pPr marL="971550" lvl="1" indent="-457200">
              <a:buFont typeface="Wingdings" pitchFamily="2" charset="2"/>
              <a:buChar char="§"/>
            </a:pPr>
            <a:r>
              <a:rPr lang="en-US" sz="2000" dirty="0" smtClean="0"/>
              <a:t>failures, apps will still be able to read data</a:t>
            </a:r>
          </a:p>
          <a:p>
            <a:pPr marL="571500" indent="-457200">
              <a:buAutoNum type="arabicPeriod"/>
            </a:pPr>
            <a:r>
              <a:rPr lang="en-US" sz="2400" dirty="0" smtClean="0"/>
              <a:t>Relaxed Consistency Guarantees.</a:t>
            </a:r>
          </a:p>
          <a:p>
            <a:pPr marL="971550" lvl="1" indent="-457200">
              <a:buFont typeface="Wingdings" pitchFamily="2" charset="2"/>
              <a:buChar char="§"/>
            </a:pPr>
            <a:r>
              <a:rPr lang="en-US" sz="2000" dirty="0" smtClean="0"/>
              <a:t>Tolerate stale or reordered data</a:t>
            </a:r>
          </a:p>
          <a:p>
            <a:pPr marL="5715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77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347" y="5903892"/>
            <a:ext cx="632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http://www.slideshare.net/smilekg1220/pnuts-12502407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76" y="-69362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altLang="zh-CN" b="1" dirty="0" smtClean="0"/>
              <a:t>Consistency levels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0648" y="117963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Eventual consistency</a:t>
            </a:r>
          </a:p>
          <a:p>
            <a:pPr lvl="1"/>
            <a:r>
              <a:rPr lang="en-US" altLang="zh-CN" smtClean="0">
                <a:ea typeface="ＭＳ Ｐゴシック" pitchFamily="-105" charset="-128"/>
              </a:rPr>
              <a:t>Transactions:</a:t>
            </a:r>
          </a:p>
          <a:p>
            <a:pPr lvl="2"/>
            <a:r>
              <a:rPr lang="en-US" altLang="zh-CN" smtClean="0">
                <a:ea typeface="ＭＳ Ｐゴシック" pitchFamily="-105" charset="-128"/>
              </a:rPr>
              <a:t>Alice changes status from “</a:t>
            </a:r>
            <a:r>
              <a:rPr lang="en-US" altLang="zh-CN" smtClean="0">
                <a:solidFill>
                  <a:srgbClr val="006600"/>
                </a:solidFill>
                <a:ea typeface="ＭＳ Ｐゴシック" pitchFamily="-105" charset="-128"/>
              </a:rPr>
              <a:t>Sleeping</a:t>
            </a:r>
            <a:r>
              <a:rPr lang="en-US" altLang="zh-CN" smtClean="0">
                <a:ea typeface="ＭＳ Ｐゴシック" pitchFamily="-105" charset="-128"/>
              </a:rPr>
              <a:t>” to “</a:t>
            </a:r>
            <a:r>
              <a:rPr lang="en-US" altLang="zh-CN" smtClean="0">
                <a:solidFill>
                  <a:srgbClr val="006600"/>
                </a:solidFill>
                <a:ea typeface="ＭＳ Ｐゴシック" pitchFamily="-105" charset="-128"/>
              </a:rPr>
              <a:t>Awake</a:t>
            </a:r>
            <a:r>
              <a:rPr lang="en-US" altLang="zh-CN" smtClean="0">
                <a:ea typeface="ＭＳ Ｐゴシック" pitchFamily="-105" charset="-128"/>
              </a:rPr>
              <a:t>”</a:t>
            </a:r>
          </a:p>
          <a:p>
            <a:pPr lvl="2"/>
            <a:r>
              <a:rPr lang="en-US" altLang="zh-CN" smtClean="0">
                <a:ea typeface="ＭＳ Ｐゴシック" pitchFamily="-105" charset="-128"/>
              </a:rPr>
              <a:t>Alice changes location from “</a:t>
            </a:r>
            <a:r>
              <a:rPr lang="en-US" altLang="zh-CN" smtClean="0">
                <a:solidFill>
                  <a:schemeClr val="accent2"/>
                </a:solidFill>
                <a:ea typeface="ＭＳ Ｐゴシック" pitchFamily="-105" charset="-128"/>
              </a:rPr>
              <a:t>Home</a:t>
            </a:r>
            <a:r>
              <a:rPr lang="en-US" altLang="zh-CN" smtClean="0">
                <a:ea typeface="ＭＳ Ｐゴシック" pitchFamily="-105" charset="-128"/>
              </a:rPr>
              <a:t>” to “</a:t>
            </a:r>
            <a:r>
              <a:rPr lang="en-US" altLang="zh-CN" smtClean="0">
                <a:solidFill>
                  <a:schemeClr val="accent2"/>
                </a:solidFill>
                <a:ea typeface="ＭＳ Ｐゴシック" pitchFamily="-105" charset="-128"/>
              </a:rPr>
              <a:t>Work</a:t>
            </a:r>
            <a:r>
              <a:rPr lang="en-US" altLang="zh-CN" smtClean="0">
                <a:ea typeface="ＭＳ Ｐゴシック" pitchFamily="-105" charset="-128"/>
              </a:rPr>
              <a:t>”</a:t>
            </a:r>
            <a:endParaRPr lang="en-US" altLang="zh-CN" smtClean="0">
              <a:ea typeface="ＭＳ Ｐゴシック" pitchFamily="-105" charset="-128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341438" y="3881438"/>
            <a:ext cx="6338887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935163" y="3829051"/>
            <a:ext cx="122237" cy="1222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16013" y="3467101"/>
            <a:ext cx="2047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 sz="1400"/>
              <a:t>(Alice, </a:t>
            </a:r>
            <a:r>
              <a:rPr lang="en-US" altLang="zh-CN" sz="1400">
                <a:solidFill>
                  <a:schemeClr val="accent2"/>
                </a:solidFill>
              </a:rPr>
              <a:t>Home</a:t>
            </a:r>
            <a:r>
              <a:rPr lang="en-US" altLang="zh-CN" sz="1400"/>
              <a:t>, </a:t>
            </a:r>
            <a:r>
              <a:rPr lang="en-US" altLang="zh-CN" sz="1400">
                <a:solidFill>
                  <a:srgbClr val="006600"/>
                </a:solidFill>
              </a:rPr>
              <a:t>Sleeping</a:t>
            </a:r>
            <a:r>
              <a:rPr lang="en-US" altLang="zh-CN" sz="1400"/>
              <a:t>)</a:t>
            </a: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152775" y="3467101"/>
            <a:ext cx="1890713" cy="484187"/>
            <a:chOff x="2196" y="2489"/>
            <a:chExt cx="1191" cy="305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712" y="2717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196" y="2489"/>
              <a:ext cx="1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Home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Awake</a:t>
              </a:r>
              <a:r>
                <a:rPr lang="en-US" altLang="zh-CN" sz="1400"/>
                <a:t>)</a:t>
              </a:r>
            </a:p>
          </p:txBody>
        </p:sp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28588" y="3713163"/>
            <a:ext cx="995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/>
              <a:t>Region 1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1393825" y="5699126"/>
            <a:ext cx="6338888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1987550" y="5646738"/>
            <a:ext cx="122238" cy="122238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168400" y="5284788"/>
            <a:ext cx="2047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 sz="1400"/>
              <a:t>(Alice, </a:t>
            </a:r>
            <a:r>
              <a:rPr lang="en-US" altLang="zh-CN" sz="1400">
                <a:solidFill>
                  <a:schemeClr val="accent2"/>
                </a:solidFill>
              </a:rPr>
              <a:t>Home</a:t>
            </a:r>
            <a:r>
              <a:rPr lang="en-US" altLang="zh-CN" sz="1400"/>
              <a:t>, </a:t>
            </a:r>
            <a:r>
              <a:rPr lang="en-US" altLang="zh-CN" sz="1400">
                <a:solidFill>
                  <a:srgbClr val="006600"/>
                </a:solidFill>
              </a:rPr>
              <a:t>Sleeping</a:t>
            </a:r>
            <a:r>
              <a:rPr lang="en-US" altLang="zh-CN" sz="1400"/>
              <a:t>)</a:t>
            </a:r>
          </a:p>
        </p:txBody>
      </p: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716338" y="5284788"/>
            <a:ext cx="1989137" cy="484188"/>
            <a:chOff x="2229" y="3634"/>
            <a:chExt cx="1253" cy="305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2745" y="3862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229" y="3634"/>
              <a:ext cx="1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Work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Sleeping</a:t>
              </a:r>
              <a:r>
                <a:rPr lang="en-US" altLang="zh-CN" sz="1400"/>
                <a:t>)</a:t>
              </a:r>
            </a:p>
          </p:txBody>
        </p:sp>
      </p:grp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80975" y="5530851"/>
            <a:ext cx="995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/>
              <a:t>Region 2</a:t>
            </a:r>
          </a:p>
        </p:txBody>
      </p: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5086350" y="3467101"/>
            <a:ext cx="2900363" cy="2301875"/>
            <a:chOff x="2952" y="2489"/>
            <a:chExt cx="1827" cy="1450"/>
          </a:xfrm>
        </p:grpSpPr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4108" y="2717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592" y="2489"/>
              <a:ext cx="11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Work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Awake</a:t>
              </a:r>
              <a:r>
                <a:rPr lang="en-US" altLang="zh-CN" sz="1400"/>
                <a:t>)</a:t>
              </a:r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4141" y="3862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625" y="3634"/>
              <a:ext cx="11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Work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Awake</a:t>
              </a:r>
              <a:r>
                <a:rPr lang="en-US" altLang="zh-CN" sz="1400"/>
                <a:t>)</a:t>
              </a: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2962" y="2794"/>
              <a:ext cx="820" cy="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028" y="3479"/>
              <a:ext cx="3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chemeClr val="accent2"/>
                  </a:solidFill>
                </a:rPr>
                <a:t>Work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952" y="2803"/>
              <a:ext cx="874" cy="8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055" y="2791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6600"/>
                  </a:solidFill>
                </a:rPr>
                <a:t>Awake</a:t>
              </a:r>
            </a:p>
          </p:txBody>
        </p:sp>
      </p:grp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6823075" y="4432301"/>
            <a:ext cx="210185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a typeface="+mn-ea"/>
              </a:rPr>
              <a:t>Final state consistent</a:t>
            </a:r>
          </a:p>
        </p:txBody>
      </p: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740275" y="5811838"/>
            <a:ext cx="2408238" cy="431800"/>
            <a:chOff x="2986" y="3966"/>
            <a:chExt cx="1517" cy="272"/>
          </a:xfrm>
        </p:grpSpPr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3222" y="4020"/>
              <a:ext cx="1281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/>
                <a:t>“Invalid” state visible</a:t>
              </a: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 flipV="1">
              <a:off x="2986" y="3966"/>
              <a:ext cx="232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Group 31"/>
          <p:cNvGrpSpPr>
            <a:grpSpLocks/>
          </p:cNvGrpSpPr>
          <p:nvPr/>
        </p:nvGrpSpPr>
        <p:grpSpPr bwMode="auto">
          <a:xfrm>
            <a:off x="1638300" y="3981451"/>
            <a:ext cx="1201738" cy="1143000"/>
            <a:chOff x="1032" y="2813"/>
            <a:chExt cx="757" cy="720"/>
          </a:xfrm>
        </p:grpSpPr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V="1">
              <a:off x="1396" y="2813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1386" y="2877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6600"/>
                  </a:solidFill>
                </a:rPr>
                <a:t>Awake</a:t>
              </a:r>
            </a:p>
          </p:txBody>
        </p:sp>
        <p:pic>
          <p:nvPicPr>
            <p:cNvPr id="37" name="Picture 3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" y="3012"/>
              <a:ext cx="346" cy="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3763963" y="4029076"/>
            <a:ext cx="993775" cy="1285875"/>
            <a:chOff x="2371" y="2843"/>
            <a:chExt cx="626" cy="810"/>
          </a:xfrm>
        </p:grpSpPr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2762" y="3100"/>
              <a:ext cx="0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2657" y="2843"/>
              <a:ext cx="3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accent2"/>
                  </a:solidFill>
                </a:rPr>
                <a:t>Work</a:t>
              </a:r>
            </a:p>
          </p:txBody>
        </p:sp>
        <p:pic>
          <p:nvPicPr>
            <p:cNvPr id="41" name="Picture 3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" y="3007"/>
              <a:ext cx="346" cy="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PNUTS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Data Model and features : </a:t>
            </a:r>
          </a:p>
          <a:p>
            <a:r>
              <a:rPr lang="en-US" sz="2000" dirty="0" smtClean="0"/>
              <a:t>PNUTS exposes a simple relational model to users, and supports single-table scans with predicates.</a:t>
            </a:r>
          </a:p>
          <a:p>
            <a:r>
              <a:rPr lang="en-US" sz="2000" dirty="0" smtClean="0"/>
              <a:t>scatter-gather operations,</a:t>
            </a:r>
          </a:p>
          <a:p>
            <a:r>
              <a:rPr lang="en-US" sz="2000" dirty="0" smtClean="0"/>
              <a:t>Asynchronous notification of clients </a:t>
            </a:r>
          </a:p>
          <a:p>
            <a:r>
              <a:rPr lang="en-US" sz="2000" dirty="0" smtClean="0"/>
              <a:t>Bulk loading.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600" dirty="0" smtClean="0"/>
              <a:t>Fault tolerance : </a:t>
            </a:r>
          </a:p>
          <a:p>
            <a:r>
              <a:rPr lang="en-US" sz="2000" dirty="0" smtClean="0"/>
              <a:t>PNUTS employs redundancy at multiple levels like data, metadata, serving components,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5588"/>
            <a:ext cx="8229600" cy="54441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Pub sub Message system</a:t>
            </a:r>
          </a:p>
          <a:p>
            <a:r>
              <a:rPr lang="en-US" sz="2000" dirty="0" smtClean="0"/>
              <a:t>Asynchronous operations are carried out over a topic-based pub/sub system called Yahoo! Message Broker (YMB), which together with PNUTS, is part of Yahoo!’s Sherpa data services platform. 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Record-level Mastering</a:t>
            </a:r>
          </a:p>
          <a:p>
            <a:r>
              <a:rPr lang="en-US" sz="2400" dirty="0" smtClean="0"/>
              <a:t>	</a:t>
            </a:r>
            <a:r>
              <a:rPr lang="en-US" sz="2200" dirty="0" err="1" smtClean="0"/>
              <a:t>Pnuts</a:t>
            </a:r>
            <a:r>
              <a:rPr lang="en-US" sz="2200" dirty="0" smtClean="0"/>
              <a:t> have chosen to make all high latency operations asynchronous, and to support record-level mastering. 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400" dirty="0" smtClean="0"/>
              <a:t>Hosting</a:t>
            </a:r>
          </a:p>
          <a:p>
            <a:r>
              <a:rPr lang="en-US" sz="2200" dirty="0" smtClean="0"/>
              <a:t>PNUTS is a hosted, centrally-managed database service shared by multiple applications. </a:t>
            </a:r>
          </a:p>
          <a:p>
            <a:pPr>
              <a:buNone/>
            </a:pPr>
            <a:endParaRPr lang="en-US" sz="22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PNUTS: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5" y="1600200"/>
            <a:ext cx="8475785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Asynchronous geographic replication, and use of a guaranteed message delivery service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 consistency model that offers applications transactional features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Delivery of data management as a hosted service.</a:t>
            </a:r>
          </a:p>
          <a:p>
            <a:r>
              <a:rPr lang="en-US" sz="2000" dirty="0" smtClean="0"/>
              <a:t>A choice of features to include like hashed and ordered table organizations, flexible schemas or exclude limits on ad hoc queries, no referential integrity.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Query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PNUTS presents a simplified relational data model to the user where data is organized into tables of records with attributes.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In addition to typical data types, “blob” is a valid data type,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Schemas are flexible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Supports selection and projection from a single table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Point access and Range access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Read and write single or small groups of records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“</a:t>
            </a:r>
            <a:r>
              <a:rPr lang="en-US" sz="2000" dirty="0" err="1" smtClean="0"/>
              <a:t>Multiget</a:t>
            </a:r>
            <a:r>
              <a:rPr lang="en-US" sz="2000" dirty="0" smtClean="0"/>
              <a:t>” operation for retrieving multiple records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features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PNUTS does not enforce constraints such as referential integrity, although this would be very desirable.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Another missing feature is complex ad hoc queries</a:t>
            </a:r>
          </a:p>
          <a:p>
            <a:r>
              <a:rPr lang="en-US" sz="2000" b="1" dirty="0" smtClean="0"/>
              <a:t>Future Work</a:t>
            </a:r>
            <a:r>
              <a:rPr lang="en-US" sz="2000" dirty="0" smtClean="0"/>
              <a:t>: Improving query functionality; should not jeopardize the response-time and availability currently guaranteed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426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宋体</vt:lpstr>
      <vt:lpstr>Arial</vt:lpstr>
      <vt:lpstr>Calibri</vt:lpstr>
      <vt:lpstr>Helvetica</vt:lpstr>
      <vt:lpstr>ＭＳ Ｐゴシック</vt:lpstr>
      <vt:lpstr>Wingdings</vt:lpstr>
      <vt:lpstr>Office Theme</vt:lpstr>
      <vt:lpstr>Custom Design</vt:lpstr>
      <vt:lpstr>PNUTS: Yahoo!’s Hosted Data Serving Platform</vt:lpstr>
      <vt:lpstr>PowerPoint Presentation</vt:lpstr>
      <vt:lpstr>Motivation</vt:lpstr>
      <vt:lpstr>Consistency levels</vt:lpstr>
      <vt:lpstr>PNUTS Overview</vt:lpstr>
      <vt:lpstr>PowerPoint Presentation</vt:lpstr>
      <vt:lpstr>PNUTS: Contributions</vt:lpstr>
      <vt:lpstr>Data and Query Model</vt:lpstr>
      <vt:lpstr>Missing features &amp; Future work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Sri Harsha Chennavajjala</cp:lastModifiedBy>
  <cp:revision>73</cp:revision>
  <dcterms:created xsi:type="dcterms:W3CDTF">2014-01-29T16:55:47Z</dcterms:created>
  <dcterms:modified xsi:type="dcterms:W3CDTF">2015-10-15T04:04:13Z</dcterms:modified>
</cp:coreProperties>
</file>