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57"/>
  </p:notesMasterIdLst>
  <p:sldIdLst>
    <p:sldId id="29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57" r:id="rId29"/>
    <p:sldId id="259" r:id="rId30"/>
    <p:sldId id="260" r:id="rId31"/>
    <p:sldId id="267" r:id="rId32"/>
    <p:sldId id="274" r:id="rId33"/>
    <p:sldId id="275" r:id="rId34"/>
    <p:sldId id="276" r:id="rId35"/>
    <p:sldId id="263" r:id="rId36"/>
    <p:sldId id="261" r:id="rId37"/>
    <p:sldId id="262" r:id="rId38"/>
    <p:sldId id="264" r:id="rId39"/>
    <p:sldId id="265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266" r:id="rId55"/>
    <p:sldId id="30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>
        <p:scale>
          <a:sx n="98" d="100"/>
          <a:sy n="98" d="100"/>
        </p:scale>
        <p:origin x="58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A77B-6A14-46D8-BD04-EB562270703A}" type="doc">
      <dgm:prSet loTypeId="urn:microsoft.com/office/officeart/2005/8/layout/radial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A8C5AD-2365-44BF-977F-3474990EEA0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Calibri"/>
            </a:rPr>
            <a:t>Yahoo!</a:t>
          </a:r>
        </a:p>
        <a:p>
          <a:r>
            <a:rPr lang="en-US" dirty="0" smtClean="0">
              <a:latin typeface="Calibri"/>
            </a:rPr>
            <a:t>Cloud</a:t>
          </a:r>
          <a:endParaRPr lang="en-US" dirty="0">
            <a:latin typeface="Calibri"/>
          </a:endParaRPr>
        </a:p>
      </dgm:t>
    </dgm:pt>
    <dgm:pt modelId="{1CEDBC6D-22C9-4483-9A15-F0AA8B44C097}" type="parTrans" cxnId="{F45A82F5-879A-49B1-898D-35CA329DDC44}">
      <dgm:prSet/>
      <dgm:spPr/>
      <dgm:t>
        <a:bodyPr/>
        <a:lstStyle/>
        <a:p>
          <a:endParaRPr lang="en-US"/>
        </a:p>
      </dgm:t>
    </dgm:pt>
    <dgm:pt modelId="{51433964-18B9-4CF6-8D57-27D62E47F521}" type="sibTrans" cxnId="{F45A82F5-879A-49B1-898D-35CA329DDC44}">
      <dgm:prSet/>
      <dgm:spPr/>
      <dgm:t>
        <a:bodyPr/>
        <a:lstStyle/>
        <a:p>
          <a:endParaRPr lang="en-US"/>
        </a:p>
      </dgm:t>
    </dgm:pt>
    <dgm:pt modelId="{5C9D945F-ACDA-48FA-A413-7680111351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latin typeface="Calibri"/>
            </a:rPr>
            <a:t>Hadoop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Data Analysis</a:t>
          </a:r>
          <a:endParaRPr lang="en-US" dirty="0">
            <a:latin typeface="Calibri"/>
          </a:endParaRPr>
        </a:p>
      </dgm:t>
    </dgm:pt>
    <dgm:pt modelId="{F11E5052-7A97-434A-9454-077554FC7C68}" type="parTrans" cxnId="{6C4A7068-A02E-4D2E-BB35-E5EEF30FEEEF}">
      <dgm:prSet/>
      <dgm:spPr/>
      <dgm:t>
        <a:bodyPr/>
        <a:lstStyle/>
        <a:p>
          <a:endParaRPr lang="en-US"/>
        </a:p>
      </dgm:t>
    </dgm:pt>
    <dgm:pt modelId="{D4174712-35BA-47C6-9218-E81217F7C7E6}" type="sibTrans" cxnId="{6C4A7068-A02E-4D2E-BB35-E5EEF30FEEEF}">
      <dgm:prSet/>
      <dgm:spPr/>
      <dgm:t>
        <a:bodyPr/>
        <a:lstStyle/>
        <a:p>
          <a:endParaRPr lang="en-US"/>
        </a:p>
      </dgm:t>
    </dgm:pt>
    <dgm:pt modelId="{0E3CA33E-577B-4E3A-A733-ACCA17D9CAB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Calibri"/>
            </a:rPr>
            <a:t>PNUTS</a:t>
          </a:r>
        </a:p>
        <a:p>
          <a:r>
            <a:rPr lang="en-US" dirty="0" smtClean="0">
              <a:latin typeface="Calibri"/>
            </a:rPr>
            <a:t>Structured Record Storage</a:t>
          </a:r>
          <a:endParaRPr lang="en-US" dirty="0">
            <a:latin typeface="Calibri"/>
          </a:endParaRPr>
        </a:p>
      </dgm:t>
    </dgm:pt>
    <dgm:pt modelId="{40E48453-74DF-404F-B943-906BE5070AF6}" type="parTrans" cxnId="{19A795D9-168F-483F-ABA4-EFA30830449D}">
      <dgm:prSet/>
      <dgm:spPr/>
      <dgm:t>
        <a:bodyPr/>
        <a:lstStyle/>
        <a:p>
          <a:endParaRPr lang="en-US"/>
        </a:p>
      </dgm:t>
    </dgm:pt>
    <dgm:pt modelId="{89E816F6-4973-477C-91A0-8BF8EF5D6400}" type="sibTrans" cxnId="{19A795D9-168F-483F-ABA4-EFA30830449D}">
      <dgm:prSet/>
      <dgm:spPr/>
      <dgm:t>
        <a:bodyPr/>
        <a:lstStyle/>
        <a:p>
          <a:endParaRPr lang="en-US"/>
        </a:p>
      </dgm:t>
    </dgm:pt>
    <dgm:pt modelId="{AF0C5A29-97D5-4646-9A66-E5C09FC7FAB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Calibri"/>
            </a:rPr>
            <a:t>MobStor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Blob Storage</a:t>
          </a:r>
          <a:endParaRPr lang="en-US" dirty="0">
            <a:latin typeface="Calibri"/>
          </a:endParaRPr>
        </a:p>
      </dgm:t>
    </dgm:pt>
    <dgm:pt modelId="{9C880A52-ACF2-47B8-BF13-5C55913F1EB1}" type="parTrans" cxnId="{2F149CC8-2ABE-4B14-80AE-02EAEB91F1B9}">
      <dgm:prSet/>
      <dgm:spPr/>
      <dgm:t>
        <a:bodyPr/>
        <a:lstStyle/>
        <a:p>
          <a:endParaRPr lang="en-US"/>
        </a:p>
      </dgm:t>
    </dgm:pt>
    <dgm:pt modelId="{23089949-D803-435B-9457-247AC49C44AE}" type="sibTrans" cxnId="{2F149CC8-2ABE-4B14-80AE-02EAEB91F1B9}">
      <dgm:prSet/>
      <dgm:spPr/>
      <dgm:t>
        <a:bodyPr/>
        <a:lstStyle/>
        <a:p>
          <a:endParaRPr lang="en-US"/>
        </a:p>
      </dgm:t>
    </dgm:pt>
    <dgm:pt modelId="{3EF94205-732C-43F1-A63E-FA82EF11C975}" type="pres">
      <dgm:prSet presAssocID="{D746A77B-6A14-46D8-BD04-EB56227070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52B4F-5613-4DFC-9C0D-E007E76CB492}" type="pres">
      <dgm:prSet presAssocID="{E4A8C5AD-2365-44BF-977F-3474990EEA0D}" presName="centerShape" presStyleLbl="node0" presStyleIdx="0" presStyleCnt="1" custScaleX="76841" custScaleY="70760" custLinFactNeighborY="-14320"/>
      <dgm:spPr/>
      <dgm:t>
        <a:bodyPr/>
        <a:lstStyle/>
        <a:p>
          <a:endParaRPr lang="en-US"/>
        </a:p>
      </dgm:t>
    </dgm:pt>
    <dgm:pt modelId="{244D922F-5B2F-47F8-AF01-217D04001A6D}" type="pres">
      <dgm:prSet presAssocID="{F11E5052-7A97-434A-9454-077554FC7C68}" presName="parTrans" presStyleLbl="bgSibTrans2D1" presStyleIdx="0" presStyleCnt="3" custLinFactNeighborX="7853"/>
      <dgm:spPr/>
      <dgm:t>
        <a:bodyPr/>
        <a:lstStyle/>
        <a:p>
          <a:endParaRPr lang="en-US"/>
        </a:p>
      </dgm:t>
    </dgm:pt>
    <dgm:pt modelId="{A035F2A6-CFC8-407B-A252-48A55C1A843A}" type="pres">
      <dgm:prSet presAssocID="{5C9D945F-ACDA-48FA-A413-7680111351CD}" presName="node" presStyleLbl="node1" presStyleIdx="0" presStyleCnt="3" custRadScaleRad="82286" custRadScaleInc="-5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39FD2-DDF0-41B7-A8C6-645EB71DB41E}" type="pres">
      <dgm:prSet presAssocID="{40E48453-74DF-404F-B943-906BE5070AF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1C498CE-8A69-4F84-B7EC-E1AC0A87A109}" type="pres">
      <dgm:prSet presAssocID="{0E3CA33E-577B-4E3A-A733-ACCA17D9CA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370B7-AC54-4B2A-8C17-1E1B8D095D4D}" type="pres">
      <dgm:prSet presAssocID="{9C880A52-ACF2-47B8-BF13-5C55913F1E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C438B5-B111-4FE3-A6A2-649C006A1FA5}" type="pres">
      <dgm:prSet presAssocID="{AF0C5A29-97D5-4646-9A66-E5C09FC7FAB5}" presName="node" presStyleLbl="node1" presStyleIdx="2" presStyleCnt="3" custRadScaleRad="81922" custRadScaleInc="5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95D9-168F-483F-ABA4-EFA30830449D}" srcId="{E4A8C5AD-2365-44BF-977F-3474990EEA0D}" destId="{0E3CA33E-577B-4E3A-A733-ACCA17D9CABD}" srcOrd="1" destOrd="0" parTransId="{40E48453-74DF-404F-B943-906BE5070AF6}" sibTransId="{89E816F6-4973-477C-91A0-8BF8EF5D6400}"/>
    <dgm:cxn modelId="{6C4A7068-A02E-4D2E-BB35-E5EEF30FEEEF}" srcId="{E4A8C5AD-2365-44BF-977F-3474990EEA0D}" destId="{5C9D945F-ACDA-48FA-A413-7680111351CD}" srcOrd="0" destOrd="0" parTransId="{F11E5052-7A97-434A-9454-077554FC7C68}" sibTransId="{D4174712-35BA-47C6-9218-E81217F7C7E6}"/>
    <dgm:cxn modelId="{D227CA2B-5B4C-4EB4-8B21-2AE4F7087069}" type="presOf" srcId="{5C9D945F-ACDA-48FA-A413-7680111351CD}" destId="{A035F2A6-CFC8-407B-A252-48A55C1A843A}" srcOrd="0" destOrd="0" presId="urn:microsoft.com/office/officeart/2005/8/layout/radial4"/>
    <dgm:cxn modelId="{4807511E-F83B-4333-808B-2AAB9DFC05A5}" type="presOf" srcId="{9C880A52-ACF2-47B8-BF13-5C55913F1EB1}" destId="{D44370B7-AC54-4B2A-8C17-1E1B8D095D4D}" srcOrd="0" destOrd="0" presId="urn:microsoft.com/office/officeart/2005/8/layout/radial4"/>
    <dgm:cxn modelId="{A7B2A1BA-9309-41A8-B441-1223521B399F}" type="presOf" srcId="{D746A77B-6A14-46D8-BD04-EB562270703A}" destId="{3EF94205-732C-43F1-A63E-FA82EF11C975}" srcOrd="0" destOrd="0" presId="urn:microsoft.com/office/officeart/2005/8/layout/radial4"/>
    <dgm:cxn modelId="{516D861C-7783-4D8D-A5A3-6F4A09E3240B}" type="presOf" srcId="{40E48453-74DF-404F-B943-906BE5070AF6}" destId="{C0439FD2-DDF0-41B7-A8C6-645EB71DB41E}" srcOrd="0" destOrd="0" presId="urn:microsoft.com/office/officeart/2005/8/layout/radial4"/>
    <dgm:cxn modelId="{2F149CC8-2ABE-4B14-80AE-02EAEB91F1B9}" srcId="{E4A8C5AD-2365-44BF-977F-3474990EEA0D}" destId="{AF0C5A29-97D5-4646-9A66-E5C09FC7FAB5}" srcOrd="2" destOrd="0" parTransId="{9C880A52-ACF2-47B8-BF13-5C55913F1EB1}" sibTransId="{23089949-D803-435B-9457-247AC49C44AE}"/>
    <dgm:cxn modelId="{32FB2561-E616-40A7-AF52-8F54BD8068C6}" type="presOf" srcId="{AF0C5A29-97D5-4646-9A66-E5C09FC7FAB5}" destId="{43C438B5-B111-4FE3-A6A2-649C006A1FA5}" srcOrd="0" destOrd="0" presId="urn:microsoft.com/office/officeart/2005/8/layout/radial4"/>
    <dgm:cxn modelId="{F45A82F5-879A-49B1-898D-35CA329DDC44}" srcId="{D746A77B-6A14-46D8-BD04-EB562270703A}" destId="{E4A8C5AD-2365-44BF-977F-3474990EEA0D}" srcOrd="0" destOrd="0" parTransId="{1CEDBC6D-22C9-4483-9A15-F0AA8B44C097}" sibTransId="{51433964-18B9-4CF6-8D57-27D62E47F521}"/>
    <dgm:cxn modelId="{0C724DA6-8F40-4310-A456-599E7BC89A52}" type="presOf" srcId="{F11E5052-7A97-434A-9454-077554FC7C68}" destId="{244D922F-5B2F-47F8-AF01-217D04001A6D}" srcOrd="0" destOrd="0" presId="urn:microsoft.com/office/officeart/2005/8/layout/radial4"/>
    <dgm:cxn modelId="{C39FD5B3-B040-46BE-92EA-E0CA4DCE8C03}" type="presOf" srcId="{0E3CA33E-577B-4E3A-A733-ACCA17D9CABD}" destId="{B1C498CE-8A69-4F84-B7EC-E1AC0A87A109}" srcOrd="0" destOrd="0" presId="urn:microsoft.com/office/officeart/2005/8/layout/radial4"/>
    <dgm:cxn modelId="{2116F20A-C513-4781-A995-964485C88523}" type="presOf" srcId="{E4A8C5AD-2365-44BF-977F-3474990EEA0D}" destId="{3CA52B4F-5613-4DFC-9C0D-E007E76CB492}" srcOrd="0" destOrd="0" presId="urn:microsoft.com/office/officeart/2005/8/layout/radial4"/>
    <dgm:cxn modelId="{40B470A5-CC76-4068-8F3C-29A0F036368F}" type="presParOf" srcId="{3EF94205-732C-43F1-A63E-FA82EF11C975}" destId="{3CA52B4F-5613-4DFC-9C0D-E007E76CB492}" srcOrd="0" destOrd="0" presId="urn:microsoft.com/office/officeart/2005/8/layout/radial4"/>
    <dgm:cxn modelId="{72DAAFEC-17FD-4CAE-B81C-D037FA1F9B2B}" type="presParOf" srcId="{3EF94205-732C-43F1-A63E-FA82EF11C975}" destId="{244D922F-5B2F-47F8-AF01-217D04001A6D}" srcOrd="1" destOrd="0" presId="urn:microsoft.com/office/officeart/2005/8/layout/radial4"/>
    <dgm:cxn modelId="{0B30A927-464C-47ED-BC4B-8C19762F2CA1}" type="presParOf" srcId="{3EF94205-732C-43F1-A63E-FA82EF11C975}" destId="{A035F2A6-CFC8-407B-A252-48A55C1A843A}" srcOrd="2" destOrd="0" presId="urn:microsoft.com/office/officeart/2005/8/layout/radial4"/>
    <dgm:cxn modelId="{77BA2DA1-1754-49D7-AF49-A14919A75130}" type="presParOf" srcId="{3EF94205-732C-43F1-A63E-FA82EF11C975}" destId="{C0439FD2-DDF0-41B7-A8C6-645EB71DB41E}" srcOrd="3" destOrd="0" presId="urn:microsoft.com/office/officeart/2005/8/layout/radial4"/>
    <dgm:cxn modelId="{06F660F9-41DE-43EC-AA06-99FA41246C4D}" type="presParOf" srcId="{3EF94205-732C-43F1-A63E-FA82EF11C975}" destId="{B1C498CE-8A69-4F84-B7EC-E1AC0A87A109}" srcOrd="4" destOrd="0" presId="urn:microsoft.com/office/officeart/2005/8/layout/radial4"/>
    <dgm:cxn modelId="{AE5E2E92-A7CA-4E21-8428-9E0026B6D373}" type="presParOf" srcId="{3EF94205-732C-43F1-A63E-FA82EF11C975}" destId="{D44370B7-AC54-4B2A-8C17-1E1B8D095D4D}" srcOrd="5" destOrd="0" presId="urn:microsoft.com/office/officeart/2005/8/layout/radial4"/>
    <dgm:cxn modelId="{40D0A0B7-CCB1-4B1F-AB37-C09667204C06}" type="presParOf" srcId="{3EF94205-732C-43F1-A63E-FA82EF11C975}" destId="{43C438B5-B111-4FE3-A6A2-649C006A1FA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2B4F-5613-4DFC-9C0D-E007E76CB492}">
      <dsp:nvSpPr>
        <dsp:cNvPr id="0" name=""/>
        <dsp:cNvSpPr/>
      </dsp:nvSpPr>
      <dsp:spPr>
        <a:xfrm>
          <a:off x="2077893" y="1942059"/>
          <a:ext cx="1330613" cy="1225312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Yahoo!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Cloud</a:t>
          </a:r>
          <a:endParaRPr lang="en-US" sz="2500" kern="1200" dirty="0">
            <a:latin typeface="Calibri"/>
          </a:endParaRPr>
        </a:p>
      </dsp:txBody>
      <dsp:txXfrm>
        <a:off x="2272757" y="2121502"/>
        <a:ext cx="940885" cy="866426"/>
      </dsp:txXfrm>
    </dsp:sp>
    <dsp:sp modelId="{244D922F-5B2F-47F8-AF01-217D04001A6D}">
      <dsp:nvSpPr>
        <dsp:cNvPr id="0" name=""/>
        <dsp:cNvSpPr/>
      </dsp:nvSpPr>
      <dsp:spPr>
        <a:xfrm rot="9765018">
          <a:off x="894078" y="2715034"/>
          <a:ext cx="1276696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5F2A6-CFC8-407B-A252-48A55C1A843A}">
      <dsp:nvSpPr>
        <dsp:cNvPr id="0" name=""/>
        <dsp:cNvSpPr/>
      </dsp:nvSpPr>
      <dsp:spPr>
        <a:xfrm>
          <a:off x="0" y="2493062"/>
          <a:ext cx="1645062" cy="1316050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Hadoop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Data Analysis</a:t>
          </a:r>
          <a:endParaRPr lang="en-US" sz="1900" kern="1200" dirty="0">
            <a:latin typeface="Calibri"/>
          </a:endParaRPr>
        </a:p>
      </dsp:txBody>
      <dsp:txXfrm>
        <a:off x="38546" y="2531608"/>
        <a:ext cx="1567970" cy="1238958"/>
      </dsp:txXfrm>
    </dsp:sp>
    <dsp:sp modelId="{C0439FD2-DDF0-41B7-A8C6-645EB71DB41E}">
      <dsp:nvSpPr>
        <dsp:cNvPr id="0" name=""/>
        <dsp:cNvSpPr/>
      </dsp:nvSpPr>
      <dsp:spPr>
        <a:xfrm rot="16200000">
          <a:off x="2243362" y="1137279"/>
          <a:ext cx="999675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C498CE-8A69-4F84-B7EC-E1AC0A87A109}">
      <dsp:nvSpPr>
        <dsp:cNvPr id="0" name=""/>
        <dsp:cNvSpPr/>
      </dsp:nvSpPr>
      <dsp:spPr>
        <a:xfrm>
          <a:off x="1920668" y="226175"/>
          <a:ext cx="1645062" cy="1316050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PNUTS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Structured Record Storage</a:t>
          </a:r>
          <a:endParaRPr lang="en-US" sz="1900" kern="1200" dirty="0">
            <a:latin typeface="Calibri"/>
          </a:endParaRPr>
        </a:p>
      </dsp:txBody>
      <dsp:txXfrm>
        <a:off x="1959214" y="264721"/>
        <a:ext cx="1567970" cy="1238958"/>
      </dsp:txXfrm>
    </dsp:sp>
    <dsp:sp modelId="{D44370B7-AC54-4B2A-8C17-1E1B8D095D4D}">
      <dsp:nvSpPr>
        <dsp:cNvPr id="0" name=""/>
        <dsp:cNvSpPr/>
      </dsp:nvSpPr>
      <dsp:spPr>
        <a:xfrm rot="1120344">
          <a:off x="3404948" y="2749535"/>
          <a:ext cx="1289832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438B5-B111-4FE3-A6A2-649C006A1FA5}">
      <dsp:nvSpPr>
        <dsp:cNvPr id="0" name=""/>
        <dsp:cNvSpPr/>
      </dsp:nvSpPr>
      <dsp:spPr>
        <a:xfrm>
          <a:off x="3838304" y="2544744"/>
          <a:ext cx="1645062" cy="131605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MobStor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Blob Storage</a:t>
          </a:r>
          <a:endParaRPr lang="en-US" sz="1900" kern="1200" dirty="0">
            <a:latin typeface="Calibri"/>
          </a:endParaRPr>
        </a:p>
      </dsp:txBody>
      <dsp:txXfrm>
        <a:off x="3876850" y="2583290"/>
        <a:ext cx="1567970" cy="123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45D7-7AC1-4A46-AD17-2CD771C9FEBF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9129-40E6-4540-8BAE-06855AD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2F7C5-3215-474C-98F2-6D3AF0B965EE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56948-8ABC-41DD-9B08-902DBA7662F3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859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E9AE0-B24B-4B62-B9A9-BD8BFE201AA5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9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1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FD-1F56-4A06-8A04-29D0AF0E4F50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116-9E92-4EAF-AF5A-C6841E1E0F2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364F-6DD2-4946-BB17-D895711AB5B6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B66-452A-4406-947A-8196DDCF8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5BE-98B7-40E9-8F57-55A300005D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C4E9-CF4A-42A4-8FC3-DDA942C81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5AE-5A83-401E-9608-32FE03092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974-957E-49E9-AB12-D7F99CF66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52-A52B-4122-ADA3-F0A9F78DCB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68F-E18C-43C8-967F-A08B6BA5E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737-DBA5-4544-B557-2FA3712788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93F4-5AA9-4917-B0A8-3DEAAD40AE3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0E9-FDC3-4FA8-9668-F851EB400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7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DC97-689E-4E7E-A3CD-FDEF3398C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C7D-A485-4C93-99B7-72E2600B4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DA9-D4FC-4A85-AB76-AFC5F0825E0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8A6-57B6-4954-96F6-A3E025B3E734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104-0408-44F2-BF33-656936100639}" type="datetime1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C3-4EB7-4F43-AC9E-39C8D4270A78}" type="datetime1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B1EC-552A-429E-A5AF-6A7F516EE88B}" type="datetime1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6AF-4264-489C-9C21-E965346910E7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1CF4-4F64-4626-83A7-00A5956BB179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44-D767-42A4-BA76-977C0285BC7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0E0-5EAE-405E-BDBA-3B44DF75C7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dn.oreillystatic.com/en/assets/1/event/61/PNUTS%20Presentation.pptx" TargetMode="External"/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lpubs.stanford.edu:8090/916/1/views.pdf" TargetMode="Externa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hyperlink" Target="http://www.mosharaf.com/blog/tag/per-record-timeline-consistency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milekg1220/pnuts-125024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eecs.umich.edu/~michjc/eecs584/notes/lecture18-pnuts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</a:t>
            </a:r>
            <a:r>
              <a:rPr lang="en-US" sz="3200" dirty="0" smtClean="0"/>
              <a:t>Hosted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</a:t>
            </a:r>
            <a:r>
              <a:rPr lang="en-US" sz="3200" dirty="0" smtClean="0"/>
              <a:t>erving </a:t>
            </a:r>
            <a:r>
              <a:rPr lang="en-US" sz="3200" dirty="0"/>
              <a:t>P</a:t>
            </a:r>
            <a:r>
              <a:rPr lang="en-US" sz="3200" dirty="0" smtClean="0"/>
              <a:t>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2" y="3618254"/>
            <a:ext cx="8980228" cy="234940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Ravi </a:t>
            </a:r>
            <a:r>
              <a:rPr lang="en-US" sz="2000" dirty="0">
                <a:solidFill>
                  <a:schemeClr val="bg1"/>
                </a:solidFill>
              </a:rPr>
              <a:t>Teja </a:t>
            </a:r>
            <a:r>
              <a:rPr lang="en-US" sz="2000" dirty="0" smtClean="0">
                <a:solidFill>
                  <a:schemeClr val="bg1"/>
                </a:solidFill>
              </a:rPr>
              <a:t>Reddy </a:t>
            </a:r>
            <a:r>
              <a:rPr lang="en-US" sz="2000" dirty="0" err="1" smtClean="0">
                <a:solidFill>
                  <a:schemeClr val="bg1"/>
                </a:solidFill>
              </a:rPr>
              <a:t>Kandkatla</a:t>
            </a:r>
            <a:r>
              <a:rPr lang="en-US" sz="2000" dirty="0" smtClean="0">
                <a:solidFill>
                  <a:schemeClr val="bg1"/>
                </a:solidFill>
              </a:rPr>
              <a:t>             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Teja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Garidepally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</a:t>
            </a:r>
            <a:r>
              <a:rPr lang="en-US" sz="2000" dirty="0" smtClean="0">
                <a:solidFill>
                  <a:schemeClr val="bg1"/>
                </a:solidFill>
              </a:rPr>
              <a:t>Sri Harsha </a:t>
            </a:r>
            <a:r>
              <a:rPr lang="en-US" sz="2000" dirty="0" smtClean="0">
                <a:solidFill>
                  <a:schemeClr val="bg1"/>
                </a:solidFill>
              </a:rPr>
              <a:t>Chennavajjala                           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Munnangi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Vinay Kumar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Matoori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Rajeev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Reddy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algn="r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the word 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timeline consistency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it supports variety of API calls with varying levels of consistency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guarantees, as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Read-critical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0136" y="4163511"/>
            <a:ext cx="30164" cy="61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15657" y="4187324"/>
            <a:ext cx="26081" cy="602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276651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3063373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17285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80161" y="4560534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2" y="4339640"/>
            <a:ext cx="12703" cy="429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717924" y="4347578"/>
            <a:ext cx="19385" cy="462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91089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3207753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401737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401102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403484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37433" y="1656955"/>
            <a:ext cx="5908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Read-critical (required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3057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2554"/>
            <a:ext cx="8229600" cy="55372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65080" y="4402723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10135" y="4174123"/>
            <a:ext cx="9527" cy="605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37764" y="4178886"/>
            <a:ext cx="20638" cy="595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71838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3015248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3824873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381852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3842336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6926943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951"/>
            <a:ext cx="1603375" cy="5665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Write: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4258342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3971005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17924" y="3994817"/>
            <a:ext cx="23814" cy="75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2574005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2870867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3680492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3674142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369795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921"/>
            <a:ext cx="6697579" cy="514517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Required-version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48412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40299" y="4163511"/>
            <a:ext cx="14286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9372" y="4187323"/>
            <a:ext cx="12365" cy="590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2766511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3336423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3063373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0875" y="9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Yahoo! Cloud Data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5089939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Scan oriented workloads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Sequential disk I/O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6400" y="1432339"/>
            <a:ext cx="3394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CRUD 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Point lookups and short scans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 organized table and random I/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10200" y="5089939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retrieval and streaming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Scalable file storage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1152939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692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0" y="-103394"/>
            <a:ext cx="827101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9213" y="1397277"/>
            <a:ext cx="608012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250" y="2270056"/>
            <a:ext cx="6477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Sonja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9638" y="2256114"/>
            <a:ext cx="509587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Jimi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6225" y="2256114"/>
            <a:ext cx="8636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Brandon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51113" y="2256114"/>
            <a:ext cx="519112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Kurt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09575" y="1684614"/>
            <a:ext cx="110172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169988" y="1695727"/>
            <a:ext cx="450850" cy="550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31963" y="1684614"/>
            <a:ext cx="2190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841500" y="1684614"/>
            <a:ext cx="958850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73063" y="2970489"/>
            <a:ext cx="3940175" cy="933450"/>
            <a:chOff x="345" y="2024"/>
            <a:chExt cx="2482" cy="588"/>
          </a:xfrm>
        </p:grpSpPr>
        <p:pic>
          <p:nvPicPr>
            <p:cNvPr id="16" name="Picture 13" descr="sonj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039"/>
              <a:ext cx="767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flick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200"/>
              <a:ext cx="588" cy="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124" y="2304"/>
              <a:ext cx="10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2024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85763" y="4434164"/>
            <a:ext cx="5561012" cy="1627188"/>
            <a:chOff x="353" y="2946"/>
            <a:chExt cx="3503" cy="1025"/>
          </a:xfrm>
        </p:grpSpPr>
        <p:pic>
          <p:nvPicPr>
            <p:cNvPr id="21" name="Picture 18" descr="brand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2946"/>
              <a:ext cx="717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9" descr="yahooloc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3343"/>
              <a:ext cx="1302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0" y="3435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3204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2" descr="otherbri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195664"/>
            <a:ext cx="17367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6534150" y="2732364"/>
            <a:ext cx="2303463" cy="3167063"/>
            <a:chOff x="4226" y="1874"/>
            <a:chExt cx="1451" cy="1995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38" y="1874"/>
              <a:ext cx="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3067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" y="3577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279" y="2657"/>
              <a:ext cx="134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rgbClr val="CC0000"/>
                  </a:solidFill>
                  <a:latin typeface="Impact" panose="020B0806030902050204" pitchFamily="34" charset="0"/>
                </a:rPr>
                <a:t>What are my friends up to?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6" y="2592"/>
              <a:ext cx="1451" cy="12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356" y="2845"/>
              <a:ext cx="4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Sonja: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56" y="3385"/>
              <a:ext cx="5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Brandon:</a:t>
              </a:r>
            </a:p>
          </p:txBody>
        </p: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52"/>
              <a:ext cx="1332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2938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6451" y="6416675"/>
            <a:ext cx="1905000" cy="304800"/>
          </a:xfrm>
        </p:spPr>
        <p:txBody>
          <a:bodyPr/>
          <a:lstStyle/>
          <a:p>
            <a:pPr algn="r"/>
            <a:fld id="{90A96600-91B3-4B22-BC6D-C483D494ABC5}" type="slidenum">
              <a:rPr lang="en-US" altLang="en-US"/>
              <a:pPr algn="r"/>
              <a:t>19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54" y="-210343"/>
            <a:ext cx="8514522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2658269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262334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349329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4726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43743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4320382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3638" y="3318669"/>
            <a:ext cx="1462088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00463" y="3323432"/>
            <a:ext cx="1454150" cy="187325"/>
          </a:xfrm>
          <a:prstGeom prst="rect">
            <a:avLst/>
          </a:prstGeom>
          <a:solidFill>
            <a:srgbClr val="8F8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9988" y="4031457"/>
            <a:ext cx="150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16   Mike               &lt;ph..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03638" y="350758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00463" y="3690144"/>
            <a:ext cx="1454150" cy="187325"/>
          </a:xfrm>
          <a:prstGeom prst="rect">
            <a:avLst/>
          </a:prstGeom>
          <a:solidFill>
            <a:srgbClr val="F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00463" y="369331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08401" y="3885407"/>
            <a:ext cx="1454150" cy="187325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11576" y="388223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708401" y="406796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05226" y="4253707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87801" y="3318669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29176" y="3315494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9988" y="3309144"/>
            <a:ext cx="1533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     Jimi                 &lt;ph..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09988" y="3483769"/>
            <a:ext cx="149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     Mary               &lt;re..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709988" y="3672682"/>
            <a:ext cx="152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12   Sonja              &lt;ph..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09988" y="3856832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15   Brandon         &lt;po..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9988" y="4220369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17   Bob                 &lt;re..</a:t>
            </a:r>
          </a:p>
        </p:txBody>
      </p:sp>
      <p:pic>
        <p:nvPicPr>
          <p:cNvPr id="29" name="Picture 26" descr="so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9557"/>
            <a:ext cx="1217613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flick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92191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55701" y="2445544"/>
            <a:ext cx="0" cy="143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29" descr="flow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2969419"/>
            <a:ext cx="6667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597026" y="3777457"/>
            <a:ext cx="21034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138" y="4042569"/>
            <a:ext cx="13493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&lt;photo&gt;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&lt;title&gt;</a:t>
            </a:r>
            <a:r>
              <a:rPr lang="en-US" altLang="en-US" sz="800" dirty="0">
                <a:solidFill>
                  <a:srgbClr val="CC0000"/>
                </a:solidFill>
              </a:rPr>
              <a:t>Flower</a:t>
            </a:r>
            <a:r>
              <a:rPr lang="en-US" altLang="en-US" sz="800" dirty="0">
                <a:solidFill>
                  <a:schemeClr val="accent2"/>
                </a:solidFill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</a:t>
            </a:r>
            <a:r>
              <a:rPr lang="en-US" altLang="en-US" sz="800" dirty="0" err="1">
                <a:solidFill>
                  <a:schemeClr val="accent2"/>
                </a:solidFill>
              </a:rPr>
              <a:t>url</a:t>
            </a:r>
            <a:r>
              <a:rPr lang="en-US" altLang="en-US" sz="800" dirty="0">
                <a:solidFill>
                  <a:schemeClr val="accent2"/>
                </a:solidFill>
              </a:rPr>
              <a:t>&gt;</a:t>
            </a:r>
            <a:r>
              <a:rPr lang="en-US" altLang="en-US" sz="800" dirty="0">
                <a:solidFill>
                  <a:srgbClr val="CC0000"/>
                </a:solidFill>
              </a:rPr>
              <a:t>www.flickr.com</a:t>
            </a:r>
            <a:r>
              <a:rPr lang="en-US" altLang="en-US" sz="800" dirty="0">
                <a:solidFill>
                  <a:schemeClr val="accent2"/>
                </a:solidFill>
              </a:rPr>
              <a:t>&lt;/url&gt;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&lt;/photo&gt;</a:t>
            </a:r>
          </a:p>
        </p:txBody>
      </p:sp>
      <p:pic>
        <p:nvPicPr>
          <p:cNvPr id="35" name="Picture 32" descr="otherbr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1" y="3012282"/>
            <a:ext cx="173672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33"/>
          <p:cNvSpPr>
            <a:spLocks noChangeShapeType="1"/>
          </p:cNvSpPr>
          <p:nvPr/>
        </p:nvSpPr>
        <p:spPr bwMode="auto">
          <a:xfrm flipH="1" flipV="1">
            <a:off x="5165726" y="3402807"/>
            <a:ext cx="1982787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5154613" y="3799682"/>
            <a:ext cx="1982788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5176838" y="3888582"/>
            <a:ext cx="196056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6" grpId="2" animBg="1"/>
      <p:bldP spid="18" grpId="0" animBg="1"/>
      <p:bldP spid="31" grpId="0" animBg="1"/>
      <p:bldP spid="33" grpId="0" animBg="1"/>
      <p:bldP spid="33" grpId="1" animBg="1"/>
      <p:bldP spid="34" grpId="0"/>
      <p:bldP spid="34" grpId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49" y="520505"/>
            <a:ext cx="82296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5920"/>
            <a:ext cx="8229600" cy="4276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Architectural scalability, scale linearly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Data Replicas on multiple continents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failures, apps will still be able to read data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Tolerate stale or reordered data</a:t>
            </a:r>
          </a:p>
          <a:p>
            <a:pPr marL="571500" indent="-457200" algn="just">
              <a:buFont typeface="Arial"/>
              <a:buAutoNum type="arabicPeriod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5642" y="6327775"/>
            <a:ext cx="1905000" cy="304800"/>
          </a:xfrm>
        </p:spPr>
        <p:txBody>
          <a:bodyPr/>
          <a:lstStyle/>
          <a:p>
            <a:pPr algn="r"/>
            <a:fld id="{8BC148B1-54B1-457B-AEC8-3609203608BF}" type="slidenum">
              <a:rPr lang="en-US" altLang="en-US"/>
              <a:pPr algn="r"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269" y="-196849"/>
            <a:ext cx="7239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What is PNUTS?</a:t>
            </a:r>
          </a:p>
        </p:txBody>
      </p:sp>
      <p:pic>
        <p:nvPicPr>
          <p:cNvPr id="6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70025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3510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30505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2844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1861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132138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5665788" y="1222375"/>
            <a:ext cx="2643187" cy="2659063"/>
            <a:chOff x="448" y="1265"/>
            <a:chExt cx="1665" cy="1675"/>
          </a:xfrm>
        </p:grpSpPr>
        <p:pic>
          <p:nvPicPr>
            <p:cNvPr id="13" name="Picture 25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3419475" y="3802063"/>
            <a:ext cx="2643188" cy="2659062"/>
            <a:chOff x="448" y="1265"/>
            <a:chExt cx="1665" cy="1675"/>
          </a:xfrm>
        </p:grpSpPr>
        <p:pic>
          <p:nvPicPr>
            <p:cNvPr id="34" name="Picture 4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1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54" name="Group 66"/>
          <p:cNvGrpSpPr>
            <a:grpSpLocks/>
          </p:cNvGrpSpPr>
          <p:nvPr/>
        </p:nvGrpSpPr>
        <p:grpSpPr bwMode="auto">
          <a:xfrm>
            <a:off x="2422525" y="1154113"/>
            <a:ext cx="3500438" cy="2649537"/>
            <a:chOff x="1672" y="887"/>
            <a:chExt cx="2205" cy="1669"/>
          </a:xfrm>
        </p:grpSpPr>
        <p:grpSp>
          <p:nvGrpSpPr>
            <p:cNvPr id="55" name="Group 67"/>
            <p:cNvGrpSpPr>
              <a:grpSpLocks/>
            </p:cNvGrpSpPr>
            <p:nvPr/>
          </p:nvGrpSpPr>
          <p:grpSpPr bwMode="auto">
            <a:xfrm>
              <a:off x="2470" y="887"/>
              <a:ext cx="1407" cy="923"/>
              <a:chOff x="2387" y="970"/>
              <a:chExt cx="1407" cy="923"/>
            </a:xfrm>
          </p:grpSpPr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2387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9"/>
              <p:cNvSpPr>
                <a:spLocks noChangeArrowheads="1"/>
              </p:cNvSpPr>
              <p:nvPr/>
            </p:nvSpPr>
            <p:spPr bwMode="auto">
              <a:xfrm>
                <a:off x="2775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70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3572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767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3"/>
              <p:cNvSpPr>
                <a:spLocks noChangeArrowheads="1"/>
              </p:cNvSpPr>
              <p:nvPr/>
            </p:nvSpPr>
            <p:spPr bwMode="auto">
              <a:xfrm>
                <a:off x="3155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2961" y="970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H="1">
                <a:off x="2873" y="1103"/>
                <a:ext cx="16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3116" y="1096"/>
                <a:ext cx="13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H="1">
                <a:off x="2491" y="1513"/>
                <a:ext cx="347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>
                <a:off x="2894" y="1506"/>
                <a:ext cx="0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276" y="1520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>
                <a:off x="3331" y="1520"/>
                <a:ext cx="326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"/>
            <p:cNvSpPr>
              <a:spLocks/>
            </p:cNvSpPr>
            <p:nvPr/>
          </p:nvSpPr>
          <p:spPr bwMode="auto">
            <a:xfrm>
              <a:off x="1679" y="1482"/>
              <a:ext cx="882" cy="592"/>
            </a:xfrm>
            <a:custGeom>
              <a:avLst/>
              <a:gdLst>
                <a:gd name="T0" fmla="*/ 882 w 882"/>
                <a:gd name="T1" fmla="*/ 322 h 592"/>
                <a:gd name="T2" fmla="*/ 590 w 882"/>
                <a:gd name="T3" fmla="*/ 551 h 592"/>
                <a:gd name="T4" fmla="*/ 188 w 882"/>
                <a:gd name="T5" fmla="*/ 79 h 592"/>
                <a:gd name="T6" fmla="*/ 0 w 882"/>
                <a:gd name="T7" fmla="*/ 7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2" h="592">
                  <a:moveTo>
                    <a:pt x="882" y="322"/>
                  </a:moveTo>
                  <a:cubicBezTo>
                    <a:pt x="794" y="457"/>
                    <a:pt x="706" y="592"/>
                    <a:pt x="590" y="551"/>
                  </a:cubicBezTo>
                  <a:cubicBezTo>
                    <a:pt x="474" y="510"/>
                    <a:pt x="286" y="158"/>
                    <a:pt x="188" y="79"/>
                  </a:cubicBezTo>
                  <a:cubicBezTo>
                    <a:pt x="90" y="0"/>
                    <a:pt x="45" y="39"/>
                    <a:pt x="0" y="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/>
            <p:cNvSpPr>
              <a:spLocks/>
            </p:cNvSpPr>
            <p:nvPr/>
          </p:nvSpPr>
          <p:spPr bwMode="auto">
            <a:xfrm>
              <a:off x="1693" y="1705"/>
              <a:ext cx="1270" cy="497"/>
            </a:xfrm>
            <a:custGeom>
              <a:avLst/>
              <a:gdLst>
                <a:gd name="T0" fmla="*/ 1270 w 1270"/>
                <a:gd name="T1" fmla="*/ 99 h 497"/>
                <a:gd name="T2" fmla="*/ 1048 w 1270"/>
                <a:gd name="T3" fmla="*/ 405 h 497"/>
                <a:gd name="T4" fmla="*/ 458 w 1270"/>
                <a:gd name="T5" fmla="*/ 439 h 497"/>
                <a:gd name="T6" fmla="*/ 167 w 1270"/>
                <a:gd name="T7" fmla="*/ 58 h 497"/>
                <a:gd name="T8" fmla="*/ 0 w 1270"/>
                <a:gd name="T9" fmla="*/ 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497">
                  <a:moveTo>
                    <a:pt x="1270" y="99"/>
                  </a:moveTo>
                  <a:cubicBezTo>
                    <a:pt x="1226" y="223"/>
                    <a:pt x="1183" y="348"/>
                    <a:pt x="1048" y="405"/>
                  </a:cubicBezTo>
                  <a:cubicBezTo>
                    <a:pt x="913" y="462"/>
                    <a:pt x="605" y="497"/>
                    <a:pt x="458" y="439"/>
                  </a:cubicBezTo>
                  <a:cubicBezTo>
                    <a:pt x="311" y="381"/>
                    <a:pt x="243" y="116"/>
                    <a:pt x="167" y="58"/>
                  </a:cubicBezTo>
                  <a:cubicBezTo>
                    <a:pt x="91" y="0"/>
                    <a:pt x="45" y="46"/>
                    <a:pt x="0" y="9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/>
            <p:cNvSpPr>
              <a:spLocks/>
            </p:cNvSpPr>
            <p:nvPr/>
          </p:nvSpPr>
          <p:spPr bwMode="auto">
            <a:xfrm>
              <a:off x="1679" y="1797"/>
              <a:ext cx="1680" cy="558"/>
            </a:xfrm>
            <a:custGeom>
              <a:avLst/>
              <a:gdLst>
                <a:gd name="T0" fmla="*/ 1680 w 1680"/>
                <a:gd name="T1" fmla="*/ 0 h 558"/>
                <a:gd name="T2" fmla="*/ 1368 w 1680"/>
                <a:gd name="T3" fmla="*/ 424 h 558"/>
                <a:gd name="T4" fmla="*/ 521 w 1680"/>
                <a:gd name="T5" fmla="*/ 514 h 558"/>
                <a:gd name="T6" fmla="*/ 160 w 1680"/>
                <a:gd name="T7" fmla="*/ 160 h 558"/>
                <a:gd name="T8" fmla="*/ 0 w 1680"/>
                <a:gd name="T9" fmla="*/ 13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558">
                  <a:moveTo>
                    <a:pt x="1680" y="0"/>
                  </a:moveTo>
                  <a:cubicBezTo>
                    <a:pt x="1620" y="169"/>
                    <a:pt x="1561" y="338"/>
                    <a:pt x="1368" y="424"/>
                  </a:cubicBezTo>
                  <a:cubicBezTo>
                    <a:pt x="1175" y="510"/>
                    <a:pt x="722" y="558"/>
                    <a:pt x="521" y="514"/>
                  </a:cubicBezTo>
                  <a:cubicBezTo>
                    <a:pt x="320" y="470"/>
                    <a:pt x="247" y="224"/>
                    <a:pt x="160" y="160"/>
                  </a:cubicBezTo>
                  <a:cubicBezTo>
                    <a:pt x="73" y="96"/>
                    <a:pt x="36" y="114"/>
                    <a:pt x="0" y="1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1672" y="1804"/>
              <a:ext cx="2082" cy="752"/>
            </a:xfrm>
            <a:custGeom>
              <a:avLst/>
              <a:gdLst>
                <a:gd name="T0" fmla="*/ 2082 w 2082"/>
                <a:gd name="T1" fmla="*/ 0 h 752"/>
                <a:gd name="T2" fmla="*/ 1506 w 2082"/>
                <a:gd name="T3" fmla="*/ 646 h 752"/>
                <a:gd name="T4" fmla="*/ 375 w 2082"/>
                <a:gd name="T5" fmla="*/ 639 h 752"/>
                <a:gd name="T6" fmla="*/ 139 w 2082"/>
                <a:gd name="T7" fmla="*/ 285 h 752"/>
                <a:gd name="T8" fmla="*/ 0 w 2082"/>
                <a:gd name="T9" fmla="*/ 3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2" h="752">
                  <a:moveTo>
                    <a:pt x="2082" y="0"/>
                  </a:moveTo>
                  <a:cubicBezTo>
                    <a:pt x="1936" y="270"/>
                    <a:pt x="1790" y="540"/>
                    <a:pt x="1506" y="646"/>
                  </a:cubicBezTo>
                  <a:cubicBezTo>
                    <a:pt x="1222" y="752"/>
                    <a:pt x="603" y="699"/>
                    <a:pt x="375" y="639"/>
                  </a:cubicBezTo>
                  <a:cubicBezTo>
                    <a:pt x="147" y="579"/>
                    <a:pt x="202" y="338"/>
                    <a:pt x="139" y="285"/>
                  </a:cubicBezTo>
                  <a:cubicBezTo>
                    <a:pt x="76" y="232"/>
                    <a:pt x="38" y="276"/>
                    <a:pt x="0" y="3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201988" y="3600450"/>
            <a:ext cx="2100262" cy="146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CREATE TABLE Parts (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ID VARCHAR,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StockNumber INT,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Status VARCHAR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…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5" name="Picture 87" descr="sys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062538"/>
            <a:ext cx="1619250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88"/>
          <p:cNvSpPr txBox="1">
            <a:spLocks noChangeArrowheads="1"/>
          </p:cNvSpPr>
          <p:nvPr/>
        </p:nvSpPr>
        <p:spPr bwMode="auto">
          <a:xfrm>
            <a:off x="881063" y="4267200"/>
            <a:ext cx="1563687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Parallel database</a:t>
            </a:r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23025" y="4194175"/>
            <a:ext cx="1966913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Geographic replication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3617913" y="3033713"/>
            <a:ext cx="165258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Indexes and views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6113463" y="4821238"/>
            <a:ext cx="23320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Structured, flexible schema</a:t>
            </a: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2189163" y="5802313"/>
            <a:ext cx="26749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Hosted, managed infrastructure</a:t>
            </a:r>
          </a:p>
        </p:txBody>
      </p:sp>
      <p:grpSp>
        <p:nvGrpSpPr>
          <p:cNvPr id="81" name="Group 129"/>
          <p:cNvGrpSpPr>
            <a:grpSpLocks/>
          </p:cNvGrpSpPr>
          <p:nvPr/>
        </p:nvGrpSpPr>
        <p:grpSpPr bwMode="auto">
          <a:xfrm>
            <a:off x="965200" y="2097088"/>
            <a:ext cx="1463675" cy="415925"/>
            <a:chOff x="754" y="1481"/>
            <a:chExt cx="922" cy="262"/>
          </a:xfrm>
        </p:grpSpPr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754" y="1481"/>
              <a:ext cx="922" cy="144"/>
              <a:chOff x="-624" y="1836"/>
              <a:chExt cx="922" cy="144"/>
            </a:xfrm>
          </p:grpSpPr>
          <p:sp>
            <p:nvSpPr>
              <p:cNvPr id="88" name="Rectangle 98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     42342               E</a:t>
                </a: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00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04"/>
            <p:cNvGrpSpPr>
              <a:grpSpLocks/>
            </p:cNvGrpSpPr>
            <p:nvPr/>
          </p:nvGrpSpPr>
          <p:grpSpPr bwMode="auto">
            <a:xfrm>
              <a:off x="754" y="1599"/>
              <a:ext cx="922" cy="144"/>
              <a:chOff x="-624" y="1836"/>
              <a:chExt cx="922" cy="144"/>
            </a:xfrm>
          </p:grpSpPr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10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B     42521               W</a:t>
                </a: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30"/>
          <p:cNvGrpSpPr>
            <a:grpSpLocks/>
          </p:cNvGrpSpPr>
          <p:nvPr/>
        </p:nvGrpSpPr>
        <p:grpSpPr bwMode="auto">
          <a:xfrm>
            <a:off x="965200" y="2476500"/>
            <a:ext cx="1465263" cy="420688"/>
            <a:chOff x="754" y="1720"/>
            <a:chExt cx="923" cy="265"/>
          </a:xfrm>
        </p:grpSpPr>
        <p:grpSp>
          <p:nvGrpSpPr>
            <p:cNvPr id="93" name="Group 109"/>
            <p:cNvGrpSpPr>
              <a:grpSpLocks/>
            </p:cNvGrpSpPr>
            <p:nvPr/>
          </p:nvGrpSpPr>
          <p:grpSpPr bwMode="auto">
            <a:xfrm>
              <a:off x="755" y="1720"/>
              <a:ext cx="922" cy="144"/>
              <a:chOff x="-624" y="1836"/>
              <a:chExt cx="922" cy="144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1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C     66354               W</a:t>
                </a:r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1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114"/>
            <p:cNvGrpSpPr>
              <a:grpSpLocks/>
            </p:cNvGrpSpPr>
            <p:nvPr/>
          </p:nvGrpSpPr>
          <p:grpSpPr bwMode="auto">
            <a:xfrm>
              <a:off x="754" y="1841"/>
              <a:ext cx="922" cy="144"/>
              <a:chOff x="-624" y="1836"/>
              <a:chExt cx="922" cy="144"/>
            </a:xfrm>
          </p:grpSpPr>
          <p:sp>
            <p:nvSpPr>
              <p:cNvPr id="95" name="Rectangle 11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1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     12352               E</a:t>
                </a:r>
              </a:p>
            </p:txBody>
          </p:sp>
          <p:sp>
            <p:nvSpPr>
              <p:cNvPr id="97" name="Line 11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1"/>
          <p:cNvGrpSpPr>
            <a:grpSpLocks/>
          </p:cNvGrpSpPr>
          <p:nvPr/>
        </p:nvGrpSpPr>
        <p:grpSpPr bwMode="auto">
          <a:xfrm>
            <a:off x="971550" y="2857500"/>
            <a:ext cx="1463675" cy="419100"/>
            <a:chOff x="758" y="1960"/>
            <a:chExt cx="922" cy="264"/>
          </a:xfrm>
        </p:grpSpPr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758" y="1960"/>
              <a:ext cx="922" cy="144"/>
              <a:chOff x="-624" y="1836"/>
              <a:chExt cx="922" cy="144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2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     75656               C</a:t>
                </a: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4"/>
            <p:cNvGrpSpPr>
              <a:grpSpLocks/>
            </p:cNvGrpSpPr>
            <p:nvPr/>
          </p:nvGrpSpPr>
          <p:grpSpPr bwMode="auto">
            <a:xfrm>
              <a:off x="758" y="2080"/>
              <a:ext cx="922" cy="144"/>
              <a:chOff x="-624" y="1836"/>
              <a:chExt cx="922" cy="144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12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7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F     15677               E</a:t>
                </a:r>
              </a:p>
            </p:txBody>
          </p:sp>
          <p:sp>
            <p:nvSpPr>
              <p:cNvPr id="108" name="Line 12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2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142"/>
          <p:cNvGrpSpPr>
            <a:grpSpLocks/>
          </p:cNvGrpSpPr>
          <p:nvPr/>
        </p:nvGrpSpPr>
        <p:grpSpPr bwMode="auto">
          <a:xfrm>
            <a:off x="569913" y="1604963"/>
            <a:ext cx="2287587" cy="2287587"/>
            <a:chOff x="505" y="1171"/>
            <a:chExt cx="1441" cy="1441"/>
          </a:xfrm>
        </p:grpSpPr>
        <p:sp>
          <p:nvSpPr>
            <p:cNvPr id="115" name="Rectangle 132"/>
            <p:cNvSpPr>
              <a:spLocks noChangeArrowheads="1"/>
            </p:cNvSpPr>
            <p:nvPr/>
          </p:nvSpPr>
          <p:spPr bwMode="auto">
            <a:xfrm>
              <a:off x="572" y="1939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755" y="2506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4"/>
            <p:cNvSpPr>
              <a:spLocks noChangeArrowheads="1"/>
            </p:cNvSpPr>
            <p:nvPr/>
          </p:nvSpPr>
          <p:spPr bwMode="auto">
            <a:xfrm>
              <a:off x="643" y="233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35"/>
            <p:cNvSpPr>
              <a:spLocks noChangeArrowheads="1"/>
            </p:cNvSpPr>
            <p:nvPr/>
          </p:nvSpPr>
          <p:spPr bwMode="auto">
            <a:xfrm>
              <a:off x="505" y="124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36"/>
            <p:cNvSpPr>
              <a:spLocks noChangeArrowheads="1"/>
            </p:cNvSpPr>
            <p:nvPr/>
          </p:nvSpPr>
          <p:spPr bwMode="auto">
            <a:xfrm>
              <a:off x="620" y="1377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37"/>
            <p:cNvSpPr>
              <a:spLocks noChangeArrowheads="1"/>
            </p:cNvSpPr>
            <p:nvPr/>
          </p:nvSpPr>
          <p:spPr bwMode="auto">
            <a:xfrm>
              <a:off x="1643" y="117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8"/>
            <p:cNvSpPr>
              <a:spLocks noChangeArrowheads="1"/>
            </p:cNvSpPr>
            <p:nvPr/>
          </p:nvSpPr>
          <p:spPr bwMode="auto">
            <a:xfrm>
              <a:off x="1542" y="176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1590" y="189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1258" y="1882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1517" y="2525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8333 0.06458 " pathEditMode="relative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7917 0.127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587 -0.16783 " pathEditMode="relative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025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PNUTS-Single Region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66800" y="1209675"/>
          <a:ext cx="75406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75406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1133475"/>
            <a:ext cx="2701925" cy="838200"/>
          </a:xfrm>
          <a:prstGeom prst="wedgeRectCallout">
            <a:avLst>
              <a:gd name="adj1" fmla="val -26727"/>
              <a:gd name="adj2" fmla="val 68407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8275" indent="-168275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Maintains map from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database.table.key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to tablet to storage-unit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6200" y="904875"/>
            <a:ext cx="2705100" cy="1143000"/>
          </a:xfrm>
          <a:prstGeom prst="wedgeRectCallout">
            <a:avLst>
              <a:gd name="adj1" fmla="val 41315"/>
              <a:gd name="adj2" fmla="val 74454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Routes client requests to correct storage unit</a:t>
            </a:r>
          </a:p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Caches the maps from the tablet controller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228600" y="5553075"/>
            <a:ext cx="2552700" cy="838200"/>
          </a:xfrm>
          <a:prstGeom prst="wedgeRectCallout">
            <a:avLst>
              <a:gd name="adj1" fmla="val 78449"/>
              <a:gd name="adj2" fmla="val -35218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Stores records</a:t>
            </a:r>
          </a:p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Services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get/set/scan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75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Multi-Region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42950" y="1219200"/>
          <a:ext cx="78390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19200"/>
                        <a:ext cx="7839075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8100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Hash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New Zealand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/>
              <a:t>Tablet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22262" y="18256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0x0000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22262" y="4797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0x911F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22262" y="3349625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0x2AF3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45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901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Ordered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2F2B20"/>
              </a:solidFill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>
                <a:solidFill>
                  <a:srgbClr val="2F2B20"/>
                </a:solidFill>
              </a:rPr>
              <a:t>Tablet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"New Zealand"}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85788" y="873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Ordered tables are tricky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1475" y="1412874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Hotspots!</a:t>
            </a: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Solution: Proactive load balancing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Move tablets from hot servers to cold servers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necessary, split hot tablets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962"/>
            <a:ext cx="4122738" cy="2265363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108199"/>
            <a:ext cx="4122737" cy="2265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Tablet Splitting &amp; Balancing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5" name="Slide Number Placeholder 31"/>
          <p:cNvSpPr txBox="1">
            <a:spLocks noGrp="1"/>
          </p:cNvSpPr>
          <p:nvPr/>
        </p:nvSpPr>
        <p:spPr bwMode="auto">
          <a:xfrm>
            <a:off x="7086600" y="647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endParaRPr lang="en-US" sz="120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92325" y="2363788"/>
            <a:ext cx="4959350" cy="2803525"/>
          </a:xfrm>
          <a:prstGeom prst="can">
            <a:avLst>
              <a:gd name="adj" fmla="val 25000"/>
            </a:avLst>
          </a:prstGeom>
          <a:solidFill>
            <a:srgbClr val="6363CB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" pitchFamily="-64" charset="0"/>
              <a:ea typeface="ＭＳ Ｐゴシック" pitchFamily="16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98750" y="32242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4013" y="358775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8100" y="40259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67100" y="4203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6950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40013" y="45291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52863" y="37290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5800" y="32893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94213" y="40005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08450" y="45196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7663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5088" y="371157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83175" y="4457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3938" y="369252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54675" y="41068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08588" y="43735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91125" y="46990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76300" y="1417638"/>
            <a:ext cx="70485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+mn-ea"/>
              </a:rPr>
              <a:t>Each storage unit has many tablets (horizontal partitions of the table)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783138" y="5394325"/>
            <a:ext cx="27701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Tablets may grow over time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0163" y="5429250"/>
            <a:ext cx="20970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Overfull tablets split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805113" y="1684338"/>
            <a:ext cx="35433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Storage unit may become a hotspot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51063" y="5870575"/>
            <a:ext cx="4411662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Shed load by moving tablets to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63C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9" grpId="0" animBg="1"/>
      <p:bldP spid="19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Replication and 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 smtClean="0"/>
              <a:t>PNUTS Uses:</a:t>
            </a:r>
            <a:endParaRPr lang="en-IN" sz="2800" b="1" dirty="0"/>
          </a:p>
          <a:p>
            <a:r>
              <a:rPr lang="en-IN" sz="2800" dirty="0"/>
              <a:t>Asynchronous replication to ensure low latency </a:t>
            </a:r>
            <a:r>
              <a:rPr lang="en-IN" sz="2800" dirty="0" smtClean="0"/>
              <a:t>updates.</a:t>
            </a:r>
          </a:p>
          <a:p>
            <a:r>
              <a:rPr lang="en-IN" sz="2800" dirty="0" smtClean="0"/>
              <a:t>Yahoo</a:t>
            </a:r>
            <a:r>
              <a:rPr lang="en-IN" sz="2800" dirty="0"/>
              <a:t>! Message broker , a publish/subscribe system developed at Yahoo </a:t>
            </a:r>
            <a:r>
              <a:rPr lang="en-IN" sz="2800" dirty="0" smtClean="0"/>
              <a:t>both </a:t>
            </a:r>
            <a:r>
              <a:rPr lang="en-IN" sz="2800" dirty="0"/>
              <a:t>as replacement for redo log and </a:t>
            </a:r>
            <a:r>
              <a:rPr lang="en-IN" sz="2800" dirty="0" smtClean="0"/>
              <a:t>as </a:t>
            </a:r>
            <a:r>
              <a:rPr lang="en-IN" sz="2800" dirty="0" smtClean="0"/>
              <a:t>replication </a:t>
            </a:r>
            <a:r>
              <a:rPr lang="en-IN" sz="2800" dirty="0"/>
              <a:t>mechanism.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368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 Replication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us_m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021231"/>
            <a:ext cx="78295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us_m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022819"/>
            <a:ext cx="78295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3" y="33734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4425" y="34305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34877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138" y="354330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2588" y="54451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1800" y="550227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98950" y="55594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54513" y="5614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35813" y="35956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85025" y="36528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42175" y="3709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97738" y="376555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62063" y="3563938"/>
            <a:ext cx="136525" cy="90487"/>
            <a:chOff x="417" y="2184"/>
            <a:chExt cx="94" cy="6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257300" y="3563938"/>
            <a:ext cx="136525" cy="90487"/>
            <a:chOff x="417" y="2184"/>
            <a:chExt cx="94" cy="6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7300" y="3570288"/>
            <a:ext cx="136525" cy="90487"/>
            <a:chOff x="417" y="2184"/>
            <a:chExt cx="94" cy="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27" name="Picture 26" descr="laptop_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425" y="2846388"/>
            <a:ext cx="5222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51000" y="2786063"/>
            <a:ext cx="136525" cy="90487"/>
            <a:chOff x="417" y="2184"/>
            <a:chExt cx="94" cy="68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31" name="Picture 30" descr="laptopuse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901825"/>
            <a:ext cx="585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7010400" y="641068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 L -0.04305 0.113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7388E-6 L 0.66302 0.036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3 L 0.34322 0.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Yahoo! Message </a:t>
            </a:r>
            <a:r>
              <a:rPr lang="en-IN" dirty="0" smtClean="0">
                <a:solidFill>
                  <a:schemeClr val="accent1"/>
                </a:solidFill>
              </a:rPr>
              <a:t>Broker (</a:t>
            </a:r>
            <a:r>
              <a:rPr lang="en-IN" dirty="0" smtClean="0">
                <a:solidFill>
                  <a:schemeClr val="accent1"/>
                </a:solidFill>
              </a:rPr>
              <a:t>YMB)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Distributed publish-subscribe </a:t>
            </a:r>
            <a:r>
              <a:rPr lang="en-US" altLang="en-US" sz="2800" dirty="0" smtClean="0"/>
              <a:t>system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smtClean="0"/>
              <a:t>committed </a:t>
            </a:r>
            <a:r>
              <a:rPr lang="en-US" altLang="en-US" sz="2800" dirty="0"/>
              <a:t>once a message is </a:t>
            </a:r>
            <a:r>
              <a:rPr lang="en-US" altLang="en-US" sz="2800" dirty="0" smtClean="0"/>
              <a:t>published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Data updates asynchronously propagated to regions (subscribers) and applied to </a:t>
            </a:r>
            <a:r>
              <a:rPr lang="en-US" sz="2800" dirty="0" smtClean="0"/>
              <a:t>replicas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Record updates are published to YMB by master copy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All replicas subscribe to the updates, and get them in same order for a particular record</a:t>
            </a:r>
          </a:p>
          <a:p>
            <a:pPr>
              <a:lnSpc>
                <a:spcPct val="80000"/>
              </a:lnSpc>
            </a:pPr>
            <a:endParaRPr lang="en-IN" alt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9876" y="-69362"/>
            <a:ext cx="8229600" cy="1600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Motivation (Contd..)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sz="2400" b="1" dirty="0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status from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location from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  <a:endParaRPr lang="en-US" altLang="zh-CN" dirty="0" smtClean="0">
              <a:ea typeface="ＭＳ Ｐゴシック" pitchFamily="-105" charset="-128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002009" y="639577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YMB?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YMB ensures messages are not lost before they applied to database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YMB is designed for wide area application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Different YMB clusters at different geographical regions communicate for record updates for serving </a:t>
            </a:r>
            <a:r>
              <a:rPr lang="en-IN" sz="2400" dirty="0" smtClean="0"/>
              <a:t>subscribers</a:t>
            </a:r>
            <a:endParaRPr lang="en-IN" sz="2400" dirty="0" smtClean="0"/>
          </a:p>
          <a:p>
            <a:r>
              <a:rPr lang="en-IN" sz="2400" dirty="0" smtClean="0"/>
              <a:t>It eliminates individual PNUTS clusters from dealing with update propagation between regions.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4471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6000" y="6453188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65C796D-2FBC-4B38-8FB6-5142E01D28B7}" type="slidenum">
              <a:rPr lang="en-US" altLang="en-US" sz="1200">
                <a:solidFill>
                  <a:schemeClr val="bg1"/>
                </a:solidFill>
              </a:rPr>
              <a:pPr algn="ctr"/>
              <a:t>31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-1698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Mastering</a:t>
            </a:r>
          </a:p>
        </p:txBody>
      </p:sp>
      <p:pic>
        <p:nvPicPr>
          <p:cNvPr id="64516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852488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481013" y="2330450"/>
            <a:ext cx="1465262" cy="1155700"/>
            <a:chOff x="303" y="1792"/>
            <a:chExt cx="923" cy="728"/>
          </a:xfrm>
        </p:grpSpPr>
        <p:sp>
          <p:nvSpPr>
            <p:cNvPr id="64591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2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3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5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602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603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604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605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606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4518" name="Rectangle 38"/>
          <p:cNvSpPr>
            <a:spLocks noChangeArrowheads="1"/>
          </p:cNvSpPr>
          <p:nvPr/>
        </p:nvSpPr>
        <p:spPr bwMode="auto">
          <a:xfrm>
            <a:off x="3641725" y="4351338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19" name="Line 39"/>
          <p:cNvSpPr>
            <a:spLocks noChangeShapeType="1"/>
          </p:cNvSpPr>
          <p:nvPr/>
        </p:nvSpPr>
        <p:spPr bwMode="auto">
          <a:xfrm>
            <a:off x="3641725" y="4540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40"/>
          <p:cNvSpPr>
            <a:spLocks noChangeShapeType="1"/>
          </p:cNvSpPr>
          <p:nvPr/>
        </p:nvSpPr>
        <p:spPr bwMode="auto">
          <a:xfrm>
            <a:off x="3638550" y="4725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41"/>
          <p:cNvSpPr>
            <a:spLocks noChangeShapeType="1"/>
          </p:cNvSpPr>
          <p:nvPr/>
        </p:nvSpPr>
        <p:spPr bwMode="auto">
          <a:xfrm>
            <a:off x="3649663" y="49149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42"/>
          <p:cNvSpPr>
            <a:spLocks noChangeArrowheads="1"/>
          </p:cNvSpPr>
          <p:nvPr/>
        </p:nvSpPr>
        <p:spPr bwMode="auto">
          <a:xfrm>
            <a:off x="3651250" y="5091113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23" name="Line 43"/>
          <p:cNvSpPr>
            <a:spLocks noChangeShapeType="1"/>
          </p:cNvSpPr>
          <p:nvPr/>
        </p:nvSpPr>
        <p:spPr bwMode="auto">
          <a:xfrm>
            <a:off x="3646488" y="51006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44"/>
          <p:cNvSpPr>
            <a:spLocks noChangeShapeType="1"/>
          </p:cNvSpPr>
          <p:nvPr/>
        </p:nvSpPr>
        <p:spPr bwMode="auto">
          <a:xfrm>
            <a:off x="3643313" y="52863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45"/>
          <p:cNvSpPr>
            <a:spLocks noChangeShapeType="1"/>
          </p:cNvSpPr>
          <p:nvPr/>
        </p:nvSpPr>
        <p:spPr bwMode="auto">
          <a:xfrm>
            <a:off x="3925888" y="4351338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767263" y="4348163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3648075" y="43418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4528" name="Text Box 48"/>
          <p:cNvSpPr txBox="1">
            <a:spLocks noChangeArrowheads="1"/>
          </p:cNvSpPr>
          <p:nvPr/>
        </p:nvSpPr>
        <p:spPr bwMode="auto">
          <a:xfrm>
            <a:off x="3648075" y="4516438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4529" name="Text Box 49"/>
          <p:cNvSpPr txBox="1">
            <a:spLocks noChangeArrowheads="1"/>
          </p:cNvSpPr>
          <p:nvPr/>
        </p:nvSpPr>
        <p:spPr bwMode="auto">
          <a:xfrm>
            <a:off x="3648075" y="4705350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4530" name="Text Box 50"/>
          <p:cNvSpPr txBox="1">
            <a:spLocks noChangeArrowheads="1"/>
          </p:cNvSpPr>
          <p:nvPr/>
        </p:nvSpPr>
        <p:spPr bwMode="auto">
          <a:xfrm>
            <a:off x="3648075" y="4889500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4531" name="Text Box 51"/>
          <p:cNvSpPr txBox="1">
            <a:spLocks noChangeArrowheads="1"/>
          </p:cNvSpPr>
          <p:nvPr/>
        </p:nvSpPr>
        <p:spPr bwMode="auto">
          <a:xfrm>
            <a:off x="3648075" y="5064125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4532" name="Text Box 52"/>
          <p:cNvSpPr txBox="1">
            <a:spLocks noChangeArrowheads="1"/>
          </p:cNvSpPr>
          <p:nvPr/>
        </p:nvSpPr>
        <p:spPr bwMode="auto">
          <a:xfrm>
            <a:off x="3648075" y="5253038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81975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535113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1938338" y="2165350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>
            <a:off x="6465888" y="3187700"/>
            <a:ext cx="43815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 flipV="1">
            <a:off x="1946275" y="2647950"/>
            <a:ext cx="4949825" cy="9159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7" name="Group 41"/>
          <p:cNvGrpSpPr>
            <a:grpSpLocks/>
          </p:cNvGrpSpPr>
          <p:nvPr/>
        </p:nvGrpSpPr>
        <p:grpSpPr bwMode="auto">
          <a:xfrm>
            <a:off x="6897688" y="3270250"/>
            <a:ext cx="1465262" cy="1155700"/>
            <a:chOff x="4345" y="2384"/>
            <a:chExt cx="923" cy="728"/>
          </a:xfrm>
        </p:grpSpPr>
        <p:sp>
          <p:nvSpPr>
            <p:cNvPr id="64573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4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5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6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7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85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586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87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88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89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99275" y="3271838"/>
            <a:ext cx="1465263" cy="1155700"/>
            <a:chOff x="4441" y="2385"/>
            <a:chExt cx="923" cy="728"/>
          </a:xfrm>
        </p:grpSpPr>
        <p:sp>
          <p:nvSpPr>
            <p:cNvPr id="64555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6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7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8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67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68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69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70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71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72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84188" y="2328863"/>
            <a:ext cx="1465262" cy="1155700"/>
            <a:chOff x="3637" y="3808"/>
            <a:chExt cx="923" cy="728"/>
          </a:xfrm>
        </p:grpSpPr>
        <p:sp>
          <p:nvSpPr>
            <p:cNvPr id="64540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2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43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52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53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54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04E-6 L 0.36024 0.09461 " pathEditMode="relative" ptsTypes="AA">
                                      <p:cBhvr>
                                        <p:cTn id="16" dur="2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81976" grpId="1" animBg="1"/>
      <p:bldP spid="81977" grpId="0" animBg="1"/>
      <p:bldP spid="8197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7588" y="602456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A4E8DA6-B133-4BD1-8FAB-8E4D9F99C932}" type="slidenum">
              <a:rPr lang="en-US" altLang="en-US" sz="1200">
                <a:solidFill>
                  <a:schemeClr val="bg1"/>
                </a:solidFill>
              </a:rPr>
              <a:pPr algn="ctr"/>
              <a:t>32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7" y="-168274"/>
            <a:ext cx="9039726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Record versus </a:t>
            </a:r>
            <a:r>
              <a:rPr lang="en-US" altLang="en-US" dirty="0" smtClean="0">
                <a:solidFill>
                  <a:schemeClr val="accent1"/>
                </a:solidFill>
              </a:rPr>
              <a:t>Tablet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 smtClean="0">
                <a:solidFill>
                  <a:schemeClr val="accent1"/>
                </a:solidFill>
              </a:rPr>
              <a:t>aster</a:t>
            </a:r>
            <a:endParaRPr lang="en-US" altLang="en-US" dirty="0" smtClean="0">
              <a:solidFill>
                <a:schemeClr val="accent1"/>
              </a:solidFill>
            </a:endParaRPr>
          </a:p>
        </p:txBody>
      </p:sp>
      <p:pic>
        <p:nvPicPr>
          <p:cNvPr id="65540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63601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700" y="2341563"/>
            <a:ext cx="1465262" cy="1155700"/>
            <a:chOff x="303" y="1792"/>
            <a:chExt cx="923" cy="728"/>
          </a:xfrm>
        </p:grpSpPr>
        <p:sp>
          <p:nvSpPr>
            <p:cNvPr id="65615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6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7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8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9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26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27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28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29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30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5542" name="Rectangle 38"/>
          <p:cNvSpPr>
            <a:spLocks noChangeArrowheads="1"/>
          </p:cNvSpPr>
          <p:nvPr/>
        </p:nvSpPr>
        <p:spPr bwMode="auto">
          <a:xfrm>
            <a:off x="3681412" y="4362451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3" name="Line 39"/>
          <p:cNvSpPr>
            <a:spLocks noChangeShapeType="1"/>
          </p:cNvSpPr>
          <p:nvPr/>
        </p:nvSpPr>
        <p:spPr bwMode="auto">
          <a:xfrm>
            <a:off x="3681412" y="45513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40"/>
          <p:cNvSpPr>
            <a:spLocks noChangeShapeType="1"/>
          </p:cNvSpPr>
          <p:nvPr/>
        </p:nvSpPr>
        <p:spPr bwMode="auto">
          <a:xfrm>
            <a:off x="3678237" y="473710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>
            <a:off x="3689350" y="49260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690937" y="5102226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3686175" y="511175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3683000" y="52974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3965575" y="4362451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4806950" y="4359276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Text Box 47"/>
          <p:cNvSpPr txBox="1">
            <a:spLocks noChangeArrowheads="1"/>
          </p:cNvSpPr>
          <p:nvPr/>
        </p:nvSpPr>
        <p:spPr bwMode="auto">
          <a:xfrm>
            <a:off x="3687762" y="4352926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5552" name="Text Box 48"/>
          <p:cNvSpPr txBox="1">
            <a:spLocks noChangeArrowheads="1"/>
          </p:cNvSpPr>
          <p:nvPr/>
        </p:nvSpPr>
        <p:spPr bwMode="auto">
          <a:xfrm>
            <a:off x="3687762" y="4527551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5553" name="Text Box 49"/>
          <p:cNvSpPr txBox="1">
            <a:spLocks noChangeArrowheads="1"/>
          </p:cNvSpPr>
          <p:nvPr/>
        </p:nvSpPr>
        <p:spPr bwMode="auto">
          <a:xfrm>
            <a:off x="3687762" y="471646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5554" name="Text Box 50"/>
          <p:cNvSpPr txBox="1">
            <a:spLocks noChangeArrowheads="1"/>
          </p:cNvSpPr>
          <p:nvPr/>
        </p:nvSpPr>
        <p:spPr bwMode="auto">
          <a:xfrm>
            <a:off x="3687762" y="49006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5555" name="Text Box 51"/>
          <p:cNvSpPr txBox="1">
            <a:spLocks noChangeArrowheads="1"/>
          </p:cNvSpPr>
          <p:nvPr/>
        </p:nvSpPr>
        <p:spPr bwMode="auto">
          <a:xfrm>
            <a:off x="3687762" y="50752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5556" name="Text Box 52"/>
          <p:cNvSpPr txBox="1">
            <a:spLocks noChangeArrowheads="1"/>
          </p:cNvSpPr>
          <p:nvPr/>
        </p:nvSpPr>
        <p:spPr bwMode="auto">
          <a:xfrm>
            <a:off x="3687762" y="5264151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5557" name="Line 56"/>
          <p:cNvSpPr>
            <a:spLocks noChangeShapeType="1"/>
          </p:cNvSpPr>
          <p:nvPr/>
        </p:nvSpPr>
        <p:spPr bwMode="auto">
          <a:xfrm flipH="1">
            <a:off x="1978025" y="2176463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38"/>
          <p:cNvGrpSpPr>
            <a:grpSpLocks/>
          </p:cNvGrpSpPr>
          <p:nvPr/>
        </p:nvGrpSpPr>
        <p:grpSpPr bwMode="auto">
          <a:xfrm>
            <a:off x="6937375" y="3281363"/>
            <a:ext cx="1465262" cy="1155700"/>
            <a:chOff x="4345" y="2384"/>
            <a:chExt cx="923" cy="728"/>
          </a:xfrm>
        </p:grpSpPr>
        <p:sp>
          <p:nvSpPr>
            <p:cNvPr id="65597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8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9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0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1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09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10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11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12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13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614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9" name="Group 57"/>
          <p:cNvGrpSpPr>
            <a:grpSpLocks/>
          </p:cNvGrpSpPr>
          <p:nvPr/>
        </p:nvGrpSpPr>
        <p:grpSpPr bwMode="auto">
          <a:xfrm>
            <a:off x="6938962" y="3282951"/>
            <a:ext cx="1465263" cy="1155700"/>
            <a:chOff x="4441" y="2385"/>
            <a:chExt cx="923" cy="728"/>
          </a:xfrm>
        </p:grpSpPr>
        <p:sp>
          <p:nvSpPr>
            <p:cNvPr id="65579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0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1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2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3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91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92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93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94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95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596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76"/>
          <p:cNvGrpSpPr>
            <a:grpSpLocks/>
          </p:cNvGrpSpPr>
          <p:nvPr/>
        </p:nvGrpSpPr>
        <p:grpSpPr bwMode="auto">
          <a:xfrm>
            <a:off x="523875" y="2339976"/>
            <a:ext cx="1465262" cy="1155700"/>
            <a:chOff x="3637" y="3808"/>
            <a:chExt cx="923" cy="728"/>
          </a:xfrm>
        </p:grpSpPr>
        <p:sp>
          <p:nvSpPr>
            <p:cNvPr id="65564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5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6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67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76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77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78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2582862" y="1868488"/>
            <a:ext cx="32083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Record master serializes updates</a:t>
            </a: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3160712" y="3265488"/>
            <a:ext cx="29940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Tablet master serializes inserts</a:t>
            </a:r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 flipH="1">
            <a:off x="4395787" y="3625851"/>
            <a:ext cx="46038" cy="74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67311" y="64003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166937" y="581501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038636D-C441-4140-B1F8-B8B71383FEC8}" type="slidenum">
              <a:rPr lang="en-US" altLang="en-US" sz="1200">
                <a:solidFill>
                  <a:schemeClr val="bg1"/>
                </a:solidFill>
              </a:rPr>
              <a:pPr algn="ctr"/>
              <a:t>33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67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Coping With Failures</a:t>
            </a:r>
          </a:p>
        </p:txBody>
      </p:sp>
      <p:pic>
        <p:nvPicPr>
          <p:cNvPr id="66564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28663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65125" y="22161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74650" y="2397125"/>
            <a:ext cx="1450975" cy="185738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65125" y="24050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74650" y="2587625"/>
            <a:ext cx="1450975" cy="201613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61950" y="25908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3062" y="27797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69887" y="29654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366712" y="31511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49287" y="22161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490662" y="22129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71475" y="22066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371475" y="23812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71475" y="25701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1475" y="27543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71475" y="29289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1475" y="3117850"/>
            <a:ext cx="1316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6781800" y="31559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784975" y="3165475"/>
            <a:ext cx="1450975" cy="177800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6781800" y="3706813"/>
            <a:ext cx="1450975" cy="188912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791325" y="4084638"/>
            <a:ext cx="1450975" cy="168275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25" y="35306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89737" y="37195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86562" y="3905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83387" y="4090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781800" y="35258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065962" y="31559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7907337" y="31527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788150" y="31464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8150" y="33210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788150" y="35099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788150" y="36941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788150" y="38687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8150" y="4057650"/>
            <a:ext cx="1347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 E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522662" y="4227513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3522662" y="441642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3519487" y="46021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530600" y="47910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532187" y="4967288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527425" y="49768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524250" y="51625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806825" y="4227513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648200" y="4224338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29012" y="4217988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29012" y="439261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529012" y="4581525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529012" y="4765675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529012" y="4940300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3529012" y="5129213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66613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411288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14" name="Line 59"/>
          <p:cNvSpPr>
            <a:spLocks noChangeShapeType="1"/>
          </p:cNvSpPr>
          <p:nvPr/>
        </p:nvSpPr>
        <p:spPr bwMode="auto">
          <a:xfrm>
            <a:off x="6781800" y="33448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471487" y="1800225"/>
            <a:ext cx="11747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700" b="1">
                <a:solidFill>
                  <a:srgbClr val="CC0000"/>
                </a:solidFill>
              </a:rPr>
              <a:t>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889125" y="1906588"/>
            <a:ext cx="636587" cy="641350"/>
            <a:chOff x="1265" y="1603"/>
            <a:chExt cx="401" cy="404"/>
          </a:xfrm>
        </p:grpSpPr>
        <p:sp>
          <p:nvSpPr>
            <p:cNvPr id="66624" name="Line 56"/>
            <p:cNvSpPr>
              <a:spLocks noChangeShapeType="1"/>
            </p:cNvSpPr>
            <p:nvPr/>
          </p:nvSpPr>
          <p:spPr bwMode="auto">
            <a:xfrm flipH="1">
              <a:off x="1451" y="1688"/>
              <a:ext cx="215" cy="1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1265" y="1603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CC0000"/>
                  </a:solidFill>
                </a:rPr>
                <a:t>X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83387" y="2932113"/>
            <a:ext cx="1450975" cy="244475"/>
            <a:chOff x="4348" y="2244"/>
            <a:chExt cx="914" cy="154"/>
          </a:xfrm>
        </p:grpSpPr>
        <p:sp>
          <p:nvSpPr>
            <p:cNvPr id="66622" name="Rectangle 7"/>
            <p:cNvSpPr>
              <a:spLocks noChangeArrowheads="1"/>
            </p:cNvSpPr>
            <p:nvPr/>
          </p:nvSpPr>
          <p:spPr bwMode="auto">
            <a:xfrm>
              <a:off x="4348" y="2257"/>
              <a:ext cx="914" cy="127"/>
            </a:xfrm>
            <a:prstGeom prst="rect">
              <a:avLst/>
            </a:prstGeom>
            <a:solidFill>
              <a:srgbClr val="FF4B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6623" name="Text Box 33"/>
            <p:cNvSpPr txBox="1">
              <a:spLocks noChangeArrowheads="1"/>
            </p:cNvSpPr>
            <p:nvPr/>
          </p:nvSpPr>
          <p:spPr bwMode="auto">
            <a:xfrm>
              <a:off x="4394" y="2244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OVERRIDE W → E</a:t>
              </a:r>
            </a:p>
          </p:txBody>
        </p:sp>
      </p:grpSp>
      <p:sp>
        <p:nvSpPr>
          <p:cNvPr id="8254" name="Freeform 62"/>
          <p:cNvSpPr>
            <a:spLocks/>
          </p:cNvSpPr>
          <p:nvPr/>
        </p:nvSpPr>
        <p:spPr bwMode="auto">
          <a:xfrm>
            <a:off x="2030412" y="2066925"/>
            <a:ext cx="5570538" cy="1011238"/>
          </a:xfrm>
          <a:custGeom>
            <a:avLst/>
            <a:gdLst>
              <a:gd name="T0" fmla="*/ 2147483647 w 3509"/>
              <a:gd name="T1" fmla="*/ 0 h 637"/>
              <a:gd name="T2" fmla="*/ 2147483647 w 3509"/>
              <a:gd name="T3" fmla="*/ 2147483647 h 637"/>
              <a:gd name="T4" fmla="*/ 2147483647 w 3509"/>
              <a:gd name="T5" fmla="*/ 2147483647 h 637"/>
              <a:gd name="T6" fmla="*/ 2147483647 w 3509"/>
              <a:gd name="T7" fmla="*/ 2147483647 h 637"/>
              <a:gd name="T8" fmla="*/ 2147483647 w 3509"/>
              <a:gd name="T9" fmla="*/ 2147483647 h 637"/>
              <a:gd name="T10" fmla="*/ 2147483647 w 3509"/>
              <a:gd name="T11" fmla="*/ 2147483647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9"/>
              <a:gd name="T19" fmla="*/ 0 h 637"/>
              <a:gd name="T20" fmla="*/ 3509 w 3509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9" h="637">
                <a:moveTo>
                  <a:pt x="312" y="0"/>
                </a:moveTo>
                <a:cubicBezTo>
                  <a:pt x="156" y="49"/>
                  <a:pt x="0" y="98"/>
                  <a:pt x="124" y="197"/>
                </a:cubicBezTo>
                <a:cubicBezTo>
                  <a:pt x="248" y="296"/>
                  <a:pt x="648" y="553"/>
                  <a:pt x="1056" y="595"/>
                </a:cubicBezTo>
                <a:cubicBezTo>
                  <a:pt x="1464" y="637"/>
                  <a:pt x="2189" y="494"/>
                  <a:pt x="2572" y="451"/>
                </a:cubicBezTo>
                <a:cubicBezTo>
                  <a:pt x="2955" y="408"/>
                  <a:pt x="3201" y="319"/>
                  <a:pt x="3355" y="336"/>
                </a:cubicBezTo>
                <a:cubicBezTo>
                  <a:pt x="3509" y="353"/>
                  <a:pt x="3504" y="452"/>
                  <a:pt x="3499" y="55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5437" y="3405188"/>
            <a:ext cx="136525" cy="90487"/>
            <a:chOff x="417" y="2184"/>
            <a:chExt cx="94" cy="68"/>
          </a:xfrm>
        </p:grpSpPr>
        <p:sp>
          <p:nvSpPr>
            <p:cNvPr id="66620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  <p:sp>
          <p:nvSpPr>
            <p:cNvPr id="66621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53316 -0.13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/>
      <p:bldP spid="8247" grpId="1"/>
      <p:bldP spid="8254" grpId="0" animBg="1"/>
      <p:bldP spid="825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444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082"/>
            <a:ext cx="8229600" cy="51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PNUTS designate one copy of record as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All updates are directed to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Since this is record-level mastering, two records in the same table can be mastered in different clusters.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Why record-level? Observerd 85% of writes originate from same datacenter. Tables, global. Records may be local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57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Mastership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212"/>
            <a:ext cx="8229600" cy="503695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Hidden field in each record stores which copy is the master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updates can be submitted to any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/>
              <a:t>forwarded to master, applied in order received by master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Record also contains origin of last few  updates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can be changed by current master, based on this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change is simply a record update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Tablets mastership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Required to ensure primary key consistency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Can be different from record mastership</a:t>
            </a:r>
            <a:endParaRPr lang="en-IN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Record Timeline Consistency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219200"/>
            <a:ext cx="8061325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Transactions: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status from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Sleeping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Awake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location from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649413" y="3233738"/>
            <a:ext cx="6338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43138" y="3181350"/>
            <a:ext cx="122237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3988" y="2819400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95688" y="2819400"/>
            <a:ext cx="1890712" cy="484188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Home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6563" y="3065463"/>
            <a:ext cx="995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1800" y="5051425"/>
            <a:ext cx="6338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95525" y="4999038"/>
            <a:ext cx="122238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76375" y="4637088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23050" y="4637088"/>
            <a:ext cx="1831975" cy="484187"/>
            <a:chOff x="2229" y="3634"/>
            <a:chExt cx="1154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Work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8950" y="4883150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600325" y="3333750"/>
            <a:ext cx="976313" cy="1084263"/>
            <a:chOff x="1309" y="2813"/>
            <a:chExt cx="615" cy="683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" y="3025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531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21" y="2877"/>
              <a:ext cx="4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5175" y="3432175"/>
            <a:ext cx="876300" cy="1285875"/>
            <a:chOff x="1953" y="2875"/>
            <a:chExt cx="552" cy="810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3" y="3023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270" y="313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65" y="28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Work</a:t>
              </a:r>
            </a:p>
          </p:txBody>
        </p:sp>
      </p:grp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48425" y="3181350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29275" y="2819400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Work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Awake</a:t>
            </a:r>
            <a:r>
              <a:rPr lang="en-US" sz="1400"/>
              <a:t>)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086350" y="3303588"/>
            <a:ext cx="525463" cy="141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76850" y="40005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Work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21525" y="32734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97713" y="3697288"/>
            <a:ext cx="136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(Alice, </a:t>
            </a:r>
            <a:r>
              <a:rPr lang="en-US" sz="1000">
                <a:solidFill>
                  <a:schemeClr val="accent2"/>
                </a:solidFill>
              </a:rPr>
              <a:t>Work</a:t>
            </a:r>
            <a:r>
              <a:rPr lang="en-US" sz="1000"/>
              <a:t>, </a:t>
            </a:r>
            <a:r>
              <a:rPr lang="en-US" sz="1000">
                <a:solidFill>
                  <a:srgbClr val="006600"/>
                </a:solidFill>
              </a:rPr>
              <a:t>Awake</a:t>
            </a:r>
            <a:r>
              <a:rPr lang="en-US" sz="1000"/>
              <a:t>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5486400"/>
            <a:ext cx="8245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replica should see record as (Alice, </a:t>
            </a: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Work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Sleeping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Recovery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7602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Recovery from failure involves copying lost tablets from another replica.</a:t>
            </a:r>
          </a:p>
          <a:p>
            <a:endParaRPr lang="en-IN" sz="2800" dirty="0" smtClean="0"/>
          </a:p>
          <a:p>
            <a:r>
              <a:rPr lang="en-IN" sz="2800" dirty="0" smtClean="0"/>
              <a:t>It involves three step process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Request a copy from remote replica (source)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Publish “checkpoint message” to YMB to apply in-flight updates (to 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Copy source tablet to destination region</a:t>
            </a:r>
          </a:p>
          <a:p>
            <a:pPr marL="514350" indent="-514350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Font typeface="+mj-lt"/>
              <a:buAutoNum type="arabicParenR"/>
            </a:pPr>
            <a:endParaRPr lang="en-US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Recovery (Contd..)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“backup regions”</a:t>
            </a:r>
            <a:r>
              <a:rPr lang="en-IN" sz="2800" dirty="0"/>
              <a:t> </a:t>
            </a:r>
            <a:r>
              <a:rPr lang="en-IN" sz="2800" dirty="0" smtClean="0"/>
              <a:t>near serving replicas.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Backup region maintain a back-up replica.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Recovering a table involve transferring it from backup region in the same or nearby datacenter.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Minimizes bandwidth cost and latency.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b="1" dirty="0" smtClean="0"/>
              <a:t>Data Model and features : </a:t>
            </a:r>
          </a:p>
          <a:p>
            <a:r>
              <a:rPr lang="en-US" sz="2400" dirty="0" smtClean="0"/>
              <a:t>PNUTS exposes a simple relational model to users, and supports single-table scans with predicates.</a:t>
            </a:r>
          </a:p>
          <a:p>
            <a:r>
              <a:rPr lang="en-US" sz="2400" dirty="0" smtClean="0"/>
              <a:t>scatter-gather operations</a:t>
            </a:r>
          </a:p>
          <a:p>
            <a:r>
              <a:rPr lang="en-US" sz="2400" dirty="0" smtClean="0"/>
              <a:t>Asynchronous notification of clients </a:t>
            </a:r>
          </a:p>
          <a:p>
            <a:r>
              <a:rPr lang="en-US" sz="2400" dirty="0" smtClean="0"/>
              <a:t>Bulk loading.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Fault tolerance : </a:t>
            </a:r>
          </a:p>
          <a:p>
            <a:r>
              <a:rPr lang="en-US" sz="2400" dirty="0" smtClean="0"/>
              <a:t>PNUTS employs redundancy at multiple levels like data, metadata, and serving components.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Database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65875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 Applications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 Meta-Data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Listings Management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Session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209822"/>
            <a:ext cx="8556171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Experimental Setup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East: Quad 2.13 GHz Xeon, 4GB RAM, 1 SATA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disk</a:t>
            </a:r>
          </a:p>
          <a:p>
            <a:pPr marL="235458" lvl="1" indent="0">
              <a:buNone/>
              <a:defRPr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80% locality</a:t>
            </a:r>
            <a:endParaRPr lang="en-IN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1260957"/>
            <a:ext cx="8173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Data: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Hash: 99 clients (33 per region),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681781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Load: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2110"/>
            <a:ext cx="7543800" cy="425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627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Read/Write Ratio: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825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Skew: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Zipf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parameter vary from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 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uniform) to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5" y="2297609"/>
            <a:ext cx="7451411" cy="37374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14556"/>
            <a:ext cx="8229600" cy="5444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r>
              <a:rPr lang="en-US" sz="2400" b="1" dirty="0" smtClean="0"/>
              <a:t>Pub/Sub Message system</a:t>
            </a:r>
          </a:p>
          <a:p>
            <a:pPr algn="just"/>
            <a:r>
              <a:rPr lang="en-US" sz="24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pPr algn="just"/>
            <a:endParaRPr lang="en-US" sz="20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Record-level Mastering</a:t>
            </a:r>
          </a:p>
          <a:p>
            <a:pPr algn="just"/>
            <a:r>
              <a:rPr lang="en-US" sz="2400" dirty="0" smtClean="0"/>
              <a:t>	PNUTS have chosen to make all high latency operations asynchronous, and to support record-level mastering. </a:t>
            </a:r>
          </a:p>
          <a:p>
            <a:pPr algn="just">
              <a:buFont typeface="Arial"/>
              <a:buNone/>
            </a:pPr>
            <a:endParaRPr lang="en-US" sz="22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Hosting</a:t>
            </a:r>
          </a:p>
          <a:p>
            <a:pPr algn="just"/>
            <a:r>
              <a:rPr lang="en-US" sz="2400" dirty="0" smtClean="0"/>
              <a:t>PNUTS is a hosted, centrally-managed database service shared by multiple applications. 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 (Contd..)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7619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762985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Number of Storage Units: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10% writes, 1,200 requests/seconds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1928277"/>
            <a:ext cx="7118252" cy="4275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727947"/>
            <a:ext cx="821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Size of Range Scans: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30 clients vs. 300 clients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862" y="2297607"/>
            <a:ext cx="6928003" cy="39424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" y="37998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1065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079479"/>
            <a:ext cx="84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8675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Rich database functionality and low latency at massive scale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Tradeoffs between functionality, performance and scalability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asynchronous replication to ensure low write latency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6" y="63265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Ongoing 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Batch query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processing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3987" y="635803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677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PNUTS Presentation by Brian </a:t>
            </a:r>
            <a:r>
              <a:rPr lang="en-IN" sz="2000" dirty="0" err="1" smtClean="0"/>
              <a:t>F.Cooper</a:t>
            </a:r>
            <a:endParaRPr lang="en-IN" sz="2000" dirty="0" smtClean="0"/>
          </a:p>
          <a:p>
            <a:pPr marL="0" indent="0">
              <a:buNone/>
            </a:pPr>
            <a:r>
              <a:rPr lang="en-IN" altLang="en-US" sz="2000" dirty="0" smtClean="0"/>
              <a:t>	</a:t>
            </a:r>
            <a:r>
              <a:rPr lang="en-IN" altLang="en-US" sz="2000" dirty="0" smtClean="0">
                <a:hlinkClick r:id="rId2"/>
              </a:rPr>
              <a:t>http://www.brianfrankcooper.net/</a:t>
            </a:r>
            <a:endParaRPr lang="en-IN" altLang="en-US" sz="2000" dirty="0" smtClean="0"/>
          </a:p>
          <a:p>
            <a:r>
              <a:rPr lang="en-US" sz="2000" dirty="0" smtClean="0"/>
              <a:t>Web-Scale </a:t>
            </a:r>
            <a:r>
              <a:rPr lang="en-US" sz="2000" dirty="0"/>
              <a:t>Data Serving with </a:t>
            </a:r>
            <a:r>
              <a:rPr lang="en-US" sz="2000" dirty="0" smtClean="0"/>
              <a:t>PNUTS</a:t>
            </a:r>
            <a:r>
              <a:rPr lang="en-US" sz="2000" b="1" i="1" dirty="0" smtClean="0"/>
              <a:t> </a:t>
            </a:r>
            <a:r>
              <a:rPr lang="en-US" sz="2000" dirty="0" smtClean="0"/>
              <a:t>by Adam </a:t>
            </a:r>
            <a:r>
              <a:rPr lang="en-US" sz="2000" dirty="0" smtClean="0"/>
              <a:t>Silberstein</a:t>
            </a:r>
            <a:r>
              <a:rPr lang="en-IN" sz="2000" dirty="0" smtClean="0"/>
              <a:t>    - </a:t>
            </a:r>
            <a:r>
              <a:rPr lang="en-IN" sz="2000" dirty="0" smtClean="0">
                <a:hlinkClick r:id="rId3"/>
              </a:rPr>
              <a:t>http://cdn.oreillystatic.com/en/assets/1/event/61/PNUTS%20Presentation.pptx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67314"/>
            <a:ext cx="8425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Consistency Model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http://www.mosharaf.com/blog/tag/per-record-timeline-consistency/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http://www.cse.iitb.ac.in/infolab/Data/Courses/CS632/Talks/pnuts-vldb08.ppt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814927"/>
            <a:ext cx="7554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PNUTS Architecture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http://ilpubs.stanford.edu:8090/916/1/views.pdf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Hotspot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Ordered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http://www.brianfrankcooper.net/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5086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Eventual Consistency example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http://www.slideshare.net/smilekg1220/pnuts-12502407</a:t>
            </a:r>
            <a:endParaRPr lang="en-US" sz="2000" dirty="0" smtClean="0"/>
          </a:p>
          <a:p>
            <a:r>
              <a:rPr lang="en-US" sz="2000" dirty="0" smtClean="0"/>
              <a:t>PNUTS 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4"/>
              </a:rPr>
              <a:t>http://web.eecs.umich.edu/~michjc/eecs584/notes/lecture18-pnuts.pptx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PNUTS: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1015" y="1600200"/>
            <a:ext cx="8475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Asynchronous geographic replication, and use of a guaranteed message delivery service</a:t>
            </a:r>
          </a:p>
          <a:p>
            <a:pPr algn="just"/>
            <a:r>
              <a:rPr lang="en-US" sz="2400" dirty="0" smtClean="0"/>
              <a:t>A consistency model that offers applications transactional features.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Delivery of data management as a hosted service.</a:t>
            </a:r>
          </a:p>
          <a:p>
            <a:pPr algn="just"/>
            <a:r>
              <a:rPr lang="en-US" sz="24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and Query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829" y="1011238"/>
            <a:ext cx="8352971" cy="56072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presents a simplified relational data model to the user where data is organized into tables of records with attributes.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addition to typical data types, “blob” is a valid data type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Schemas are flexible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Supports selection and projection from a single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Point access and Range access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 and write single or small groups of records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Multiget</a:t>
            </a:r>
            <a:r>
              <a:rPr lang="en-US" sz="2400" dirty="0" smtClean="0"/>
              <a:t>” operation for retrieving multiple records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Missing features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does not enforce constraints such as referential integrity, although this would be very desirable.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Another missing feature is complex ad hoc queries</a:t>
            </a:r>
          </a:p>
          <a:p>
            <a:pPr algn="just"/>
            <a:r>
              <a:rPr lang="en-US" sz="2400" b="1" dirty="0" smtClean="0"/>
              <a:t>Future Work</a:t>
            </a:r>
            <a:r>
              <a:rPr lang="en-US" sz="2400" dirty="0" smtClean="0"/>
              <a:t>: Improving query functionality; should not jeopardize the response-time and availability currently guaranteed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55655"/>
            <a:ext cx="8229600" cy="3164311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5"/>
            <a:ext cx="60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1328" y="5026366"/>
            <a:ext cx="82550" cy="279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2803478" y="5026366"/>
            <a:ext cx="6350" cy="259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311477" y="5026366"/>
            <a:ext cx="47625" cy="22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4940253" y="5026366"/>
            <a:ext cx="6350" cy="256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1750" cy="292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53128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284600"/>
            <a:ext cx="457200" cy="265641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284600"/>
            <a:ext cx="685800" cy="265641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284600"/>
            <a:ext cx="457200" cy="265641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0"/>
            <a:ext cx="1600200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284600"/>
            <a:ext cx="457200" cy="265641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284600"/>
            <a:ext cx="685800" cy="26564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284600"/>
            <a:ext cx="457200" cy="265641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0"/>
            <a:ext cx="21256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286187"/>
            <a:ext cx="525462" cy="265641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286187"/>
            <a:ext cx="950913" cy="265641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7"/>
            <a:ext cx="9445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8041" y="5026366"/>
            <a:ext cx="68262" cy="22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76815" y="5020016"/>
            <a:ext cx="84138" cy="258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9</a:t>
            </a:fld>
            <a:endParaRPr lang="en-US"/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1973216" y="482025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5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2647</Words>
  <Application>Microsoft Office PowerPoint</Application>
  <PresentationFormat>On-screen Show (4:3)</PresentationFormat>
  <Paragraphs>655</Paragraphs>
  <Slides>54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宋体</vt:lpstr>
      <vt:lpstr>Arial</vt:lpstr>
      <vt:lpstr>Calibri</vt:lpstr>
      <vt:lpstr>Courier</vt:lpstr>
      <vt:lpstr>Helvetica</vt:lpstr>
      <vt:lpstr>Impact</vt:lpstr>
      <vt:lpstr>ＭＳ Ｐゴシック</vt:lpstr>
      <vt:lpstr>ＭＳ Ｐゴシック</vt:lpstr>
      <vt:lpstr>Times</vt:lpstr>
      <vt:lpstr>Times New Roman</vt:lpstr>
      <vt:lpstr>Wingdings</vt:lpstr>
      <vt:lpstr>Wingdings 2</vt:lpstr>
      <vt:lpstr>Custom Design</vt:lpstr>
      <vt:lpstr>Office Theme</vt:lpstr>
      <vt:lpstr>Visio</vt:lpstr>
      <vt:lpstr>PNUTS: Yahoo!’s Hosted Data Serving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PowerPoint Presentation</vt:lpstr>
      <vt:lpstr>Example: social network updates</vt:lpstr>
      <vt:lpstr>Example: social network updates</vt:lpstr>
      <vt:lpstr>What is PNUTS?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Replication and Consistency</vt:lpstr>
      <vt:lpstr>Asynchronous Replication</vt:lpstr>
      <vt:lpstr>Yahoo! Message Broker (YMB)</vt:lpstr>
      <vt:lpstr>Why YMB?</vt:lpstr>
      <vt:lpstr>Mastering</vt:lpstr>
      <vt:lpstr>Record versus Tablet Master</vt:lpstr>
      <vt:lpstr>Coping With Failures</vt:lpstr>
      <vt:lpstr>Consistency</vt:lpstr>
      <vt:lpstr> Mastership</vt:lpstr>
      <vt:lpstr>Record Timeline Consistency</vt:lpstr>
      <vt:lpstr>Recovery</vt:lpstr>
      <vt:lpstr>Recovery (Contd..)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122</cp:revision>
  <dcterms:created xsi:type="dcterms:W3CDTF">2014-01-29T16:52:11Z</dcterms:created>
  <dcterms:modified xsi:type="dcterms:W3CDTF">2015-10-15T07:02:27Z</dcterms:modified>
</cp:coreProperties>
</file>