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65" r:id="rId4"/>
    <p:sldId id="257" r:id="rId5"/>
    <p:sldId id="264" r:id="rId6"/>
    <p:sldId id="258" r:id="rId7"/>
    <p:sldId id="262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18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PNUTS: Yahoo!’s Hosted Data Serving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12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7452"/>
            <a:ext cx="8229600" cy="540871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Team members</a:t>
            </a:r>
          </a:p>
          <a:p>
            <a:r>
              <a:rPr lang="en-US" sz="2800" dirty="0" err="1" smtClean="0"/>
              <a:t>Raviteja</a:t>
            </a:r>
            <a:r>
              <a:rPr lang="en-US" sz="2800" dirty="0" smtClean="0"/>
              <a:t> Reddy K (16208639)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49" y="520505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Motivation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427657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The foremost requirements for any web application: </a:t>
            </a:r>
          </a:p>
          <a:p>
            <a:pPr marL="571500" indent="-457200">
              <a:buAutoNum type="arabicPeriod"/>
            </a:pPr>
            <a:r>
              <a:rPr lang="en-US" sz="2400" dirty="0" smtClean="0"/>
              <a:t>Scalability</a:t>
            </a:r>
          </a:p>
          <a:p>
            <a:pPr marL="971550" lvl="1" indent="-457200">
              <a:buFont typeface="Wingdings" pitchFamily="2" charset="2"/>
              <a:buChar char="§"/>
            </a:pPr>
            <a:r>
              <a:rPr lang="en-US" sz="2000" dirty="0" smtClean="0"/>
              <a:t>Architectural scalability, scale linearly</a:t>
            </a:r>
          </a:p>
          <a:p>
            <a:pPr marL="571500" indent="-457200">
              <a:buAutoNum type="arabicPeriod"/>
            </a:pPr>
            <a:r>
              <a:rPr lang="en-US" sz="2400" dirty="0" smtClean="0"/>
              <a:t>Response Time and Geographic Scope</a:t>
            </a:r>
          </a:p>
          <a:p>
            <a:pPr marL="971550" lvl="1" indent="-457200">
              <a:buFont typeface="Wingdings" pitchFamily="2" charset="2"/>
              <a:buChar char="§"/>
            </a:pPr>
            <a:r>
              <a:rPr lang="en-US" sz="2000" dirty="0" smtClean="0"/>
              <a:t>Data Replicas on multiple continents</a:t>
            </a:r>
          </a:p>
          <a:p>
            <a:pPr marL="571500" indent="-457200">
              <a:buAutoNum type="arabicPeriod"/>
            </a:pPr>
            <a:r>
              <a:rPr lang="en-US" sz="2400" dirty="0" smtClean="0"/>
              <a:t>High Availability and Fault tolerance</a:t>
            </a:r>
          </a:p>
          <a:p>
            <a:pPr marL="971550" lvl="1" indent="-457200">
              <a:buFont typeface="Wingdings" pitchFamily="2" charset="2"/>
              <a:buChar char="§"/>
            </a:pPr>
            <a:r>
              <a:rPr lang="en-US" sz="2000" dirty="0" smtClean="0"/>
              <a:t>failures, apps will still be able to read data</a:t>
            </a:r>
          </a:p>
          <a:p>
            <a:pPr marL="571500" indent="-457200">
              <a:buAutoNum type="arabicPeriod"/>
            </a:pPr>
            <a:r>
              <a:rPr lang="en-US" sz="2400" dirty="0" smtClean="0"/>
              <a:t>Relaxed Consistency Guarantees.</a:t>
            </a:r>
          </a:p>
          <a:p>
            <a:pPr marL="971550" lvl="1" indent="-457200">
              <a:buFont typeface="Wingdings" pitchFamily="2" charset="2"/>
              <a:buChar char="§"/>
            </a:pPr>
            <a:r>
              <a:rPr lang="en-US" sz="2000" dirty="0" smtClean="0"/>
              <a:t>Tolerate stale or reordered data</a:t>
            </a:r>
          </a:p>
          <a:p>
            <a:pPr marL="5715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177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Consider a photo sharing application that allows users to post photos and control access. A user wishes to do a sequence of 2 updates to his record: </a:t>
            </a:r>
          </a:p>
          <a:p>
            <a:r>
              <a:rPr lang="en-US" sz="2000" dirty="0" smtClean="0"/>
              <a:t>U1: Remove his mother from the list of people who can view his photos </a:t>
            </a:r>
          </a:p>
          <a:p>
            <a:r>
              <a:rPr lang="en-US" sz="2000" dirty="0" smtClean="0"/>
              <a:t>U2: Post spring-break photos </a:t>
            </a:r>
          </a:p>
          <a:p>
            <a:r>
              <a:rPr lang="en-US" sz="2000" dirty="0" smtClean="0"/>
              <a:t>Under the eventual consistency model, update U1 can go to replica R1 of the record, while U2 might go to replica R2. </a:t>
            </a:r>
          </a:p>
          <a:p>
            <a:r>
              <a:rPr lang="en-US" sz="2000" dirty="0" smtClean="0"/>
              <a:t>Even though the final states of the replicas R1 and R2 are guaranteed to be the same (the eventual consistency guarantee), at R2, for some time, a user is able to read a state of the record that never should have existed: the photos have been posted but the change in access control has not taken place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PNUTS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Data Model and features : </a:t>
            </a:r>
          </a:p>
          <a:p>
            <a:r>
              <a:rPr lang="en-US" sz="2000" dirty="0" smtClean="0"/>
              <a:t>PNUTS exposes a simple relational model to users, and supports single-table scans with predicates.</a:t>
            </a:r>
          </a:p>
          <a:p>
            <a:r>
              <a:rPr lang="en-US" sz="2000" dirty="0" smtClean="0"/>
              <a:t>scatter-gather operations,</a:t>
            </a:r>
          </a:p>
          <a:p>
            <a:r>
              <a:rPr lang="en-US" sz="2000" dirty="0" smtClean="0"/>
              <a:t>Asynchronous notification of clients </a:t>
            </a:r>
          </a:p>
          <a:p>
            <a:r>
              <a:rPr lang="en-US" sz="2000" dirty="0" smtClean="0"/>
              <a:t>Bulk loading.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600" dirty="0" smtClean="0"/>
              <a:t>Fault tolerance : </a:t>
            </a:r>
          </a:p>
          <a:p>
            <a:r>
              <a:rPr lang="en-US" sz="2000" dirty="0" smtClean="0"/>
              <a:t>PNUTS employs redundancy at multiple levels like data, metadata, serving components,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5588"/>
            <a:ext cx="8229600" cy="54441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Pub sub Message system</a:t>
            </a:r>
          </a:p>
          <a:p>
            <a:r>
              <a:rPr lang="en-US" sz="2000" dirty="0" smtClean="0"/>
              <a:t>Asynchronous operations are carried out over a topic-based pub/sub system called Yahoo! Message Broker (YMB), which together with PNUTS, is part of Yahoo!’s Sherpa data services platform. 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Record-level Mastering</a:t>
            </a:r>
          </a:p>
          <a:p>
            <a:r>
              <a:rPr lang="en-US" sz="2400" dirty="0" smtClean="0"/>
              <a:t>	</a:t>
            </a:r>
            <a:r>
              <a:rPr lang="en-US" sz="2200" dirty="0" err="1" smtClean="0"/>
              <a:t>Pnuts</a:t>
            </a:r>
            <a:r>
              <a:rPr lang="en-US" sz="2200" dirty="0" smtClean="0"/>
              <a:t> have chosen to make all high latency operations asynchronous, and to support record-level mastering. 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400" dirty="0" smtClean="0"/>
              <a:t>Hosting</a:t>
            </a:r>
          </a:p>
          <a:p>
            <a:r>
              <a:rPr lang="en-US" sz="2200" dirty="0" smtClean="0"/>
              <a:t>PNUTS is a hosted, centrally-managed database service shared by multiple applications. </a:t>
            </a:r>
          </a:p>
          <a:p>
            <a:pPr>
              <a:buNone/>
            </a:pPr>
            <a:endParaRPr lang="en-US" sz="22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PNUTS: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1600200"/>
            <a:ext cx="8475785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architecture based on record-level, asynchronous geographic replication, and use of a guaranteed </a:t>
            </a:r>
            <a:r>
              <a:rPr lang="en-US" sz="2000" dirty="0" smtClean="0"/>
              <a:t>message delivery service</a:t>
            </a:r>
          </a:p>
          <a:p>
            <a:r>
              <a:rPr lang="en-US" sz="2000" dirty="0" smtClean="0"/>
              <a:t>A </a:t>
            </a:r>
            <a:r>
              <a:rPr lang="en-US" sz="2000" dirty="0" smtClean="0"/>
              <a:t>consistency model that offers applications transactional </a:t>
            </a:r>
            <a:r>
              <a:rPr lang="en-US" sz="2000" dirty="0" smtClean="0"/>
              <a:t>features</a:t>
            </a:r>
          </a:p>
          <a:p>
            <a:r>
              <a:rPr lang="en-US" sz="2000" dirty="0" smtClean="0"/>
              <a:t>A </a:t>
            </a:r>
            <a:r>
              <a:rPr lang="en-US" sz="2000" dirty="0" smtClean="0"/>
              <a:t>choice of features to </a:t>
            </a:r>
            <a:r>
              <a:rPr lang="en-US" sz="2000" dirty="0" smtClean="0"/>
              <a:t>include like </a:t>
            </a:r>
            <a:r>
              <a:rPr lang="en-US" sz="2000" dirty="0" smtClean="0"/>
              <a:t>hashed and ordered table organizations, flexible </a:t>
            </a:r>
            <a:r>
              <a:rPr lang="en-US" sz="2000" dirty="0" smtClean="0"/>
              <a:t>schemas </a:t>
            </a:r>
            <a:r>
              <a:rPr lang="en-US" sz="2000" dirty="0" smtClean="0"/>
              <a:t>or </a:t>
            </a:r>
            <a:r>
              <a:rPr lang="en-US" sz="2000" dirty="0" smtClean="0"/>
              <a:t>exclude limits </a:t>
            </a:r>
            <a:r>
              <a:rPr lang="en-US" sz="2000" dirty="0" smtClean="0"/>
              <a:t>on ad hoc queries, no referential integrity or serializable </a:t>
            </a:r>
            <a:r>
              <a:rPr lang="en-US" sz="2000" dirty="0" smtClean="0"/>
              <a:t>transactions </a:t>
            </a:r>
          </a:p>
          <a:p>
            <a:r>
              <a:rPr lang="en-US" sz="2000" dirty="0" smtClean="0"/>
              <a:t>Delivery </a:t>
            </a:r>
            <a:r>
              <a:rPr lang="en-US" sz="2000" dirty="0" smtClean="0"/>
              <a:t>of data management as a hosted service.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Query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PNUTS presents a simplified relational data model to the user where data is organized into tables of records with attributes. </a:t>
            </a:r>
          </a:p>
          <a:p>
            <a:r>
              <a:rPr lang="en-US" sz="2000" dirty="0" smtClean="0"/>
              <a:t>In addition to typical data types, “blob” is a valid data type, allowing arbitrary structures inside a record.</a:t>
            </a:r>
          </a:p>
          <a:p>
            <a:r>
              <a:rPr lang="en-US" sz="2000" dirty="0" smtClean="0"/>
              <a:t>Schemas are flexible: new attributes can be added at any time without halting query or update activity, and records are not required to have values for all attributes. </a:t>
            </a:r>
          </a:p>
          <a:p>
            <a:r>
              <a:rPr lang="en-US" sz="2000" dirty="0" smtClean="0"/>
              <a:t>The query language of PNUTS supports selection and projection from a single table. Updates and deletes must specify the primary key. </a:t>
            </a:r>
            <a:endParaRPr lang="en-US" sz="2000" dirty="0" smtClean="0"/>
          </a:p>
          <a:p>
            <a:r>
              <a:rPr lang="en-US" sz="2000" dirty="0" smtClean="0"/>
              <a:t>A user may update his own record, resulting in point access. Another user may scan a set of friends in order by name, resulting in range access. 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843"/>
            <a:ext cx="8229600" cy="5528603"/>
          </a:xfrm>
        </p:spPr>
        <p:txBody>
          <a:bodyPr>
            <a:noAutofit/>
          </a:bodyPr>
          <a:lstStyle/>
          <a:p>
            <a:r>
              <a:rPr lang="en-US" sz="2000" dirty="0" smtClean="0"/>
              <a:t>PNUTS </a:t>
            </a:r>
            <a:r>
              <a:rPr lang="en-US" sz="2000" dirty="0" smtClean="0"/>
              <a:t>allows applications to declare tables to be hashed or ordered, supporting both workloads efficiently. </a:t>
            </a:r>
          </a:p>
          <a:p>
            <a:r>
              <a:rPr lang="en-US" sz="2000" dirty="0" err="1" smtClean="0"/>
              <a:t>Pnuts</a:t>
            </a:r>
            <a:r>
              <a:rPr lang="en-US" sz="2000" dirty="0" smtClean="0"/>
              <a:t> is primarily for online serving workloads that consist mostly of queries that read and write single records or small groups of records.. 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r>
              <a:rPr lang="en-US" sz="2000" dirty="0" err="1" smtClean="0"/>
              <a:t>Pnuts</a:t>
            </a:r>
            <a:r>
              <a:rPr lang="en-US" sz="2000" dirty="0" smtClean="0"/>
              <a:t> provide </a:t>
            </a:r>
            <a:r>
              <a:rPr lang="en-US" sz="2000" dirty="0" smtClean="0"/>
              <a:t>a “</a:t>
            </a:r>
            <a:r>
              <a:rPr lang="en-US" sz="2000" dirty="0" err="1" smtClean="0"/>
              <a:t>multiget</a:t>
            </a:r>
            <a:r>
              <a:rPr lang="en-US" sz="2000" dirty="0" smtClean="0"/>
              <a:t>” operation which supports retrieving multiple records  in parallel by specifying a set of primary keys and an optional predicate</a:t>
            </a:r>
          </a:p>
          <a:p>
            <a:r>
              <a:rPr lang="en-US" sz="2000" dirty="0" err="1" smtClean="0"/>
              <a:t>Pnuts</a:t>
            </a:r>
            <a:r>
              <a:rPr lang="en-US" sz="2000" dirty="0" smtClean="0"/>
              <a:t> regrettably, also does not enforce constraints such as referential integrity, although this would be very desirable. </a:t>
            </a:r>
            <a:endParaRPr lang="en-US" sz="2000" dirty="0" smtClean="0"/>
          </a:p>
          <a:p>
            <a:r>
              <a:rPr lang="en-US" sz="2000" dirty="0" smtClean="0"/>
              <a:t>Another </a:t>
            </a:r>
            <a:r>
              <a:rPr lang="en-US" sz="2000" dirty="0" smtClean="0"/>
              <a:t>missing feature is complex ad hoc </a:t>
            </a:r>
            <a:r>
              <a:rPr lang="en-US" sz="2000" dirty="0" smtClean="0"/>
              <a:t>queries</a:t>
            </a:r>
            <a:endParaRPr lang="en-US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590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Custom Design</vt:lpstr>
      <vt:lpstr>PNUTS: Yahoo!’s Hosted Data Serving Platform</vt:lpstr>
      <vt:lpstr>Slide 2</vt:lpstr>
      <vt:lpstr>Motivation</vt:lpstr>
      <vt:lpstr>Eventual consistency example</vt:lpstr>
      <vt:lpstr>PNUTS Overview</vt:lpstr>
      <vt:lpstr>Slide 6</vt:lpstr>
      <vt:lpstr>PNUTS: Contributions</vt:lpstr>
      <vt:lpstr>Data and Query Model</vt:lpstr>
      <vt:lpstr>Slide 9</vt:lpstr>
    </vt:vector>
  </TitlesOfParts>
  <Company>University of Missouri - Kansas City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sowmya gangidi</cp:lastModifiedBy>
  <cp:revision>58</cp:revision>
  <dcterms:created xsi:type="dcterms:W3CDTF">2014-01-29T16:55:47Z</dcterms:created>
  <dcterms:modified xsi:type="dcterms:W3CDTF">2015-10-15T02:58:47Z</dcterms:modified>
</cp:coreProperties>
</file>