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3" r:id="rId2"/>
    <p:sldId id="274" r:id="rId3"/>
    <p:sldId id="275" r:id="rId4"/>
    <p:sldId id="276" r:id="rId5"/>
    <p:sldId id="277" r:id="rId6"/>
    <p:sldId id="278" r:id="rId7"/>
    <p:sldId id="257" r:id="rId8"/>
    <p:sldId id="272" r:id="rId9"/>
    <p:sldId id="265" r:id="rId10"/>
    <p:sldId id="271" r:id="rId11"/>
    <p:sldId id="270" r:id="rId12"/>
    <p:sldId id="269" r:id="rId13"/>
    <p:sldId id="268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307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176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757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4240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260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534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6335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367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763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140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1413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1FF57-D500-D947-82D9-29F21DC9641E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135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	The Yahoo! Applications which motivated and influenced PNUTS: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/>
              <a:t> </a:t>
            </a:r>
            <a:r>
              <a:rPr lang="en-US" sz="2400" dirty="0" smtClean="0"/>
              <a:t>User Database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Social Applications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Content Meta-Data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Listings Management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Session Data</a:t>
            </a:r>
          </a:p>
          <a:p>
            <a:pPr>
              <a:buNone/>
            </a:pPr>
            <a:r>
              <a:rPr lang="en-US" sz="2400" dirty="0" smtClean="0"/>
              <a:t>	Yahoo! applied PNUTS on some of these applications, while others are still under progress.</a:t>
            </a:r>
            <a:endParaRPr lang="en-IN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55058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57" y="323557"/>
            <a:ext cx="8468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Varying Read/Write Ratio: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046" y="1097280"/>
            <a:ext cx="7118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 2" pitchFamily="18" charset="2"/>
              <a:buChar char="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Ratios vary between 0 and 50%</a:t>
            </a:r>
          </a:p>
          <a:p>
            <a:pPr>
              <a:buFont typeface="Wingdings 2" pitchFamily="18" charset="2"/>
              <a:buChar char="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Fixed 1,200 requests/second</a:t>
            </a:r>
          </a:p>
          <a:p>
            <a:pPr>
              <a:buFont typeface="Wingdings 2" pitchFamily="18" charset="2"/>
              <a:buChar char="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C:\Users\sree\Desktop\fig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297608"/>
            <a:ext cx="7162799" cy="38499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57" y="323557"/>
            <a:ext cx="8468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Varying Skew: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046" y="1097280"/>
            <a:ext cx="711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65761" y="955600"/>
            <a:ext cx="7920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 2" pitchFamily="18" charset="2"/>
              <a:buChar char="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Zipf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parameter vary from 0(uniform) to 1(highly skewed)</a:t>
            </a:r>
          </a:p>
          <a:p>
            <a:pPr>
              <a:buFont typeface="Wingdings 2" pitchFamily="18" charset="2"/>
              <a:buChar char="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1200 requests per second</a:t>
            </a:r>
          </a:p>
        </p:txBody>
      </p:sp>
      <p:pic>
        <p:nvPicPr>
          <p:cNvPr id="6" name="Picture 2" descr="C:\Users\sree\Desktop\fig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2364" y="1786597"/>
            <a:ext cx="6069036" cy="42484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57" y="323557"/>
            <a:ext cx="8468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Varying Number of Storage Units: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046" y="1097280"/>
            <a:ext cx="7118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 2" pitchFamily="18" charset="2"/>
              <a:buChar char="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Storage units per region vary from 2-5</a:t>
            </a:r>
          </a:p>
          <a:p>
            <a:pPr>
              <a:buFont typeface="Wingdings 2" pitchFamily="18" charset="2"/>
              <a:buChar char="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10% writes, 1,200 requests/seconds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C:\Users\sree\Desktop\fig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928277"/>
            <a:ext cx="5943600" cy="42755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57" y="323557"/>
            <a:ext cx="8468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Varying Size of Range Scans: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046" y="1097280"/>
            <a:ext cx="711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23557" y="1097278"/>
            <a:ext cx="8215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 2" pitchFamily="18" charset="2"/>
              <a:buChar char="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Range scan between 0.01 to 0.1% size</a:t>
            </a:r>
          </a:p>
          <a:p>
            <a:pPr>
              <a:buFont typeface="Wingdings 2" pitchFamily="18" charset="2"/>
              <a:buChar char="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Ordered table only</a:t>
            </a:r>
          </a:p>
          <a:p>
            <a:pPr>
              <a:buFont typeface="Wingdings 2" pitchFamily="18" charset="2"/>
              <a:buChar char="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30 clients vs. 300 clients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C:\Users\sree\Desktop\fig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297607"/>
            <a:ext cx="5791200" cy="405687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57" y="2666940"/>
            <a:ext cx="8468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Conclusion:</a:t>
            </a:r>
          </a:p>
          <a:p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3046" y="1097280"/>
            <a:ext cx="711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23557" y="3446585"/>
            <a:ext cx="79482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lnSpc>
                <a:spcPct val="150000"/>
              </a:lnSpc>
              <a:buFont typeface="Wingdings 2" pitchFamily="18" charset="2"/>
              <a:buChar char=""/>
              <a:defRPr/>
            </a:pPr>
            <a:r>
              <a:rPr lang="en-CA" sz="2400" dirty="0" smtClean="0">
                <a:latin typeface="Times New Roman" pitchFamily="18" charset="0"/>
                <a:cs typeface="Times New Roman" pitchFamily="18" charset="0"/>
              </a:rPr>
              <a:t>Rich database functionality and low latency at massive scale</a:t>
            </a:r>
          </a:p>
          <a:p>
            <a:pPr marL="274320" indent="-274320">
              <a:lnSpc>
                <a:spcPct val="150000"/>
              </a:lnSpc>
              <a:buFont typeface="Wingdings 2" pitchFamily="18" charset="2"/>
              <a:buChar char=""/>
              <a:defRPr/>
            </a:pPr>
            <a:r>
              <a:rPr lang="en-CA" sz="2400" dirty="0" smtClean="0">
                <a:latin typeface="Times New Roman" pitchFamily="18" charset="0"/>
                <a:cs typeface="Times New Roman" pitchFamily="18" charset="0"/>
              </a:rPr>
              <a:t>Tradeoffs between functionality, performance and scalability</a:t>
            </a:r>
          </a:p>
          <a:p>
            <a:pPr marL="274320" indent="-274320">
              <a:lnSpc>
                <a:spcPct val="150000"/>
              </a:lnSpc>
              <a:buFont typeface="Wingdings 2" pitchFamily="18" charset="2"/>
              <a:buChar char=""/>
              <a:defRPr/>
            </a:pPr>
            <a:r>
              <a:rPr lang="en-CA" sz="2400" dirty="0" smtClean="0">
                <a:latin typeface="Times New Roman" pitchFamily="18" charset="0"/>
                <a:cs typeface="Times New Roman" pitchFamily="18" charset="0"/>
              </a:rPr>
              <a:t>Choose asynchronous replication to ensure low write latency</a:t>
            </a:r>
          </a:p>
          <a:p>
            <a:pPr marL="274320" indent="-274320">
              <a:lnSpc>
                <a:spcPct val="150000"/>
              </a:lnSpc>
              <a:buFont typeface="Wingdings 2" pitchFamily="18" charset="2"/>
              <a:buChar char=""/>
              <a:defRPr/>
            </a:pPr>
            <a:r>
              <a:rPr lang="en-CA" sz="2400" dirty="0" smtClean="0">
                <a:latin typeface="Times New Roman" pitchFamily="18" charset="0"/>
                <a:cs typeface="Times New Roman" pitchFamily="18" charset="0"/>
              </a:rPr>
              <a:t>Delivers the data management as hosted service</a:t>
            </a:r>
          </a:p>
          <a:p>
            <a:pPr>
              <a:buFont typeface="Wingdings 2" pitchFamily="18" charset="2"/>
              <a:buChar char="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57" y="3774936"/>
            <a:ext cx="8173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57" y="225083"/>
            <a:ext cx="77372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Ongoing work</a:t>
            </a:r>
          </a:p>
          <a:p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11015" y="1097280"/>
            <a:ext cx="82718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 2" pitchFamily="18" charset="2"/>
              <a:buChar char="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Indexes and materialized views</a:t>
            </a:r>
          </a:p>
          <a:p>
            <a:pPr lvl="1">
              <a:buFont typeface="Wingdings 2" pitchFamily="18" charset="2"/>
              <a:buChar char="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Bundled updates</a:t>
            </a:r>
          </a:p>
          <a:p>
            <a:pPr lvl="1">
              <a:buFont typeface="Wingdings 2" pitchFamily="18" charset="2"/>
              <a:buChar char="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Batch query processing</a:t>
            </a:r>
          </a:p>
          <a:p>
            <a:pPr>
              <a:buFont typeface="Wingdings 2" pitchFamily="18" charset="2"/>
              <a:buChar char="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Yahoo!’s User Database has hundreds of millions of active users and billions of total users. </a:t>
            </a:r>
          </a:p>
          <a:p>
            <a:pPr algn="just"/>
            <a:r>
              <a:rPr lang="en-US" sz="2400" dirty="0" smtClean="0"/>
              <a:t>Each record contains profile information, application-specific data, usage statistics.</a:t>
            </a:r>
          </a:p>
          <a:p>
            <a:pPr algn="just"/>
            <a:r>
              <a:rPr lang="en-US" sz="2400" dirty="0" smtClean="0"/>
              <a:t>The volume of traffic is very high which is balanced using massive parallelism and the asynchrony model of    PNUTS.</a:t>
            </a:r>
          </a:p>
          <a:p>
            <a:pPr algn="just"/>
            <a:r>
              <a:rPr lang="en-US" sz="2400" dirty="0" smtClean="0"/>
              <a:t>Relaxed consistency is accepted.</a:t>
            </a:r>
            <a:endParaRPr lang="en-IN" sz="2400" dirty="0" smtClean="0"/>
          </a:p>
          <a:p>
            <a:pPr algn="just">
              <a:buNone/>
            </a:pP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3581" cy="4525963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Social applications require a flexible data store supporting information sharing and connection between users.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PNUTS resolves this by the massive parallelism concept and the ordered table abstraction is used to represent connections in social graph.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Social applications have large number of writes and require a scalable system such as PNUTS.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Relaxed consistency is accepted.</a:t>
            </a:r>
          </a:p>
          <a:p>
            <a:pPr algn="just"/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Meta-Data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Yahoo! faces a challenge of storing massive data such as mail attachments, images and videos.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Although PNUTS is not optimized to provide mass storage, it stores the metadata of a distributed bulk storage system.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PNUTS ensures high performance for metadata operations such as file creation, deletion, renaming and moving between directories.  </a:t>
            </a:r>
          </a:p>
          <a:p>
            <a:pPr algn="just"/>
            <a:endParaRPr lang="en-IN" sz="2400" dirty="0" smtClean="0"/>
          </a:p>
          <a:p>
            <a:pPr algn="just"/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Listings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182" y="1645920"/>
            <a:ext cx="7793501" cy="3281289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Comparison shopping sites such as Yahoo! Shopping aggregate listings of items from many sources.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The ordered table implementation in PNUTS provides us to store listings, sorted by timestamp.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This implementation provides us to create a view of the data using secondary attributes.</a:t>
            </a:r>
            <a:endParaRPr lang="en-IN" sz="2400" dirty="0" smtClean="0"/>
          </a:p>
          <a:p>
            <a:pPr algn="just"/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11551" cy="4525963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Websites generally maintain per-session state, and in a large website like Yahoo! there are a large number of concurrent sessions active.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To store this data, which would be increasing with every new user, scalability is the main concern which is resolved by PNUTS.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Managing session data is very common across web applications and using PNUTS as a service provides applications to use the session store.</a:t>
            </a:r>
            <a:endParaRPr lang="en-IN" sz="2400" dirty="0" smtClean="0"/>
          </a:p>
          <a:p>
            <a:pPr algn="just"/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822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Experimental Results</a:t>
            </a:r>
            <a:endParaRPr lang="en-US" sz="4000" b="1" dirty="0">
              <a:solidFill>
                <a:srgbClr val="0072B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9822"/>
            <a:ext cx="8229600" cy="491634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	Experimental Setup:</a:t>
            </a:r>
          </a:p>
          <a:p>
            <a:pPr>
              <a:buFont typeface="Wingdings" pitchFamily="2" charset="2"/>
              <a:buChar char="q"/>
            </a:pPr>
            <a:endParaRPr lang="en-US" sz="1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74320" indent="-274320"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Three PNUTS regions</a:t>
            </a:r>
          </a:p>
          <a:p>
            <a:pPr marL="521208" lvl="1">
              <a:buFont typeface="Wingdings 2"/>
              <a:buChar char="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 west coast, 1 east coast</a:t>
            </a:r>
          </a:p>
          <a:p>
            <a:pPr marL="521208" lvl="1">
              <a:buFont typeface="Wingdings 2"/>
              <a:buChar char="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 storage units, 2 message brokers, 1 router</a:t>
            </a:r>
          </a:p>
          <a:p>
            <a:pPr marL="521208" lvl="1">
              <a:buFont typeface="Wingdings 2"/>
              <a:buChar char="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West: Dual 2.8 GHz Xeon, 4GB RAM, 6 disk RAID 5 array</a:t>
            </a:r>
          </a:p>
          <a:p>
            <a:pPr marL="521208" lvl="1">
              <a:buFont typeface="Wingdings 2"/>
              <a:buChar char="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East: Quad 2.13 GHz Xeon, 4GB RAM, 1 SATA disk</a:t>
            </a:r>
          </a:p>
          <a:p>
            <a:pPr marL="521208" lvl="1">
              <a:buNone/>
              <a:defRPr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74320" indent="-274320"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Workload</a:t>
            </a:r>
          </a:p>
          <a:p>
            <a:pPr marL="521208" lvl="1">
              <a:buFont typeface="Wingdings 2"/>
              <a:buChar char="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1200-3600 requests/second</a:t>
            </a:r>
          </a:p>
          <a:p>
            <a:pPr marL="521208" lvl="1">
              <a:buFont typeface="Wingdings 2"/>
              <a:buChar char="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0-50% writes</a:t>
            </a:r>
          </a:p>
          <a:p>
            <a:pPr marL="521208" lvl="1">
              <a:buFont typeface="Wingdings 2"/>
              <a:buChar char="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80% locality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058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2031" y="365760"/>
            <a:ext cx="817332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buNone/>
              <a:defRPr/>
            </a:pPr>
            <a:endParaRPr lang="en-CA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22031" y="365760"/>
            <a:ext cx="79904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Inserting Data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22031" y="970671"/>
            <a:ext cx="81733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 2" pitchFamily="18" charset="2"/>
              <a:buChar char="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One region (West 1) is the tablet master</a:t>
            </a:r>
          </a:p>
          <a:p>
            <a:pPr>
              <a:lnSpc>
                <a:spcPct val="150000"/>
              </a:lnSpc>
              <a:buFont typeface="Wingdings 2" pitchFamily="18" charset="2"/>
              <a:buChar char="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Hash: 99 clients (33 per region),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60 clients</a:t>
            </a:r>
          </a:p>
          <a:p>
            <a:pPr>
              <a:lnSpc>
                <a:spcPct val="150000"/>
              </a:lnSpc>
              <a:buFont typeface="Wingdings 2" pitchFamily="18" charset="2"/>
              <a:buChar char="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1 million records, 1/3 per region</a:t>
            </a:r>
          </a:p>
          <a:p>
            <a:pPr>
              <a:lnSpc>
                <a:spcPct val="150000"/>
              </a:lnSpc>
              <a:buFont typeface="Wingdings 2" pitchFamily="18" charset="2"/>
              <a:buChar char="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Result: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Hash: West1: 75.6ms; West2: 131.5ms, East 315.5ms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Ordered: West1: 33ms; West2: 105.8ms, East 324.5ms</a:t>
            </a:r>
          </a:p>
          <a:p>
            <a:pPr>
              <a:lnSpc>
                <a:spcPct val="150000"/>
              </a:lnSpc>
              <a:buFont typeface="Wingdings 2" pitchFamily="18" charset="2"/>
              <a:buChar char="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faster than hash, although more vulnerable to contention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57" y="323557"/>
            <a:ext cx="8468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Varying Load: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046" y="1097280"/>
            <a:ext cx="7118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 2" pitchFamily="18" charset="2"/>
              <a:buChar char=""/>
            </a:pPr>
            <a:r>
              <a:rPr lang="en-US" sz="2400" dirty="0" smtClean="0"/>
              <a:t> Requests vary between 1200 – 3600 requests/second with 10% writes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 descr="C:\Users\sree\Desktop\fig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1" y="1466611"/>
            <a:ext cx="7543800" cy="44769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528</Words>
  <Application>Microsoft Office PowerPoint</Application>
  <PresentationFormat>On-screen Show (4:3)</PresentationFormat>
  <Paragraphs>83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Custom Design</vt:lpstr>
      <vt:lpstr>Applications</vt:lpstr>
      <vt:lpstr>User Database</vt:lpstr>
      <vt:lpstr>Social Applications</vt:lpstr>
      <vt:lpstr>Content Meta-Data</vt:lpstr>
      <vt:lpstr>Listings Management</vt:lpstr>
      <vt:lpstr>Session Data</vt:lpstr>
      <vt:lpstr>Experimental Results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University of Missouri - Kansas City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sree</cp:lastModifiedBy>
  <cp:revision>29</cp:revision>
  <dcterms:created xsi:type="dcterms:W3CDTF">2014-01-29T16:52:11Z</dcterms:created>
  <dcterms:modified xsi:type="dcterms:W3CDTF">2015-10-15T02:56:45Z</dcterms:modified>
</cp:coreProperties>
</file>