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66" r:id="rId4"/>
    <p:sldId id="467" r:id="rId5"/>
    <p:sldId id="468" r:id="rId6"/>
    <p:sldId id="486" r:id="rId7"/>
    <p:sldId id="488" r:id="rId8"/>
    <p:sldId id="405" r:id="rId9"/>
    <p:sldId id="434" r:id="rId10"/>
    <p:sldId id="409" r:id="rId11"/>
    <p:sldId id="438" r:id="rId12"/>
    <p:sldId id="439" r:id="rId13"/>
    <p:sldId id="410" r:id="rId14"/>
    <p:sldId id="411" r:id="rId15"/>
    <p:sldId id="437" r:id="rId16"/>
    <p:sldId id="412" r:id="rId17"/>
    <p:sldId id="413" r:id="rId18"/>
    <p:sldId id="414" r:id="rId19"/>
    <p:sldId id="444" r:id="rId20"/>
    <p:sldId id="441" r:id="rId21"/>
    <p:sldId id="443" r:id="rId22"/>
    <p:sldId id="445" r:id="rId23"/>
    <p:sldId id="440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46" r:id="rId34"/>
    <p:sldId id="435" r:id="rId35"/>
    <p:sldId id="436" r:id="rId36"/>
    <p:sldId id="447" r:id="rId37"/>
    <p:sldId id="448" r:id="rId38"/>
    <p:sldId id="433" r:id="rId39"/>
    <p:sldId id="452" r:id="rId40"/>
    <p:sldId id="453" r:id="rId41"/>
    <p:sldId id="454" r:id="rId42"/>
    <p:sldId id="455" r:id="rId43"/>
    <p:sldId id="456" r:id="rId44"/>
    <p:sldId id="464" r:id="rId45"/>
    <p:sldId id="458" r:id="rId46"/>
    <p:sldId id="450" r:id="rId47"/>
    <p:sldId id="459" r:id="rId48"/>
    <p:sldId id="457" r:id="rId49"/>
    <p:sldId id="460" r:id="rId50"/>
    <p:sldId id="461" r:id="rId51"/>
    <p:sldId id="462" r:id="rId52"/>
    <p:sldId id="463" r:id="rId53"/>
    <p:sldId id="465" r:id="rId54"/>
    <p:sldId id="451" r:id="rId55"/>
    <p:sldId id="487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89" r:id="rId74"/>
    <p:sldId id="490" r:id="rId75"/>
    <p:sldId id="491" r:id="rId76"/>
    <p:sldId id="492" r:id="rId77"/>
    <p:sldId id="29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B2A45-283B-4AA8-86D1-34CB92B0B60B}">
          <p14:sldIdLst>
            <p14:sldId id="256"/>
            <p14:sldId id="257"/>
          </p14:sldIdLst>
        </p14:section>
        <p14:section name="Ubuntu" id="{EDCA6DC6-9BC5-42BC-8E54-7EF6C2E7060A}">
          <p14:sldIdLst>
            <p14:sldId id="466"/>
          </p14:sldIdLst>
        </p14:section>
        <p14:section name="Cloudera" id="{72B59753-E038-4778-99F4-813D8A52E045}">
          <p14:sldIdLst>
            <p14:sldId id="467"/>
            <p14:sldId id="468"/>
            <p14:sldId id="486"/>
            <p14:sldId id="488"/>
          </p14:sldIdLst>
        </p14:section>
        <p14:section name="Git" id="{30B52E57-8F68-418D-A590-D9406F4E4D83}">
          <p14:sldIdLst>
            <p14:sldId id="405"/>
            <p14:sldId id="434"/>
            <p14:sldId id="409"/>
            <p14:sldId id="438"/>
            <p14:sldId id="439"/>
            <p14:sldId id="410"/>
            <p14:sldId id="411"/>
            <p14:sldId id="437"/>
            <p14:sldId id="412"/>
            <p14:sldId id="413"/>
            <p14:sldId id="414"/>
            <p14:sldId id="444"/>
            <p14:sldId id="441"/>
            <p14:sldId id="443"/>
            <p14:sldId id="445"/>
            <p14:sldId id="440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6"/>
            <p14:sldId id="435"/>
            <p14:sldId id="436"/>
            <p14:sldId id="447"/>
            <p14:sldId id="448"/>
          </p14:sldIdLst>
        </p14:section>
        <p14:section name="Zenhub" id="{E49BFB81-8008-40BD-92BE-2CC92A248219}">
          <p14:sldIdLst>
            <p14:sldId id="433"/>
            <p14:sldId id="452"/>
            <p14:sldId id="453"/>
            <p14:sldId id="454"/>
            <p14:sldId id="455"/>
            <p14:sldId id="456"/>
            <p14:sldId id="464"/>
            <p14:sldId id="458"/>
            <p14:sldId id="450"/>
            <p14:sldId id="459"/>
            <p14:sldId id="457"/>
            <p14:sldId id="460"/>
            <p14:sldId id="461"/>
            <p14:sldId id="462"/>
            <p14:sldId id="463"/>
            <p14:sldId id="465"/>
            <p14:sldId id="451"/>
            <p14:sldId id="487"/>
          </p14:sldIdLst>
        </p14:section>
        <p14:section name="IntelliJ" id="{56C1C75A-20F9-43C6-872B-A710D6548EE2}">
          <p14:sldIdLst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SBT and Maven" id="{639AD038-A4CD-47B9-BA38-F21488FCF22B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9"/>
            <p14:sldId id="490"/>
            <p14:sldId id="491"/>
            <p14:sldId id="4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zenhub.io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sbt.org/0.13/tutorial/Installing-sbt-on-Windows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downloads/quickstart_vms/5-7.html" TargetMode="External"/><Relationship Id="rId2" Type="http://schemas.openxmlformats.org/officeDocument/2006/relationships/hyperlink" Target="http://www.cloudera.com/downloads/manager/5-7-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wnloads.htm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CS5543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Real Time Big Data Analytics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1-1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August 22,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1752600"/>
          </a:xfrm>
        </p:spPr>
        <p:txBody>
          <a:bodyPr/>
          <a:lstStyle/>
          <a:p>
            <a:r>
              <a:rPr lang="en-US" dirty="0"/>
              <a:t>UMKC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399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user, please open GitHub desktop by double clicking icon</a:t>
            </a:r>
          </a:p>
          <a:p>
            <a:r>
              <a:rPr lang="en-US" dirty="0"/>
              <a:t>login to your GitHub desktop with your GitHub account (</a:t>
            </a:r>
            <a:r>
              <a:rPr lang="en-US" dirty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17558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open </a:t>
            </a:r>
            <a:r>
              <a:rPr lang="en-US" dirty="0" err="1"/>
              <a:t>Git</a:t>
            </a:r>
            <a:r>
              <a:rPr lang="en-US" dirty="0"/>
              <a:t> Shell by clicking icon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62816"/>
            <a:ext cx="5737854" cy="19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2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5" y="1447800"/>
            <a:ext cx="82296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will add each group to our created organization “</a:t>
            </a:r>
            <a:r>
              <a:rPr lang="en-US" b="1" dirty="0"/>
              <a:t>SCE-UMKC</a:t>
            </a:r>
            <a:r>
              <a:rPr lang="en-US" dirty="0"/>
              <a:t>”. </a:t>
            </a:r>
          </a:p>
          <a:p>
            <a:r>
              <a:rPr lang="en-US" dirty="0"/>
              <a:t>Create your project under Owner SCE-UMKC, give a project name. That is the repository. E.g., Project Naming </a:t>
            </a:r>
            <a:r>
              <a:rPr lang="en-US" b="1" dirty="0"/>
              <a:t>RealTime-Fall2016</a:t>
            </a:r>
            <a:r>
              <a:rPr lang="en-US" dirty="0"/>
              <a:t>-</a:t>
            </a:r>
            <a:r>
              <a:rPr lang="en-US" i="1" dirty="0"/>
              <a:t>YourProjectName</a:t>
            </a:r>
            <a:endParaRPr lang="en-US" dirty="0"/>
          </a:p>
          <a:p>
            <a:r>
              <a:rPr lang="en-US" dirty="0"/>
              <a:t>If you are not the member of SCE-UMKC yet, you can just create a repository under your username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42777"/>
            <a:ext cx="7528073" cy="283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85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clone https://github.com/xxxxxxx.git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352800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clone, you will find a folder has the same name as repository</a:t>
            </a:r>
          </a:p>
          <a:p>
            <a:r>
              <a:rPr lang="en-US" dirty="0"/>
              <a:t>Use the following command to go inside the folder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folder_name</a:t>
            </a:r>
            <a:r>
              <a:rPr lang="en-US" dirty="0"/>
              <a:t>&gt; (e.g., cd </a:t>
            </a:r>
            <a:r>
              <a:rPr lang="en-US" dirty="0" err="1"/>
              <a:t>BigDataProject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20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449763"/>
          </a:xfrm>
        </p:spPr>
        <p:txBody>
          <a:bodyPr>
            <a:normAutofit/>
          </a:bodyPr>
          <a:lstStyle/>
          <a:p>
            <a:r>
              <a:rPr lang="en-US" dirty="0"/>
              <a:t>In the local repository folder, we can add a new file</a:t>
            </a:r>
          </a:p>
          <a:p>
            <a:r>
              <a:rPr lang="en-US" dirty="0"/>
              <a:t>If you are a Linux or a Mac user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 Newfile.txt</a:t>
            </a:r>
          </a:p>
          <a:p>
            <a:pPr marL="342900" lvl="2" indent="-342900"/>
            <a:r>
              <a:rPr lang="en-US" sz="3200" dirty="0"/>
              <a:t>If you are a Windows user</a:t>
            </a: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echo This is a test file &gt; Newfile.txt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9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Commit this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497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commit –</a:t>
            </a:r>
            <a:r>
              <a:rPr lang="en-US" dirty="0">
                <a:solidFill>
                  <a:srgbClr val="FF0000"/>
                </a:solidFill>
              </a:rPr>
              <a:t>m ‘Someone committed on Sometime’</a:t>
            </a:r>
          </a:p>
          <a:p>
            <a:r>
              <a:rPr lang="en-US" dirty="0"/>
              <a:t>After commit, you can check </a:t>
            </a:r>
            <a:r>
              <a:rPr lang="en-US" dirty="0" err="1"/>
              <a:t>git</a:t>
            </a:r>
            <a:r>
              <a:rPr lang="en-US" dirty="0"/>
              <a:t> status to see if work directory clean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99692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6400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https://help.github.com/articles/generating-ssh-keys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922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Setup remote connection by SSH </a:t>
            </a:r>
            <a:r>
              <a:rPr lang="en-US" dirty="0" err="1"/>
              <a:t>git</a:t>
            </a:r>
            <a:r>
              <a:rPr lang="en-US" dirty="0"/>
              <a:t> address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2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Ubuntu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Cloudera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ZenHub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IntelliJ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SBT and Maven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can push all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6. Sync local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33689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Windows users have done all basic steps.</a:t>
            </a:r>
          </a:p>
          <a:p>
            <a:r>
              <a:rPr lang="en-US" dirty="0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73430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Linux or Mac user, we have more work to do before pushing change to remote</a:t>
            </a:r>
          </a:p>
          <a:p>
            <a:r>
              <a:rPr lang="en-US" dirty="0"/>
              <a:t>We have to setup SSH</a:t>
            </a:r>
          </a:p>
          <a:p>
            <a:r>
              <a:rPr lang="en-US" dirty="0"/>
              <a:t>Here are several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2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/>
              <a:t>Generate a SSH key with your </a:t>
            </a:r>
            <a:r>
              <a:rPr lang="en-US" dirty="0" err="1"/>
              <a:t>github</a:t>
            </a:r>
            <a:r>
              <a:rPr lang="en-US" dirty="0"/>
              <a:t> email address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ssh-keygen -t rsa –C ‘</a:t>
            </a:r>
            <a:r>
              <a:rPr lang="de-DE" i="1" dirty="0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 dirty="0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 dirty="0"/>
              <a:t>For example, we give key name as id_rsa, key pair would be: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id_rsa and id_rsa.pub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(2) Add your new private key to the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 -s</a:t>
            </a:r>
          </a:p>
          <a:p>
            <a:r>
              <a:rPr lang="en-US" dirty="0" err="1">
                <a:solidFill>
                  <a:srgbClr val="FF0000"/>
                </a:solidFill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$(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-agent)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-add </a:t>
            </a:r>
            <a:r>
              <a:rPr lang="en-US" dirty="0" err="1">
                <a:solidFill>
                  <a:srgbClr val="FF0000"/>
                </a:solidFill>
              </a:rPr>
              <a:t>Your_Key_Name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(3) Copy public key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 dirty="0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214701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(4) Copy key to your GitHub account</a:t>
            </a:r>
          </a:p>
          <a:p>
            <a:r>
              <a:rPr lang="en-US" dirty="0"/>
              <a:t>In the user bar in the top-right corner of any page, click setting button</a:t>
            </a:r>
          </a:p>
          <a:p>
            <a:r>
              <a:rPr lang="en-US" dirty="0"/>
              <a:t>Click </a:t>
            </a:r>
            <a:r>
              <a:rPr lang="en-US" b="1" dirty="0">
                <a:hlinkClick r:id="rId2"/>
              </a:rPr>
              <a:t>SSH Keys</a:t>
            </a:r>
            <a:r>
              <a:rPr lang="en-US" dirty="0"/>
              <a:t> in the left sidebar.</a:t>
            </a:r>
          </a:p>
          <a:p>
            <a:r>
              <a:rPr lang="en-US" dirty="0"/>
              <a:t>Click </a:t>
            </a:r>
            <a:r>
              <a:rPr lang="en-US" b="1" dirty="0"/>
              <a:t>Add SSH key</a:t>
            </a:r>
            <a:r>
              <a:rPr lang="en-US" dirty="0"/>
              <a:t>.</a:t>
            </a:r>
          </a:p>
          <a:p>
            <a:r>
              <a:rPr lang="en-US" dirty="0"/>
              <a:t>In the Title field, add a descriptive label for key</a:t>
            </a:r>
          </a:p>
          <a:p>
            <a:r>
              <a:rPr lang="en-US" dirty="0"/>
              <a:t>Paste your key into the "Key" field.</a:t>
            </a:r>
          </a:p>
          <a:p>
            <a:r>
              <a:rPr lang="en-US" dirty="0"/>
              <a:t>Click </a:t>
            </a:r>
            <a:r>
              <a:rPr lang="en-US" b="1" dirty="0"/>
              <a:t>Add key</a:t>
            </a:r>
            <a:r>
              <a:rPr lang="en-US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33675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26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(5) SSH to </a:t>
            </a:r>
            <a:r>
              <a:rPr lang="en-US" dirty="0" err="1"/>
              <a:t>github</a:t>
            </a:r>
            <a:r>
              <a:rPr lang="en-US" dirty="0"/>
              <a:t> for testing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266001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(6) Switching remote URLs from HTTPs to SSH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Debian</a:t>
            </a:r>
            <a:r>
              <a:rPr lang="en-US" dirty="0"/>
              <a:t>-based Linux operating system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Latest release: 15.10</a:t>
            </a:r>
          </a:p>
          <a:p>
            <a:r>
              <a:rPr lang="en-US" dirty="0"/>
              <a:t>Latest preview: 16.04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76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(7) Now you can push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116705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6. Sync local with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47747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work on the same project</a:t>
            </a:r>
          </a:p>
          <a:p>
            <a:r>
              <a:rPr lang="en-US" dirty="0"/>
              <a:t>A wants to develop on feature A</a:t>
            </a:r>
          </a:p>
          <a:p>
            <a:r>
              <a:rPr lang="en-US" dirty="0"/>
              <a:t>B wants to develop on feature B</a:t>
            </a:r>
          </a:p>
          <a:p>
            <a:r>
              <a:rPr lang="en-US" dirty="0"/>
              <a:t>They work in parallel</a:t>
            </a:r>
          </a:p>
          <a:p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Force 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Rename the current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–m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0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2.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has to checkout their own branch to work on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A works on </a:t>
            </a:r>
            <a:r>
              <a:rPr lang="en-US" dirty="0" err="1"/>
              <a:t>featureA</a:t>
            </a:r>
            <a:r>
              <a:rPr lang="en-US" dirty="0"/>
              <a:t>, after finish, user A commit it with the message ‘finish </a:t>
            </a:r>
            <a:r>
              <a:rPr lang="en-US" dirty="0" err="1"/>
              <a:t>featureA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B works on </a:t>
            </a:r>
            <a:r>
              <a:rPr lang="en-US" dirty="0" err="1"/>
              <a:t>featureB</a:t>
            </a:r>
            <a:r>
              <a:rPr lang="en-US" dirty="0"/>
              <a:t>, after finish, user B commit it with the message ‘finish </a:t>
            </a:r>
            <a:r>
              <a:rPr lang="en-US" dirty="0" err="1"/>
              <a:t>featureB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featureB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C works on main features on master branch, user C commit it with the message ‘finish main features’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main features’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master, we can merge all features and delete </a:t>
            </a:r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master 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93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last, master push all change to remote repository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3977602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ZenHub</a:t>
            </a:r>
            <a:r>
              <a:rPr lang="en-US" dirty="0"/>
              <a:t> for GitHub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ZenHub</a:t>
            </a:r>
            <a:r>
              <a:rPr lang="en-US" dirty="0"/>
              <a:t> is a GitHub plugin for agile project management</a:t>
            </a:r>
          </a:p>
          <a:p>
            <a:r>
              <a:rPr lang="en-US" dirty="0"/>
              <a:t>It needs either Chrome or Firefox as the browser.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https://www.zenhub.io/</a:t>
            </a:r>
            <a:endParaRPr lang="en-US" dirty="0"/>
          </a:p>
          <a:p>
            <a:r>
              <a:rPr lang="en-US" dirty="0"/>
              <a:t>Click “Add </a:t>
            </a:r>
            <a:r>
              <a:rPr lang="en-US" dirty="0" err="1"/>
              <a:t>ZenHub</a:t>
            </a:r>
            <a:r>
              <a:rPr lang="en-US" dirty="0"/>
              <a:t> to GitHub”, it will install a plugin on your browser</a:t>
            </a:r>
          </a:p>
          <a:p>
            <a:r>
              <a:rPr lang="en-US" dirty="0"/>
              <a:t>Click plugin icon </a:t>
            </a:r>
          </a:p>
          <a:p>
            <a:r>
              <a:rPr lang="en-US" dirty="0"/>
              <a:t>It will ask you to login to GitHub (You have to create your GitHub account before)</a:t>
            </a:r>
          </a:p>
          <a:p>
            <a:r>
              <a:rPr lang="en-US" dirty="0"/>
              <a:t>After login, you have to grant the permission for </a:t>
            </a:r>
            <a:r>
              <a:rPr lang="en-US" dirty="0" err="1"/>
              <a:t>ZenHub</a:t>
            </a:r>
            <a:r>
              <a:rPr lang="en-US" dirty="0"/>
              <a:t> to access your GitHub project</a:t>
            </a:r>
          </a:p>
          <a:p>
            <a:r>
              <a:rPr lang="en-US" dirty="0"/>
              <a:t>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62670"/>
            <a:ext cx="87153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8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162800" cy="53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Cloudera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for Apache Hadoop and its ecosystem</a:t>
            </a:r>
          </a:p>
          <a:p>
            <a:r>
              <a:rPr lang="en-US" dirty="0"/>
              <a:t>CDH (Cloudera Distribution Including Apache Hadoop) is its open source Apache Hadoop distribution</a:t>
            </a:r>
          </a:p>
          <a:p>
            <a:r>
              <a:rPr lang="en-US" dirty="0"/>
              <a:t>Support Hadoop, Spark, </a:t>
            </a:r>
            <a:r>
              <a:rPr lang="en-US" dirty="0" err="1"/>
              <a:t>HBase</a:t>
            </a:r>
            <a:r>
              <a:rPr lang="en-US" dirty="0"/>
              <a:t>, Pig, </a:t>
            </a:r>
            <a:r>
              <a:rPr lang="en-US" dirty="0" err="1"/>
              <a:t>Solr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79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Click issues, we can add issues</a:t>
            </a:r>
          </a:p>
          <a:p>
            <a:r>
              <a:rPr lang="en-US" sz="2400" dirty="0"/>
              <a:t>Click Boards, we can drag and drop stories to different completion status</a:t>
            </a:r>
          </a:p>
          <a:p>
            <a:r>
              <a:rPr lang="en-US" sz="2400" dirty="0"/>
              <a:t>Click burndown, we can add milestone and assign different stories to milestone and then generate burndown chart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7162800" cy="311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95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issues</a:t>
            </a:r>
          </a:p>
          <a:p>
            <a:pPr marL="514350" indent="-514350">
              <a:buAutoNum type="arabicPeriod"/>
            </a:pPr>
            <a:r>
              <a:rPr lang="en-US" dirty="0"/>
              <a:t>Click New issues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1298"/>
            <a:ext cx="8620125" cy="380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038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875342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06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" y="1600200"/>
            <a:ext cx="886436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163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8" y="2438400"/>
            <a:ext cx="8001000" cy="428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362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Story point</a:t>
            </a:r>
            <a:r>
              <a:rPr lang="en-US" dirty="0"/>
              <a:t> is a arbitrary measure used by Scrum teams. This is used to measure the effort required to implement a </a:t>
            </a:r>
            <a:r>
              <a:rPr lang="en-US" b="1" dirty="0"/>
              <a:t>story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92433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6" y="1981200"/>
            <a:ext cx="8724900" cy="346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30480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8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52600"/>
            <a:ext cx="9077325" cy="442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57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86000"/>
            <a:ext cx="891830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</a:t>
            </a:r>
            <a:r>
              <a:rPr lang="en-US" dirty="0">
                <a:sym typeface="Wingdings" panose="05000000000000000000" pitchFamily="2" charset="2"/>
              </a:rPr>
              <a:t> Milestones  New Milestones</a:t>
            </a:r>
          </a:p>
          <a:p>
            <a:r>
              <a:rPr lang="en-US" dirty="0">
                <a:sym typeface="Wingdings" panose="05000000000000000000" pitchFamily="2" charset="2"/>
              </a:rPr>
              <a:t>You can create Milestones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71800"/>
            <a:ext cx="855894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37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2133600"/>
            <a:ext cx="8572687" cy="305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7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4191001" cy="40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19400" y="5715002"/>
            <a:ext cx="3048000" cy="5000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82B2D"/>
                </a:solidFill>
                <a:effectLst/>
                <a:latin typeface="Times New Roman" panose="02020603050405020304" pitchFamily="18" charset="0"/>
                <a:ea typeface="Courier New" pitchFamily="49" charset="0"/>
                <a:cs typeface="Times New Roman" panose="02020603050405020304" pitchFamily="18" charset="0"/>
              </a:rPr>
              <a:t>ssh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82B2D"/>
                </a:solidFill>
                <a:effectLst/>
                <a:latin typeface="Times New Roman" panose="02020603050405020304" pitchFamily="18" charset="0"/>
                <a:ea typeface="Courier New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82B2D"/>
                </a:solidFill>
                <a:effectLst/>
                <a:latin typeface="Times New Roman" panose="02020603050405020304" pitchFamily="18" charset="0"/>
                <a:ea typeface="Courier New" pitchFamily="49" charset="0"/>
                <a:cs typeface="Times New Roman" panose="02020603050405020304" pitchFamily="18" charset="0"/>
              </a:rPr>
              <a:t>username@hostname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82B2D"/>
                </a:solidFill>
                <a:effectLst/>
                <a:latin typeface="Times New Roman" panose="02020603050405020304" pitchFamily="18" charset="0"/>
                <a:ea typeface="Courier New" pitchFamily="49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6260" y="578037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Linux/Unix User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419600"/>
            <a:ext cx="694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Putty: Download from here - </a:t>
            </a:r>
            <a:r>
              <a:rPr lang="en-US" dirty="0">
                <a:hlinkClick r:id="rId3"/>
              </a:rPr>
              <a:t>http://www.chiark.greenend.org.uk/~sgtatham/putty/download.html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41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" y="1143000"/>
            <a:ext cx="90321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04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Increment1 has 5 issues</a:t>
            </a:r>
          </a:p>
          <a:p>
            <a:r>
              <a:rPr lang="en-US" dirty="0"/>
              <a:t>I drag two of them to “Closed” status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34400" cy="18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7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complete of Milestones will also change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610600" cy="351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31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burn down chart</a:t>
            </a:r>
            <a:r>
              <a:rPr lang="en-US" dirty="0"/>
              <a:t> is a graphical representation of work left to do versus time. </a:t>
            </a:r>
          </a:p>
        </p:txBody>
      </p:sp>
    </p:spTree>
    <p:extLst>
      <p:ext uri="{BB962C8B-B14F-4D97-AF65-F5344CB8AC3E}">
        <p14:creationId xmlns:p14="http://schemas.microsoft.com/office/powerpoint/2010/main" val="1976090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burndown option, select a specific milestone, to see the burndown chart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00875" cy="389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845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The Code Contribution on the </a:t>
            </a:r>
            <a:r>
              <a:rPr lang="en-US" b="1" i="1" dirty="0" err="1">
                <a:solidFill>
                  <a:srgbClr val="FF0000"/>
                </a:solidFill>
              </a:rPr>
              <a:t>Github</a:t>
            </a:r>
            <a:r>
              <a:rPr lang="en-US" b="1" i="1" dirty="0">
                <a:solidFill>
                  <a:srgbClr val="FF0000"/>
                </a:solidFill>
              </a:rPr>
              <a:t> Project will used to evaluate your individual score on the contribution towards the project.</a:t>
            </a:r>
          </a:p>
        </p:txBody>
      </p:sp>
    </p:spTree>
    <p:extLst>
      <p:ext uri="{BB962C8B-B14F-4D97-AF65-F5344CB8AC3E}">
        <p14:creationId xmlns:p14="http://schemas.microsoft.com/office/powerpoint/2010/main" val="3681292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Java- Scala integrated development environment (IDE) </a:t>
            </a:r>
          </a:p>
          <a:p>
            <a:r>
              <a:rPr lang="en-US" dirty="0"/>
              <a:t>Can be Downloaded from </a:t>
            </a:r>
            <a:r>
              <a:rPr lang="en-US" dirty="0">
                <a:hlinkClick r:id="rId2"/>
              </a:rPr>
              <a:t>https://www.jetbrains.com/idea/</a:t>
            </a:r>
            <a:endParaRPr lang="en-US" dirty="0"/>
          </a:p>
          <a:p>
            <a:r>
              <a:rPr lang="en-US" dirty="0"/>
              <a:t>IDE used for Storm and Spark</a:t>
            </a:r>
          </a:p>
        </p:txBody>
      </p:sp>
    </p:spTree>
    <p:extLst>
      <p:ext uri="{BB962C8B-B14F-4D97-AF65-F5344CB8AC3E}">
        <p14:creationId xmlns:p14="http://schemas.microsoft.com/office/powerpoint/2010/main" val="275646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add Scala to IntelliJ environment while installing </a:t>
            </a:r>
          </a:p>
        </p:txBody>
      </p:sp>
    </p:spTree>
    <p:extLst>
      <p:ext uri="{BB962C8B-B14F-4D97-AF65-F5344CB8AC3E}">
        <p14:creationId xmlns:p14="http://schemas.microsoft.com/office/powerpoint/2010/main" val="3679585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1681956"/>
            <a:ext cx="6305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Sign-in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IP Address: 172.16.2.241</a:t>
            </a:r>
          </a:p>
          <a:p>
            <a:pPr marL="0" indent="0">
              <a:buNone/>
            </a:pPr>
            <a:r>
              <a:rPr lang="en-US" dirty="0"/>
              <a:t>Username: group1</a:t>
            </a:r>
          </a:p>
          <a:p>
            <a:pPr marL="0" indent="0">
              <a:buNone/>
            </a:pPr>
            <a:r>
              <a:rPr lang="en-US" dirty="0"/>
              <a:t>Password: group1</a:t>
            </a:r>
          </a:p>
        </p:txBody>
      </p:sp>
    </p:spTree>
    <p:extLst>
      <p:ext uri="{BB962C8B-B14F-4D97-AF65-F5344CB8AC3E}">
        <p14:creationId xmlns:p14="http://schemas.microsoft.com/office/powerpoint/2010/main" val="3131965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Scala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69" y="1417638"/>
            <a:ext cx="5053262" cy="49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42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Java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38" y="1600200"/>
            <a:ext cx="46201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2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TOOLS: SBT and MAVEN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1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/>
          <a:p>
            <a:r>
              <a:rPr lang="en-US" dirty="0"/>
              <a:t>What is Build Tools?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automation is the act of scripting or automating a wide variety of tasks that software developers do in their day-to-day activities including things like:</a:t>
            </a:r>
          </a:p>
          <a:p>
            <a:endParaRPr lang="en-US" dirty="0"/>
          </a:p>
          <a:p>
            <a:pPr lvl="1"/>
            <a:r>
              <a:rPr lang="en-US" dirty="0"/>
              <a:t>compiling computer source code into binary code</a:t>
            </a:r>
          </a:p>
          <a:p>
            <a:pPr lvl="1"/>
            <a:r>
              <a:rPr lang="en-US" dirty="0"/>
              <a:t>packaging binary code</a:t>
            </a:r>
          </a:p>
          <a:p>
            <a:pPr lvl="1"/>
            <a:r>
              <a:rPr lang="en-US" dirty="0"/>
              <a:t>running automated tests</a:t>
            </a:r>
          </a:p>
          <a:p>
            <a:pPr lvl="1"/>
            <a:r>
              <a:rPr lang="en-US" dirty="0"/>
              <a:t>deploying to production systems</a:t>
            </a:r>
          </a:p>
          <a:p>
            <a:pPr lvl="1"/>
            <a:r>
              <a:rPr lang="en-US" dirty="0"/>
              <a:t>creating documentation and/or release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2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SBT stands for Scala Build Tool</a:t>
            </a:r>
          </a:p>
          <a:p>
            <a:r>
              <a:rPr lang="en-US" dirty="0"/>
              <a:t>SBT is an open source build tool for Scala and Java projects, similar to Java's Maven or 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81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http://www.scala-sbt.org/0.13/tutorial/Installing-sbt-on-Windows.html</a:t>
            </a:r>
            <a:endParaRPr lang="en-US" dirty="0"/>
          </a:p>
          <a:p>
            <a:r>
              <a:rPr lang="en-US" dirty="0"/>
              <a:t>Install SBT.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734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sbt</a:t>
            </a:r>
            <a:r>
              <a:rPr lang="en-US" b="1" dirty="0"/>
              <a:t> clean </a:t>
            </a:r>
            <a:r>
              <a:rPr lang="en-US" dirty="0"/>
              <a:t>: cleans the jars and classes generated from previous run</a:t>
            </a:r>
          </a:p>
          <a:p>
            <a:r>
              <a:rPr lang="en-US" b="1" dirty="0" err="1"/>
              <a:t>sbt</a:t>
            </a:r>
            <a:r>
              <a:rPr lang="en-US" b="1" dirty="0"/>
              <a:t> package </a:t>
            </a:r>
            <a:r>
              <a:rPr lang="en-US" dirty="0"/>
              <a:t>: creates a light jar, with the classes generated</a:t>
            </a:r>
          </a:p>
          <a:p>
            <a:r>
              <a:rPr lang="en-US" b="1" dirty="0" err="1"/>
              <a:t>sbt</a:t>
            </a:r>
            <a:r>
              <a:rPr lang="en-US" b="1" dirty="0"/>
              <a:t> assembly : </a:t>
            </a:r>
            <a:r>
              <a:rPr lang="en-US" dirty="0"/>
              <a:t>creates a fat jar without all  the </a:t>
            </a:r>
            <a:r>
              <a:rPr lang="en-US" dirty="0" err="1"/>
              <a:t>dependies</a:t>
            </a:r>
            <a:r>
              <a:rPr lang="en-US" dirty="0"/>
              <a:t> compiled with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Note : </a:t>
            </a:r>
            <a:r>
              <a:rPr lang="en-US" sz="2400" dirty="0"/>
              <a:t>we would be creating fat jar for deployment in spark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478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main files which are involved with </a:t>
            </a:r>
            <a:r>
              <a:rPr lang="en-US" dirty="0" err="1"/>
              <a:t>sbt</a:t>
            </a:r>
            <a:r>
              <a:rPr lang="en-US" dirty="0"/>
              <a:t> are</a:t>
            </a:r>
          </a:p>
          <a:p>
            <a:r>
              <a:rPr lang="en-US" dirty="0" err="1"/>
              <a:t>Build.sbt</a:t>
            </a:r>
            <a:r>
              <a:rPr lang="en-US" dirty="0"/>
              <a:t> : Dependencies libraries are specified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79"/>
          <a:stretch/>
        </p:blipFill>
        <p:spPr>
          <a:xfrm>
            <a:off x="609600" y="2743200"/>
            <a:ext cx="7924800" cy="3921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68085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SBT related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Plugins.sbt</a:t>
            </a:r>
            <a:r>
              <a:rPr lang="en-US" dirty="0"/>
              <a:t> / </a:t>
            </a:r>
            <a:r>
              <a:rPr lang="en-US" dirty="0" err="1"/>
              <a:t>assembly.sbt</a:t>
            </a:r>
            <a:r>
              <a:rPr lang="en-US" dirty="0"/>
              <a:t> : The version of </a:t>
            </a:r>
            <a:r>
              <a:rPr lang="en-US" dirty="0" err="1"/>
              <a:t>sbt</a:t>
            </a:r>
            <a:r>
              <a:rPr lang="en-US" dirty="0"/>
              <a:t> used is specified in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971"/>
          <a:stretch/>
        </p:blipFill>
        <p:spPr>
          <a:xfrm>
            <a:off x="621420" y="2895600"/>
            <a:ext cx="7901159" cy="2928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308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Maven is a software project management and comprehension tool. Based on the concept of a project object model (POM), Maven can manage a project's build, reporting and documentation from a central piece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3336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Cloudera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CDH 5.7.1 Installation : </a:t>
            </a:r>
            <a:r>
              <a:rPr lang="en-US" dirty="0">
                <a:hlinkClick r:id="rId2"/>
              </a:rPr>
              <a:t>http://www.cloudera.com/downloads/manager/5-7-1.html</a:t>
            </a:r>
            <a:endParaRPr lang="en-US" dirty="0"/>
          </a:p>
          <a:p>
            <a:r>
              <a:rPr lang="en-US" dirty="0" err="1"/>
              <a:t>Quickstart</a:t>
            </a:r>
            <a:r>
              <a:rPr lang="en-US" dirty="0"/>
              <a:t> CDH 5.7.1 </a:t>
            </a:r>
            <a:r>
              <a:rPr lang="en-US" dirty="0">
                <a:hlinkClick r:id="rId3"/>
              </a:rPr>
              <a:t>http://www.cloudera.com/downloads/quickstart_vms/5-7.html</a:t>
            </a:r>
            <a:endParaRPr lang="en-US" dirty="0"/>
          </a:p>
          <a:p>
            <a:r>
              <a:rPr lang="en-US" dirty="0"/>
              <a:t>Apache Spark : </a:t>
            </a:r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://spark.apache.org/downloads.html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421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https://maven.apache.org/</a:t>
            </a:r>
            <a:endParaRPr lang="en-US" dirty="0"/>
          </a:p>
          <a:p>
            <a:r>
              <a:rPr lang="en-US" dirty="0"/>
              <a:t>Install Maven</a:t>
            </a:r>
          </a:p>
        </p:txBody>
      </p:sp>
    </p:spTree>
    <p:extLst>
      <p:ext uri="{BB962C8B-B14F-4D97-AF65-F5344CB8AC3E}">
        <p14:creationId xmlns:p14="http://schemas.microsoft.com/office/powerpoint/2010/main" val="3318312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mvn</a:t>
            </a:r>
            <a:r>
              <a:rPr lang="en-US" b="1" dirty="0"/>
              <a:t> compile </a:t>
            </a:r>
            <a:r>
              <a:rPr lang="en-US" dirty="0"/>
              <a:t>- compile the source code of the project</a:t>
            </a:r>
          </a:p>
          <a:p>
            <a:r>
              <a:rPr lang="en-US" b="1" dirty="0" err="1"/>
              <a:t>mvn</a:t>
            </a:r>
            <a:r>
              <a:rPr lang="en-US" b="1" dirty="0"/>
              <a:t> test </a:t>
            </a:r>
            <a:r>
              <a:rPr lang="en-US" dirty="0"/>
              <a:t>- test the compiled source code using a suitable unit testing framework. These tests should not require the code be packaged or deployed</a:t>
            </a:r>
          </a:p>
          <a:p>
            <a:r>
              <a:rPr lang="en-US" b="1" dirty="0" err="1"/>
              <a:t>mvn</a:t>
            </a:r>
            <a:r>
              <a:rPr lang="en-US" b="1" dirty="0"/>
              <a:t> package </a:t>
            </a:r>
            <a:r>
              <a:rPr lang="en-US" dirty="0"/>
              <a:t>- take the compiled code and package it in its distributable format, such as a JAR.</a:t>
            </a:r>
          </a:p>
        </p:txBody>
      </p:sp>
    </p:spTree>
    <p:extLst>
      <p:ext uri="{BB962C8B-B14F-4D97-AF65-F5344CB8AC3E}">
        <p14:creationId xmlns:p14="http://schemas.microsoft.com/office/powerpoint/2010/main" val="13189381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related File: pom.xml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0228"/>
            <a:ext cx="8229600" cy="43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9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Wiki: Lab</a:t>
            </a:r>
            <a:r>
              <a:rPr lang="en-IN" dirty="0" smtClean="0"/>
              <a:t> </a:t>
            </a:r>
            <a:r>
              <a:rPr lang="en-IN" dirty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repository for all Lab assignment submissions</a:t>
            </a:r>
          </a:p>
          <a:p>
            <a:r>
              <a:rPr lang="en-IN" dirty="0"/>
              <a:t>Create a folder for each lab assignment and place all code inside source code folder</a:t>
            </a:r>
          </a:p>
          <a:p>
            <a:r>
              <a:rPr lang="en-IN" dirty="0"/>
              <a:t>Use </a:t>
            </a:r>
            <a:r>
              <a:rPr lang="en-IN" dirty="0" err="1"/>
              <a:t>Github</a:t>
            </a:r>
            <a:r>
              <a:rPr lang="en-IN" dirty="0"/>
              <a:t> wiki pages to submit reports for each lab</a:t>
            </a:r>
          </a:p>
          <a:p>
            <a:r>
              <a:rPr lang="en-IN" dirty="0"/>
              <a:t>Include all wiki links in README.md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89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29378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2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637878" cy="48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97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394161" cy="4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35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algn="ctr"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Create </a:t>
            </a:r>
            <a:r>
              <a:rPr lang="en-US" dirty="0" err="1"/>
              <a:t>Git</a:t>
            </a:r>
            <a:r>
              <a:rPr lang="en-US" dirty="0"/>
              <a:t> remote repository using </a:t>
            </a:r>
            <a:r>
              <a:rPr lang="en-US" dirty="0" err="1"/>
              <a:t>Git</a:t>
            </a:r>
            <a:r>
              <a:rPr lang="en-US" dirty="0"/>
              <a:t> account</a:t>
            </a:r>
          </a:p>
          <a:p>
            <a:r>
              <a:rPr lang="en-US" dirty="0"/>
              <a:t>2. Clone </a:t>
            </a:r>
            <a:r>
              <a:rPr lang="en-US" dirty="0" err="1"/>
              <a:t>git</a:t>
            </a:r>
            <a:r>
              <a:rPr lang="en-US" dirty="0"/>
              <a:t> repository to your local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add file into local</a:t>
            </a:r>
          </a:p>
          <a:p>
            <a:r>
              <a:rPr lang="en-US" dirty="0"/>
              <a:t>4. Modify files and use </a:t>
            </a:r>
            <a:r>
              <a:rPr lang="en-US" dirty="0" err="1"/>
              <a:t>git</a:t>
            </a:r>
            <a:r>
              <a:rPr lang="en-US" dirty="0"/>
              <a:t> to commit change</a:t>
            </a:r>
          </a:p>
          <a:p>
            <a:r>
              <a:rPr lang="en-US" dirty="0"/>
              <a:t>5. Use </a:t>
            </a:r>
            <a:r>
              <a:rPr lang="en-US" dirty="0" err="1"/>
              <a:t>git</a:t>
            </a:r>
            <a:r>
              <a:rPr lang="en-US" dirty="0"/>
              <a:t> to push the commit to remote</a:t>
            </a:r>
          </a:p>
          <a:p>
            <a:r>
              <a:rPr lang="en-US" dirty="0"/>
              <a:t>6. Use </a:t>
            </a:r>
            <a:r>
              <a:rPr lang="en-US" dirty="0" err="1"/>
              <a:t>git</a:t>
            </a:r>
            <a:r>
              <a:rPr lang="en-US" dirty="0"/>
              <a:t> to pull (sync) content with remote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 Management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Use </a:t>
            </a:r>
            <a:r>
              <a:rPr lang="en-US" dirty="0" err="1"/>
              <a:t>Git</a:t>
            </a:r>
            <a:r>
              <a:rPr lang="en-US" dirty="0"/>
              <a:t> to branch a project</a:t>
            </a:r>
          </a:p>
          <a:p>
            <a:r>
              <a:rPr lang="en-US" dirty="0"/>
              <a:t>2. Use </a:t>
            </a:r>
            <a:r>
              <a:rPr lang="en-US" dirty="0" err="1"/>
              <a:t>Git</a:t>
            </a:r>
            <a:r>
              <a:rPr lang="en-US" dirty="0"/>
              <a:t> to check different branches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merge different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1553</Words>
  <Application>Microsoft Office PowerPoint</Application>
  <PresentationFormat>On-screen Show (4:3)</PresentationFormat>
  <Paragraphs>252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Courier New</vt:lpstr>
      <vt:lpstr>Times New Roman</vt:lpstr>
      <vt:lpstr>Wingdings</vt:lpstr>
      <vt:lpstr>Office Theme</vt:lpstr>
      <vt:lpstr>CS5543 Real Time Big Data Analytics  Tutorial 1-1 August 22, 2016</vt:lpstr>
      <vt:lpstr>Topics to cover</vt:lpstr>
      <vt:lpstr>Introduction of Ubuntu</vt:lpstr>
      <vt:lpstr>Cloudera Introduction</vt:lpstr>
      <vt:lpstr>PowerPoint Presentation</vt:lpstr>
      <vt:lpstr>AWS Sign-in</vt:lpstr>
      <vt:lpstr>Cloudera Reference</vt:lpstr>
      <vt:lpstr>Git Basic Tasks</vt:lpstr>
      <vt:lpstr>Git Project Management Tasks</vt:lpstr>
      <vt:lpstr>Git 1. Create Repository</vt:lpstr>
      <vt:lpstr>Git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 Project Management 1. Branch</vt:lpstr>
      <vt:lpstr>Git Project Management 1. Branch</vt:lpstr>
      <vt:lpstr>Git Project Management 2. Checkout</vt:lpstr>
      <vt:lpstr>Git Project Management 3. Merge</vt:lpstr>
      <vt:lpstr>Git Project Management 3. Merge</vt:lpstr>
      <vt:lpstr>Git Project Management 3. Merge</vt:lpstr>
      <vt:lpstr>ZenHub for GitHub project management</vt:lpstr>
      <vt:lpstr>PowerPoint Presentation</vt:lpstr>
      <vt:lpstr>ZenHub</vt:lpstr>
      <vt:lpstr>Add Issues</vt:lpstr>
      <vt:lpstr>Add Issues</vt:lpstr>
      <vt:lpstr>Add Issues</vt:lpstr>
      <vt:lpstr>Add Issues</vt:lpstr>
      <vt:lpstr>Add Issues</vt:lpstr>
      <vt:lpstr>Add Issues</vt:lpstr>
      <vt:lpstr>Board</vt:lpstr>
      <vt:lpstr>Add Milestones</vt:lpstr>
      <vt:lpstr>Add Milestones</vt:lpstr>
      <vt:lpstr>PowerPoint Presentation</vt:lpstr>
      <vt:lpstr>Add Milestones</vt:lpstr>
      <vt:lpstr>Add Milestones</vt:lpstr>
      <vt:lpstr>Build Burndown Chart </vt:lpstr>
      <vt:lpstr>Build Burndown Chart </vt:lpstr>
      <vt:lpstr>Code Contribution</vt:lpstr>
      <vt:lpstr>INTELLIJ</vt:lpstr>
      <vt:lpstr>IntelliJ </vt:lpstr>
      <vt:lpstr>Attention</vt:lpstr>
      <vt:lpstr>PowerPoint Presentation</vt:lpstr>
      <vt:lpstr>For Scala Project</vt:lpstr>
      <vt:lpstr>For Java Project</vt:lpstr>
      <vt:lpstr>BUILD TOOLS: SBT and MAVEN</vt:lpstr>
      <vt:lpstr>What is Build Tools?</vt:lpstr>
      <vt:lpstr>SBT</vt:lpstr>
      <vt:lpstr>SBT - Installation</vt:lpstr>
      <vt:lpstr>SBT Commands</vt:lpstr>
      <vt:lpstr>SBT related Files</vt:lpstr>
      <vt:lpstr>SBT related Files</vt:lpstr>
      <vt:lpstr>Maven</vt:lpstr>
      <vt:lpstr>Maven - Installation</vt:lpstr>
      <vt:lpstr>Maven Commands</vt:lpstr>
      <vt:lpstr>Maven related File: pom.xml</vt:lpstr>
      <vt:lpstr>Wiki: Lab Submission</vt:lpstr>
      <vt:lpstr>Wiki: Lab Submission</vt:lpstr>
      <vt:lpstr>Wiki: Lab Submission</vt:lpstr>
      <vt:lpstr>Wiki: Lab Submission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Lee, Yugyung</cp:lastModifiedBy>
  <cp:revision>720</cp:revision>
  <dcterms:created xsi:type="dcterms:W3CDTF">2013-01-17T01:43:07Z</dcterms:created>
  <dcterms:modified xsi:type="dcterms:W3CDTF">2016-08-24T02:29:38Z</dcterms:modified>
</cp:coreProperties>
</file>