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86" r:id="rId6"/>
    <p:sldId id="289" r:id="rId7"/>
    <p:sldId id="290" r:id="rId8"/>
    <p:sldId id="291" r:id="rId9"/>
    <p:sldId id="292" r:id="rId10"/>
    <p:sldId id="293" r:id="rId11"/>
    <p:sldId id="294" r:id="rId12"/>
    <p:sldId id="295" r:id="rId13"/>
    <p:sldId id="296" r:id="rId14"/>
    <p:sldId id="297" r:id="rId15"/>
    <p:sldId id="298" r:id="rId16"/>
    <p:sldId id="299" r:id="rId17"/>
    <p:sldId id="301" r:id="rId18"/>
    <p:sldId id="300" r:id="rId19"/>
    <p:sldId id="302" r:id="rId20"/>
    <p:sldId id="303"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6" d="100"/>
          <a:sy n="86" d="100"/>
        </p:scale>
        <p:origin x="562" y="53"/>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8/30/2020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8/30/2020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8/30/2020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970864" y="3259614"/>
            <a:ext cx="10410825" cy="2091342"/>
          </a:xfrm>
        </p:spPr>
        <p:txBody>
          <a:bodyPr wrap="square" lIns="0" tIns="0" rIns="0" bIns="0" anchor="t">
            <a:spAutoFit/>
          </a:bodyPr>
          <a:lstStyle/>
          <a:p>
            <a:r>
              <a:rPr lang="en-US" b="1" dirty="0">
                <a:solidFill>
                  <a:schemeClr val="bg1"/>
                </a:solidFill>
              </a:rPr>
              <a:t>Capstone – The Battle of Neighborhoods</a:t>
            </a:r>
            <a:br>
              <a:rPr lang="en-US" b="1" dirty="0">
                <a:solidFill>
                  <a:schemeClr val="bg1"/>
                </a:solidFill>
              </a:rPr>
            </a:br>
            <a:r>
              <a:rPr lang="en-US" sz="1100" b="1" dirty="0">
                <a:solidFill>
                  <a:schemeClr val="bg1"/>
                </a:solidFill>
              </a:rPr>
              <a:t> </a:t>
            </a:r>
            <a:br>
              <a:rPr lang="en-US" dirty="0">
                <a:solidFill>
                  <a:schemeClr val="bg1"/>
                </a:solidFill>
              </a:rPr>
            </a:br>
            <a:r>
              <a:rPr lang="en-US" sz="2000" dirty="0">
                <a:solidFill>
                  <a:schemeClr val="accent4"/>
                </a:solidFill>
              </a:rPr>
              <a:t>THE BEST LOCATION TO OPEN AN ASIAN RESTURENT IN MANHATTAN NEWYORK</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66894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Result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1319403"/>
          </a:xfrm>
        </p:spPr>
        <p:txBody>
          <a:bodyPr anchor="t">
            <a:normAutofit lnSpcReduction="10000"/>
          </a:bodyPr>
          <a:lstStyle/>
          <a:p>
            <a:pPr marL="0" indent="0">
              <a:buNone/>
            </a:pPr>
            <a:endParaRPr lang="en-US" sz="1800" b="0" i="0" u="none" strike="noStrike" dirty="0">
              <a:solidFill>
                <a:srgbClr val="3F3F3F"/>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Using K-mean to clustering data area with less number of Asian Restaurant</a:t>
            </a:r>
          </a:p>
          <a:p>
            <a:pPr rtl="0" fontAlgn="base">
              <a:spcBef>
                <a:spcPts val="0"/>
              </a:spcBef>
              <a:spcAft>
                <a:spcPts val="0"/>
              </a:spcAft>
              <a:buFont typeface="Arial" panose="020B0604020202020204" pitchFamily="34" charset="0"/>
              <a:buChar char="•"/>
            </a:pPr>
            <a:endParaRPr lang="en-US" sz="1800" dirty="0">
              <a:solidFill>
                <a:srgbClr val="3F3F3F"/>
              </a:solidFill>
              <a:latin typeface="Century Gothic" panose="020B0502020202020204" pitchFamily="34" charset="0"/>
            </a:endParaRPr>
          </a:p>
          <a:p>
            <a:pPr marL="0" indent="0" rtl="0" fontAlgn="base">
              <a:spcBef>
                <a:spcPts val="0"/>
              </a:spcBef>
              <a:spcAft>
                <a:spcPts val="0"/>
              </a:spcAft>
              <a:buNone/>
            </a:pPr>
            <a:endParaRPr lang="en-US" sz="1800" b="0" i="0" u="none" strike="noStrike" dirty="0">
              <a:solidFill>
                <a:srgbClr val="ACD433"/>
              </a:solidFill>
              <a:effectLst/>
              <a:latin typeface="Noto Sans Symbols"/>
            </a:endParaRPr>
          </a:p>
          <a:p>
            <a:pPr marL="0" indent="0" rtl="0" fontAlgn="base">
              <a:spcBef>
                <a:spcPts val="0"/>
              </a:spcBef>
              <a:spcAft>
                <a:spcPts val="0"/>
              </a:spcAft>
              <a:buNone/>
            </a:pPr>
            <a:r>
              <a:rPr lang="en-US" sz="1800" b="1" i="0" u="none" strike="noStrike" dirty="0">
                <a:solidFill>
                  <a:srgbClr val="3F3F3F"/>
                </a:solidFill>
                <a:effectLst/>
                <a:latin typeface="Century Gothic" panose="020B0502020202020204" pitchFamily="34" charset="0"/>
              </a:rPr>
              <a:t>Cluster 0</a:t>
            </a:r>
            <a:endParaRPr lang="en-US" sz="1800" b="0" i="0" u="none" strike="noStrike" dirty="0">
              <a:solidFill>
                <a:srgbClr val="ACD433"/>
              </a:solidFill>
              <a:effectLst/>
              <a:latin typeface="Noto Sans Symbols"/>
            </a:endParaRPr>
          </a:p>
        </p:txBody>
      </p:sp>
      <p:pic>
        <p:nvPicPr>
          <p:cNvPr id="5" name="Picture 4">
            <a:extLst>
              <a:ext uri="{FF2B5EF4-FFF2-40B4-BE49-F238E27FC236}">
                <a16:creationId xmlns:a16="http://schemas.microsoft.com/office/drawing/2014/main" id="{4381445F-6C22-4410-80A1-7EA65C6FFB21}"/>
              </a:ext>
            </a:extLst>
          </p:cNvPr>
          <p:cNvPicPr>
            <a:picLocks noChangeAspect="1"/>
          </p:cNvPicPr>
          <p:nvPr/>
        </p:nvPicPr>
        <p:blipFill>
          <a:blip r:embed="rId2"/>
          <a:stretch>
            <a:fillRect/>
          </a:stretch>
        </p:blipFill>
        <p:spPr>
          <a:xfrm>
            <a:off x="0" y="3362136"/>
            <a:ext cx="12192000" cy="3451351"/>
          </a:xfrm>
          <a:prstGeom prst="rect">
            <a:avLst/>
          </a:prstGeom>
        </p:spPr>
      </p:pic>
    </p:spTree>
    <p:extLst>
      <p:ext uri="{BB962C8B-B14F-4D97-AF65-F5344CB8AC3E}">
        <p14:creationId xmlns:p14="http://schemas.microsoft.com/office/powerpoint/2010/main" val="401935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Result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537953" y="1420727"/>
            <a:ext cx="9367204" cy="1319403"/>
          </a:xfrm>
        </p:spPr>
        <p:txBody>
          <a:bodyPr anchor="t">
            <a:normAutofit/>
          </a:bodyPr>
          <a:lstStyle/>
          <a:p>
            <a:pPr marL="0" indent="0">
              <a:buNone/>
            </a:pPr>
            <a:endParaRPr lang="en-US" sz="1800" b="0" i="0" u="none" strike="noStrike" dirty="0">
              <a:solidFill>
                <a:srgbClr val="3F3F3F"/>
              </a:solidFill>
              <a:effectLst/>
              <a:latin typeface="Century Gothic" panose="020B0502020202020204" pitchFamily="34" charset="0"/>
            </a:endParaRPr>
          </a:p>
          <a:p>
            <a:pPr marL="0" indent="0" rtl="0" fontAlgn="base">
              <a:spcBef>
                <a:spcPts val="0"/>
              </a:spcBef>
              <a:spcAft>
                <a:spcPts val="0"/>
              </a:spcAft>
              <a:buNone/>
            </a:pPr>
            <a:endParaRPr lang="en-US" sz="1800" dirty="0">
              <a:solidFill>
                <a:srgbClr val="3F3F3F"/>
              </a:solidFill>
              <a:latin typeface="Century Gothic" panose="020B0502020202020204" pitchFamily="34" charset="0"/>
            </a:endParaRPr>
          </a:p>
          <a:p>
            <a:pPr marL="0" indent="0" rtl="0" fontAlgn="base">
              <a:spcBef>
                <a:spcPts val="0"/>
              </a:spcBef>
              <a:spcAft>
                <a:spcPts val="0"/>
              </a:spcAft>
              <a:buNone/>
            </a:pPr>
            <a:endParaRPr lang="en-US" sz="1800" b="0" i="0" u="none" strike="noStrike" dirty="0">
              <a:solidFill>
                <a:srgbClr val="ACD433"/>
              </a:solidFill>
              <a:effectLst/>
              <a:latin typeface="Noto Sans Symbols"/>
            </a:endParaRPr>
          </a:p>
          <a:p>
            <a:pPr marL="0" indent="0" rtl="0" fontAlgn="base">
              <a:spcBef>
                <a:spcPts val="0"/>
              </a:spcBef>
              <a:spcAft>
                <a:spcPts val="0"/>
              </a:spcAft>
              <a:buNone/>
            </a:pPr>
            <a:r>
              <a:rPr lang="en-US" sz="1800" b="1" i="0" u="none" strike="noStrike" dirty="0">
                <a:solidFill>
                  <a:srgbClr val="3F3F3F"/>
                </a:solidFill>
                <a:effectLst/>
                <a:latin typeface="Century Gothic" panose="020B0502020202020204" pitchFamily="34" charset="0"/>
              </a:rPr>
              <a:t>Cluster 1</a:t>
            </a:r>
            <a:endParaRPr lang="en-US" sz="1800" b="0" i="0" u="none" strike="noStrike" dirty="0">
              <a:solidFill>
                <a:srgbClr val="ACD433"/>
              </a:solidFill>
              <a:effectLst/>
              <a:latin typeface="Noto Sans Symbols"/>
            </a:endParaRPr>
          </a:p>
        </p:txBody>
      </p:sp>
      <p:pic>
        <p:nvPicPr>
          <p:cNvPr id="6" name="Picture 5">
            <a:extLst>
              <a:ext uri="{FF2B5EF4-FFF2-40B4-BE49-F238E27FC236}">
                <a16:creationId xmlns:a16="http://schemas.microsoft.com/office/drawing/2014/main" id="{0AFEAF39-0093-415E-9DEE-B7474B058239}"/>
              </a:ext>
            </a:extLst>
          </p:cNvPr>
          <p:cNvPicPr>
            <a:picLocks noChangeAspect="1"/>
          </p:cNvPicPr>
          <p:nvPr/>
        </p:nvPicPr>
        <p:blipFill>
          <a:blip r:embed="rId2"/>
          <a:stretch>
            <a:fillRect/>
          </a:stretch>
        </p:blipFill>
        <p:spPr>
          <a:xfrm>
            <a:off x="0" y="3429000"/>
            <a:ext cx="12192000" cy="3419404"/>
          </a:xfrm>
          <a:prstGeom prst="rect">
            <a:avLst/>
          </a:prstGeom>
        </p:spPr>
      </p:pic>
    </p:spTree>
    <p:extLst>
      <p:ext uri="{BB962C8B-B14F-4D97-AF65-F5344CB8AC3E}">
        <p14:creationId xmlns:p14="http://schemas.microsoft.com/office/powerpoint/2010/main" val="123566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Result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1851091"/>
            <a:ext cx="9367204" cy="1319403"/>
          </a:xfrm>
        </p:spPr>
        <p:txBody>
          <a:bodyPr anchor="t">
            <a:normAutofit/>
          </a:bodyPr>
          <a:lstStyle/>
          <a:p>
            <a:pPr marL="0" indent="0" rtl="0" fontAlgn="base">
              <a:spcBef>
                <a:spcPts val="0"/>
              </a:spcBef>
              <a:spcAft>
                <a:spcPts val="0"/>
              </a:spcAft>
              <a:buNone/>
            </a:pPr>
            <a:endParaRPr lang="en-US" sz="1800" b="0" i="0" u="none" strike="noStrike" dirty="0">
              <a:solidFill>
                <a:srgbClr val="ACD433"/>
              </a:solidFill>
              <a:effectLst/>
              <a:latin typeface="Noto Sans Symbols"/>
            </a:endParaRPr>
          </a:p>
          <a:p>
            <a:pPr marL="0" indent="0" rtl="0" fontAlgn="base">
              <a:spcBef>
                <a:spcPts val="0"/>
              </a:spcBef>
              <a:spcAft>
                <a:spcPts val="0"/>
              </a:spcAft>
              <a:buNone/>
            </a:pPr>
            <a:r>
              <a:rPr lang="en-US" sz="1800" b="1" i="0" u="none" strike="noStrike" dirty="0">
                <a:solidFill>
                  <a:srgbClr val="3F3F3F"/>
                </a:solidFill>
                <a:effectLst/>
                <a:latin typeface="Century Gothic" panose="020B0502020202020204" pitchFamily="34" charset="0"/>
              </a:rPr>
              <a:t>Cluster 2</a:t>
            </a:r>
            <a:endParaRPr lang="en-US" sz="1800" b="0" i="0" u="none" strike="noStrike" dirty="0">
              <a:solidFill>
                <a:srgbClr val="ACD433"/>
              </a:solidFill>
              <a:effectLst/>
              <a:latin typeface="Noto Sans Symbols"/>
            </a:endParaRPr>
          </a:p>
        </p:txBody>
      </p:sp>
      <p:pic>
        <p:nvPicPr>
          <p:cNvPr id="9" name="Picture 8">
            <a:extLst>
              <a:ext uri="{FF2B5EF4-FFF2-40B4-BE49-F238E27FC236}">
                <a16:creationId xmlns:a16="http://schemas.microsoft.com/office/drawing/2014/main" id="{6D163EDE-71B1-4A3D-966B-6A958F56ED8A}"/>
              </a:ext>
            </a:extLst>
          </p:cNvPr>
          <p:cNvPicPr>
            <a:picLocks noChangeAspect="1"/>
          </p:cNvPicPr>
          <p:nvPr/>
        </p:nvPicPr>
        <p:blipFill>
          <a:blip r:embed="rId2"/>
          <a:stretch>
            <a:fillRect/>
          </a:stretch>
        </p:blipFill>
        <p:spPr>
          <a:xfrm>
            <a:off x="0" y="3239074"/>
            <a:ext cx="12192000" cy="3706634"/>
          </a:xfrm>
          <a:prstGeom prst="rect">
            <a:avLst/>
          </a:prstGeom>
        </p:spPr>
      </p:pic>
    </p:spTree>
    <p:extLst>
      <p:ext uri="{BB962C8B-B14F-4D97-AF65-F5344CB8AC3E}">
        <p14:creationId xmlns:p14="http://schemas.microsoft.com/office/powerpoint/2010/main" val="96783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Result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2" y="1695372"/>
            <a:ext cx="9367204" cy="1319403"/>
          </a:xfrm>
        </p:spPr>
        <p:txBody>
          <a:bodyPr anchor="t">
            <a:normAutofit/>
          </a:bodyPr>
          <a:lstStyle/>
          <a:p>
            <a:pPr marL="0" indent="0" rtl="0" fontAlgn="base">
              <a:spcBef>
                <a:spcPts val="0"/>
              </a:spcBef>
              <a:spcAft>
                <a:spcPts val="0"/>
              </a:spcAft>
              <a:buNone/>
            </a:pPr>
            <a:endParaRPr lang="en-US" sz="1800" b="0" i="0" u="none" strike="noStrike" dirty="0">
              <a:solidFill>
                <a:srgbClr val="ACD433"/>
              </a:solidFill>
              <a:effectLst/>
              <a:latin typeface="Noto Sans Symbols"/>
            </a:endParaRPr>
          </a:p>
          <a:p>
            <a:pPr marL="0" indent="0" rtl="0" fontAlgn="base">
              <a:spcBef>
                <a:spcPts val="0"/>
              </a:spcBef>
              <a:spcAft>
                <a:spcPts val="0"/>
              </a:spcAft>
              <a:buNone/>
            </a:pPr>
            <a:r>
              <a:rPr lang="en-US" sz="1800" b="1" i="0" u="none" strike="noStrike" dirty="0">
                <a:solidFill>
                  <a:srgbClr val="3F3F3F"/>
                </a:solidFill>
                <a:effectLst/>
                <a:latin typeface="Century Gothic" panose="020B0502020202020204" pitchFamily="34" charset="0"/>
              </a:rPr>
              <a:t>Cluster 3</a:t>
            </a:r>
            <a:endParaRPr lang="en-US" sz="1800" b="0" i="0" u="none" strike="noStrike" dirty="0">
              <a:solidFill>
                <a:srgbClr val="ACD433"/>
              </a:solidFill>
              <a:effectLst/>
              <a:latin typeface="Noto Sans Symbols"/>
            </a:endParaRPr>
          </a:p>
        </p:txBody>
      </p:sp>
      <p:pic>
        <p:nvPicPr>
          <p:cNvPr id="5" name="Picture 4">
            <a:extLst>
              <a:ext uri="{FF2B5EF4-FFF2-40B4-BE49-F238E27FC236}">
                <a16:creationId xmlns:a16="http://schemas.microsoft.com/office/drawing/2014/main" id="{08F745A8-E609-4D93-BC8F-B943ADD3C74F}"/>
              </a:ext>
            </a:extLst>
          </p:cNvPr>
          <p:cNvPicPr>
            <a:picLocks noChangeAspect="1"/>
          </p:cNvPicPr>
          <p:nvPr/>
        </p:nvPicPr>
        <p:blipFill>
          <a:blip r:embed="rId2"/>
          <a:stretch>
            <a:fillRect/>
          </a:stretch>
        </p:blipFill>
        <p:spPr>
          <a:xfrm>
            <a:off x="0" y="2702474"/>
            <a:ext cx="12192000" cy="4786249"/>
          </a:xfrm>
          <a:prstGeom prst="rect">
            <a:avLst/>
          </a:prstGeom>
        </p:spPr>
      </p:pic>
    </p:spTree>
    <p:extLst>
      <p:ext uri="{BB962C8B-B14F-4D97-AF65-F5344CB8AC3E}">
        <p14:creationId xmlns:p14="http://schemas.microsoft.com/office/powerpoint/2010/main" val="8012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Result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3"/>
            <a:ext cx="9367204" cy="522540"/>
          </a:xfrm>
        </p:spPr>
        <p:txBody>
          <a:bodyPr anchor="t">
            <a:normAutofit/>
          </a:bodyPr>
          <a:lstStyle/>
          <a:p>
            <a:pPr marL="0" indent="0" rtl="0" fontAlgn="base">
              <a:spcBef>
                <a:spcPts val="0"/>
              </a:spcBef>
              <a:spcAft>
                <a:spcPts val="0"/>
              </a:spcAft>
              <a:buNone/>
            </a:pPr>
            <a:r>
              <a:rPr lang="en-US" sz="1800" b="1" i="0" u="none" strike="noStrike" dirty="0">
                <a:solidFill>
                  <a:srgbClr val="3F3F3F"/>
                </a:solidFill>
                <a:effectLst/>
                <a:latin typeface="Century Gothic" panose="020B0502020202020204" pitchFamily="34" charset="0"/>
              </a:rPr>
              <a:t>Cluster 4</a:t>
            </a:r>
            <a:endParaRPr lang="en-US" sz="1800" b="0" i="0" u="none" strike="noStrike" dirty="0">
              <a:solidFill>
                <a:srgbClr val="ACD433"/>
              </a:solidFill>
              <a:effectLst/>
              <a:latin typeface="Noto Sans Symbols"/>
            </a:endParaRPr>
          </a:p>
        </p:txBody>
      </p:sp>
      <p:pic>
        <p:nvPicPr>
          <p:cNvPr id="5" name="Picture 4">
            <a:extLst>
              <a:ext uri="{FF2B5EF4-FFF2-40B4-BE49-F238E27FC236}">
                <a16:creationId xmlns:a16="http://schemas.microsoft.com/office/drawing/2014/main" id="{9283FAB9-3B5E-49BB-964C-4DE280E683D5}"/>
              </a:ext>
            </a:extLst>
          </p:cNvPr>
          <p:cNvPicPr>
            <a:picLocks noChangeAspect="1"/>
          </p:cNvPicPr>
          <p:nvPr/>
        </p:nvPicPr>
        <p:blipFill>
          <a:blip r:embed="rId2"/>
          <a:stretch>
            <a:fillRect/>
          </a:stretch>
        </p:blipFill>
        <p:spPr>
          <a:xfrm>
            <a:off x="0" y="2575459"/>
            <a:ext cx="12192000" cy="5181800"/>
          </a:xfrm>
          <a:prstGeom prst="rect">
            <a:avLst/>
          </a:prstGeom>
        </p:spPr>
      </p:pic>
    </p:spTree>
    <p:extLst>
      <p:ext uri="{BB962C8B-B14F-4D97-AF65-F5344CB8AC3E}">
        <p14:creationId xmlns:p14="http://schemas.microsoft.com/office/powerpoint/2010/main" val="390550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Result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7554895" y="3429000"/>
            <a:ext cx="3799645" cy="1319403"/>
          </a:xfrm>
        </p:spPr>
        <p:txBody>
          <a:bodyPr anchor="t">
            <a:normAutofit fontScale="77500" lnSpcReduction="20000"/>
          </a:bodyPr>
          <a:lstStyle/>
          <a:p>
            <a:pPr marL="0" indent="0">
              <a:buNone/>
            </a:pPr>
            <a:endParaRPr lang="en-US" sz="1800" b="0" i="0" u="none" strike="noStrike" dirty="0">
              <a:solidFill>
                <a:srgbClr val="3F3F3F"/>
              </a:solidFill>
              <a:effectLst/>
              <a:latin typeface="Century Gothic" panose="020B0502020202020204" pitchFamily="34" charset="0"/>
            </a:endParaRPr>
          </a:p>
          <a:p>
            <a:pPr marL="0" indent="0" rtl="0" fontAlgn="base">
              <a:spcBef>
                <a:spcPts val="0"/>
              </a:spcBef>
              <a:spcAft>
                <a:spcPts val="0"/>
              </a:spcAft>
              <a:buNone/>
            </a:pPr>
            <a:r>
              <a:rPr lang="en-US" sz="2300" b="0" i="0" u="none" strike="noStrike" dirty="0">
                <a:solidFill>
                  <a:srgbClr val="000000"/>
                </a:solidFill>
                <a:effectLst/>
                <a:latin typeface="+mj-lt"/>
              </a:rPr>
              <a:t>Based on dataframe analysis above Cluster 3 and Cluster 4 areas are the best places to open a new sushi bar business.</a:t>
            </a:r>
            <a:endParaRPr lang="en-US" sz="2300" b="0" i="0" u="none" strike="noStrike" dirty="0">
              <a:solidFill>
                <a:srgbClr val="ACD433"/>
              </a:solidFill>
              <a:effectLst/>
              <a:latin typeface="+mj-lt"/>
            </a:endParaRPr>
          </a:p>
        </p:txBody>
      </p:sp>
      <p:pic>
        <p:nvPicPr>
          <p:cNvPr id="3074" name="Picture 2">
            <a:extLst>
              <a:ext uri="{FF2B5EF4-FFF2-40B4-BE49-F238E27FC236}">
                <a16:creationId xmlns:a16="http://schemas.microsoft.com/office/drawing/2014/main" id="{D45F9C27-40BA-4134-8A42-FEAC71012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77" y="1978430"/>
            <a:ext cx="5829300" cy="4682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2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Discussion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3381149"/>
          </a:xfrm>
        </p:spPr>
        <p:txBody>
          <a:bodyPr anchor="t">
            <a:noAutofit/>
          </a:bodyPr>
          <a:lstStyle/>
          <a:p>
            <a:pPr marL="0" indent="0">
              <a:buNone/>
            </a:pPr>
            <a:endParaRPr lang="en-US" sz="2000" b="0" i="0" u="none" strike="noStrike" dirty="0">
              <a:solidFill>
                <a:srgbClr val="3F3F3F"/>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3F3F3F"/>
                </a:solidFill>
                <a:effectLst/>
                <a:latin typeface="Century Gothic" panose="020B0502020202020204" pitchFamily="34" charset="0"/>
              </a:rPr>
              <a:t>This analysis is performed on limited data. This may be right or may be wrong. But if good amount of data is available there is scope to come up with better results.</a:t>
            </a:r>
            <a:endParaRPr lang="en-US" sz="2000" b="0" i="0" u="none" strike="noStrike" dirty="0">
              <a:solidFill>
                <a:srgbClr val="ACD433"/>
              </a:solidFill>
              <a:effectLst/>
              <a:latin typeface="Noto Sans Symbols"/>
            </a:endParaRPr>
          </a:p>
          <a:p>
            <a:pPr rtl="0" fontAlgn="base">
              <a:spcBef>
                <a:spcPts val="1000"/>
              </a:spcBef>
              <a:spcAft>
                <a:spcPts val="0"/>
              </a:spcAft>
              <a:buFont typeface="Arial" panose="020B0604020202020204" pitchFamily="34" charset="0"/>
              <a:buChar char="•"/>
            </a:pPr>
            <a:r>
              <a:rPr lang="en-US" sz="2000" b="0" i="0" u="none" strike="noStrike" dirty="0">
                <a:solidFill>
                  <a:srgbClr val="3F3F3F"/>
                </a:solidFill>
                <a:effectLst/>
                <a:latin typeface="Century Gothic" panose="020B0502020202020204" pitchFamily="34" charset="0"/>
              </a:rPr>
              <a:t>There is high competition in Marble Hills  and Washington Heights so it is very risky to open business in these areas.</a:t>
            </a:r>
            <a:endParaRPr lang="en-US" sz="2000" b="0" i="0" u="none" strike="noStrike" dirty="0">
              <a:solidFill>
                <a:srgbClr val="ACD433"/>
              </a:solidFill>
              <a:effectLst/>
              <a:latin typeface="Noto Sans Symbols"/>
            </a:endParaRPr>
          </a:p>
          <a:p>
            <a:pPr rtl="0" fontAlgn="base">
              <a:spcBef>
                <a:spcPts val="1000"/>
              </a:spcBef>
              <a:spcAft>
                <a:spcPts val="0"/>
              </a:spcAft>
              <a:buFont typeface="Arial" panose="020B0604020202020204" pitchFamily="34" charset="0"/>
              <a:buChar char="•"/>
            </a:pPr>
            <a:r>
              <a:rPr lang="en-US" sz="2000" b="0" i="0" u="none" strike="noStrike" dirty="0">
                <a:solidFill>
                  <a:srgbClr val="3F3F3F"/>
                </a:solidFill>
                <a:effectLst/>
                <a:latin typeface="Century Gothic" panose="020B0502020202020204" pitchFamily="34" charset="0"/>
              </a:rPr>
              <a:t>It can be done more detailed analysis by adding other factors such as transportation, demographics of inhabitants.  </a:t>
            </a:r>
            <a:endParaRPr lang="en-US" sz="2000" b="0" i="0" u="none" strike="noStrike" dirty="0">
              <a:solidFill>
                <a:srgbClr val="ACD433"/>
              </a:solidFill>
              <a:effectLst/>
              <a:latin typeface="Noto Sans Symbols"/>
            </a:endParaRPr>
          </a:p>
        </p:txBody>
      </p:sp>
    </p:spTree>
    <p:extLst>
      <p:ext uri="{BB962C8B-B14F-4D97-AF65-F5344CB8AC3E}">
        <p14:creationId xmlns:p14="http://schemas.microsoft.com/office/powerpoint/2010/main" val="197740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Conclusion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3381149"/>
          </a:xfrm>
        </p:spPr>
        <p:txBody>
          <a:bodyPr anchor="t">
            <a:noAutofit/>
          </a:bodyPr>
          <a:lstStyle/>
          <a:p>
            <a:pPr marL="0" indent="0">
              <a:buNone/>
            </a:pPr>
            <a:endParaRPr lang="en-US" sz="2000" b="0" i="0" u="none" strike="noStrike" dirty="0">
              <a:solidFill>
                <a:srgbClr val="3F3F3F"/>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Although all of the goals of this project were met there is definitely room for further improvement and development as noted below. However, the goals of the project were met and, with some more work, could easily be developed into a fully pledged application that could support the opening a business idea in an unknown location.</a:t>
            </a:r>
            <a:endParaRPr lang="en-US" sz="2000" b="0" i="0" u="none" strike="noStrike" dirty="0">
              <a:solidFill>
                <a:srgbClr val="ACD433"/>
              </a:solidFill>
              <a:effectLst/>
              <a:latin typeface="Noto Sans Symbols"/>
            </a:endParaRPr>
          </a:p>
        </p:txBody>
      </p:sp>
    </p:spTree>
    <p:extLst>
      <p:ext uri="{BB962C8B-B14F-4D97-AF65-F5344CB8AC3E}">
        <p14:creationId xmlns:p14="http://schemas.microsoft.com/office/powerpoint/2010/main" val="116807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Introduction/Business Problem</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2424303"/>
          </a:xfrm>
        </p:spPr>
        <p:txBody>
          <a:bodyPr anchor="t">
            <a:normAutofit/>
          </a:bodyPr>
          <a:lstStyle/>
          <a:p>
            <a:r>
              <a:rPr lang="en-US" sz="1800" b="0" i="0" u="none" strike="noStrike" dirty="0">
                <a:solidFill>
                  <a:srgbClr val="3F3F3F"/>
                </a:solidFill>
                <a:effectLst/>
                <a:latin typeface="Century Gothic" panose="020B0502020202020204" pitchFamily="34" charset="0"/>
              </a:rPr>
              <a:t>The City of New York is famous for its excellent cuisine. It's food culture includes an array of international cuisines influenced by the city's immigrant history</a:t>
            </a:r>
          </a:p>
          <a:p>
            <a:pPr marL="0" indent="0">
              <a:buNone/>
            </a:pPr>
            <a:endParaRPr lang="en-US" sz="1800" b="0" i="0" u="none" strike="noStrike" dirty="0">
              <a:solidFill>
                <a:srgbClr val="3F3F3F"/>
              </a:solidFill>
              <a:effectLst/>
              <a:latin typeface="Century Gothic" panose="020B0502020202020204" pitchFamily="34" charset="0"/>
            </a:endParaRPr>
          </a:p>
          <a:p>
            <a:r>
              <a:rPr lang="en-US" sz="1800" dirty="0">
                <a:solidFill>
                  <a:srgbClr val="3F3F3F"/>
                </a:solidFill>
                <a:latin typeface="Century Gothic" panose="020B0502020202020204" pitchFamily="34" charset="0"/>
              </a:rPr>
              <a:t>A</a:t>
            </a:r>
            <a:r>
              <a:rPr lang="en-US" sz="1800" b="0" i="0" u="none" strike="noStrike" dirty="0">
                <a:solidFill>
                  <a:srgbClr val="3F3F3F"/>
                </a:solidFill>
                <a:effectLst/>
                <a:latin typeface="Century Gothic" panose="020B0502020202020204" pitchFamily="34" charset="0"/>
              </a:rPr>
              <a:t>sian restaurants have become so popular in the United States now it seems that there is  one on every corner, not only in major cities but also in smaller cities. Starting a </a:t>
            </a:r>
            <a:r>
              <a:rPr lang="en-US" sz="1800" dirty="0">
                <a:solidFill>
                  <a:srgbClr val="3F3F3F"/>
                </a:solidFill>
                <a:latin typeface="Century Gothic" panose="020B0502020202020204" pitchFamily="34" charset="0"/>
              </a:rPr>
              <a:t>A</a:t>
            </a:r>
            <a:r>
              <a:rPr lang="en-US" sz="1800" b="0" i="0" u="none" strike="noStrike" dirty="0">
                <a:solidFill>
                  <a:srgbClr val="3F3F3F"/>
                </a:solidFill>
                <a:effectLst/>
                <a:latin typeface="Century Gothic" panose="020B0502020202020204" pitchFamily="34" charset="0"/>
              </a:rPr>
              <a:t>sian restaurant can be a great business opportunity, but you need to distinguish yourself from others to enjoy long-term success.</a:t>
            </a:r>
            <a:endParaRPr lang="en-US" sz="2400" dirty="0"/>
          </a:p>
        </p:txBody>
      </p:sp>
    </p:spTree>
    <p:extLst>
      <p:ext uri="{BB962C8B-B14F-4D97-AF65-F5344CB8AC3E}">
        <p14:creationId xmlns:p14="http://schemas.microsoft.com/office/powerpoint/2010/main" val="172755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Business Problem</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2424303"/>
          </a:xfrm>
        </p:spPr>
        <p:txBody>
          <a:bodyPr anchor="t">
            <a:normAutofit lnSpcReduction="10000"/>
          </a:bodyPr>
          <a:lstStyle/>
          <a:p>
            <a:pPr marL="0" indent="0">
              <a:buNone/>
            </a:pPr>
            <a:endParaRPr lang="en-US" sz="1800" b="0" i="0" u="none" strike="noStrike" dirty="0">
              <a:solidFill>
                <a:srgbClr val="3F3F3F"/>
              </a:solidFill>
              <a:effectLst/>
              <a:latin typeface="Century Gothic" panose="020B0502020202020204" pitchFamily="34" charset="0"/>
            </a:endParaRPr>
          </a:p>
          <a:p>
            <a:r>
              <a:rPr lang="en-US" sz="1800" b="0" i="0" u="none" strike="noStrike" dirty="0">
                <a:solidFill>
                  <a:srgbClr val="3F3F3F"/>
                </a:solidFill>
                <a:effectLst/>
                <a:latin typeface="Century Gothic" panose="020B0502020202020204" pitchFamily="34" charset="0"/>
              </a:rPr>
              <a:t>Client wants to open his business in Manhattan area, so focus on that borough during analysis. We define potential neighborhood based on the number of Asian Restaurants which are operating right in each neighborhood. Manhattan has full potential but also is a very challenging district to open a business because of high competition. New Asian Restaurant should be open in an area that inadequate neighborhood in this way the Restaurant can attract more customers. Therefore, this analysis necessary to ensure that we have enough customers and that we are not so close to other Asian Restaurant places.</a:t>
            </a:r>
            <a:endParaRPr lang="en-US" sz="2400" dirty="0"/>
          </a:p>
        </p:txBody>
      </p:sp>
    </p:spTree>
    <p:extLst>
      <p:ext uri="{BB962C8B-B14F-4D97-AF65-F5344CB8AC3E}">
        <p14:creationId xmlns:p14="http://schemas.microsoft.com/office/powerpoint/2010/main" val="374689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Data Selection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2424303"/>
          </a:xfrm>
        </p:spPr>
        <p:txBody>
          <a:bodyPr anchor="t">
            <a:normAutofit/>
          </a:bodyPr>
          <a:lstStyle/>
          <a:p>
            <a:pPr marL="0" indent="0">
              <a:buNone/>
            </a:pPr>
            <a:endParaRPr lang="en-US" sz="1800" b="0" i="0" u="none" strike="noStrike" dirty="0">
              <a:solidFill>
                <a:srgbClr val="3F3F3F"/>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To identify the characteristics of our competitors' venues in Manhattan, we would first need to find out the number of Asian Restaurants in Manhattan currently and their location.</a:t>
            </a:r>
            <a:endParaRPr lang="en-US" sz="1800" b="0" i="0" u="none" strike="noStrike" dirty="0">
              <a:solidFill>
                <a:srgbClr val="ACD433"/>
              </a:solidFill>
              <a:effectLst/>
              <a:latin typeface="Noto Sans Symbols"/>
            </a:endParaRPr>
          </a:p>
          <a:p>
            <a:pPr rtl="0" fontAlgn="base">
              <a:spcBef>
                <a:spcPts val="100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We then used Google Map API to find their geographic coordinates based on their postal code addresses.</a:t>
            </a:r>
          </a:p>
          <a:p>
            <a:pPr rtl="0" fontAlgn="base">
              <a:spcBef>
                <a:spcPts val="100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In Manhattan, there is 1934 Asian Restaurants are currently operating.</a:t>
            </a:r>
            <a:endParaRPr lang="en-US" sz="1800" b="0" i="0" u="none" strike="noStrike" dirty="0">
              <a:solidFill>
                <a:srgbClr val="ACD433"/>
              </a:solidFill>
              <a:effectLst/>
              <a:latin typeface="Noto Sans Symbols"/>
            </a:endParaRPr>
          </a:p>
        </p:txBody>
      </p:sp>
      <p:pic>
        <p:nvPicPr>
          <p:cNvPr id="5" name="Picture 4">
            <a:extLst>
              <a:ext uri="{FF2B5EF4-FFF2-40B4-BE49-F238E27FC236}">
                <a16:creationId xmlns:a16="http://schemas.microsoft.com/office/drawing/2014/main" id="{D8E2753F-5B5F-4B9D-B1E9-97FBB8518912}"/>
              </a:ext>
            </a:extLst>
          </p:cNvPr>
          <p:cNvPicPr>
            <a:picLocks noChangeAspect="1"/>
          </p:cNvPicPr>
          <p:nvPr/>
        </p:nvPicPr>
        <p:blipFill>
          <a:blip r:embed="rId2"/>
          <a:stretch>
            <a:fillRect/>
          </a:stretch>
        </p:blipFill>
        <p:spPr>
          <a:xfrm>
            <a:off x="1985962" y="4462540"/>
            <a:ext cx="2847975" cy="542925"/>
          </a:xfrm>
          <a:prstGeom prst="rect">
            <a:avLst/>
          </a:prstGeom>
        </p:spPr>
      </p:pic>
      <p:pic>
        <p:nvPicPr>
          <p:cNvPr id="7" name="Picture 6">
            <a:extLst>
              <a:ext uri="{FF2B5EF4-FFF2-40B4-BE49-F238E27FC236}">
                <a16:creationId xmlns:a16="http://schemas.microsoft.com/office/drawing/2014/main" id="{24DACF97-792D-44EA-B824-9E92B4F3AB38}"/>
              </a:ext>
            </a:extLst>
          </p:cNvPr>
          <p:cNvPicPr>
            <a:picLocks noChangeAspect="1"/>
          </p:cNvPicPr>
          <p:nvPr/>
        </p:nvPicPr>
        <p:blipFill>
          <a:blip r:embed="rId3"/>
          <a:stretch>
            <a:fillRect/>
          </a:stretch>
        </p:blipFill>
        <p:spPr>
          <a:xfrm>
            <a:off x="2009826" y="5138893"/>
            <a:ext cx="1171575" cy="371475"/>
          </a:xfrm>
          <a:prstGeom prst="rect">
            <a:avLst/>
          </a:prstGeom>
        </p:spPr>
      </p:pic>
    </p:spTree>
    <p:extLst>
      <p:ext uri="{BB962C8B-B14F-4D97-AF65-F5344CB8AC3E}">
        <p14:creationId xmlns:p14="http://schemas.microsoft.com/office/powerpoint/2010/main" val="322636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Data Selection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1072955"/>
          </a:xfrm>
        </p:spPr>
        <p:txBody>
          <a:bodyPr anchor="t">
            <a:normAutofit/>
          </a:bodyPr>
          <a:lstStyle/>
          <a:p>
            <a:pPr marL="0" indent="0">
              <a:buNone/>
            </a:pPr>
            <a:endParaRPr lang="en-US" sz="1800" b="0" i="0" u="none" strike="noStrike" dirty="0">
              <a:solidFill>
                <a:srgbClr val="3F3F3F"/>
              </a:solidFill>
              <a:effectLst/>
              <a:latin typeface="Century Gothic" panose="020B0502020202020204" pitchFamily="34" charset="0"/>
            </a:endParaRPr>
          </a:p>
          <a:p>
            <a:r>
              <a:rPr lang="en-US" sz="1800" b="0" i="0" u="none" strike="noStrike" dirty="0">
                <a:solidFill>
                  <a:srgbClr val="3F3F3F"/>
                </a:solidFill>
                <a:effectLst/>
                <a:latin typeface="Century Gothic" panose="020B0502020202020204" pitchFamily="34" charset="0"/>
              </a:rPr>
              <a:t>Next, we also used Google Map API to find their geographic coordinates of the 5 locations shortlisted for Asian Restaurant.</a:t>
            </a:r>
            <a:endParaRPr lang="en-US" sz="2400" dirty="0"/>
          </a:p>
        </p:txBody>
      </p:sp>
      <p:pic>
        <p:nvPicPr>
          <p:cNvPr id="5" name="Picture 4">
            <a:extLst>
              <a:ext uri="{FF2B5EF4-FFF2-40B4-BE49-F238E27FC236}">
                <a16:creationId xmlns:a16="http://schemas.microsoft.com/office/drawing/2014/main" id="{65031813-4713-47E6-B982-A8E66AC3C4AF}"/>
              </a:ext>
            </a:extLst>
          </p:cNvPr>
          <p:cNvPicPr>
            <a:picLocks noChangeAspect="1"/>
          </p:cNvPicPr>
          <p:nvPr/>
        </p:nvPicPr>
        <p:blipFill>
          <a:blip r:embed="rId2"/>
          <a:stretch>
            <a:fillRect/>
          </a:stretch>
        </p:blipFill>
        <p:spPr>
          <a:xfrm>
            <a:off x="366712" y="3608774"/>
            <a:ext cx="11744325" cy="2238375"/>
          </a:xfrm>
          <a:prstGeom prst="rect">
            <a:avLst/>
          </a:prstGeom>
        </p:spPr>
      </p:pic>
    </p:spTree>
    <p:extLst>
      <p:ext uri="{BB962C8B-B14F-4D97-AF65-F5344CB8AC3E}">
        <p14:creationId xmlns:p14="http://schemas.microsoft.com/office/powerpoint/2010/main" val="347132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Methodology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1319403"/>
          </a:xfrm>
        </p:spPr>
        <p:txBody>
          <a:bodyPr anchor="t">
            <a:normAutofit fontScale="92500"/>
          </a:bodyPr>
          <a:lstStyle/>
          <a:p>
            <a:pPr marL="0" indent="0">
              <a:buNone/>
            </a:pPr>
            <a:endParaRPr lang="en-US" sz="1800" b="0" i="0" u="none" strike="noStrike" dirty="0">
              <a:solidFill>
                <a:srgbClr val="3F3F3F"/>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 Addresses are converted into their equivalent latitude and longitude values. </a:t>
            </a:r>
            <a:endParaRPr lang="en-US" sz="1800" b="0" i="0" u="none" strike="noStrike" dirty="0">
              <a:solidFill>
                <a:srgbClr val="ACD433"/>
              </a:solidFill>
              <a:effectLst/>
              <a:latin typeface="Noto Sans Symbols"/>
            </a:endParaRPr>
          </a:p>
          <a:p>
            <a:pPr rtl="0" fontAlgn="base">
              <a:spcBef>
                <a:spcPts val="100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Foursquare API is used to explore neighborhoods in Manhattan, New York. </a:t>
            </a:r>
            <a:endParaRPr lang="en-US" sz="1800" b="0" i="0" u="none" strike="noStrike" dirty="0">
              <a:solidFill>
                <a:srgbClr val="ACD433"/>
              </a:solidFill>
              <a:effectLst/>
              <a:latin typeface="Noto Sans Symbols"/>
            </a:endParaRPr>
          </a:p>
          <a:p>
            <a:pPr rtl="0" fontAlgn="base">
              <a:spcBef>
                <a:spcPts val="100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After that, explore function to get Asian restaurant categories in each neighborhood.</a:t>
            </a:r>
            <a:endParaRPr lang="en-US" sz="1800" b="0" i="0" u="none" strike="noStrike" dirty="0">
              <a:solidFill>
                <a:srgbClr val="ACD433"/>
              </a:solidFill>
              <a:effectLst/>
              <a:latin typeface="Noto Sans Symbols"/>
            </a:endParaRPr>
          </a:p>
        </p:txBody>
      </p:sp>
    </p:spTree>
    <p:extLst>
      <p:ext uri="{BB962C8B-B14F-4D97-AF65-F5344CB8AC3E}">
        <p14:creationId xmlns:p14="http://schemas.microsoft.com/office/powerpoint/2010/main" val="238312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Methodology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1319403"/>
          </a:xfrm>
        </p:spPr>
        <p:txBody>
          <a:bodyPr anchor="t">
            <a:normAutofit fontScale="92500"/>
          </a:bodyPr>
          <a:lstStyle/>
          <a:p>
            <a:pPr marL="0" indent="0">
              <a:buNone/>
            </a:pPr>
            <a:endParaRPr lang="en-US" sz="1800" b="0" i="0" u="none" strike="noStrike" dirty="0">
              <a:solidFill>
                <a:srgbClr val="3F3F3F"/>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 Addresses are converted into their equivalent latitude and longitude values. </a:t>
            </a:r>
            <a:endParaRPr lang="en-US" sz="1800" b="0" i="0" u="none" strike="noStrike" dirty="0">
              <a:solidFill>
                <a:srgbClr val="ACD433"/>
              </a:solidFill>
              <a:effectLst/>
              <a:latin typeface="Noto Sans Symbols"/>
            </a:endParaRPr>
          </a:p>
          <a:p>
            <a:pPr rtl="0" fontAlgn="base">
              <a:spcBef>
                <a:spcPts val="100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Foursquare API is used to explore neighborhoods in Manhattan, New York. </a:t>
            </a:r>
            <a:endParaRPr lang="en-US" sz="1800" b="0" i="0" u="none" strike="noStrike" dirty="0">
              <a:solidFill>
                <a:srgbClr val="ACD433"/>
              </a:solidFill>
              <a:effectLst/>
              <a:latin typeface="Noto Sans Symbols"/>
            </a:endParaRPr>
          </a:p>
          <a:p>
            <a:pPr rtl="0" fontAlgn="base">
              <a:spcBef>
                <a:spcPts val="100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After that, explore function to get Asian restaurant categories in each neighborhood.</a:t>
            </a:r>
            <a:endParaRPr lang="en-US" sz="1800" b="0" i="0" u="none" strike="noStrike" dirty="0">
              <a:solidFill>
                <a:srgbClr val="ACD433"/>
              </a:solidFill>
              <a:effectLst/>
              <a:latin typeface="Noto Sans Symbols"/>
            </a:endParaRPr>
          </a:p>
        </p:txBody>
      </p:sp>
      <p:pic>
        <p:nvPicPr>
          <p:cNvPr id="5" name="Picture 4">
            <a:extLst>
              <a:ext uri="{FF2B5EF4-FFF2-40B4-BE49-F238E27FC236}">
                <a16:creationId xmlns:a16="http://schemas.microsoft.com/office/drawing/2014/main" id="{9A9A8349-B237-4319-B928-8739C45A7349}"/>
              </a:ext>
            </a:extLst>
          </p:cNvPr>
          <p:cNvPicPr>
            <a:picLocks noChangeAspect="1"/>
          </p:cNvPicPr>
          <p:nvPr/>
        </p:nvPicPr>
        <p:blipFill>
          <a:blip r:embed="rId2"/>
          <a:stretch>
            <a:fillRect/>
          </a:stretch>
        </p:blipFill>
        <p:spPr>
          <a:xfrm>
            <a:off x="0" y="4304145"/>
            <a:ext cx="12192000" cy="2188095"/>
          </a:xfrm>
          <a:prstGeom prst="rect">
            <a:avLst/>
          </a:prstGeom>
        </p:spPr>
      </p:pic>
    </p:spTree>
    <p:extLst>
      <p:ext uri="{BB962C8B-B14F-4D97-AF65-F5344CB8AC3E}">
        <p14:creationId xmlns:p14="http://schemas.microsoft.com/office/powerpoint/2010/main" val="423576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Methodology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AF2CE20F-F38A-4566-80BE-E3517879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97472"/>
            <a:ext cx="5343525" cy="41794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84537E-49FD-4256-A0B4-22C294EC06FF}"/>
              </a:ext>
            </a:extLst>
          </p:cNvPr>
          <p:cNvSpPr txBox="1"/>
          <p:nvPr/>
        </p:nvSpPr>
        <p:spPr>
          <a:xfrm>
            <a:off x="7096125" y="3114675"/>
            <a:ext cx="3725700" cy="369332"/>
          </a:xfrm>
          <a:prstGeom prst="rect">
            <a:avLst/>
          </a:prstGeom>
          <a:noFill/>
        </p:spPr>
        <p:txBody>
          <a:bodyPr wrap="none" rtlCol="0">
            <a:spAutoFit/>
          </a:bodyPr>
          <a:lstStyle/>
          <a:p>
            <a:r>
              <a:rPr lang="en-US" sz="1800" b="0" i="0" u="none" strike="noStrike" dirty="0">
                <a:solidFill>
                  <a:srgbClr val="3F3F3F"/>
                </a:solidFill>
                <a:effectLst/>
                <a:latin typeface="Century Gothic" panose="020B0502020202020204" pitchFamily="34" charset="0"/>
              </a:rPr>
              <a:t>Asian Restaurants in Manhattan</a:t>
            </a:r>
            <a:endParaRPr lang="en-US" dirty="0"/>
          </a:p>
        </p:txBody>
      </p:sp>
    </p:spTree>
    <p:extLst>
      <p:ext uri="{BB962C8B-B14F-4D97-AF65-F5344CB8AC3E}">
        <p14:creationId xmlns:p14="http://schemas.microsoft.com/office/powerpoint/2010/main" val="388843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3689-8EDA-4EA5-8B85-EC4246958024}"/>
              </a:ext>
            </a:extLst>
          </p:cNvPr>
          <p:cNvSpPr>
            <a:spLocks noGrp="1"/>
          </p:cNvSpPr>
          <p:nvPr>
            <p:ph type="title"/>
          </p:nvPr>
        </p:nvSpPr>
        <p:spPr>
          <a:xfrm>
            <a:off x="1653363" y="365760"/>
            <a:ext cx="9367203" cy="1188720"/>
          </a:xfrm>
        </p:spPr>
        <p:txBody>
          <a:bodyPr>
            <a:normAutofit/>
          </a:bodyPr>
          <a:lstStyle/>
          <a:p>
            <a:r>
              <a:rPr lang="en-US" dirty="0"/>
              <a:t>Methodology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B86323-320B-4710-AE74-F63692E8A4CC}"/>
              </a:ext>
            </a:extLst>
          </p:cNvPr>
          <p:cNvSpPr>
            <a:spLocks noGrp="1"/>
          </p:cNvSpPr>
          <p:nvPr>
            <p:ph idx="1"/>
          </p:nvPr>
        </p:nvSpPr>
        <p:spPr>
          <a:xfrm>
            <a:off x="1653363" y="2176272"/>
            <a:ext cx="9367204" cy="1319403"/>
          </a:xfrm>
        </p:spPr>
        <p:txBody>
          <a:bodyPr anchor="t">
            <a:normAutofit/>
          </a:bodyPr>
          <a:lstStyle/>
          <a:p>
            <a:pPr marL="0" indent="0">
              <a:buNone/>
            </a:pPr>
            <a:endParaRPr lang="en-US" sz="1800" b="0" i="0" u="none" strike="noStrike" dirty="0">
              <a:solidFill>
                <a:srgbClr val="3F3F3F"/>
              </a:solidFill>
              <a:effectLst/>
              <a:latin typeface="Century Gothic" panose="020B0502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Then using this feature to group the neighborhoods into clusters K-means clustering algorithm will be use to complete this task. And also, the Folium library to visualize the neighborhoods in Manhattan and its emerging clusters.</a:t>
            </a:r>
            <a:endParaRPr lang="en-US" sz="1800" b="0" i="0" u="none" strike="noStrike" dirty="0">
              <a:solidFill>
                <a:srgbClr val="ACD433"/>
              </a:solidFill>
              <a:effectLst/>
              <a:latin typeface="Noto Sans Symbols"/>
            </a:endParaRPr>
          </a:p>
        </p:txBody>
      </p:sp>
      <p:pic>
        <p:nvPicPr>
          <p:cNvPr id="6" name="Picture 5">
            <a:extLst>
              <a:ext uri="{FF2B5EF4-FFF2-40B4-BE49-F238E27FC236}">
                <a16:creationId xmlns:a16="http://schemas.microsoft.com/office/drawing/2014/main" id="{07AC0D49-79B0-4E80-AF2C-6852F3261D3D}"/>
              </a:ext>
            </a:extLst>
          </p:cNvPr>
          <p:cNvPicPr>
            <a:picLocks noChangeAspect="1"/>
          </p:cNvPicPr>
          <p:nvPr/>
        </p:nvPicPr>
        <p:blipFill>
          <a:blip r:embed="rId2"/>
          <a:stretch>
            <a:fillRect/>
          </a:stretch>
        </p:blipFill>
        <p:spPr>
          <a:xfrm>
            <a:off x="0" y="3664447"/>
            <a:ext cx="12192000" cy="3043830"/>
          </a:xfrm>
          <a:prstGeom prst="rect">
            <a:avLst/>
          </a:prstGeom>
        </p:spPr>
      </p:pic>
    </p:spTree>
    <p:extLst>
      <p:ext uri="{BB962C8B-B14F-4D97-AF65-F5344CB8AC3E}">
        <p14:creationId xmlns:p14="http://schemas.microsoft.com/office/powerpoint/2010/main" val="288996633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TotalTime>
  <Words>618</Words>
  <Application>Microsoft Office PowerPoint</Application>
  <PresentationFormat>Widescreen</PresentationFormat>
  <Paragraphs>64</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Noto Sans Symbols</vt:lpstr>
      <vt:lpstr>Segoe UI Light</vt:lpstr>
      <vt:lpstr>Office Theme</vt:lpstr>
      <vt:lpstr>Capstone – The Battle of Neighborhoods   THE BEST LOCATION TO OPEN AN ASIAN RESTURENT IN MANHATTAN NEWYORK</vt:lpstr>
      <vt:lpstr>Introduction/Business Problem</vt:lpstr>
      <vt:lpstr>Business Problem</vt:lpstr>
      <vt:lpstr>Data Selection</vt:lpstr>
      <vt:lpstr>Data Selection</vt:lpstr>
      <vt:lpstr>Methodology</vt:lpstr>
      <vt:lpstr>Methodology</vt:lpstr>
      <vt:lpstr>Methodology</vt:lpstr>
      <vt:lpstr>Methodology</vt:lpstr>
      <vt:lpstr>Result</vt:lpstr>
      <vt:lpstr>Result</vt:lpstr>
      <vt:lpstr>Result</vt:lpstr>
      <vt:lpstr>Result</vt:lpstr>
      <vt:lpstr>Result</vt:lpstr>
      <vt:lpstr>Result</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 The Battle of Neighborhoods THE BEST LOCATION TO OPEN AN ASIAN RESTURENT IN MANHATTAN NEWYORK</dc:title>
  <dc:creator>Siva Rama Krishna Mada</dc:creator>
  <cp:lastModifiedBy>Siva Rama Krishna Mada</cp:lastModifiedBy>
  <cp:revision>3</cp:revision>
  <dcterms:created xsi:type="dcterms:W3CDTF">2020-08-30T15:06:52Z</dcterms:created>
  <dcterms:modified xsi:type="dcterms:W3CDTF">2020-08-30T16:33:06Z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2020-08-30T15:06:53Z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07a26eca-a01f-4b8c-a221-87eda69c0ecf</vt:lpwstr>
  </property>
  <property fmtid="{D5CDD505-2E9C-101B-9397-08002B2CF9AE}" pid="9" name="MSIP_Label_f42aa342-8706-4288-bd11-ebb85995028c_ContentBits">
    <vt:lpwstr>0</vt:lpwstr>
  </property>
</Properties>
</file>