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7" r:id="rId5"/>
    <p:sldId id="263" r:id="rId6"/>
    <p:sldId id="266" r:id="rId7"/>
    <p:sldId id="269" r:id="rId8"/>
    <p:sldId id="272" r:id="rId9"/>
    <p:sldId id="265" r:id="rId10"/>
    <p:sldId id="273" r:id="rId11"/>
    <p:sldId id="275" r:id="rId12"/>
    <p:sldId id="276" r:id="rId13"/>
    <p:sldId id="27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7" d="100"/>
          <a:sy n="77" d="100"/>
        </p:scale>
        <p:origin x="268"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868B1-215A-4977-8E1B-62C42F069C43}" type="datetimeFigureOut">
              <a:rPr lang="en-US" smtClean="0"/>
              <a:t>11/25/2023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FCD4D-C168-449E-8653-BC4472BD4DB7}" type="slidenum">
              <a:rPr lang="en-US" smtClean="0"/>
              <a:t>‹#›</a:t>
            </a:fld>
            <a:endParaRPr lang="en-US"/>
          </a:p>
        </p:txBody>
      </p:sp>
    </p:spTree>
    <p:extLst>
      <p:ext uri="{BB962C8B-B14F-4D97-AF65-F5344CB8AC3E}">
        <p14:creationId xmlns:p14="http://schemas.microsoft.com/office/powerpoint/2010/main" val="3645363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https://www.coursera.org/lecture/convolutional-neural-networks/resnets-HAhz9</a:t>
            </a:r>
          </a:p>
        </p:txBody>
      </p:sp>
      <p:sp>
        <p:nvSpPr>
          <p:cNvPr id="4" name="Slide Number Placeholder 3"/>
          <p:cNvSpPr>
            <a:spLocks noGrp="1"/>
          </p:cNvSpPr>
          <p:nvPr>
            <p:ph type="sldNum" sz="quarter" idx="5"/>
          </p:nvPr>
        </p:nvSpPr>
        <p:spPr/>
        <p:txBody>
          <a:bodyPr/>
          <a:lstStyle/>
          <a:p>
            <a:fld id="{976FCD4D-C168-449E-8653-BC4472BD4DB7}" type="slidenum">
              <a:rPr lang="en-US" smtClean="0"/>
              <a:t>3</a:t>
            </a:fld>
            <a:endParaRPr lang="en-US"/>
          </a:p>
        </p:txBody>
      </p:sp>
    </p:spTree>
    <p:extLst>
      <p:ext uri="{BB962C8B-B14F-4D97-AF65-F5344CB8AC3E}">
        <p14:creationId xmlns:p14="http://schemas.microsoft.com/office/powerpoint/2010/main" val="70465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https://paperswithcode.com/dataset/cifar-10</a:t>
            </a:r>
          </a:p>
        </p:txBody>
      </p:sp>
      <p:sp>
        <p:nvSpPr>
          <p:cNvPr id="4" name="Slide Number Placeholder 3"/>
          <p:cNvSpPr>
            <a:spLocks noGrp="1"/>
          </p:cNvSpPr>
          <p:nvPr>
            <p:ph type="sldNum" sz="quarter" idx="5"/>
          </p:nvPr>
        </p:nvSpPr>
        <p:spPr/>
        <p:txBody>
          <a:bodyPr/>
          <a:lstStyle/>
          <a:p>
            <a:fld id="{976FCD4D-C168-449E-8653-BC4472BD4DB7}" type="slidenum">
              <a:rPr lang="en-US" smtClean="0"/>
              <a:t>4</a:t>
            </a:fld>
            <a:endParaRPr lang="en-US"/>
          </a:p>
        </p:txBody>
      </p:sp>
    </p:spTree>
    <p:extLst>
      <p:ext uri="{BB962C8B-B14F-4D97-AF65-F5344CB8AC3E}">
        <p14:creationId xmlns:p14="http://schemas.microsoft.com/office/powerpoint/2010/main" val="2099774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https://www.researchgate.net/publication/363585139_Deep_learning_in_a_bilateral_brain_with_hemispheric_specialization/figures?lo=1</a:t>
            </a:r>
          </a:p>
        </p:txBody>
      </p:sp>
      <p:sp>
        <p:nvSpPr>
          <p:cNvPr id="4" name="Slide Number Placeholder 3"/>
          <p:cNvSpPr>
            <a:spLocks noGrp="1"/>
          </p:cNvSpPr>
          <p:nvPr>
            <p:ph type="sldNum" sz="quarter" idx="5"/>
          </p:nvPr>
        </p:nvSpPr>
        <p:spPr/>
        <p:txBody>
          <a:bodyPr/>
          <a:lstStyle/>
          <a:p>
            <a:fld id="{976FCD4D-C168-449E-8653-BC4472BD4DB7}" type="slidenum">
              <a:rPr lang="en-US" smtClean="0"/>
              <a:t>5</a:t>
            </a:fld>
            <a:endParaRPr lang="en-US"/>
          </a:p>
        </p:txBody>
      </p:sp>
    </p:spTree>
    <p:extLst>
      <p:ext uri="{BB962C8B-B14F-4D97-AF65-F5344CB8AC3E}">
        <p14:creationId xmlns:p14="http://schemas.microsoft.com/office/powerpoint/2010/main" val="3421126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2143-ECD6-B374-BED7-251CC5F7B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228A12-954A-ADF7-BFAE-2BF08F90B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6BDD14-E1EF-793E-6170-9A435D64ECFE}"/>
              </a:ext>
            </a:extLst>
          </p:cNvPr>
          <p:cNvSpPr>
            <a:spLocks noGrp="1"/>
          </p:cNvSpPr>
          <p:nvPr>
            <p:ph type="dt" sz="half" idx="10"/>
          </p:nvPr>
        </p:nvSpPr>
        <p:spPr/>
        <p:txBody>
          <a:bodyPr/>
          <a:lstStyle/>
          <a:p>
            <a:fld id="{0940EE09-C7F4-4AAC-92AC-E7FFC9CC3352}" type="datetimeFigureOut">
              <a:rPr lang="en-US" smtClean="0"/>
              <a:t>11/25/2023</a:t>
            </a:fld>
            <a:endParaRPr lang="en-US"/>
          </a:p>
        </p:txBody>
      </p:sp>
      <p:sp>
        <p:nvSpPr>
          <p:cNvPr id="5" name="Footer Placeholder 4">
            <a:extLst>
              <a:ext uri="{FF2B5EF4-FFF2-40B4-BE49-F238E27FC236}">
                <a16:creationId xmlns:a16="http://schemas.microsoft.com/office/drawing/2014/main" id="{E7E7AE9A-0BC7-7965-AAE7-20950A6CA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077E0-D1CE-7EEE-673C-3205EB417E9C}"/>
              </a:ext>
            </a:extLst>
          </p:cNvPr>
          <p:cNvSpPr>
            <a:spLocks noGrp="1"/>
          </p:cNvSpPr>
          <p:nvPr>
            <p:ph type="sldNum" sz="quarter" idx="12"/>
          </p:nvPr>
        </p:nvSpPr>
        <p:spPr/>
        <p:txBody>
          <a:bodyPr/>
          <a:lstStyle/>
          <a:p>
            <a:fld id="{1BB2EDFF-084C-4666-B5D6-7DC60C84D2B4}" type="slidenum">
              <a:rPr lang="en-US" smtClean="0"/>
              <a:t>‹#›</a:t>
            </a:fld>
            <a:endParaRPr lang="en-US"/>
          </a:p>
        </p:txBody>
      </p:sp>
    </p:spTree>
    <p:extLst>
      <p:ext uri="{BB962C8B-B14F-4D97-AF65-F5344CB8AC3E}">
        <p14:creationId xmlns:p14="http://schemas.microsoft.com/office/powerpoint/2010/main" val="220309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C880-32BE-D611-2A35-890E17CAAF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47C177-5E09-3E7A-1D4E-DEFB3A8BE5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E49FA-3692-FD3B-7918-BA03018CFDD9}"/>
              </a:ext>
            </a:extLst>
          </p:cNvPr>
          <p:cNvSpPr>
            <a:spLocks noGrp="1"/>
          </p:cNvSpPr>
          <p:nvPr>
            <p:ph type="dt" sz="half" idx="10"/>
          </p:nvPr>
        </p:nvSpPr>
        <p:spPr/>
        <p:txBody>
          <a:bodyPr/>
          <a:lstStyle/>
          <a:p>
            <a:fld id="{0940EE09-C7F4-4AAC-92AC-E7FFC9CC3352}" type="datetimeFigureOut">
              <a:rPr lang="en-US" smtClean="0"/>
              <a:t>11/25/2023</a:t>
            </a:fld>
            <a:endParaRPr lang="en-US"/>
          </a:p>
        </p:txBody>
      </p:sp>
      <p:sp>
        <p:nvSpPr>
          <p:cNvPr id="5" name="Footer Placeholder 4">
            <a:extLst>
              <a:ext uri="{FF2B5EF4-FFF2-40B4-BE49-F238E27FC236}">
                <a16:creationId xmlns:a16="http://schemas.microsoft.com/office/drawing/2014/main" id="{9A0BAAFF-441A-28E4-5EBA-4A62C6208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75B44-1174-5B65-38A9-E84317D39827}"/>
              </a:ext>
            </a:extLst>
          </p:cNvPr>
          <p:cNvSpPr>
            <a:spLocks noGrp="1"/>
          </p:cNvSpPr>
          <p:nvPr>
            <p:ph type="sldNum" sz="quarter" idx="12"/>
          </p:nvPr>
        </p:nvSpPr>
        <p:spPr/>
        <p:txBody>
          <a:bodyPr/>
          <a:lstStyle/>
          <a:p>
            <a:fld id="{1BB2EDFF-084C-4666-B5D6-7DC60C84D2B4}" type="slidenum">
              <a:rPr lang="en-US" smtClean="0"/>
              <a:t>‹#›</a:t>
            </a:fld>
            <a:endParaRPr lang="en-US"/>
          </a:p>
        </p:txBody>
      </p:sp>
    </p:spTree>
    <p:extLst>
      <p:ext uri="{BB962C8B-B14F-4D97-AF65-F5344CB8AC3E}">
        <p14:creationId xmlns:p14="http://schemas.microsoft.com/office/powerpoint/2010/main" val="220874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21826-8A4B-A274-5336-662CA12ADE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AD2EA-35EE-0085-91C4-BF012C8737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A70F8-9DA2-E742-1F7D-8BE9C731E7BA}"/>
              </a:ext>
            </a:extLst>
          </p:cNvPr>
          <p:cNvSpPr>
            <a:spLocks noGrp="1"/>
          </p:cNvSpPr>
          <p:nvPr>
            <p:ph type="dt" sz="half" idx="10"/>
          </p:nvPr>
        </p:nvSpPr>
        <p:spPr/>
        <p:txBody>
          <a:bodyPr/>
          <a:lstStyle/>
          <a:p>
            <a:fld id="{0940EE09-C7F4-4AAC-92AC-E7FFC9CC3352}" type="datetimeFigureOut">
              <a:rPr lang="en-US" smtClean="0"/>
              <a:t>11/25/2023</a:t>
            </a:fld>
            <a:endParaRPr lang="en-US"/>
          </a:p>
        </p:txBody>
      </p:sp>
      <p:sp>
        <p:nvSpPr>
          <p:cNvPr id="5" name="Footer Placeholder 4">
            <a:extLst>
              <a:ext uri="{FF2B5EF4-FFF2-40B4-BE49-F238E27FC236}">
                <a16:creationId xmlns:a16="http://schemas.microsoft.com/office/drawing/2014/main" id="{175B9C73-2CE8-F83D-D4CF-996CF8B37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BEED5-8A84-C54D-C05A-F2C9122A7E16}"/>
              </a:ext>
            </a:extLst>
          </p:cNvPr>
          <p:cNvSpPr>
            <a:spLocks noGrp="1"/>
          </p:cNvSpPr>
          <p:nvPr>
            <p:ph type="sldNum" sz="quarter" idx="12"/>
          </p:nvPr>
        </p:nvSpPr>
        <p:spPr/>
        <p:txBody>
          <a:bodyPr/>
          <a:lstStyle/>
          <a:p>
            <a:fld id="{1BB2EDFF-084C-4666-B5D6-7DC60C84D2B4}" type="slidenum">
              <a:rPr lang="en-US" smtClean="0"/>
              <a:t>‹#›</a:t>
            </a:fld>
            <a:endParaRPr lang="en-US"/>
          </a:p>
        </p:txBody>
      </p:sp>
    </p:spTree>
    <p:extLst>
      <p:ext uri="{BB962C8B-B14F-4D97-AF65-F5344CB8AC3E}">
        <p14:creationId xmlns:p14="http://schemas.microsoft.com/office/powerpoint/2010/main" val="247629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4C52-4B49-2FC5-8E48-D654389A5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4154E-B32B-0E6F-40DC-42A502E37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D328D-D6A5-3728-AC2B-E9E48FC821A0}"/>
              </a:ext>
            </a:extLst>
          </p:cNvPr>
          <p:cNvSpPr>
            <a:spLocks noGrp="1"/>
          </p:cNvSpPr>
          <p:nvPr>
            <p:ph type="dt" sz="half" idx="10"/>
          </p:nvPr>
        </p:nvSpPr>
        <p:spPr/>
        <p:txBody>
          <a:bodyPr/>
          <a:lstStyle/>
          <a:p>
            <a:fld id="{0940EE09-C7F4-4AAC-92AC-E7FFC9CC3352}" type="datetimeFigureOut">
              <a:rPr lang="en-US" smtClean="0"/>
              <a:t>11/25/2023</a:t>
            </a:fld>
            <a:endParaRPr lang="en-US"/>
          </a:p>
        </p:txBody>
      </p:sp>
      <p:sp>
        <p:nvSpPr>
          <p:cNvPr id="5" name="Footer Placeholder 4">
            <a:extLst>
              <a:ext uri="{FF2B5EF4-FFF2-40B4-BE49-F238E27FC236}">
                <a16:creationId xmlns:a16="http://schemas.microsoft.com/office/drawing/2014/main" id="{97C14B4A-7E3F-5D96-0DDD-A88E3BDB4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1539E-007E-9F1B-8C4C-2C3B2D80F5BD}"/>
              </a:ext>
            </a:extLst>
          </p:cNvPr>
          <p:cNvSpPr>
            <a:spLocks noGrp="1"/>
          </p:cNvSpPr>
          <p:nvPr>
            <p:ph type="sldNum" sz="quarter" idx="12"/>
          </p:nvPr>
        </p:nvSpPr>
        <p:spPr/>
        <p:txBody>
          <a:bodyPr/>
          <a:lstStyle/>
          <a:p>
            <a:fld id="{1BB2EDFF-084C-4666-B5D6-7DC60C84D2B4}" type="slidenum">
              <a:rPr lang="en-US" smtClean="0"/>
              <a:t>‹#›</a:t>
            </a:fld>
            <a:endParaRPr lang="en-US"/>
          </a:p>
        </p:txBody>
      </p:sp>
    </p:spTree>
    <p:extLst>
      <p:ext uri="{BB962C8B-B14F-4D97-AF65-F5344CB8AC3E}">
        <p14:creationId xmlns:p14="http://schemas.microsoft.com/office/powerpoint/2010/main" val="329011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E7D7-4CEF-8F6A-EC17-ED26F0B6B2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1B0970-52E9-522F-D37C-DFF3B9E9A8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92E0C5-6FBC-37D8-87BF-33F38B66585C}"/>
              </a:ext>
            </a:extLst>
          </p:cNvPr>
          <p:cNvSpPr>
            <a:spLocks noGrp="1"/>
          </p:cNvSpPr>
          <p:nvPr>
            <p:ph type="dt" sz="half" idx="10"/>
          </p:nvPr>
        </p:nvSpPr>
        <p:spPr/>
        <p:txBody>
          <a:bodyPr/>
          <a:lstStyle/>
          <a:p>
            <a:fld id="{0940EE09-C7F4-4AAC-92AC-E7FFC9CC3352}" type="datetimeFigureOut">
              <a:rPr lang="en-US" smtClean="0"/>
              <a:t>11/25/2023</a:t>
            </a:fld>
            <a:endParaRPr lang="en-US"/>
          </a:p>
        </p:txBody>
      </p:sp>
      <p:sp>
        <p:nvSpPr>
          <p:cNvPr id="5" name="Footer Placeholder 4">
            <a:extLst>
              <a:ext uri="{FF2B5EF4-FFF2-40B4-BE49-F238E27FC236}">
                <a16:creationId xmlns:a16="http://schemas.microsoft.com/office/drawing/2014/main" id="{70B919E5-A71D-D1A7-A683-B85F9CDFA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3133C-65EA-4AB9-9D77-C050FC38F3F6}"/>
              </a:ext>
            </a:extLst>
          </p:cNvPr>
          <p:cNvSpPr>
            <a:spLocks noGrp="1"/>
          </p:cNvSpPr>
          <p:nvPr>
            <p:ph type="sldNum" sz="quarter" idx="12"/>
          </p:nvPr>
        </p:nvSpPr>
        <p:spPr/>
        <p:txBody>
          <a:bodyPr/>
          <a:lstStyle/>
          <a:p>
            <a:fld id="{1BB2EDFF-084C-4666-B5D6-7DC60C84D2B4}" type="slidenum">
              <a:rPr lang="en-US" smtClean="0"/>
              <a:t>‹#›</a:t>
            </a:fld>
            <a:endParaRPr lang="en-US"/>
          </a:p>
        </p:txBody>
      </p:sp>
    </p:spTree>
    <p:extLst>
      <p:ext uri="{BB962C8B-B14F-4D97-AF65-F5344CB8AC3E}">
        <p14:creationId xmlns:p14="http://schemas.microsoft.com/office/powerpoint/2010/main" val="357615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4A89-9455-69B6-CE37-C8CDA46065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879AB6-EDB8-D9C0-0C91-CEBA493C97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AFB281-A578-EC51-1086-71081644DF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2ADE20-D2DE-6499-79AD-4819672D5A3A}"/>
              </a:ext>
            </a:extLst>
          </p:cNvPr>
          <p:cNvSpPr>
            <a:spLocks noGrp="1"/>
          </p:cNvSpPr>
          <p:nvPr>
            <p:ph type="dt" sz="half" idx="10"/>
          </p:nvPr>
        </p:nvSpPr>
        <p:spPr/>
        <p:txBody>
          <a:bodyPr/>
          <a:lstStyle/>
          <a:p>
            <a:fld id="{0940EE09-C7F4-4AAC-92AC-E7FFC9CC3352}" type="datetimeFigureOut">
              <a:rPr lang="en-US" smtClean="0"/>
              <a:t>11/25/2023</a:t>
            </a:fld>
            <a:endParaRPr lang="en-US"/>
          </a:p>
        </p:txBody>
      </p:sp>
      <p:sp>
        <p:nvSpPr>
          <p:cNvPr id="6" name="Footer Placeholder 5">
            <a:extLst>
              <a:ext uri="{FF2B5EF4-FFF2-40B4-BE49-F238E27FC236}">
                <a16:creationId xmlns:a16="http://schemas.microsoft.com/office/drawing/2014/main" id="{16F72A6B-E5E7-46AF-947D-0215F5339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21B9A-6B78-9113-82CE-862C85F21604}"/>
              </a:ext>
            </a:extLst>
          </p:cNvPr>
          <p:cNvSpPr>
            <a:spLocks noGrp="1"/>
          </p:cNvSpPr>
          <p:nvPr>
            <p:ph type="sldNum" sz="quarter" idx="12"/>
          </p:nvPr>
        </p:nvSpPr>
        <p:spPr/>
        <p:txBody>
          <a:bodyPr/>
          <a:lstStyle/>
          <a:p>
            <a:fld id="{1BB2EDFF-084C-4666-B5D6-7DC60C84D2B4}" type="slidenum">
              <a:rPr lang="en-US" smtClean="0"/>
              <a:t>‹#›</a:t>
            </a:fld>
            <a:endParaRPr lang="en-US"/>
          </a:p>
        </p:txBody>
      </p:sp>
    </p:spTree>
    <p:extLst>
      <p:ext uri="{BB962C8B-B14F-4D97-AF65-F5344CB8AC3E}">
        <p14:creationId xmlns:p14="http://schemas.microsoft.com/office/powerpoint/2010/main" val="87170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E7AC-FF4F-A7B9-6DBE-76DE9AA827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5D4FC0-DD99-B7BD-678B-FD72B3996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4B84B-152E-A17C-4929-89CC59180A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0D09C3-4074-CF2F-51E0-96AF28A62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5ED7EF-C9DE-D7CD-1024-8F0675EAF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B1F68D-267E-BBA4-1AED-1F59E7478DA3}"/>
              </a:ext>
            </a:extLst>
          </p:cNvPr>
          <p:cNvSpPr>
            <a:spLocks noGrp="1"/>
          </p:cNvSpPr>
          <p:nvPr>
            <p:ph type="dt" sz="half" idx="10"/>
          </p:nvPr>
        </p:nvSpPr>
        <p:spPr/>
        <p:txBody>
          <a:bodyPr/>
          <a:lstStyle/>
          <a:p>
            <a:fld id="{0940EE09-C7F4-4AAC-92AC-E7FFC9CC3352}" type="datetimeFigureOut">
              <a:rPr lang="en-US" smtClean="0"/>
              <a:t>11/25/2023</a:t>
            </a:fld>
            <a:endParaRPr lang="en-US"/>
          </a:p>
        </p:txBody>
      </p:sp>
      <p:sp>
        <p:nvSpPr>
          <p:cNvPr id="8" name="Footer Placeholder 7">
            <a:extLst>
              <a:ext uri="{FF2B5EF4-FFF2-40B4-BE49-F238E27FC236}">
                <a16:creationId xmlns:a16="http://schemas.microsoft.com/office/drawing/2014/main" id="{5E903B04-16DE-8CCE-8955-AFAD03F4AF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2974DD-3AED-D04F-6796-11EA901EA34A}"/>
              </a:ext>
            </a:extLst>
          </p:cNvPr>
          <p:cNvSpPr>
            <a:spLocks noGrp="1"/>
          </p:cNvSpPr>
          <p:nvPr>
            <p:ph type="sldNum" sz="quarter" idx="12"/>
          </p:nvPr>
        </p:nvSpPr>
        <p:spPr/>
        <p:txBody>
          <a:bodyPr/>
          <a:lstStyle/>
          <a:p>
            <a:fld id="{1BB2EDFF-084C-4666-B5D6-7DC60C84D2B4}" type="slidenum">
              <a:rPr lang="en-US" smtClean="0"/>
              <a:t>‹#›</a:t>
            </a:fld>
            <a:endParaRPr lang="en-US"/>
          </a:p>
        </p:txBody>
      </p:sp>
    </p:spTree>
    <p:extLst>
      <p:ext uri="{BB962C8B-B14F-4D97-AF65-F5344CB8AC3E}">
        <p14:creationId xmlns:p14="http://schemas.microsoft.com/office/powerpoint/2010/main" val="38612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FDE0-0F0A-395B-F353-64F321E468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2292B-56C8-3CD6-F20B-4CD3073F5EFC}"/>
              </a:ext>
            </a:extLst>
          </p:cNvPr>
          <p:cNvSpPr>
            <a:spLocks noGrp="1"/>
          </p:cNvSpPr>
          <p:nvPr>
            <p:ph type="dt" sz="half" idx="10"/>
          </p:nvPr>
        </p:nvSpPr>
        <p:spPr/>
        <p:txBody>
          <a:bodyPr/>
          <a:lstStyle/>
          <a:p>
            <a:fld id="{0940EE09-C7F4-4AAC-92AC-E7FFC9CC3352}" type="datetimeFigureOut">
              <a:rPr lang="en-US" smtClean="0"/>
              <a:t>11/25/2023</a:t>
            </a:fld>
            <a:endParaRPr lang="en-US"/>
          </a:p>
        </p:txBody>
      </p:sp>
      <p:sp>
        <p:nvSpPr>
          <p:cNvPr id="4" name="Footer Placeholder 3">
            <a:extLst>
              <a:ext uri="{FF2B5EF4-FFF2-40B4-BE49-F238E27FC236}">
                <a16:creationId xmlns:a16="http://schemas.microsoft.com/office/drawing/2014/main" id="{76BDB7C1-DC31-3BF6-D894-4F35B5F3E5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9053E-2481-DB7E-A872-A7A22C73D828}"/>
              </a:ext>
            </a:extLst>
          </p:cNvPr>
          <p:cNvSpPr>
            <a:spLocks noGrp="1"/>
          </p:cNvSpPr>
          <p:nvPr>
            <p:ph type="sldNum" sz="quarter" idx="12"/>
          </p:nvPr>
        </p:nvSpPr>
        <p:spPr/>
        <p:txBody>
          <a:bodyPr/>
          <a:lstStyle/>
          <a:p>
            <a:fld id="{1BB2EDFF-084C-4666-B5D6-7DC60C84D2B4}" type="slidenum">
              <a:rPr lang="en-US" smtClean="0"/>
              <a:t>‹#›</a:t>
            </a:fld>
            <a:endParaRPr lang="en-US"/>
          </a:p>
        </p:txBody>
      </p:sp>
    </p:spTree>
    <p:extLst>
      <p:ext uri="{BB962C8B-B14F-4D97-AF65-F5344CB8AC3E}">
        <p14:creationId xmlns:p14="http://schemas.microsoft.com/office/powerpoint/2010/main" val="256174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DA645-7FA3-C452-9886-522980F41747}"/>
              </a:ext>
            </a:extLst>
          </p:cNvPr>
          <p:cNvSpPr>
            <a:spLocks noGrp="1"/>
          </p:cNvSpPr>
          <p:nvPr>
            <p:ph type="dt" sz="half" idx="10"/>
          </p:nvPr>
        </p:nvSpPr>
        <p:spPr/>
        <p:txBody>
          <a:bodyPr/>
          <a:lstStyle/>
          <a:p>
            <a:fld id="{0940EE09-C7F4-4AAC-92AC-E7FFC9CC3352}" type="datetimeFigureOut">
              <a:rPr lang="en-US" smtClean="0"/>
              <a:t>11/25/2023</a:t>
            </a:fld>
            <a:endParaRPr lang="en-US"/>
          </a:p>
        </p:txBody>
      </p:sp>
      <p:sp>
        <p:nvSpPr>
          <p:cNvPr id="3" name="Footer Placeholder 2">
            <a:extLst>
              <a:ext uri="{FF2B5EF4-FFF2-40B4-BE49-F238E27FC236}">
                <a16:creationId xmlns:a16="http://schemas.microsoft.com/office/drawing/2014/main" id="{378902B7-B614-F123-A5DB-B4E9D014C7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0B5F6C-65D6-F4E4-DDAA-3F6BDECF9065}"/>
              </a:ext>
            </a:extLst>
          </p:cNvPr>
          <p:cNvSpPr>
            <a:spLocks noGrp="1"/>
          </p:cNvSpPr>
          <p:nvPr>
            <p:ph type="sldNum" sz="quarter" idx="12"/>
          </p:nvPr>
        </p:nvSpPr>
        <p:spPr/>
        <p:txBody>
          <a:bodyPr/>
          <a:lstStyle/>
          <a:p>
            <a:fld id="{1BB2EDFF-084C-4666-B5D6-7DC60C84D2B4}" type="slidenum">
              <a:rPr lang="en-US" smtClean="0"/>
              <a:t>‹#›</a:t>
            </a:fld>
            <a:endParaRPr lang="en-US"/>
          </a:p>
        </p:txBody>
      </p:sp>
    </p:spTree>
    <p:extLst>
      <p:ext uri="{BB962C8B-B14F-4D97-AF65-F5344CB8AC3E}">
        <p14:creationId xmlns:p14="http://schemas.microsoft.com/office/powerpoint/2010/main" val="409500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CB0A-62F0-2126-F384-C7F979445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FF2CFA-6A26-84C5-5E93-3899555AB4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F9E863-F151-E337-16A1-BE473E82D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4DF1E-6C2D-562E-799A-95AA3E2F9839}"/>
              </a:ext>
            </a:extLst>
          </p:cNvPr>
          <p:cNvSpPr>
            <a:spLocks noGrp="1"/>
          </p:cNvSpPr>
          <p:nvPr>
            <p:ph type="dt" sz="half" idx="10"/>
          </p:nvPr>
        </p:nvSpPr>
        <p:spPr/>
        <p:txBody>
          <a:bodyPr/>
          <a:lstStyle/>
          <a:p>
            <a:fld id="{0940EE09-C7F4-4AAC-92AC-E7FFC9CC3352}" type="datetimeFigureOut">
              <a:rPr lang="en-US" smtClean="0"/>
              <a:t>11/25/2023</a:t>
            </a:fld>
            <a:endParaRPr lang="en-US"/>
          </a:p>
        </p:txBody>
      </p:sp>
      <p:sp>
        <p:nvSpPr>
          <p:cNvPr id="6" name="Footer Placeholder 5">
            <a:extLst>
              <a:ext uri="{FF2B5EF4-FFF2-40B4-BE49-F238E27FC236}">
                <a16:creationId xmlns:a16="http://schemas.microsoft.com/office/drawing/2014/main" id="{9C736CCF-8148-8E4F-DE8E-A5DED2660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26C2A8-4E63-F57C-2250-98B0DFBCE460}"/>
              </a:ext>
            </a:extLst>
          </p:cNvPr>
          <p:cNvSpPr>
            <a:spLocks noGrp="1"/>
          </p:cNvSpPr>
          <p:nvPr>
            <p:ph type="sldNum" sz="quarter" idx="12"/>
          </p:nvPr>
        </p:nvSpPr>
        <p:spPr/>
        <p:txBody>
          <a:bodyPr/>
          <a:lstStyle/>
          <a:p>
            <a:fld id="{1BB2EDFF-084C-4666-B5D6-7DC60C84D2B4}" type="slidenum">
              <a:rPr lang="en-US" smtClean="0"/>
              <a:t>‹#›</a:t>
            </a:fld>
            <a:endParaRPr lang="en-US"/>
          </a:p>
        </p:txBody>
      </p:sp>
    </p:spTree>
    <p:extLst>
      <p:ext uri="{BB962C8B-B14F-4D97-AF65-F5344CB8AC3E}">
        <p14:creationId xmlns:p14="http://schemas.microsoft.com/office/powerpoint/2010/main" val="379910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409C-9F48-0AA5-91E2-2CC16FA40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8D5DC-A663-3E59-9D7C-7B2DD49B76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125FC2-6C5F-90BB-FD74-460B7B760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0C96D-B05E-5292-BB3D-234631E49162}"/>
              </a:ext>
            </a:extLst>
          </p:cNvPr>
          <p:cNvSpPr>
            <a:spLocks noGrp="1"/>
          </p:cNvSpPr>
          <p:nvPr>
            <p:ph type="dt" sz="half" idx="10"/>
          </p:nvPr>
        </p:nvSpPr>
        <p:spPr/>
        <p:txBody>
          <a:bodyPr/>
          <a:lstStyle/>
          <a:p>
            <a:fld id="{0940EE09-C7F4-4AAC-92AC-E7FFC9CC3352}" type="datetimeFigureOut">
              <a:rPr lang="en-US" smtClean="0"/>
              <a:t>11/25/2023</a:t>
            </a:fld>
            <a:endParaRPr lang="en-US"/>
          </a:p>
        </p:txBody>
      </p:sp>
      <p:sp>
        <p:nvSpPr>
          <p:cNvPr id="6" name="Footer Placeholder 5">
            <a:extLst>
              <a:ext uri="{FF2B5EF4-FFF2-40B4-BE49-F238E27FC236}">
                <a16:creationId xmlns:a16="http://schemas.microsoft.com/office/drawing/2014/main" id="{D60F24FD-417E-3EEE-61A9-02C8F334D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46F6C-CE71-8941-D2B1-139D54244A52}"/>
              </a:ext>
            </a:extLst>
          </p:cNvPr>
          <p:cNvSpPr>
            <a:spLocks noGrp="1"/>
          </p:cNvSpPr>
          <p:nvPr>
            <p:ph type="sldNum" sz="quarter" idx="12"/>
          </p:nvPr>
        </p:nvSpPr>
        <p:spPr/>
        <p:txBody>
          <a:bodyPr/>
          <a:lstStyle/>
          <a:p>
            <a:fld id="{1BB2EDFF-084C-4666-B5D6-7DC60C84D2B4}" type="slidenum">
              <a:rPr lang="en-US" smtClean="0"/>
              <a:t>‹#›</a:t>
            </a:fld>
            <a:endParaRPr lang="en-US"/>
          </a:p>
        </p:txBody>
      </p:sp>
    </p:spTree>
    <p:extLst>
      <p:ext uri="{BB962C8B-B14F-4D97-AF65-F5344CB8AC3E}">
        <p14:creationId xmlns:p14="http://schemas.microsoft.com/office/powerpoint/2010/main" val="395282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27BC6-14EF-53EC-2867-42390A664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CFF39-DEA3-32F2-9EFA-F6ADEF410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3C54-0770-8AAC-AA0B-509A42389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0EE09-C7F4-4AAC-92AC-E7FFC9CC3352}" type="datetimeFigureOut">
              <a:rPr lang="en-US" smtClean="0"/>
              <a:t>11/25/2023</a:t>
            </a:fld>
            <a:endParaRPr lang="en-US"/>
          </a:p>
        </p:txBody>
      </p:sp>
      <p:sp>
        <p:nvSpPr>
          <p:cNvPr id="5" name="Footer Placeholder 4">
            <a:extLst>
              <a:ext uri="{FF2B5EF4-FFF2-40B4-BE49-F238E27FC236}">
                <a16:creationId xmlns:a16="http://schemas.microsoft.com/office/drawing/2014/main" id="{706F4675-52FF-7226-DC4E-30F649902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E0FFB0-8766-3341-2403-93307377C4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2EDFF-084C-4666-B5D6-7DC60C84D2B4}" type="slidenum">
              <a:rPr lang="en-US" smtClean="0"/>
              <a:t>‹#›</a:t>
            </a:fld>
            <a:endParaRPr lang="en-US"/>
          </a:p>
        </p:txBody>
      </p:sp>
    </p:spTree>
    <p:extLst>
      <p:ext uri="{BB962C8B-B14F-4D97-AF65-F5344CB8AC3E}">
        <p14:creationId xmlns:p14="http://schemas.microsoft.com/office/powerpoint/2010/main" val="1430242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8A79-31AC-4A64-943D-E28175D66124}"/>
              </a:ext>
            </a:extLst>
          </p:cNvPr>
          <p:cNvSpPr>
            <a:spLocks noGrp="1"/>
          </p:cNvSpPr>
          <p:nvPr>
            <p:ph type="ctrTitle"/>
          </p:nvPr>
        </p:nvSpPr>
        <p:spPr/>
        <p:txBody>
          <a:bodyPr/>
          <a:lstStyle/>
          <a:p>
            <a:r>
              <a:rPr lang="en-US" dirty="0"/>
              <a:t>Resnet9 architecture </a:t>
            </a:r>
          </a:p>
        </p:txBody>
      </p:sp>
    </p:spTree>
    <p:extLst>
      <p:ext uri="{BB962C8B-B14F-4D97-AF65-F5344CB8AC3E}">
        <p14:creationId xmlns:p14="http://schemas.microsoft.com/office/powerpoint/2010/main" val="2637322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8A79-31AC-4A64-943D-E28175D66124}"/>
              </a:ext>
            </a:extLst>
          </p:cNvPr>
          <p:cNvSpPr>
            <a:spLocks noGrp="1"/>
          </p:cNvSpPr>
          <p:nvPr>
            <p:ph type="ctrTitle"/>
          </p:nvPr>
        </p:nvSpPr>
        <p:spPr>
          <a:xfrm>
            <a:off x="1447800" y="643392"/>
            <a:ext cx="9144000" cy="956808"/>
          </a:xfrm>
        </p:spPr>
        <p:txBody>
          <a:bodyPr>
            <a:normAutofit/>
          </a:bodyPr>
          <a:lstStyle/>
          <a:p>
            <a:pPr algn="l"/>
            <a:r>
              <a:rPr lang="en-US" dirty="0"/>
              <a:t>Model 4: Resnet9</a:t>
            </a:r>
          </a:p>
        </p:txBody>
      </p:sp>
      <p:sp>
        <p:nvSpPr>
          <p:cNvPr id="3" name="Subtitle 2">
            <a:extLst>
              <a:ext uri="{FF2B5EF4-FFF2-40B4-BE49-F238E27FC236}">
                <a16:creationId xmlns:a16="http://schemas.microsoft.com/office/drawing/2014/main" id="{910D9757-71DB-6B67-FA78-B294E1A9BFBD}"/>
              </a:ext>
            </a:extLst>
          </p:cNvPr>
          <p:cNvSpPr>
            <a:spLocks noGrp="1"/>
          </p:cNvSpPr>
          <p:nvPr>
            <p:ph type="subTitle" idx="1"/>
          </p:nvPr>
        </p:nvSpPr>
        <p:spPr>
          <a:xfrm>
            <a:off x="1524000" y="1687286"/>
            <a:ext cx="9144000" cy="3570514"/>
          </a:xfrm>
        </p:spPr>
        <p:txBody>
          <a:bodyPr/>
          <a:lstStyle/>
          <a:p>
            <a:pPr algn="l"/>
            <a:r>
              <a:rPr lang="en-US" dirty="0"/>
              <a:t>Epochs : 30</a:t>
            </a:r>
          </a:p>
          <a:p>
            <a:pPr algn="l"/>
            <a:r>
              <a:rPr lang="en-US" dirty="0"/>
              <a:t>Optimizer : Adam</a:t>
            </a:r>
          </a:p>
          <a:p>
            <a:pPr algn="l"/>
            <a:r>
              <a:rPr lang="en-US" dirty="0"/>
              <a:t>Learning rate : 0.01</a:t>
            </a:r>
          </a:p>
          <a:p>
            <a:pPr algn="l"/>
            <a:r>
              <a:rPr lang="en-US" dirty="0" err="1"/>
              <a:t>Weight_decay</a:t>
            </a:r>
            <a:r>
              <a:rPr lang="en-US" dirty="0"/>
              <a:t> : 0.0001 </a:t>
            </a:r>
          </a:p>
        </p:txBody>
      </p:sp>
      <p:pic>
        <p:nvPicPr>
          <p:cNvPr id="4" name="Picture 3">
            <a:extLst>
              <a:ext uri="{FF2B5EF4-FFF2-40B4-BE49-F238E27FC236}">
                <a16:creationId xmlns:a16="http://schemas.microsoft.com/office/drawing/2014/main" id="{0A3252C1-EFFB-F936-1CF6-153B5315D745}"/>
              </a:ext>
            </a:extLst>
          </p:cNvPr>
          <p:cNvPicPr>
            <a:picLocks noChangeAspect="1"/>
          </p:cNvPicPr>
          <p:nvPr/>
        </p:nvPicPr>
        <p:blipFill>
          <a:blip r:embed="rId2"/>
          <a:stretch>
            <a:fillRect/>
          </a:stretch>
        </p:blipFill>
        <p:spPr>
          <a:xfrm>
            <a:off x="6180137" y="1404257"/>
            <a:ext cx="4411663" cy="3418113"/>
          </a:xfrm>
          <a:prstGeom prst="rect">
            <a:avLst/>
          </a:prstGeom>
        </p:spPr>
      </p:pic>
      <p:pic>
        <p:nvPicPr>
          <p:cNvPr id="5" name="Picture 4">
            <a:extLst>
              <a:ext uri="{FF2B5EF4-FFF2-40B4-BE49-F238E27FC236}">
                <a16:creationId xmlns:a16="http://schemas.microsoft.com/office/drawing/2014/main" id="{92B4CA78-004A-B9BC-DB02-D40A0AB9A57D}"/>
              </a:ext>
            </a:extLst>
          </p:cNvPr>
          <p:cNvPicPr>
            <a:picLocks noChangeAspect="1"/>
          </p:cNvPicPr>
          <p:nvPr/>
        </p:nvPicPr>
        <p:blipFill>
          <a:blip r:embed="rId3"/>
          <a:stretch>
            <a:fillRect/>
          </a:stretch>
        </p:blipFill>
        <p:spPr>
          <a:xfrm>
            <a:off x="887954" y="5390040"/>
            <a:ext cx="10416091" cy="301577"/>
          </a:xfrm>
          <a:prstGeom prst="rect">
            <a:avLst/>
          </a:prstGeom>
        </p:spPr>
      </p:pic>
    </p:spTree>
    <p:extLst>
      <p:ext uri="{BB962C8B-B14F-4D97-AF65-F5344CB8AC3E}">
        <p14:creationId xmlns:p14="http://schemas.microsoft.com/office/powerpoint/2010/main" val="254724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8A79-31AC-4A64-943D-E28175D66124}"/>
              </a:ext>
            </a:extLst>
          </p:cNvPr>
          <p:cNvSpPr>
            <a:spLocks noGrp="1"/>
          </p:cNvSpPr>
          <p:nvPr>
            <p:ph type="ctrTitle"/>
          </p:nvPr>
        </p:nvSpPr>
        <p:spPr>
          <a:xfrm>
            <a:off x="1447800" y="643392"/>
            <a:ext cx="9144000" cy="956808"/>
          </a:xfrm>
        </p:spPr>
        <p:txBody>
          <a:bodyPr>
            <a:normAutofit/>
          </a:bodyPr>
          <a:lstStyle/>
          <a:p>
            <a:pPr algn="l"/>
            <a:r>
              <a:rPr lang="en-US" dirty="0"/>
              <a:t>Model 5: Resnet9</a:t>
            </a:r>
          </a:p>
        </p:txBody>
      </p:sp>
      <p:sp>
        <p:nvSpPr>
          <p:cNvPr id="3" name="Subtitle 2">
            <a:extLst>
              <a:ext uri="{FF2B5EF4-FFF2-40B4-BE49-F238E27FC236}">
                <a16:creationId xmlns:a16="http://schemas.microsoft.com/office/drawing/2014/main" id="{910D9757-71DB-6B67-FA78-B294E1A9BFBD}"/>
              </a:ext>
            </a:extLst>
          </p:cNvPr>
          <p:cNvSpPr>
            <a:spLocks noGrp="1"/>
          </p:cNvSpPr>
          <p:nvPr>
            <p:ph type="subTitle" idx="1"/>
          </p:nvPr>
        </p:nvSpPr>
        <p:spPr>
          <a:xfrm>
            <a:off x="1524000" y="1687286"/>
            <a:ext cx="9144000" cy="3570514"/>
          </a:xfrm>
        </p:spPr>
        <p:txBody>
          <a:bodyPr/>
          <a:lstStyle/>
          <a:p>
            <a:pPr algn="l"/>
            <a:r>
              <a:rPr lang="en-US" dirty="0"/>
              <a:t>Epochs : 25</a:t>
            </a:r>
          </a:p>
          <a:p>
            <a:pPr algn="l"/>
            <a:r>
              <a:rPr lang="en-US" dirty="0"/>
              <a:t>Optimizer : Adam</a:t>
            </a:r>
          </a:p>
          <a:p>
            <a:pPr algn="l"/>
            <a:r>
              <a:rPr lang="en-US" dirty="0"/>
              <a:t>Learning rate : 0.01</a:t>
            </a:r>
          </a:p>
          <a:p>
            <a:pPr algn="l"/>
            <a:r>
              <a:rPr lang="en-US" dirty="0" err="1"/>
              <a:t>Weight_decay</a:t>
            </a:r>
            <a:r>
              <a:rPr lang="en-US" dirty="0"/>
              <a:t> : 0.0001 </a:t>
            </a:r>
          </a:p>
        </p:txBody>
      </p:sp>
      <p:pic>
        <p:nvPicPr>
          <p:cNvPr id="6" name="Picture 5">
            <a:extLst>
              <a:ext uri="{FF2B5EF4-FFF2-40B4-BE49-F238E27FC236}">
                <a16:creationId xmlns:a16="http://schemas.microsoft.com/office/drawing/2014/main" id="{B65290F5-7C20-F455-2BD1-00E6BE79E6F4}"/>
              </a:ext>
            </a:extLst>
          </p:cNvPr>
          <p:cNvPicPr>
            <a:picLocks noChangeAspect="1"/>
          </p:cNvPicPr>
          <p:nvPr/>
        </p:nvPicPr>
        <p:blipFill>
          <a:blip r:embed="rId2"/>
          <a:stretch>
            <a:fillRect/>
          </a:stretch>
        </p:blipFill>
        <p:spPr>
          <a:xfrm>
            <a:off x="6019800" y="1600200"/>
            <a:ext cx="4572000" cy="3174388"/>
          </a:xfrm>
          <a:prstGeom prst="rect">
            <a:avLst/>
          </a:prstGeom>
        </p:spPr>
      </p:pic>
      <p:pic>
        <p:nvPicPr>
          <p:cNvPr id="7" name="Picture 6">
            <a:extLst>
              <a:ext uri="{FF2B5EF4-FFF2-40B4-BE49-F238E27FC236}">
                <a16:creationId xmlns:a16="http://schemas.microsoft.com/office/drawing/2014/main" id="{5ADACAF3-1909-7BED-1556-76842CC6FCC1}"/>
              </a:ext>
            </a:extLst>
          </p:cNvPr>
          <p:cNvPicPr>
            <a:picLocks noChangeAspect="1"/>
          </p:cNvPicPr>
          <p:nvPr/>
        </p:nvPicPr>
        <p:blipFill>
          <a:blip r:embed="rId3"/>
          <a:stretch>
            <a:fillRect/>
          </a:stretch>
        </p:blipFill>
        <p:spPr>
          <a:xfrm>
            <a:off x="1249598" y="5344886"/>
            <a:ext cx="9418402" cy="239485"/>
          </a:xfrm>
          <a:prstGeom prst="rect">
            <a:avLst/>
          </a:prstGeom>
        </p:spPr>
      </p:pic>
    </p:spTree>
    <p:extLst>
      <p:ext uri="{BB962C8B-B14F-4D97-AF65-F5344CB8AC3E}">
        <p14:creationId xmlns:p14="http://schemas.microsoft.com/office/powerpoint/2010/main" val="8969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8A79-31AC-4A64-943D-E28175D66124}"/>
              </a:ext>
            </a:extLst>
          </p:cNvPr>
          <p:cNvSpPr>
            <a:spLocks noGrp="1"/>
          </p:cNvSpPr>
          <p:nvPr>
            <p:ph type="ctrTitle"/>
          </p:nvPr>
        </p:nvSpPr>
        <p:spPr>
          <a:xfrm>
            <a:off x="1447800" y="643392"/>
            <a:ext cx="9144000" cy="956808"/>
          </a:xfrm>
        </p:spPr>
        <p:txBody>
          <a:bodyPr>
            <a:normAutofit/>
          </a:bodyPr>
          <a:lstStyle/>
          <a:p>
            <a:pPr algn="l"/>
            <a:r>
              <a:rPr lang="en-US" dirty="0"/>
              <a:t>Model 6: Resnet9</a:t>
            </a:r>
          </a:p>
        </p:txBody>
      </p:sp>
      <p:sp>
        <p:nvSpPr>
          <p:cNvPr id="3" name="Subtitle 2">
            <a:extLst>
              <a:ext uri="{FF2B5EF4-FFF2-40B4-BE49-F238E27FC236}">
                <a16:creationId xmlns:a16="http://schemas.microsoft.com/office/drawing/2014/main" id="{910D9757-71DB-6B67-FA78-B294E1A9BFBD}"/>
              </a:ext>
            </a:extLst>
          </p:cNvPr>
          <p:cNvSpPr>
            <a:spLocks noGrp="1"/>
          </p:cNvSpPr>
          <p:nvPr>
            <p:ph type="subTitle" idx="1"/>
          </p:nvPr>
        </p:nvSpPr>
        <p:spPr>
          <a:xfrm>
            <a:off x="1524000" y="1687286"/>
            <a:ext cx="9144000" cy="3570514"/>
          </a:xfrm>
        </p:spPr>
        <p:txBody>
          <a:bodyPr/>
          <a:lstStyle/>
          <a:p>
            <a:pPr algn="l"/>
            <a:r>
              <a:rPr lang="en-US" dirty="0"/>
              <a:t>Epochs : 25</a:t>
            </a:r>
          </a:p>
          <a:p>
            <a:pPr algn="l"/>
            <a:r>
              <a:rPr lang="en-US" dirty="0"/>
              <a:t>Optimizer : Adam</a:t>
            </a:r>
          </a:p>
          <a:p>
            <a:pPr algn="l"/>
            <a:r>
              <a:rPr lang="en-US" dirty="0"/>
              <a:t>Learning rate : 0.001</a:t>
            </a:r>
          </a:p>
          <a:p>
            <a:pPr algn="l"/>
            <a:r>
              <a:rPr lang="en-US" dirty="0" err="1"/>
              <a:t>Weight_decay</a:t>
            </a:r>
            <a:r>
              <a:rPr lang="en-US" dirty="0"/>
              <a:t> : 0.0001 </a:t>
            </a:r>
          </a:p>
        </p:txBody>
      </p:sp>
      <p:pic>
        <p:nvPicPr>
          <p:cNvPr id="4" name="Picture 3">
            <a:extLst>
              <a:ext uri="{FF2B5EF4-FFF2-40B4-BE49-F238E27FC236}">
                <a16:creationId xmlns:a16="http://schemas.microsoft.com/office/drawing/2014/main" id="{8507F788-30C5-2345-0DAE-11D95EA03153}"/>
              </a:ext>
            </a:extLst>
          </p:cNvPr>
          <p:cNvPicPr>
            <a:picLocks noChangeAspect="1"/>
          </p:cNvPicPr>
          <p:nvPr/>
        </p:nvPicPr>
        <p:blipFill>
          <a:blip r:embed="rId2"/>
          <a:stretch>
            <a:fillRect/>
          </a:stretch>
        </p:blipFill>
        <p:spPr>
          <a:xfrm>
            <a:off x="5803219" y="1600199"/>
            <a:ext cx="4940981" cy="3377801"/>
          </a:xfrm>
          <a:prstGeom prst="rect">
            <a:avLst/>
          </a:prstGeom>
        </p:spPr>
      </p:pic>
      <p:pic>
        <p:nvPicPr>
          <p:cNvPr id="5" name="Picture 4">
            <a:extLst>
              <a:ext uri="{FF2B5EF4-FFF2-40B4-BE49-F238E27FC236}">
                <a16:creationId xmlns:a16="http://schemas.microsoft.com/office/drawing/2014/main" id="{2420B435-BD41-358A-44FF-40FDFED20908}"/>
              </a:ext>
            </a:extLst>
          </p:cNvPr>
          <p:cNvPicPr>
            <a:picLocks noChangeAspect="1"/>
          </p:cNvPicPr>
          <p:nvPr/>
        </p:nvPicPr>
        <p:blipFill>
          <a:blip r:embed="rId3"/>
          <a:stretch>
            <a:fillRect/>
          </a:stretch>
        </p:blipFill>
        <p:spPr>
          <a:xfrm>
            <a:off x="1317171" y="5344886"/>
            <a:ext cx="9336544" cy="293914"/>
          </a:xfrm>
          <a:prstGeom prst="rect">
            <a:avLst/>
          </a:prstGeom>
        </p:spPr>
      </p:pic>
    </p:spTree>
    <p:extLst>
      <p:ext uri="{BB962C8B-B14F-4D97-AF65-F5344CB8AC3E}">
        <p14:creationId xmlns:p14="http://schemas.microsoft.com/office/powerpoint/2010/main" val="395921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D7FD-8B3E-871C-0456-1431FCC7BE15}"/>
              </a:ext>
            </a:extLst>
          </p:cNvPr>
          <p:cNvSpPr>
            <a:spLocks noGrp="1"/>
          </p:cNvSpPr>
          <p:nvPr>
            <p:ph type="title"/>
          </p:nvPr>
        </p:nvSpPr>
        <p:spPr/>
        <p:txBody>
          <a:bodyPr/>
          <a:lstStyle/>
          <a:p>
            <a:r>
              <a:rPr lang="en-US" dirty="0"/>
              <a:t>Summary of all experiments</a:t>
            </a:r>
          </a:p>
        </p:txBody>
      </p:sp>
      <p:graphicFrame>
        <p:nvGraphicFramePr>
          <p:cNvPr id="4" name="Content Placeholder 3">
            <a:extLst>
              <a:ext uri="{FF2B5EF4-FFF2-40B4-BE49-F238E27FC236}">
                <a16:creationId xmlns:a16="http://schemas.microsoft.com/office/drawing/2014/main" id="{6557D85E-C0F3-760F-EE32-62C7A4C9B7BE}"/>
              </a:ext>
            </a:extLst>
          </p:cNvPr>
          <p:cNvGraphicFramePr>
            <a:graphicFrameLocks noGrp="1"/>
          </p:cNvGraphicFramePr>
          <p:nvPr>
            <p:ph idx="1"/>
            <p:extLst>
              <p:ext uri="{D42A27DB-BD31-4B8C-83A1-F6EECF244321}">
                <p14:modId xmlns:p14="http://schemas.microsoft.com/office/powerpoint/2010/main" val="3163834275"/>
              </p:ext>
            </p:extLst>
          </p:nvPr>
        </p:nvGraphicFramePr>
        <p:xfrm>
          <a:off x="925288" y="1690689"/>
          <a:ext cx="10305206" cy="3820648"/>
        </p:xfrm>
        <a:graphic>
          <a:graphicData uri="http://schemas.openxmlformats.org/drawingml/2006/table">
            <a:tbl>
              <a:tblPr firstRow="1" firstCol="1" bandRow="1">
                <a:tableStyleId>{5C22544A-7EE6-4342-B048-85BDC9FD1C3A}</a:tableStyleId>
              </a:tblPr>
              <a:tblGrid>
                <a:gridCol w="2018727">
                  <a:extLst>
                    <a:ext uri="{9D8B030D-6E8A-4147-A177-3AD203B41FA5}">
                      <a16:colId xmlns:a16="http://schemas.microsoft.com/office/drawing/2014/main" val="1297329033"/>
                    </a:ext>
                  </a:extLst>
                </a:gridCol>
                <a:gridCol w="1098121">
                  <a:extLst>
                    <a:ext uri="{9D8B030D-6E8A-4147-A177-3AD203B41FA5}">
                      <a16:colId xmlns:a16="http://schemas.microsoft.com/office/drawing/2014/main" val="2405887558"/>
                    </a:ext>
                  </a:extLst>
                </a:gridCol>
                <a:gridCol w="1189975">
                  <a:extLst>
                    <a:ext uri="{9D8B030D-6E8A-4147-A177-3AD203B41FA5}">
                      <a16:colId xmlns:a16="http://schemas.microsoft.com/office/drawing/2014/main" val="2294290769"/>
                    </a:ext>
                  </a:extLst>
                </a:gridCol>
                <a:gridCol w="1257060">
                  <a:extLst>
                    <a:ext uri="{9D8B030D-6E8A-4147-A177-3AD203B41FA5}">
                      <a16:colId xmlns:a16="http://schemas.microsoft.com/office/drawing/2014/main" val="393665323"/>
                    </a:ext>
                  </a:extLst>
                </a:gridCol>
                <a:gridCol w="1098121">
                  <a:extLst>
                    <a:ext uri="{9D8B030D-6E8A-4147-A177-3AD203B41FA5}">
                      <a16:colId xmlns:a16="http://schemas.microsoft.com/office/drawing/2014/main" val="1449257246"/>
                    </a:ext>
                  </a:extLst>
                </a:gridCol>
                <a:gridCol w="1189975">
                  <a:extLst>
                    <a:ext uri="{9D8B030D-6E8A-4147-A177-3AD203B41FA5}">
                      <a16:colId xmlns:a16="http://schemas.microsoft.com/office/drawing/2014/main" val="852593673"/>
                    </a:ext>
                  </a:extLst>
                </a:gridCol>
                <a:gridCol w="1257060">
                  <a:extLst>
                    <a:ext uri="{9D8B030D-6E8A-4147-A177-3AD203B41FA5}">
                      <a16:colId xmlns:a16="http://schemas.microsoft.com/office/drawing/2014/main" val="1593519208"/>
                    </a:ext>
                  </a:extLst>
                </a:gridCol>
                <a:gridCol w="1196167">
                  <a:extLst>
                    <a:ext uri="{9D8B030D-6E8A-4147-A177-3AD203B41FA5}">
                      <a16:colId xmlns:a16="http://schemas.microsoft.com/office/drawing/2014/main" val="2323542211"/>
                    </a:ext>
                  </a:extLst>
                </a:gridCol>
              </a:tblGrid>
              <a:tr h="340193">
                <a:tc>
                  <a:txBody>
                    <a:bodyPr/>
                    <a:lstStyle/>
                    <a:p>
                      <a:pPr marL="0" marR="0">
                        <a:lnSpc>
                          <a:spcPct val="107000"/>
                        </a:lnSpc>
                        <a:spcBef>
                          <a:spcPts val="0"/>
                        </a:spcBef>
                        <a:spcAft>
                          <a:spcPts val="0"/>
                        </a:spcAft>
                      </a:pPr>
                      <a:r>
                        <a:rPr lang="en-US" sz="1200" kern="100">
                          <a:effectLst/>
                        </a:rPr>
                        <a:t>Hyperparameters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5203593"/>
                  </a:ext>
                </a:extLst>
              </a:tr>
              <a:tr h="340193">
                <a:tc>
                  <a:txBody>
                    <a:bodyPr/>
                    <a:lstStyle/>
                    <a:p>
                      <a:pPr marL="0" marR="0">
                        <a:lnSpc>
                          <a:spcPct val="107000"/>
                        </a:lnSpc>
                        <a:spcBef>
                          <a:spcPts val="0"/>
                        </a:spcBef>
                        <a:spcAft>
                          <a:spcPts val="0"/>
                        </a:spcAft>
                      </a:pPr>
                      <a:r>
                        <a:rPr lang="en-US" sz="1200" kern="100">
                          <a:effectLst/>
                        </a:rPr>
                        <a:t>Epoch</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30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0634186"/>
                  </a:ext>
                </a:extLst>
              </a:tr>
              <a:tr h="340193">
                <a:tc>
                  <a:txBody>
                    <a:bodyPr/>
                    <a:lstStyle/>
                    <a:p>
                      <a:pPr marL="0" marR="0">
                        <a:lnSpc>
                          <a:spcPct val="107000"/>
                        </a:lnSpc>
                        <a:spcBef>
                          <a:spcPts val="0"/>
                        </a:spcBef>
                        <a:spcAft>
                          <a:spcPts val="0"/>
                        </a:spcAft>
                      </a:pPr>
                      <a:r>
                        <a:rPr lang="en-US" sz="1200" kern="100">
                          <a:effectLst/>
                        </a:rPr>
                        <a:t>Optimizer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SGD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Adam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RMSprop</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Adam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Adam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Adam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Adam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1980626"/>
                  </a:ext>
                </a:extLst>
              </a:tr>
              <a:tr h="340193">
                <a:tc>
                  <a:txBody>
                    <a:bodyPr/>
                    <a:lstStyle/>
                    <a:p>
                      <a:pPr marL="0" marR="0">
                        <a:lnSpc>
                          <a:spcPct val="107000"/>
                        </a:lnSpc>
                        <a:spcBef>
                          <a:spcPts val="0"/>
                        </a:spcBef>
                        <a:spcAft>
                          <a:spcPts val="0"/>
                        </a:spcAft>
                      </a:pPr>
                      <a:r>
                        <a:rPr lang="en-US" sz="1200" kern="100">
                          <a:effectLst/>
                        </a:rPr>
                        <a:t>Learning Rate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7947331"/>
                  </a:ext>
                </a:extLst>
              </a:tr>
              <a:tr h="340193">
                <a:tc>
                  <a:txBody>
                    <a:bodyPr/>
                    <a:lstStyle/>
                    <a:p>
                      <a:pPr marL="0" marR="0">
                        <a:lnSpc>
                          <a:spcPct val="107000"/>
                        </a:lnSpc>
                        <a:spcBef>
                          <a:spcPts val="0"/>
                        </a:spcBef>
                        <a:spcAft>
                          <a:spcPts val="0"/>
                        </a:spcAft>
                      </a:pPr>
                      <a:r>
                        <a:rPr lang="en-US" sz="1200" kern="100">
                          <a:effectLst/>
                        </a:rPr>
                        <a:t>Dropout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05627"/>
                  </a:ext>
                </a:extLst>
              </a:tr>
              <a:tr h="2119683">
                <a:tc>
                  <a:txBody>
                    <a:bodyPr/>
                    <a:lstStyle/>
                    <a:p>
                      <a:pPr marL="0" marR="0">
                        <a:lnSpc>
                          <a:spcPct val="107000"/>
                        </a:lnSpc>
                        <a:spcBef>
                          <a:spcPts val="0"/>
                        </a:spcBef>
                        <a:spcAft>
                          <a:spcPts val="0"/>
                        </a:spcAft>
                      </a:pPr>
                      <a:r>
                        <a:rPr lang="en-US" sz="1200" kern="100">
                          <a:effectLst/>
                        </a:rPr>
                        <a:t>Observation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accuracy is 84.8%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accuracy increased to 92%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accuracy decreased to 78%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accuracy is 86%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accuracy increased to 92.6%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Model accuracy decreased to 89%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effectLst/>
                        </a:rPr>
                        <a:t>Model accuracy remains comparable to 92.4%</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5565129"/>
                  </a:ext>
                </a:extLst>
              </a:tr>
            </a:tbl>
          </a:graphicData>
        </a:graphic>
      </p:graphicFrame>
      <p:sp>
        <p:nvSpPr>
          <p:cNvPr id="5" name="Rectangle 1">
            <a:extLst>
              <a:ext uri="{FF2B5EF4-FFF2-40B4-BE49-F238E27FC236}">
                <a16:creationId xmlns:a16="http://schemas.microsoft.com/office/drawing/2014/main" id="{97AD2837-05F1-B1EC-75B4-6690D657A00D}"/>
              </a:ext>
            </a:extLst>
          </p:cNvPr>
          <p:cNvSpPr>
            <a:spLocks noChangeArrowheads="1"/>
          </p:cNvSpPr>
          <p:nvPr/>
        </p:nvSpPr>
        <p:spPr bwMode="auto">
          <a:xfrm>
            <a:off x="-3846684" y="0"/>
            <a:ext cx="1981572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2914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8A79-31AC-4A64-943D-E28175D66124}"/>
              </a:ext>
            </a:extLst>
          </p:cNvPr>
          <p:cNvSpPr>
            <a:spLocks noGrp="1"/>
          </p:cNvSpPr>
          <p:nvPr>
            <p:ph type="ctrTitle"/>
          </p:nvPr>
        </p:nvSpPr>
        <p:spPr>
          <a:xfrm>
            <a:off x="1001485" y="337457"/>
            <a:ext cx="9144000" cy="821192"/>
          </a:xfrm>
        </p:spPr>
        <p:txBody>
          <a:bodyPr>
            <a:normAutofit fontScale="90000"/>
          </a:bodyPr>
          <a:lstStyle/>
          <a:p>
            <a:r>
              <a:rPr lang="en-US" dirty="0"/>
              <a:t>Results</a:t>
            </a:r>
          </a:p>
        </p:txBody>
      </p:sp>
      <p:sp>
        <p:nvSpPr>
          <p:cNvPr id="3" name="Subtitle 2">
            <a:extLst>
              <a:ext uri="{FF2B5EF4-FFF2-40B4-BE49-F238E27FC236}">
                <a16:creationId xmlns:a16="http://schemas.microsoft.com/office/drawing/2014/main" id="{910D9757-71DB-6B67-FA78-B294E1A9BFBD}"/>
              </a:ext>
            </a:extLst>
          </p:cNvPr>
          <p:cNvSpPr>
            <a:spLocks noGrp="1"/>
          </p:cNvSpPr>
          <p:nvPr>
            <p:ph type="subTitle" idx="1"/>
          </p:nvPr>
        </p:nvSpPr>
        <p:spPr>
          <a:xfrm>
            <a:off x="1001485" y="1158649"/>
            <a:ext cx="10189030" cy="4904694"/>
          </a:xfrm>
        </p:spPr>
        <p:txBody>
          <a:bodyPr/>
          <a:lstStyle/>
          <a:p>
            <a:pPr algn="l"/>
            <a:r>
              <a:rPr lang="en-US" dirty="0"/>
              <a:t>- Adam optimizer gives better accuracy than SGD and RMSprop</a:t>
            </a:r>
          </a:p>
          <a:p>
            <a:pPr algn="l"/>
            <a:endParaRPr lang="en-US" dirty="0"/>
          </a:p>
          <a:p>
            <a:pPr algn="l"/>
            <a:r>
              <a:rPr lang="en-US" dirty="0"/>
              <a:t>- Increasing the epoch leads to better accuracy, but further increasing the epoch value leads to accuracy decrease </a:t>
            </a:r>
          </a:p>
          <a:p>
            <a:pPr algn="l"/>
            <a:endParaRPr lang="en-US" dirty="0"/>
          </a:p>
          <a:p>
            <a:pPr algn="l"/>
            <a:r>
              <a:rPr lang="en-US" dirty="0"/>
              <a:t>- Increasing dropout from 20% to 40%, decreases the accuracy</a:t>
            </a:r>
          </a:p>
          <a:p>
            <a:pPr algn="l"/>
            <a:endParaRPr lang="en-US" dirty="0"/>
          </a:p>
          <a:p>
            <a:pPr algn="l"/>
            <a:r>
              <a:rPr lang="en-US" dirty="0"/>
              <a:t>- Decreasing the learning rate from 0.01 to 0.001, gives comparable accuracy value</a:t>
            </a:r>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55801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0D9757-71DB-6B67-FA78-B294E1A9BFBD}"/>
              </a:ext>
            </a:extLst>
          </p:cNvPr>
          <p:cNvSpPr>
            <a:spLocks noGrp="1"/>
          </p:cNvSpPr>
          <p:nvPr>
            <p:ph type="subTitle" idx="1"/>
          </p:nvPr>
        </p:nvSpPr>
        <p:spPr>
          <a:xfrm>
            <a:off x="975360" y="375920"/>
            <a:ext cx="9692640" cy="5628640"/>
          </a:xfrm>
        </p:spPr>
        <p:txBody>
          <a:bodyPr>
            <a:normAutofit/>
          </a:bodyPr>
          <a:lstStyle/>
          <a:p>
            <a:pPr algn="l"/>
            <a:r>
              <a:rPr lang="en-US" dirty="0"/>
              <a:t>Agenda:</a:t>
            </a:r>
          </a:p>
          <a:p>
            <a:pPr marL="457200" indent="-457200" algn="l">
              <a:buAutoNum type="arabicPeriod"/>
            </a:pPr>
            <a:r>
              <a:rPr lang="en-US" dirty="0"/>
              <a:t>Introduction on Resnet</a:t>
            </a:r>
          </a:p>
          <a:p>
            <a:pPr marL="457200" indent="-457200" algn="l">
              <a:buAutoNum type="arabicPeriod"/>
            </a:pPr>
            <a:r>
              <a:rPr lang="en-US" dirty="0"/>
              <a:t>Dataset – CIFAR10</a:t>
            </a:r>
          </a:p>
          <a:p>
            <a:pPr marL="457200" indent="-457200" algn="l">
              <a:buAutoNum type="arabicPeriod"/>
            </a:pPr>
            <a:r>
              <a:rPr lang="en-US" dirty="0"/>
              <a:t>Resnet9</a:t>
            </a:r>
          </a:p>
          <a:p>
            <a:pPr marL="457200" indent="-457200" algn="l">
              <a:buAutoNum type="arabicPeriod"/>
            </a:pPr>
            <a:r>
              <a:rPr lang="en-US" dirty="0"/>
              <a:t>Hyperparameters – </a:t>
            </a:r>
          </a:p>
          <a:p>
            <a:pPr marL="1828800" lvl="3" indent="-457200" algn="l">
              <a:buAutoNum type="arabicPeriod"/>
            </a:pPr>
            <a:r>
              <a:rPr lang="en-US" dirty="0"/>
              <a:t>Optimizers</a:t>
            </a:r>
          </a:p>
          <a:p>
            <a:pPr marL="1828800" lvl="3" indent="-457200" algn="l">
              <a:buAutoNum type="arabicPeriod"/>
            </a:pPr>
            <a:r>
              <a:rPr lang="en-US" dirty="0"/>
              <a:t>Epoch</a:t>
            </a:r>
          </a:p>
          <a:p>
            <a:pPr marL="1828800" lvl="3" indent="-457200" algn="l">
              <a:buAutoNum type="arabicPeriod"/>
            </a:pPr>
            <a:r>
              <a:rPr lang="en-US" dirty="0"/>
              <a:t>Dropout</a:t>
            </a:r>
          </a:p>
          <a:p>
            <a:pPr marL="1828800" lvl="3" indent="-457200" algn="l">
              <a:buAutoNum type="arabicPeriod"/>
            </a:pPr>
            <a:r>
              <a:rPr lang="en-US" dirty="0"/>
              <a:t>Learning rate</a:t>
            </a:r>
          </a:p>
          <a:p>
            <a:pPr marL="457200" indent="-457200" algn="l">
              <a:buAutoNum type="arabicPeriod"/>
            </a:pPr>
            <a:r>
              <a:rPr lang="en-US" dirty="0"/>
              <a:t>Experiments around hyperparameters</a:t>
            </a:r>
          </a:p>
          <a:p>
            <a:pPr marL="457200" indent="-457200" algn="l">
              <a:buAutoNum type="arabicPeriod"/>
            </a:pPr>
            <a:r>
              <a:rPr lang="en-US" dirty="0"/>
              <a:t>Analysis</a:t>
            </a:r>
          </a:p>
        </p:txBody>
      </p:sp>
    </p:spTree>
    <p:extLst>
      <p:ext uri="{BB962C8B-B14F-4D97-AF65-F5344CB8AC3E}">
        <p14:creationId xmlns:p14="http://schemas.microsoft.com/office/powerpoint/2010/main" val="78958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8A79-31AC-4A64-943D-E28175D66124}"/>
              </a:ext>
            </a:extLst>
          </p:cNvPr>
          <p:cNvSpPr>
            <a:spLocks noGrp="1"/>
          </p:cNvSpPr>
          <p:nvPr>
            <p:ph type="ctrTitle"/>
          </p:nvPr>
        </p:nvSpPr>
        <p:spPr>
          <a:xfrm>
            <a:off x="1143000" y="284163"/>
            <a:ext cx="9144000" cy="1577294"/>
          </a:xfrm>
        </p:spPr>
        <p:txBody>
          <a:bodyPr>
            <a:normAutofit fontScale="90000"/>
          </a:bodyPr>
          <a:lstStyle/>
          <a:p>
            <a:r>
              <a:rPr lang="en-US" dirty="0"/>
              <a:t>Introduction on Resnet</a:t>
            </a:r>
            <a:br>
              <a:rPr lang="en-US" dirty="0"/>
            </a:br>
            <a:endParaRPr lang="en-US" dirty="0"/>
          </a:p>
        </p:txBody>
      </p:sp>
      <p:sp>
        <p:nvSpPr>
          <p:cNvPr id="3" name="Subtitle 2">
            <a:extLst>
              <a:ext uri="{FF2B5EF4-FFF2-40B4-BE49-F238E27FC236}">
                <a16:creationId xmlns:a16="http://schemas.microsoft.com/office/drawing/2014/main" id="{910D9757-71DB-6B67-FA78-B294E1A9BFBD}"/>
              </a:ext>
            </a:extLst>
          </p:cNvPr>
          <p:cNvSpPr>
            <a:spLocks noGrp="1"/>
          </p:cNvSpPr>
          <p:nvPr>
            <p:ph type="subTitle" idx="1"/>
          </p:nvPr>
        </p:nvSpPr>
        <p:spPr>
          <a:xfrm>
            <a:off x="664029" y="1230086"/>
            <a:ext cx="11157857" cy="4027714"/>
          </a:xfrm>
        </p:spPr>
        <p:txBody>
          <a:bodyPr>
            <a:normAutofit/>
          </a:bodyPr>
          <a:lstStyle/>
          <a:p>
            <a:pPr algn="l"/>
            <a:r>
              <a:rPr lang="en-US" sz="1800" b="0" i="0" dirty="0">
                <a:solidFill>
                  <a:srgbClr val="000000"/>
                </a:solidFill>
                <a:effectLst/>
              </a:rPr>
              <a:t>A residual network, or </a:t>
            </a:r>
            <a:r>
              <a:rPr lang="en-US" sz="1800" b="0" i="0" dirty="0" err="1">
                <a:solidFill>
                  <a:srgbClr val="000000"/>
                </a:solidFill>
                <a:effectLst/>
              </a:rPr>
              <a:t>ResNet</a:t>
            </a:r>
            <a:r>
              <a:rPr lang="en-US" sz="1800" b="0" i="0" dirty="0">
                <a:solidFill>
                  <a:srgbClr val="000000"/>
                </a:solidFill>
                <a:effectLst/>
              </a:rPr>
              <a:t> for short, is an artificial neural network that helps to build deeper neural network by utilizing </a:t>
            </a:r>
            <a:r>
              <a:rPr lang="en-US" sz="1800" b="0" i="1" dirty="0">
                <a:solidFill>
                  <a:srgbClr val="000000"/>
                </a:solidFill>
                <a:effectLst/>
              </a:rPr>
              <a:t>skip connections</a:t>
            </a:r>
            <a:r>
              <a:rPr lang="en-US" sz="1800" b="0" i="0" dirty="0">
                <a:solidFill>
                  <a:srgbClr val="000000"/>
                </a:solidFill>
                <a:effectLst/>
              </a:rPr>
              <a:t> or </a:t>
            </a:r>
            <a:r>
              <a:rPr lang="en-US" sz="1800" b="0" i="1" dirty="0">
                <a:solidFill>
                  <a:srgbClr val="000000"/>
                </a:solidFill>
                <a:effectLst/>
              </a:rPr>
              <a:t>shortcuts</a:t>
            </a:r>
            <a:r>
              <a:rPr lang="en-US" sz="1800" b="0" i="0" dirty="0">
                <a:solidFill>
                  <a:srgbClr val="000000"/>
                </a:solidFill>
                <a:effectLst/>
              </a:rPr>
              <a:t> to jump over some layers. Skipping connections helps build deeper network layers without falling into the problem of vanishing gradients.</a:t>
            </a:r>
          </a:p>
          <a:p>
            <a:pPr algn="l"/>
            <a:r>
              <a:rPr lang="en-US" sz="1800" b="0" i="0" dirty="0">
                <a:solidFill>
                  <a:srgbClr val="000000"/>
                </a:solidFill>
                <a:effectLst/>
              </a:rPr>
              <a:t>There are different versions of </a:t>
            </a:r>
            <a:r>
              <a:rPr lang="en-US" sz="1800" b="0" i="0" dirty="0" err="1">
                <a:solidFill>
                  <a:srgbClr val="000000"/>
                </a:solidFill>
                <a:effectLst/>
              </a:rPr>
              <a:t>ResNet</a:t>
            </a:r>
            <a:r>
              <a:rPr lang="en-US" sz="1800" b="0" i="0" dirty="0">
                <a:solidFill>
                  <a:srgbClr val="000000"/>
                </a:solidFill>
                <a:effectLst/>
              </a:rPr>
              <a:t>, including ResNet-9 ,ResNet-18, ResNet-34, ResNet-50, and so on. The numbers denote layers, although the architecture is the same.</a:t>
            </a:r>
          </a:p>
          <a:p>
            <a:pPr algn="l"/>
            <a:endParaRPr lang="en-US" b="0" i="0" dirty="0">
              <a:solidFill>
                <a:srgbClr val="000000"/>
              </a:solidFill>
              <a:effectLst/>
              <a:latin typeface="PS TT Commons Roman"/>
            </a:endParaRPr>
          </a:p>
          <a:p>
            <a:pPr algn="l"/>
            <a:endParaRPr lang="en-US" b="0" i="0" dirty="0">
              <a:solidFill>
                <a:srgbClr val="000000"/>
              </a:solidFill>
              <a:effectLst/>
              <a:latin typeface="PS TT Commons Roman"/>
            </a:endParaRPr>
          </a:p>
          <a:p>
            <a:endParaRPr lang="en-US" dirty="0"/>
          </a:p>
        </p:txBody>
      </p:sp>
      <p:pic>
        <p:nvPicPr>
          <p:cNvPr id="5" name="Picture 4">
            <a:extLst>
              <a:ext uri="{FF2B5EF4-FFF2-40B4-BE49-F238E27FC236}">
                <a16:creationId xmlns:a16="http://schemas.microsoft.com/office/drawing/2014/main" id="{C9CB906E-13F5-3FAB-216A-8B080DB487B4}"/>
              </a:ext>
            </a:extLst>
          </p:cNvPr>
          <p:cNvPicPr>
            <a:picLocks noChangeAspect="1"/>
          </p:cNvPicPr>
          <p:nvPr/>
        </p:nvPicPr>
        <p:blipFill>
          <a:blip r:embed="rId3"/>
          <a:stretch>
            <a:fillRect/>
          </a:stretch>
        </p:blipFill>
        <p:spPr>
          <a:xfrm>
            <a:off x="2771608" y="2919574"/>
            <a:ext cx="6496384" cy="2521080"/>
          </a:xfrm>
          <a:prstGeom prst="rect">
            <a:avLst/>
          </a:prstGeom>
        </p:spPr>
      </p:pic>
    </p:spTree>
    <p:extLst>
      <p:ext uri="{BB962C8B-B14F-4D97-AF65-F5344CB8AC3E}">
        <p14:creationId xmlns:p14="http://schemas.microsoft.com/office/powerpoint/2010/main" val="212667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7AF6-6B09-DF53-AF74-DD0265218AD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A49C1B9-C7FF-04F1-C8AF-05C1C8095CE5}"/>
              </a:ext>
            </a:extLst>
          </p:cNvPr>
          <p:cNvSpPr>
            <a:spLocks noGrp="1"/>
          </p:cNvSpPr>
          <p:nvPr>
            <p:ph idx="1"/>
          </p:nvPr>
        </p:nvSpPr>
        <p:spPr/>
        <p:txBody>
          <a:bodyPr/>
          <a:lstStyle/>
          <a:p>
            <a:pPr marL="0" indent="0">
              <a:buNone/>
            </a:pPr>
            <a:r>
              <a:rPr lang="en-US" sz="1800" kern="10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CIFAR10 dataset has been used. CIFAR stands for Canadian Institute for Advanced Research. The CIFAR10 dataset consists of 60,000 32x32 color images, belonging to 10 classes with 6,000 images per class. The ten classes of image in it are frog, bird, automobile, airplane, cat, dog, truck, horse, ship, deer. There are 50,000 images for training data with 5,000 images per class and 10,000 for testing the model with 1000 images per class.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4F6C832-1249-20FB-38CD-C89AF77C34F6}"/>
              </a:ext>
            </a:extLst>
          </p:cNvPr>
          <p:cNvPicPr>
            <a:picLocks noChangeAspect="1"/>
          </p:cNvPicPr>
          <p:nvPr/>
        </p:nvPicPr>
        <p:blipFill>
          <a:blip r:embed="rId3"/>
          <a:stretch>
            <a:fillRect/>
          </a:stretch>
        </p:blipFill>
        <p:spPr>
          <a:xfrm>
            <a:off x="3246072" y="3049482"/>
            <a:ext cx="4110541" cy="3127481"/>
          </a:xfrm>
          <a:prstGeom prst="rect">
            <a:avLst/>
          </a:prstGeom>
        </p:spPr>
      </p:pic>
    </p:spTree>
    <p:extLst>
      <p:ext uri="{BB962C8B-B14F-4D97-AF65-F5344CB8AC3E}">
        <p14:creationId xmlns:p14="http://schemas.microsoft.com/office/powerpoint/2010/main" val="179398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8A79-31AC-4A64-943D-E28175D66124}"/>
              </a:ext>
            </a:extLst>
          </p:cNvPr>
          <p:cNvSpPr>
            <a:spLocks noGrp="1"/>
          </p:cNvSpPr>
          <p:nvPr>
            <p:ph type="ctrTitle"/>
          </p:nvPr>
        </p:nvSpPr>
        <p:spPr>
          <a:xfrm>
            <a:off x="1524000" y="1122363"/>
            <a:ext cx="9144000" cy="757237"/>
          </a:xfrm>
        </p:spPr>
        <p:txBody>
          <a:bodyPr>
            <a:normAutofit fontScale="90000"/>
          </a:bodyPr>
          <a:lstStyle/>
          <a:p>
            <a:r>
              <a:rPr lang="en-US" dirty="0"/>
              <a:t>Resnet9</a:t>
            </a:r>
            <a:br>
              <a:rPr lang="en-US" dirty="0"/>
            </a:br>
            <a:endParaRPr lang="en-US" dirty="0"/>
          </a:p>
        </p:txBody>
      </p:sp>
      <p:pic>
        <p:nvPicPr>
          <p:cNvPr id="4" name="Picture 3" descr="A diagram of a graph&#10;&#10;Description automatically generated">
            <a:extLst>
              <a:ext uri="{FF2B5EF4-FFF2-40B4-BE49-F238E27FC236}">
                <a16:creationId xmlns:a16="http://schemas.microsoft.com/office/drawing/2014/main" id="{C2858823-4B80-36D3-E1E2-941819C8F39C}"/>
              </a:ext>
            </a:extLst>
          </p:cNvPr>
          <p:cNvPicPr>
            <a:picLocks noChangeAspect="1"/>
          </p:cNvPicPr>
          <p:nvPr/>
        </p:nvPicPr>
        <p:blipFill>
          <a:blip r:embed="rId3"/>
          <a:stretch>
            <a:fillRect/>
          </a:stretch>
        </p:blipFill>
        <p:spPr>
          <a:xfrm>
            <a:off x="1137920" y="2242457"/>
            <a:ext cx="8615680" cy="4506686"/>
          </a:xfrm>
          <a:prstGeom prst="rect">
            <a:avLst/>
          </a:prstGeom>
        </p:spPr>
      </p:pic>
      <p:sp>
        <p:nvSpPr>
          <p:cNvPr id="5" name="Rectangle 1">
            <a:extLst>
              <a:ext uri="{FF2B5EF4-FFF2-40B4-BE49-F238E27FC236}">
                <a16:creationId xmlns:a16="http://schemas.microsoft.com/office/drawing/2014/main" id="{D0071686-E726-2070-6979-E0A4AB10B84E}"/>
              </a:ext>
            </a:extLst>
          </p:cNvPr>
          <p:cNvSpPr>
            <a:spLocks noGrp="1" noChangeArrowheads="1"/>
          </p:cNvSpPr>
          <p:nvPr>
            <p:ph type="subTitle" idx="1"/>
          </p:nvPr>
        </p:nvSpPr>
        <p:spPr bwMode="auto">
          <a:xfrm>
            <a:off x="1382486" y="1279436"/>
            <a:ext cx="8673785"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It uses two types of layers: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rPr>
              <a:t>Convolution layers: There are 8 convolutional layers, which are </a:t>
            </a:r>
            <a:r>
              <a:rPr lang="en-US" altLang="en-US" sz="1800" dirty="0">
                <a:solidFill>
                  <a:srgbClr val="000000"/>
                </a:solidFill>
              </a:rPr>
              <a:t>used for feature extraction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000000"/>
                </a:solidFill>
              </a:rPr>
              <a:t>Linear</a:t>
            </a:r>
            <a:r>
              <a:rPr kumimoji="0" lang="en-US" altLang="en-US" sz="1800" b="0" i="0" u="none" strike="noStrike" cap="none" normalizeH="0" baseline="0" dirty="0">
                <a:ln>
                  <a:noFill/>
                </a:ln>
                <a:solidFill>
                  <a:srgbClr val="000000"/>
                </a:solidFill>
                <a:effectLst/>
              </a:rPr>
              <a:t> layer: there is 1 linear layer, final classification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891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8A79-31AC-4A64-943D-E28175D66124}"/>
              </a:ext>
            </a:extLst>
          </p:cNvPr>
          <p:cNvSpPr>
            <a:spLocks noGrp="1"/>
          </p:cNvSpPr>
          <p:nvPr>
            <p:ph type="ctrTitle"/>
          </p:nvPr>
        </p:nvSpPr>
        <p:spPr>
          <a:xfrm>
            <a:off x="1524000" y="544286"/>
            <a:ext cx="9144000" cy="1306285"/>
          </a:xfrm>
        </p:spPr>
        <p:txBody>
          <a:bodyPr>
            <a:normAutofit fontScale="90000"/>
          </a:bodyPr>
          <a:lstStyle/>
          <a:p>
            <a:pPr algn="l"/>
            <a:r>
              <a:rPr lang="en-US" dirty="0"/>
              <a:t>Hyperparameters – </a:t>
            </a:r>
            <a:br>
              <a:rPr lang="en-US" dirty="0"/>
            </a:br>
            <a:endParaRPr lang="en-US" dirty="0"/>
          </a:p>
        </p:txBody>
      </p:sp>
      <p:sp>
        <p:nvSpPr>
          <p:cNvPr id="3" name="Subtitle 2">
            <a:extLst>
              <a:ext uri="{FF2B5EF4-FFF2-40B4-BE49-F238E27FC236}">
                <a16:creationId xmlns:a16="http://schemas.microsoft.com/office/drawing/2014/main" id="{910D9757-71DB-6B67-FA78-B294E1A9BFBD}"/>
              </a:ext>
            </a:extLst>
          </p:cNvPr>
          <p:cNvSpPr>
            <a:spLocks noGrp="1"/>
          </p:cNvSpPr>
          <p:nvPr>
            <p:ph type="subTitle" idx="1"/>
          </p:nvPr>
        </p:nvSpPr>
        <p:spPr>
          <a:xfrm>
            <a:off x="947057" y="1240971"/>
            <a:ext cx="9720943" cy="4016829"/>
          </a:xfrm>
        </p:spPr>
        <p:txBody>
          <a:bodyPr>
            <a:normAutofit/>
          </a:bodyPr>
          <a:lstStyle/>
          <a:p>
            <a:pPr algn="l"/>
            <a:r>
              <a:rPr lang="en-US" dirty="0"/>
              <a:t>Optimizers -  [ SGD, Adam, RMSprop ]</a:t>
            </a:r>
          </a:p>
          <a:p>
            <a:pPr algn="l"/>
            <a:r>
              <a:rPr lang="en-US" dirty="0"/>
              <a:t>Epoch – [10, 20, 25, 30] </a:t>
            </a:r>
          </a:p>
          <a:p>
            <a:pPr algn="l"/>
            <a:r>
              <a:rPr lang="en-US" dirty="0"/>
              <a:t>Learning rate – [0.01, 0.001]</a:t>
            </a:r>
          </a:p>
          <a:p>
            <a:pPr algn="l"/>
            <a:r>
              <a:rPr lang="en-US" dirty="0"/>
              <a:t>Dropout – [0.2, 0.4]</a:t>
            </a:r>
          </a:p>
          <a:p>
            <a:pPr algn="l"/>
            <a:r>
              <a:rPr lang="en-US" dirty="0"/>
              <a:t>Weight decay – 0.0001</a:t>
            </a:r>
          </a:p>
        </p:txBody>
      </p:sp>
    </p:spTree>
    <p:extLst>
      <p:ext uri="{BB962C8B-B14F-4D97-AF65-F5344CB8AC3E}">
        <p14:creationId xmlns:p14="http://schemas.microsoft.com/office/powerpoint/2010/main" val="3864416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8A79-31AC-4A64-943D-E28175D66124}"/>
              </a:ext>
            </a:extLst>
          </p:cNvPr>
          <p:cNvSpPr>
            <a:spLocks noGrp="1"/>
          </p:cNvSpPr>
          <p:nvPr>
            <p:ph type="ctrTitle"/>
          </p:nvPr>
        </p:nvSpPr>
        <p:spPr>
          <a:xfrm>
            <a:off x="1447800" y="643392"/>
            <a:ext cx="9144000" cy="956808"/>
          </a:xfrm>
        </p:spPr>
        <p:txBody>
          <a:bodyPr/>
          <a:lstStyle/>
          <a:p>
            <a:pPr algn="l"/>
            <a:r>
              <a:rPr lang="en-US" dirty="0"/>
              <a:t>Model 1: Resnet9</a:t>
            </a:r>
          </a:p>
        </p:txBody>
      </p:sp>
      <p:sp>
        <p:nvSpPr>
          <p:cNvPr id="3" name="Subtitle 2">
            <a:extLst>
              <a:ext uri="{FF2B5EF4-FFF2-40B4-BE49-F238E27FC236}">
                <a16:creationId xmlns:a16="http://schemas.microsoft.com/office/drawing/2014/main" id="{910D9757-71DB-6B67-FA78-B294E1A9BFBD}"/>
              </a:ext>
            </a:extLst>
          </p:cNvPr>
          <p:cNvSpPr>
            <a:spLocks noGrp="1"/>
          </p:cNvSpPr>
          <p:nvPr>
            <p:ph type="subTitle" idx="1"/>
          </p:nvPr>
        </p:nvSpPr>
        <p:spPr>
          <a:xfrm>
            <a:off x="936171" y="1687286"/>
            <a:ext cx="9731829" cy="4527322"/>
          </a:xfrm>
        </p:spPr>
        <p:txBody>
          <a:bodyPr/>
          <a:lstStyle/>
          <a:p>
            <a:pPr algn="l"/>
            <a:r>
              <a:rPr lang="en-US" dirty="0"/>
              <a:t>Epochs : 10</a:t>
            </a:r>
          </a:p>
          <a:p>
            <a:pPr algn="l"/>
            <a:r>
              <a:rPr lang="en-US" dirty="0"/>
              <a:t>Optimizer : SGD</a:t>
            </a:r>
          </a:p>
          <a:p>
            <a:pPr algn="l"/>
            <a:r>
              <a:rPr lang="en-US" dirty="0"/>
              <a:t>Learning rate : 0.01</a:t>
            </a:r>
          </a:p>
          <a:p>
            <a:pPr algn="l"/>
            <a:r>
              <a:rPr lang="en-US" dirty="0" err="1"/>
              <a:t>Weight_decay</a:t>
            </a:r>
            <a:r>
              <a:rPr lang="en-US" dirty="0"/>
              <a:t> : 0.0001 </a:t>
            </a:r>
          </a:p>
          <a:p>
            <a:endParaRPr lang="en-US" dirty="0"/>
          </a:p>
        </p:txBody>
      </p:sp>
      <p:pic>
        <p:nvPicPr>
          <p:cNvPr id="4" name="Picture 3">
            <a:extLst>
              <a:ext uri="{FF2B5EF4-FFF2-40B4-BE49-F238E27FC236}">
                <a16:creationId xmlns:a16="http://schemas.microsoft.com/office/drawing/2014/main" id="{EA8FF048-CE11-18D7-BDA1-EA52E1F1197B}"/>
              </a:ext>
            </a:extLst>
          </p:cNvPr>
          <p:cNvPicPr>
            <a:picLocks noChangeAspect="1"/>
          </p:cNvPicPr>
          <p:nvPr/>
        </p:nvPicPr>
        <p:blipFill>
          <a:blip r:embed="rId2"/>
          <a:stretch>
            <a:fillRect/>
          </a:stretch>
        </p:blipFill>
        <p:spPr>
          <a:xfrm>
            <a:off x="5735048" y="1493202"/>
            <a:ext cx="5988866" cy="4014969"/>
          </a:xfrm>
          <a:prstGeom prst="rect">
            <a:avLst/>
          </a:prstGeom>
        </p:spPr>
      </p:pic>
      <p:pic>
        <p:nvPicPr>
          <p:cNvPr id="5" name="Picture 4">
            <a:extLst>
              <a:ext uri="{FF2B5EF4-FFF2-40B4-BE49-F238E27FC236}">
                <a16:creationId xmlns:a16="http://schemas.microsoft.com/office/drawing/2014/main" id="{82C32B96-7E8E-71DD-449A-ECBB78BCB365}"/>
              </a:ext>
            </a:extLst>
          </p:cNvPr>
          <p:cNvPicPr>
            <a:picLocks noChangeAspect="1"/>
          </p:cNvPicPr>
          <p:nvPr/>
        </p:nvPicPr>
        <p:blipFill>
          <a:blip r:embed="rId3"/>
          <a:stretch>
            <a:fillRect/>
          </a:stretch>
        </p:blipFill>
        <p:spPr>
          <a:xfrm>
            <a:off x="293914" y="5595257"/>
            <a:ext cx="10961915" cy="217714"/>
          </a:xfrm>
          <a:prstGeom prst="rect">
            <a:avLst/>
          </a:prstGeom>
        </p:spPr>
      </p:pic>
    </p:spTree>
    <p:extLst>
      <p:ext uri="{BB962C8B-B14F-4D97-AF65-F5344CB8AC3E}">
        <p14:creationId xmlns:p14="http://schemas.microsoft.com/office/powerpoint/2010/main" val="298232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8A79-31AC-4A64-943D-E28175D66124}"/>
              </a:ext>
            </a:extLst>
          </p:cNvPr>
          <p:cNvSpPr>
            <a:spLocks noGrp="1"/>
          </p:cNvSpPr>
          <p:nvPr>
            <p:ph type="ctrTitle"/>
          </p:nvPr>
        </p:nvSpPr>
        <p:spPr>
          <a:xfrm>
            <a:off x="1447800" y="643392"/>
            <a:ext cx="9144000" cy="956808"/>
          </a:xfrm>
        </p:spPr>
        <p:txBody>
          <a:bodyPr/>
          <a:lstStyle/>
          <a:p>
            <a:pPr algn="l"/>
            <a:r>
              <a:rPr lang="en-US" dirty="0"/>
              <a:t>Model 2: Resnet9</a:t>
            </a:r>
          </a:p>
        </p:txBody>
      </p:sp>
      <p:sp>
        <p:nvSpPr>
          <p:cNvPr id="3" name="Subtitle 2">
            <a:extLst>
              <a:ext uri="{FF2B5EF4-FFF2-40B4-BE49-F238E27FC236}">
                <a16:creationId xmlns:a16="http://schemas.microsoft.com/office/drawing/2014/main" id="{910D9757-71DB-6B67-FA78-B294E1A9BFBD}"/>
              </a:ext>
            </a:extLst>
          </p:cNvPr>
          <p:cNvSpPr>
            <a:spLocks noGrp="1"/>
          </p:cNvSpPr>
          <p:nvPr>
            <p:ph type="subTitle" idx="1"/>
          </p:nvPr>
        </p:nvSpPr>
        <p:spPr>
          <a:xfrm>
            <a:off x="1524000" y="1687286"/>
            <a:ext cx="9144000" cy="3570514"/>
          </a:xfrm>
        </p:spPr>
        <p:txBody>
          <a:bodyPr/>
          <a:lstStyle/>
          <a:p>
            <a:pPr algn="l"/>
            <a:r>
              <a:rPr lang="en-US" dirty="0"/>
              <a:t>Epochs : 10</a:t>
            </a:r>
          </a:p>
          <a:p>
            <a:pPr algn="l"/>
            <a:r>
              <a:rPr lang="en-US" dirty="0"/>
              <a:t>Optimizer : Adam</a:t>
            </a:r>
          </a:p>
          <a:p>
            <a:pPr algn="l"/>
            <a:r>
              <a:rPr lang="en-US" dirty="0"/>
              <a:t>Learning rate : 0.01</a:t>
            </a:r>
          </a:p>
          <a:p>
            <a:pPr algn="l"/>
            <a:r>
              <a:rPr lang="en-US" dirty="0" err="1"/>
              <a:t>Weight_decay</a:t>
            </a:r>
            <a:r>
              <a:rPr lang="en-US" dirty="0"/>
              <a:t> : 0.0001 </a:t>
            </a:r>
          </a:p>
          <a:p>
            <a:endParaRPr lang="en-US" dirty="0"/>
          </a:p>
        </p:txBody>
      </p:sp>
      <p:pic>
        <p:nvPicPr>
          <p:cNvPr id="4" name="Picture 3">
            <a:extLst>
              <a:ext uri="{FF2B5EF4-FFF2-40B4-BE49-F238E27FC236}">
                <a16:creationId xmlns:a16="http://schemas.microsoft.com/office/drawing/2014/main" id="{6113F987-E39E-E06D-503D-E8C8167FB6F8}"/>
              </a:ext>
            </a:extLst>
          </p:cNvPr>
          <p:cNvPicPr>
            <a:picLocks noChangeAspect="1"/>
          </p:cNvPicPr>
          <p:nvPr/>
        </p:nvPicPr>
        <p:blipFill>
          <a:blip r:embed="rId2"/>
          <a:stretch>
            <a:fillRect/>
          </a:stretch>
        </p:blipFill>
        <p:spPr>
          <a:xfrm>
            <a:off x="5293496" y="1600200"/>
            <a:ext cx="5222104" cy="3407229"/>
          </a:xfrm>
          <a:prstGeom prst="rect">
            <a:avLst/>
          </a:prstGeom>
        </p:spPr>
      </p:pic>
    </p:spTree>
    <p:extLst>
      <p:ext uri="{BB962C8B-B14F-4D97-AF65-F5344CB8AC3E}">
        <p14:creationId xmlns:p14="http://schemas.microsoft.com/office/powerpoint/2010/main" val="3962248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8A79-31AC-4A64-943D-E28175D66124}"/>
              </a:ext>
            </a:extLst>
          </p:cNvPr>
          <p:cNvSpPr>
            <a:spLocks noGrp="1"/>
          </p:cNvSpPr>
          <p:nvPr>
            <p:ph type="ctrTitle"/>
          </p:nvPr>
        </p:nvSpPr>
        <p:spPr>
          <a:xfrm>
            <a:off x="1447800" y="643392"/>
            <a:ext cx="9144000" cy="956808"/>
          </a:xfrm>
        </p:spPr>
        <p:txBody>
          <a:bodyPr>
            <a:normAutofit/>
          </a:bodyPr>
          <a:lstStyle/>
          <a:p>
            <a:pPr algn="l"/>
            <a:r>
              <a:rPr lang="en-US" dirty="0"/>
              <a:t>Model 3: Resnet9</a:t>
            </a:r>
          </a:p>
        </p:txBody>
      </p:sp>
      <p:sp>
        <p:nvSpPr>
          <p:cNvPr id="3" name="Subtitle 2">
            <a:extLst>
              <a:ext uri="{FF2B5EF4-FFF2-40B4-BE49-F238E27FC236}">
                <a16:creationId xmlns:a16="http://schemas.microsoft.com/office/drawing/2014/main" id="{910D9757-71DB-6B67-FA78-B294E1A9BFBD}"/>
              </a:ext>
            </a:extLst>
          </p:cNvPr>
          <p:cNvSpPr>
            <a:spLocks noGrp="1"/>
          </p:cNvSpPr>
          <p:nvPr>
            <p:ph type="subTitle" idx="1"/>
          </p:nvPr>
        </p:nvSpPr>
        <p:spPr>
          <a:xfrm>
            <a:off x="1524000" y="1687286"/>
            <a:ext cx="9144000" cy="3570514"/>
          </a:xfrm>
        </p:spPr>
        <p:txBody>
          <a:bodyPr/>
          <a:lstStyle/>
          <a:p>
            <a:pPr algn="l"/>
            <a:r>
              <a:rPr lang="en-US" dirty="0"/>
              <a:t>Epochs : 10</a:t>
            </a:r>
          </a:p>
          <a:p>
            <a:pPr algn="l"/>
            <a:r>
              <a:rPr lang="en-US" dirty="0"/>
              <a:t>Optimizer : RMSprop</a:t>
            </a:r>
          </a:p>
          <a:p>
            <a:pPr algn="l"/>
            <a:r>
              <a:rPr lang="en-US" dirty="0"/>
              <a:t>Learning rate : 0.01</a:t>
            </a:r>
          </a:p>
          <a:p>
            <a:pPr algn="l"/>
            <a:r>
              <a:rPr lang="en-US" dirty="0" err="1"/>
              <a:t>Weight_decay</a:t>
            </a:r>
            <a:r>
              <a:rPr lang="en-US" dirty="0"/>
              <a:t> : 0.0001 </a:t>
            </a:r>
          </a:p>
        </p:txBody>
      </p:sp>
      <p:pic>
        <p:nvPicPr>
          <p:cNvPr id="8" name="Picture 7">
            <a:extLst>
              <a:ext uri="{FF2B5EF4-FFF2-40B4-BE49-F238E27FC236}">
                <a16:creationId xmlns:a16="http://schemas.microsoft.com/office/drawing/2014/main" id="{33B40093-7CB5-C912-74AD-B42D23DAD116}"/>
              </a:ext>
            </a:extLst>
          </p:cNvPr>
          <p:cNvPicPr>
            <a:picLocks noChangeAspect="1"/>
          </p:cNvPicPr>
          <p:nvPr/>
        </p:nvPicPr>
        <p:blipFill>
          <a:blip r:embed="rId2"/>
          <a:stretch>
            <a:fillRect/>
          </a:stretch>
        </p:blipFill>
        <p:spPr>
          <a:xfrm>
            <a:off x="5652498" y="1600200"/>
            <a:ext cx="5015502" cy="3766457"/>
          </a:xfrm>
          <a:prstGeom prst="rect">
            <a:avLst/>
          </a:prstGeom>
        </p:spPr>
      </p:pic>
      <p:pic>
        <p:nvPicPr>
          <p:cNvPr id="9" name="Picture 8">
            <a:extLst>
              <a:ext uri="{FF2B5EF4-FFF2-40B4-BE49-F238E27FC236}">
                <a16:creationId xmlns:a16="http://schemas.microsoft.com/office/drawing/2014/main" id="{0C645E08-2A98-1567-7A8D-F987885276A1}"/>
              </a:ext>
            </a:extLst>
          </p:cNvPr>
          <p:cNvPicPr>
            <a:picLocks noChangeAspect="1"/>
          </p:cNvPicPr>
          <p:nvPr/>
        </p:nvPicPr>
        <p:blipFill>
          <a:blip r:embed="rId3"/>
          <a:stretch>
            <a:fillRect/>
          </a:stretch>
        </p:blipFill>
        <p:spPr>
          <a:xfrm>
            <a:off x="1290640" y="5540829"/>
            <a:ext cx="9301160" cy="390750"/>
          </a:xfrm>
          <a:prstGeom prst="rect">
            <a:avLst/>
          </a:prstGeom>
        </p:spPr>
      </p:pic>
    </p:spTree>
    <p:extLst>
      <p:ext uri="{BB962C8B-B14F-4D97-AF65-F5344CB8AC3E}">
        <p14:creationId xmlns:p14="http://schemas.microsoft.com/office/powerpoint/2010/main" val="13656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5863</TotalTime>
  <Words>601</Words>
  <Application>Microsoft Office PowerPoint</Application>
  <PresentationFormat>Widescreen</PresentationFormat>
  <Paragraphs>123</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PS TT Commons Roman</vt:lpstr>
      <vt:lpstr>Office Theme</vt:lpstr>
      <vt:lpstr>Resnet9 architecture </vt:lpstr>
      <vt:lpstr>PowerPoint Presentation</vt:lpstr>
      <vt:lpstr>Introduction on Resnet </vt:lpstr>
      <vt:lpstr>Dataset</vt:lpstr>
      <vt:lpstr>Resnet9 </vt:lpstr>
      <vt:lpstr>Hyperparameters –  </vt:lpstr>
      <vt:lpstr>Model 1: Resnet9</vt:lpstr>
      <vt:lpstr>Model 2: Resnet9</vt:lpstr>
      <vt:lpstr>Model 3: Resnet9</vt:lpstr>
      <vt:lpstr>Model 4: Resnet9</vt:lpstr>
      <vt:lpstr>Model 5: Resnet9</vt:lpstr>
      <vt:lpstr>Model 6: Resnet9</vt:lpstr>
      <vt:lpstr>Summary of all experiments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Resnet </dc:title>
  <dc:creator>FNU Meetu</dc:creator>
  <cp:lastModifiedBy>FNU Meetu</cp:lastModifiedBy>
  <cp:revision>84</cp:revision>
  <dcterms:created xsi:type="dcterms:W3CDTF">2023-11-22T00:18:55Z</dcterms:created>
  <dcterms:modified xsi:type="dcterms:W3CDTF">2023-11-28T02:51:54Z</dcterms:modified>
</cp:coreProperties>
</file>