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2D90B-BFB9-E678-D0D2-763326418FFE}" v="204" dt="2023-03-23T12:25:42.080"/>
    <p1510:client id="{D780093C-6375-4F22-8490-62F73C85B22D}" v="371" dt="2023-03-23T12:36:24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2BF0-F70D-7A2E-0792-E804A485A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225C7-0A16-838A-269B-1042E9DA2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38A7-C43C-116B-77AA-7B5469F0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8C2B-6E7D-E323-8C75-1442A65B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6FF33-D6B2-9BC4-2825-61FA22A3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0A34-CEBA-B258-859C-19FA00A9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12218-507A-0198-F6B0-31AA0F1D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1E24-AD5A-670F-61B1-1E4233EC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DE3E-8E6D-06E4-735A-2D341DB2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5C703-7CE3-B401-15FC-F03E7996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7468D-DD9B-AF38-E454-0526C5FEA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26667-9ED3-8FA2-E52B-E57BF6BD9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DEBA-D49C-DB03-BCC7-999291E2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7896-3056-EA83-F6DD-9C480BF7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79B0-4749-BDCF-B784-BAC2ED89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F50A-EE1A-25CB-C86B-5F6BC6E0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BCE4-BF35-6414-EC65-D2D74068E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E8392-0D8A-4192-53CA-485FD003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90C18-9ECC-4C15-4122-E2032E39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A777-53A7-F85E-E488-4F7BD16D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CC41-5919-9024-CE6A-29B3CCEB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FCF24-B87A-8987-EBE9-090CCC0D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BBA4-1631-9613-F92B-69639B6C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661F-304E-DBE9-A39B-4CA85635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06CE5-2049-8DA0-8C60-37D6BC6D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8AEC-5D03-0793-F678-85B40B74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6AF0-3346-1118-7A24-8BE294392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1CE08-533E-FED7-6173-2FC4B4DB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39A11-A11F-A0DB-EA55-9B265FC0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8632D-13B6-16B5-3B5F-B41B4812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0391B-E130-C9E2-93C1-4B445A20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7B74-4462-8556-B6A3-79518453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FE8F1-1163-1442-46DF-8AB134A0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573C-23A7-DA2E-F66D-FC72444A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168B7-4244-759E-EE7B-65ABF5C6B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1870C-15B4-9A94-9670-9ED0F5828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CE4B2-D631-94D8-6AD8-27B8AD9C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4A5D-DF7C-B8E0-DB76-33436117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732A4-51DB-D263-3C19-03D3F356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6D4C-4705-4775-D7C3-9FA196BC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408AC-7865-6068-381A-9241B887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9E04D-64F6-1FAA-B7F4-41FCC41E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3D286-9F1B-98C1-A7AC-26C2FFF4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5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9262E-E71F-FA57-4215-61F84E5F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418D8-BA70-5E41-7F79-51C7D4C5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F3D6F-B77F-56AF-FC90-4DCA510B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4C4C-9C23-5A53-A075-8CFE339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F0B6-3EEB-53F8-87C5-0F60B00C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162C0-94E4-B891-B056-FD9A73E4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8D7F4-2D33-90D1-6BC2-E9C9C25E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5D550-C022-D921-E757-845DD619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2CE76-1C19-DF8E-E144-E2E1344E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9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4C8-F1CE-207D-50AD-352FB9D2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C300A-DB2C-925C-2FC3-2DB551DED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B8550-F139-134F-D995-AF837E6E7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01C9-A8B0-C91B-3EE1-4DC87BD7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A751-7F92-4EE3-9FFF-EFD08550C2A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54D4E-6A09-E701-CC31-0C9E9570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95E2A-0CC9-7D09-CFFC-25B2E454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7A3C4-B2A7-1E95-8EE8-EAC40BA3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8F594-B50E-AE90-20CB-E0A026E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89A1-B28C-B30C-2EF4-054CA8D0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A751-7F92-4EE3-9FFF-EFD08550C2A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AE51-0DA0-E62F-B42B-92B071437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6EF4-2B99-58AE-E342-C0C1DC0E3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D0B3-96B4-494C-B323-48D3D5A6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gavrikov/visualkeras" TargetMode="External"/><Relationship Id="rId2" Type="http://schemas.openxmlformats.org/officeDocument/2006/relationships/hyperlink" Target="https://github.com/RedaOps/ann-visualiz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waleedka/hiddenlayer" TargetMode="External"/><Relationship Id="rId5" Type="http://schemas.openxmlformats.org/officeDocument/2006/relationships/hyperlink" Target="https://www.tensorflow.org/tensorboard/graphs" TargetMode="External"/><Relationship Id="rId4" Type="http://schemas.openxmlformats.org/officeDocument/2006/relationships/hyperlink" Target="https://keras.io/api/utils/model_plotting_util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t-kurttutan/torchview" TargetMode="External"/><Relationship Id="rId2" Type="http://schemas.openxmlformats.org/officeDocument/2006/relationships/hyperlink" Target="https://www.datacamp.com/tutorial/tensorboard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aleedka/hiddenlayer" TargetMode="External"/><Relationship Id="rId5" Type="http://schemas.openxmlformats.org/officeDocument/2006/relationships/hyperlink" Target="https://github.com/szagoruyko/pytorchviz" TargetMode="External"/><Relationship Id="rId4" Type="http://schemas.openxmlformats.org/officeDocument/2006/relationships/hyperlink" Target="https://debuggercafe.com/implementing-resnet18-in-pytorch-from-scrat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F81-5FED-D30F-6828-6A524C2C9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NN visualization: Tensorboard and </a:t>
            </a:r>
            <a:r>
              <a:rPr lang="en-US" err="1"/>
              <a:t>Hiddenlayer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6A7B-E03A-9261-A99F-4CBEC778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E896-2949-6C3C-456C-9AEFBDA9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 to </a:t>
            </a:r>
            <a:r>
              <a:rPr lang="en-US" err="1"/>
              <a:t>Tensorboard</a:t>
            </a:r>
            <a:r>
              <a:rPr lang="en-US"/>
              <a:t> </a:t>
            </a:r>
          </a:p>
          <a:p>
            <a:r>
              <a:rPr lang="en-US"/>
              <a:t>Type of visualizations in </a:t>
            </a:r>
            <a:r>
              <a:rPr lang="en-US" err="1"/>
              <a:t>tensorboard</a:t>
            </a:r>
            <a:endParaRPr lang="en-US"/>
          </a:p>
          <a:p>
            <a:r>
              <a:rPr lang="en-US" err="1"/>
              <a:t>Tensorboard</a:t>
            </a:r>
            <a:r>
              <a:rPr lang="en-US"/>
              <a:t> libraries</a:t>
            </a:r>
          </a:p>
          <a:p>
            <a:r>
              <a:rPr lang="en-US">
                <a:cs typeface="Calibri"/>
              </a:rPr>
              <a:t>Hiddenlayer</a:t>
            </a:r>
          </a:p>
          <a:p>
            <a:r>
              <a:rPr lang="en-US">
                <a:cs typeface="Calibri"/>
              </a:rPr>
              <a:t>Torchviz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55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94D-7EED-D4A8-18E4-9DAC7AC4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102"/>
            <a:ext cx="10515600" cy="6363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/>
              <a:t>Introduction to </a:t>
            </a:r>
            <a:r>
              <a:rPr lang="en-US" sz="2800" b="1" err="1"/>
              <a:t>Tensorboard</a:t>
            </a:r>
            <a:r>
              <a:rPr lang="en-US" sz="2800" b="1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19E0-BA74-BDC4-B0B3-CE00DFB6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>
                <a:solidFill>
                  <a:srgbClr val="3C3C3C"/>
                </a:solidFill>
                <a:effectLst/>
              </a:rPr>
              <a:t>Google’s </a:t>
            </a:r>
            <a:r>
              <a:rPr lang="en-US" sz="1800" b="0" err="1">
                <a:solidFill>
                  <a:srgbClr val="3C3C3C"/>
                </a:solidFill>
                <a:effectLst/>
              </a:rPr>
              <a:t>tensorflow’s</a:t>
            </a:r>
            <a:r>
              <a:rPr lang="en-US" sz="1800" b="0">
                <a:solidFill>
                  <a:srgbClr val="3C3C3C"/>
                </a:solidFill>
                <a:effectLst/>
              </a:rPr>
              <a:t> </a:t>
            </a:r>
            <a:r>
              <a:rPr lang="en-US" sz="1800" b="0" err="1">
                <a:solidFill>
                  <a:srgbClr val="3C3C3C"/>
                </a:solidFill>
                <a:effectLst/>
              </a:rPr>
              <a:t>tensorboard</a:t>
            </a:r>
            <a:r>
              <a:rPr lang="en-US" sz="1800" b="0">
                <a:solidFill>
                  <a:srgbClr val="3C3C3C"/>
                </a:solidFill>
                <a:effectLst/>
              </a:rPr>
              <a:t> is a web server to serve visualizations of the training progress of a neural network</a:t>
            </a:r>
          </a:p>
          <a:p>
            <a:r>
              <a:rPr lang="en-US" sz="1800" b="0" err="1">
                <a:solidFill>
                  <a:srgbClr val="3D3B49"/>
                </a:solidFill>
                <a:effectLst/>
              </a:rPr>
              <a:t>TensorBoard</a:t>
            </a:r>
            <a:r>
              <a:rPr lang="en-US" sz="1800" b="0">
                <a:solidFill>
                  <a:srgbClr val="3D3B49"/>
                </a:solidFill>
                <a:effectLst/>
              </a:rPr>
              <a:t> allows easy visualization of data. You can visualize images, you can visualize text and audio data.</a:t>
            </a:r>
          </a:p>
          <a:p>
            <a:r>
              <a:rPr lang="en-US" sz="1800" err="1">
                <a:solidFill>
                  <a:srgbClr val="3C3C3C"/>
                </a:solidFill>
              </a:rPr>
              <a:t>TensorBoard</a:t>
            </a:r>
            <a:r>
              <a:rPr lang="en-US" sz="1800">
                <a:solidFill>
                  <a:srgbClr val="3C3C3C"/>
                </a:solidFill>
              </a:rPr>
              <a:t> provides the visualization and tools needed for machine learning experimentation:</a:t>
            </a:r>
          </a:p>
          <a:p>
            <a:pPr lvl="1"/>
            <a:r>
              <a:rPr lang="en-US" sz="1800">
                <a:solidFill>
                  <a:srgbClr val="3C3C3C"/>
                </a:solidFill>
              </a:rPr>
              <a:t>Tracking and visualizing metrics such as loss and accuracy</a:t>
            </a:r>
          </a:p>
          <a:p>
            <a:pPr lvl="1"/>
            <a:r>
              <a:rPr lang="en-US" sz="1800">
                <a:solidFill>
                  <a:srgbClr val="3C3C3C"/>
                </a:solidFill>
              </a:rPr>
              <a:t>Visualizing the model graph (ops and layers)</a:t>
            </a:r>
          </a:p>
          <a:p>
            <a:pPr lvl="1"/>
            <a:r>
              <a:rPr lang="en-US" sz="1800">
                <a:solidFill>
                  <a:srgbClr val="3C3C3C"/>
                </a:solidFill>
              </a:rPr>
              <a:t>Viewing histograms of weights and biases, and how they change over time</a:t>
            </a:r>
          </a:p>
          <a:p>
            <a:pPr lvl="1"/>
            <a:r>
              <a:rPr lang="en-US" sz="1800">
                <a:solidFill>
                  <a:srgbClr val="3C3C3C"/>
                </a:solidFill>
              </a:rPr>
              <a:t>Displaying images, text, and audio data</a:t>
            </a:r>
          </a:p>
          <a:p>
            <a:pPr lvl="1"/>
            <a:r>
              <a:rPr lang="en-US" sz="1800">
                <a:solidFill>
                  <a:srgbClr val="3C3C3C"/>
                </a:solidFill>
              </a:rPr>
              <a:t>Visualizing multiple models with different hyper parameters</a:t>
            </a:r>
          </a:p>
          <a:p>
            <a:pPr marL="0" indent="0">
              <a:buNone/>
            </a:pPr>
            <a:endParaRPr lang="en-US" sz="1800">
              <a:solidFill>
                <a:srgbClr val="3C3C3C"/>
              </a:solidFill>
            </a:endParaRPr>
          </a:p>
          <a:p>
            <a:endParaRPr lang="en-US" sz="1800" b="0" i="1">
              <a:solidFill>
                <a:srgbClr val="3C3C3C"/>
              </a:solidFill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1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6D03-2720-0D70-FB2D-6F6C1A5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/>
              <a:t>Type of visualizations in </a:t>
            </a:r>
            <a:r>
              <a:rPr lang="en-US" sz="2800" b="1" err="1"/>
              <a:t>tensorboard</a:t>
            </a:r>
            <a:r>
              <a:rPr lang="en-US" sz="2800" b="1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76A5-9613-54C4-416E-2030AFD8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>
                <a:solidFill>
                  <a:srgbClr val="212121"/>
                </a:solidFill>
                <a:effectLst/>
              </a:rPr>
              <a:t>Scalars show how the loss and metrics change with every epoch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>
                <a:solidFill>
                  <a:srgbClr val="212121"/>
                </a:solidFill>
                <a:effectLst/>
              </a:rPr>
              <a:t>Graphs help you visualize your model, with all nodes, layers and weights and biases linkages and their respective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>
                <a:solidFill>
                  <a:srgbClr val="212121"/>
                </a:solidFill>
                <a:effectLst/>
              </a:rPr>
              <a:t>Histograms and Distributions show the distribution of weights and biases and verify that they are changing in an expected way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212121"/>
                </a:solidFill>
              </a:rPr>
              <a:t>D</a:t>
            </a:r>
            <a:r>
              <a:rPr lang="en-US" sz="1900" b="0" i="0">
                <a:solidFill>
                  <a:srgbClr val="212121"/>
                </a:solidFill>
                <a:effectLst/>
              </a:rPr>
              <a:t>istribution view is a top view of the histogram view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1FE2-3C05-05D6-9F06-D523A1BE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F8B4-0400-F9B5-68FB-8873B9E3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5340940"/>
          </a:xfrm>
        </p:spPr>
        <p:txBody>
          <a:bodyPr>
            <a:normAutofit fontScale="62500" lnSpcReduction="20000"/>
          </a:bodyPr>
          <a:lstStyle/>
          <a:p>
            <a:endParaRPr lang="en-US" sz="1800"/>
          </a:p>
          <a:p>
            <a:pPr mar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4000" b="1" err="1">
                <a:latin typeface="+mj-lt"/>
                <a:ea typeface="+mj-ea"/>
                <a:cs typeface="+mj-cs"/>
              </a:rPr>
              <a:t>Tensorboard</a:t>
            </a:r>
            <a:r>
              <a:rPr lang="en-US" sz="4000" b="1">
                <a:latin typeface="+mj-lt"/>
                <a:ea typeface="+mj-ea"/>
                <a:cs typeface="+mj-cs"/>
              </a:rPr>
              <a:t> libraries</a:t>
            </a:r>
          </a:p>
          <a:p>
            <a:endParaRPr lang="en-US" sz="1800"/>
          </a:p>
          <a:p>
            <a:r>
              <a:rPr lang="en-US" sz="2600"/>
              <a:t>Loading the associated libraries –</a:t>
            </a:r>
            <a:br>
              <a:rPr lang="en-US" sz="2600"/>
            </a:br>
            <a:r>
              <a:rPr lang="en-US" sz="2600"/>
              <a:t>	</a:t>
            </a:r>
          </a:p>
          <a:p>
            <a:pPr marL="0" indent="0">
              <a:buNone/>
            </a:pPr>
            <a:r>
              <a:rPr lang="en-US" sz="2600" b="0">
                <a:solidFill>
                  <a:srgbClr val="AF00DB"/>
                </a:solidFill>
                <a:effectLst/>
              </a:rPr>
              <a:t>                    from</a:t>
            </a:r>
            <a:r>
              <a:rPr lang="en-US" sz="2600" b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torch.utils.tensorboard</a:t>
            </a:r>
            <a:r>
              <a:rPr lang="en-US" sz="2600" b="0">
                <a:solidFill>
                  <a:srgbClr val="000000"/>
                </a:solidFill>
                <a:effectLst/>
              </a:rPr>
              <a:t> </a:t>
            </a:r>
            <a:r>
              <a:rPr lang="en-US" sz="2600" b="0">
                <a:solidFill>
                  <a:srgbClr val="AF00DB"/>
                </a:solidFill>
                <a:effectLst/>
              </a:rPr>
              <a:t>import</a:t>
            </a:r>
            <a:r>
              <a:rPr lang="en-US" sz="2600" b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SummaryWriter</a:t>
            </a:r>
            <a:br>
              <a:rPr lang="en-US" sz="2600" b="0">
                <a:solidFill>
                  <a:srgbClr val="000000"/>
                </a:solidFill>
                <a:effectLst/>
              </a:rPr>
            </a:br>
            <a:r>
              <a:rPr lang="en-US" sz="2600" b="0">
                <a:solidFill>
                  <a:srgbClr val="000000"/>
                </a:solidFill>
                <a:effectLst/>
              </a:rPr>
              <a:t>	</a:t>
            </a:r>
            <a:r>
              <a:rPr lang="en-US" sz="2600" b="0">
                <a:solidFill>
                  <a:srgbClr val="AF00DB"/>
                </a:solidFill>
                <a:effectLst/>
              </a:rPr>
              <a:t>import</a:t>
            </a:r>
            <a:r>
              <a:rPr lang="en-US" sz="2600" b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tensorflow</a:t>
            </a:r>
            <a:r>
              <a:rPr lang="en-US" sz="2600" b="0">
                <a:solidFill>
                  <a:srgbClr val="000000"/>
                </a:solidFill>
                <a:effectLst/>
              </a:rPr>
              <a:t> </a:t>
            </a:r>
            <a:r>
              <a:rPr lang="en-US" sz="2600" b="0">
                <a:solidFill>
                  <a:srgbClr val="AF00DB"/>
                </a:solidFill>
                <a:effectLst/>
              </a:rPr>
              <a:t>as</a:t>
            </a:r>
            <a:r>
              <a:rPr lang="en-US" sz="2600" b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tf</a:t>
            </a:r>
            <a:endParaRPr lang="en-US" sz="2600" b="0">
              <a:solidFill>
                <a:srgbClr val="000000"/>
              </a:solidFill>
              <a:effectLst/>
            </a:endParaRPr>
          </a:p>
          <a:p>
            <a:endParaRPr lang="en-US" sz="26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600" b="0" err="1">
                <a:solidFill>
                  <a:srgbClr val="000000"/>
                </a:solidFill>
                <a:effectLst/>
              </a:rPr>
              <a:t>SummaryWriter</a:t>
            </a:r>
            <a:r>
              <a:rPr lang="en-US" sz="2600" b="0">
                <a:solidFill>
                  <a:srgbClr val="000000"/>
                </a:solidFill>
                <a:effectLst/>
              </a:rPr>
              <a:t> is the </a:t>
            </a:r>
            <a:r>
              <a:rPr lang="en-US" sz="2600">
                <a:solidFill>
                  <a:srgbClr val="000000"/>
                </a:solidFill>
              </a:rPr>
              <a:t>primary class used in </a:t>
            </a:r>
            <a:r>
              <a:rPr lang="en-US" sz="2600" err="1">
                <a:solidFill>
                  <a:srgbClr val="000000"/>
                </a:solidFill>
              </a:rPr>
              <a:t>tensorboard</a:t>
            </a:r>
            <a:r>
              <a:rPr lang="en-US" sz="2600">
                <a:solidFill>
                  <a:srgbClr val="000000"/>
                </a:solidFill>
              </a:rPr>
              <a:t>. It has multiple methods, which can be used to visualize different data.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0">
                <a:solidFill>
                  <a:srgbClr val="000000"/>
                </a:solidFill>
                <a:effectLst/>
              </a:rPr>
              <a:t>     For example, 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add_scaler</a:t>
            </a:r>
            <a:r>
              <a:rPr lang="en-US" sz="2600">
                <a:solidFill>
                  <a:srgbClr val="000000"/>
                </a:solidFill>
              </a:rPr>
              <a:t>() to display scaler data, </a:t>
            </a:r>
            <a:r>
              <a:rPr lang="en-US" sz="2600" err="1">
                <a:solidFill>
                  <a:srgbClr val="000000"/>
                </a:solidFill>
              </a:rPr>
              <a:t>add_histogram</a:t>
            </a:r>
            <a:r>
              <a:rPr lang="en-US" sz="2600">
                <a:solidFill>
                  <a:srgbClr val="000000"/>
                </a:solidFill>
              </a:rPr>
              <a:t>() to display weights and biases distributions,     </a:t>
            </a:r>
            <a:r>
              <a:rPr lang="en-US" sz="2600" err="1">
                <a:solidFill>
                  <a:srgbClr val="000000"/>
                </a:solidFill>
              </a:rPr>
              <a:t>add_audio</a:t>
            </a:r>
            <a:r>
              <a:rPr lang="en-US" sz="2600">
                <a:solidFill>
                  <a:srgbClr val="000000"/>
                </a:solidFill>
              </a:rPr>
              <a:t>() method to display audio data etc.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>
              <a:solidFill>
                <a:srgbClr val="000000"/>
              </a:solidFill>
            </a:endParaRPr>
          </a:p>
          <a:p>
            <a:r>
              <a:rPr lang="en-US" sz="2600"/>
              <a:t>Loading the </a:t>
            </a:r>
            <a:r>
              <a:rPr lang="en-US" sz="2600" err="1"/>
              <a:t>tensorboard</a:t>
            </a:r>
            <a:r>
              <a:rPr lang="en-US" sz="2600"/>
              <a:t> to notebook extension is required</a:t>
            </a:r>
            <a:br>
              <a:rPr lang="en-US" sz="2600"/>
            </a:br>
            <a:r>
              <a:rPr lang="en-US" sz="2600" b="0">
                <a:solidFill>
                  <a:srgbClr val="0000FF"/>
                </a:solidFill>
                <a:effectLst/>
              </a:rPr>
              <a:t>%</a:t>
            </a:r>
            <a:r>
              <a:rPr lang="en-US" sz="2600" b="0" err="1">
                <a:solidFill>
                  <a:srgbClr val="0000FF"/>
                </a:solidFill>
                <a:effectLst/>
              </a:rPr>
              <a:t>load_ext</a:t>
            </a:r>
            <a:r>
              <a:rPr lang="en-US" sz="2600" b="0">
                <a:solidFill>
                  <a:srgbClr val="0000FF"/>
                </a:solidFill>
                <a:effectLst/>
              </a:rPr>
              <a:t> 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tensorboard</a:t>
            </a:r>
            <a:endParaRPr lang="en-US" sz="2600" b="0">
              <a:solidFill>
                <a:srgbClr val="000000"/>
              </a:solidFill>
              <a:effectLst/>
            </a:endParaRPr>
          </a:p>
          <a:p>
            <a:endParaRPr lang="en-US" sz="2600" b="0">
              <a:solidFill>
                <a:srgbClr val="000000"/>
              </a:solidFill>
              <a:effectLst/>
            </a:endParaRPr>
          </a:p>
          <a:p>
            <a:r>
              <a:rPr lang="en-US" sz="2600" b="0">
                <a:solidFill>
                  <a:srgbClr val="000000"/>
                </a:solidFill>
                <a:effectLst/>
              </a:rPr>
              <a:t>To display </a:t>
            </a:r>
            <a:r>
              <a:rPr lang="en-US" sz="2600" b="0" err="1">
                <a:solidFill>
                  <a:srgbClr val="000000"/>
                </a:solidFill>
                <a:effectLst/>
              </a:rPr>
              <a:t>tensorboard</a:t>
            </a:r>
            <a:r>
              <a:rPr lang="en-US" sz="2600" b="0">
                <a:solidFill>
                  <a:srgbClr val="000000"/>
                </a:solidFill>
                <a:effectLst/>
              </a:rPr>
              <a:t>-</a:t>
            </a:r>
          </a:p>
          <a:p>
            <a:pPr marL="0" indent="0">
              <a:buNone/>
            </a:pPr>
            <a:r>
              <a:rPr lang="en-US" sz="26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%</a:t>
            </a:r>
            <a:r>
              <a:rPr lang="en-US" sz="2600" err="1">
                <a:solidFill>
                  <a:srgbClr val="0000FF"/>
                </a:solidFill>
              </a:rPr>
              <a:t>tensorboard</a:t>
            </a:r>
            <a:r>
              <a:rPr lang="en-US" sz="2600">
                <a:solidFill>
                  <a:srgbClr val="0000FF"/>
                </a:solidFill>
              </a:rPr>
              <a:t> --</a:t>
            </a:r>
            <a:r>
              <a:rPr lang="en-US" sz="2600" err="1">
                <a:solidFill>
                  <a:srgbClr val="0000FF"/>
                </a:solidFill>
              </a:rPr>
              <a:t>logdir</a:t>
            </a:r>
            <a:r>
              <a:rPr lang="en-US" sz="2600">
                <a:solidFill>
                  <a:srgbClr val="0000FF"/>
                </a:solidFill>
              </a:rPr>
              <a:t> runs/ </a:t>
            </a:r>
          </a:p>
          <a:p>
            <a:endParaRPr lang="en-US" sz="2600" b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100" b="0">
                <a:solidFill>
                  <a:srgbClr val="000000"/>
                </a:solidFill>
                <a:effectLst/>
              </a:rPr>
              <a:t>*https://pytorch.org/docs/stable/tensorboard.html</a:t>
            </a:r>
          </a:p>
          <a:p>
            <a:pPr marL="0" indent="0">
              <a:buNone/>
            </a:pPr>
            <a:endParaRPr lang="en-US" sz="1100" b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800" b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42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EED56-30D5-3520-2374-32862715DD7B}"/>
              </a:ext>
            </a:extLst>
          </p:cNvPr>
          <p:cNvSpPr txBox="1"/>
          <p:nvPr/>
        </p:nvSpPr>
        <p:spPr>
          <a:xfrm>
            <a:off x="775854" y="459575"/>
            <a:ext cx="106402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1.  If port X is already in use, you can use below command where you specify port number Y, while running </a:t>
            </a:r>
            <a:r>
              <a:rPr lang="en-US" err="1"/>
              <a:t>tensorboard</a:t>
            </a:r>
            <a:endParaRPr lang="en-US"/>
          </a:p>
          <a:p>
            <a:r>
              <a:rPr lang="fr-FR" b="0">
                <a:solidFill>
                  <a:srgbClr val="0000FF"/>
                </a:solidFill>
                <a:effectLst/>
              </a:rPr>
              <a:t>%</a:t>
            </a:r>
            <a:r>
              <a:rPr lang="fr-FR" b="0" err="1">
                <a:solidFill>
                  <a:srgbClr val="0000FF"/>
                </a:solidFill>
                <a:effectLst/>
              </a:rPr>
              <a:t>tensorboard</a:t>
            </a:r>
            <a:r>
              <a:rPr lang="fr-FR" b="0">
                <a:solidFill>
                  <a:srgbClr val="0000FF"/>
                </a:solidFill>
                <a:effectLst/>
              </a:rPr>
              <a:t> </a:t>
            </a:r>
            <a:r>
              <a:rPr lang="fr-FR" b="0">
                <a:solidFill>
                  <a:srgbClr val="000000"/>
                </a:solidFill>
                <a:effectLst/>
              </a:rPr>
              <a:t>--</a:t>
            </a:r>
            <a:r>
              <a:rPr lang="fr-FR" b="0" err="1">
                <a:solidFill>
                  <a:srgbClr val="000000"/>
                </a:solidFill>
                <a:effectLst/>
              </a:rPr>
              <a:t>logdir</a:t>
            </a:r>
            <a:r>
              <a:rPr lang="fr-FR" b="0">
                <a:solidFill>
                  <a:srgbClr val="000000"/>
                </a:solidFill>
                <a:effectLst/>
              </a:rPr>
              <a:t> log/runs --port=</a:t>
            </a:r>
            <a:r>
              <a:rPr lang="fr-FR" b="0">
                <a:solidFill>
                  <a:srgbClr val="098156"/>
                </a:solidFill>
                <a:effectLst/>
              </a:rPr>
              <a:t>8008</a:t>
            </a:r>
          </a:p>
          <a:p>
            <a:r>
              <a:rPr lang="fr-FR">
                <a:solidFill>
                  <a:srgbClr val="000000"/>
                </a:solidFill>
              </a:rPr>
              <a:t>Or </a:t>
            </a:r>
            <a:r>
              <a:rPr lang="fr-FR" err="1">
                <a:solidFill>
                  <a:srgbClr val="000000"/>
                </a:solidFill>
              </a:rPr>
              <a:t>you</a:t>
            </a:r>
            <a:r>
              <a:rPr lang="fr-FR">
                <a:solidFill>
                  <a:srgbClr val="000000"/>
                </a:solidFill>
              </a:rPr>
              <a:t> can </a:t>
            </a:r>
            <a:r>
              <a:rPr lang="fr-FR" err="1">
                <a:solidFill>
                  <a:srgbClr val="000000"/>
                </a:solidFill>
              </a:rPr>
              <a:t>kill</a:t>
            </a:r>
            <a:r>
              <a:rPr lang="fr-FR">
                <a:solidFill>
                  <a:srgbClr val="000000"/>
                </a:solidFill>
              </a:rPr>
              <a:t> the </a:t>
            </a:r>
            <a:r>
              <a:rPr lang="fr-FR" err="1">
                <a:solidFill>
                  <a:srgbClr val="000000"/>
                </a:solidFill>
              </a:rPr>
              <a:t>pid</a:t>
            </a:r>
            <a:r>
              <a:rPr lang="fr-FR">
                <a:solidFill>
                  <a:srgbClr val="000000"/>
                </a:solidFill>
              </a:rPr>
              <a:t> </a:t>
            </a:r>
            <a:r>
              <a:rPr lang="fr-FR" err="1">
                <a:solidFill>
                  <a:srgbClr val="000000"/>
                </a:solidFill>
              </a:rPr>
              <a:t>using</a:t>
            </a:r>
            <a:r>
              <a:rPr lang="fr-FR">
                <a:solidFill>
                  <a:srgbClr val="000000"/>
                </a:solidFill>
              </a:rPr>
              <a:t> command !</a:t>
            </a:r>
            <a:r>
              <a:rPr lang="fr-FR" err="1">
                <a:solidFill>
                  <a:srgbClr val="000000"/>
                </a:solidFill>
              </a:rPr>
              <a:t>kill</a:t>
            </a:r>
            <a:r>
              <a:rPr lang="fr-FR">
                <a:solidFill>
                  <a:srgbClr val="000000"/>
                </a:solidFill>
              </a:rPr>
              <a:t> &lt;PID&gt;</a:t>
            </a:r>
          </a:p>
          <a:p>
            <a:endParaRPr lang="fr-FR">
              <a:solidFill>
                <a:srgbClr val="098156"/>
              </a:solidFill>
            </a:endParaRPr>
          </a:p>
          <a:p>
            <a:r>
              <a:rPr lang="fr-FR"/>
              <a:t>2. </a:t>
            </a:r>
            <a:r>
              <a:rPr lang="fr-FR" err="1"/>
              <a:t>Its</a:t>
            </a:r>
            <a:r>
              <a:rPr lang="fr-FR"/>
              <a:t> </a:t>
            </a:r>
            <a:r>
              <a:rPr lang="fr-FR" err="1"/>
              <a:t>always</a:t>
            </a:r>
            <a:r>
              <a:rPr lang="fr-FR"/>
              <a:t> a good practice to </a:t>
            </a:r>
            <a:r>
              <a:rPr lang="fr-FR" err="1"/>
              <a:t>save</a:t>
            </a:r>
            <a:r>
              <a:rPr lang="fr-FR"/>
              <a:t> </a:t>
            </a:r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 in </a:t>
            </a:r>
            <a:r>
              <a:rPr lang="fr-FR" err="1"/>
              <a:t>different</a:t>
            </a:r>
            <a:r>
              <a:rPr lang="fr-FR"/>
              <a:t> log directories</a:t>
            </a:r>
          </a:p>
          <a:p>
            <a:r>
              <a:rPr lang="fr-FR"/>
              <a:t>For </a:t>
            </a:r>
            <a:r>
              <a:rPr lang="fr-FR" err="1"/>
              <a:t>example</a:t>
            </a:r>
            <a:r>
              <a:rPr lang="fr-FR"/>
              <a:t>,</a:t>
            </a:r>
            <a:r>
              <a:rPr lang="fr-FR" b="0">
                <a:solidFill>
                  <a:srgbClr val="0000FF"/>
                </a:solidFill>
                <a:effectLst/>
              </a:rPr>
              <a:t> 	%</a:t>
            </a:r>
            <a:r>
              <a:rPr lang="fr-FR" b="0" err="1">
                <a:solidFill>
                  <a:srgbClr val="0000FF"/>
                </a:solidFill>
                <a:effectLst/>
              </a:rPr>
              <a:t>tensorboard</a:t>
            </a:r>
            <a:r>
              <a:rPr lang="fr-FR" b="0">
                <a:solidFill>
                  <a:srgbClr val="0000FF"/>
                </a:solidFill>
                <a:effectLst/>
              </a:rPr>
              <a:t> </a:t>
            </a:r>
            <a:r>
              <a:rPr lang="fr-FR" b="0">
                <a:solidFill>
                  <a:srgbClr val="000000"/>
                </a:solidFill>
                <a:effectLst/>
              </a:rPr>
              <a:t>--</a:t>
            </a:r>
            <a:r>
              <a:rPr lang="fr-FR" b="0" err="1">
                <a:solidFill>
                  <a:srgbClr val="000000"/>
                </a:solidFill>
                <a:effectLst/>
              </a:rPr>
              <a:t>logdir</a:t>
            </a:r>
            <a:r>
              <a:rPr lang="fr-FR" b="0">
                <a:solidFill>
                  <a:srgbClr val="000000"/>
                </a:solidFill>
                <a:effectLst/>
              </a:rPr>
              <a:t> log/model1_HPset1 </a:t>
            </a:r>
            <a:endParaRPr lang="fr-FR" b="0">
              <a:solidFill>
                <a:srgbClr val="098156"/>
              </a:solidFill>
              <a:effectLst/>
            </a:endParaRPr>
          </a:p>
          <a:p>
            <a:r>
              <a:rPr lang="fr-FR" b="0">
                <a:solidFill>
                  <a:srgbClr val="0000FF"/>
                </a:solidFill>
                <a:effectLst/>
              </a:rPr>
              <a:t>		%</a:t>
            </a:r>
            <a:r>
              <a:rPr lang="fr-FR" b="0" err="1">
                <a:solidFill>
                  <a:srgbClr val="0000FF"/>
                </a:solidFill>
                <a:effectLst/>
              </a:rPr>
              <a:t>tensorboard</a:t>
            </a:r>
            <a:r>
              <a:rPr lang="fr-FR" b="0">
                <a:solidFill>
                  <a:srgbClr val="0000FF"/>
                </a:solidFill>
                <a:effectLst/>
              </a:rPr>
              <a:t> </a:t>
            </a:r>
            <a:r>
              <a:rPr lang="fr-FR" b="0">
                <a:solidFill>
                  <a:srgbClr val="000000"/>
                </a:solidFill>
                <a:effectLst/>
              </a:rPr>
              <a:t>--</a:t>
            </a:r>
            <a:r>
              <a:rPr lang="fr-FR" b="0" err="1">
                <a:solidFill>
                  <a:srgbClr val="000000"/>
                </a:solidFill>
                <a:effectLst/>
              </a:rPr>
              <a:t>logdir</a:t>
            </a:r>
            <a:r>
              <a:rPr lang="fr-FR" b="0">
                <a:solidFill>
                  <a:srgbClr val="000000"/>
                </a:solidFill>
                <a:effectLst/>
              </a:rPr>
              <a:t> log/model2_HPset2  </a:t>
            </a:r>
            <a:endParaRPr lang="fr-FR" b="0">
              <a:solidFill>
                <a:srgbClr val="098156"/>
              </a:solidFill>
              <a:effectLst/>
            </a:endParaRPr>
          </a:p>
          <a:p>
            <a:r>
              <a:rPr lang="fr-FR" b="0">
                <a:solidFill>
                  <a:srgbClr val="0000FF"/>
                </a:solidFill>
                <a:effectLst/>
              </a:rPr>
              <a:t>		%</a:t>
            </a:r>
            <a:r>
              <a:rPr lang="fr-FR" b="0" err="1">
                <a:solidFill>
                  <a:srgbClr val="0000FF"/>
                </a:solidFill>
                <a:effectLst/>
              </a:rPr>
              <a:t>tensorboard</a:t>
            </a:r>
            <a:r>
              <a:rPr lang="fr-FR" b="0">
                <a:solidFill>
                  <a:srgbClr val="0000FF"/>
                </a:solidFill>
                <a:effectLst/>
              </a:rPr>
              <a:t> </a:t>
            </a:r>
            <a:r>
              <a:rPr lang="fr-FR" b="0">
                <a:solidFill>
                  <a:srgbClr val="000000"/>
                </a:solidFill>
                <a:effectLst/>
              </a:rPr>
              <a:t>--</a:t>
            </a:r>
            <a:r>
              <a:rPr lang="fr-FR" b="0" err="1">
                <a:solidFill>
                  <a:srgbClr val="000000"/>
                </a:solidFill>
                <a:effectLst/>
              </a:rPr>
              <a:t>logdir</a:t>
            </a:r>
            <a:r>
              <a:rPr lang="fr-FR" b="0">
                <a:solidFill>
                  <a:srgbClr val="000000"/>
                </a:solidFill>
                <a:effectLst/>
              </a:rPr>
              <a:t> log/model3_HPset3 </a:t>
            </a:r>
            <a:endParaRPr lang="fr-FR" b="0">
              <a:solidFill>
                <a:srgbClr val="098156"/>
              </a:solidFill>
              <a:effectLst/>
            </a:endParaRPr>
          </a:p>
          <a:p>
            <a:r>
              <a:rPr lang="fr-FR" b="0">
                <a:solidFill>
                  <a:srgbClr val="0000FF"/>
                </a:solidFill>
                <a:effectLst/>
              </a:rPr>
              <a:t>		%</a:t>
            </a:r>
            <a:r>
              <a:rPr lang="fr-FR" b="0" err="1">
                <a:solidFill>
                  <a:srgbClr val="0000FF"/>
                </a:solidFill>
                <a:effectLst/>
              </a:rPr>
              <a:t>tensorboard</a:t>
            </a:r>
            <a:r>
              <a:rPr lang="fr-FR" b="0">
                <a:solidFill>
                  <a:srgbClr val="0000FF"/>
                </a:solidFill>
                <a:effectLst/>
              </a:rPr>
              <a:t> </a:t>
            </a:r>
            <a:r>
              <a:rPr lang="fr-FR" b="0">
                <a:solidFill>
                  <a:srgbClr val="000000"/>
                </a:solidFill>
                <a:effectLst/>
              </a:rPr>
              <a:t>--</a:t>
            </a:r>
            <a:r>
              <a:rPr lang="fr-FR" b="0" err="1">
                <a:solidFill>
                  <a:srgbClr val="000000"/>
                </a:solidFill>
                <a:effectLst/>
              </a:rPr>
              <a:t>logdir</a:t>
            </a:r>
            <a:r>
              <a:rPr lang="fr-FR" b="0">
                <a:solidFill>
                  <a:srgbClr val="000000"/>
                </a:solidFill>
                <a:effectLst/>
              </a:rPr>
              <a:t> log/model4_HPset4</a:t>
            </a:r>
            <a:endParaRPr lang="fr-FR" b="0">
              <a:solidFill>
                <a:srgbClr val="098156"/>
              </a:solidFill>
              <a:effectLst/>
            </a:endParaRPr>
          </a:p>
          <a:p>
            <a:r>
              <a:rPr lang="fr-FR" b="0">
                <a:solidFill>
                  <a:srgbClr val="098156"/>
                </a:solidFill>
                <a:effectLst/>
              </a:rPr>
              <a:t> </a:t>
            </a:r>
            <a:endParaRPr lang="fr-FR" b="0">
              <a:solidFill>
                <a:srgbClr val="000000"/>
              </a:solidFill>
              <a:effectLst/>
            </a:endParaRPr>
          </a:p>
          <a:p>
            <a:r>
              <a:rPr lang="en-US"/>
              <a:t>3. You can use </a:t>
            </a:r>
            <a:r>
              <a:rPr lang="en-US" err="1"/>
              <a:t>keras</a:t>
            </a:r>
            <a:r>
              <a:rPr lang="en-US"/>
              <a:t> or </a:t>
            </a:r>
            <a:r>
              <a:rPr lang="en-US" err="1"/>
              <a:t>Pytorch</a:t>
            </a:r>
            <a:r>
              <a:rPr lang="en-US"/>
              <a:t> for </a:t>
            </a:r>
            <a:r>
              <a:rPr lang="en-US" err="1"/>
              <a:t>neuralNetwork</a:t>
            </a:r>
            <a:r>
              <a:rPr lang="en-US"/>
              <a:t>, to visualize the network there are multiple libraries such as </a:t>
            </a:r>
            <a:r>
              <a:rPr lang="en-US" b="0" i="0" u="sng">
                <a:solidFill>
                  <a:srgbClr val="0070C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 Visualizer</a:t>
            </a:r>
            <a:endParaRPr lang="en-US" b="0" i="0" u="sng">
              <a:solidFill>
                <a:srgbClr val="0070C0"/>
              </a:solidFill>
              <a:effectLst/>
            </a:endParaRPr>
          </a:p>
          <a:p>
            <a:r>
              <a:rPr lang="en-US" b="0" i="0" u="sng">
                <a:solidFill>
                  <a:srgbClr val="0070C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</a:t>
            </a:r>
            <a:r>
              <a:rPr lang="en-US" b="0" i="0" u="sng" err="1">
                <a:solidFill>
                  <a:srgbClr val="0070C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</a:t>
            </a:r>
            <a:endParaRPr lang="en-US" b="0" i="0" u="sng">
              <a:solidFill>
                <a:srgbClr val="0070C0"/>
              </a:solidFill>
              <a:effectLst/>
            </a:endParaRPr>
          </a:p>
          <a:p>
            <a:r>
              <a:rPr lang="en-US" b="0" i="0" u="sng" err="1">
                <a:solidFill>
                  <a:srgbClr val="0070C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</a:t>
            </a:r>
            <a:r>
              <a:rPr lang="en-US" b="0" i="0" u="sng">
                <a:solidFill>
                  <a:srgbClr val="0070C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Model Plot</a:t>
            </a:r>
            <a:r>
              <a:rPr lang="en-US" u="sng">
                <a:solidFill>
                  <a:srgbClr val="0070C0"/>
                </a:solidFill>
              </a:rPr>
              <a:t> </a:t>
            </a:r>
          </a:p>
          <a:p>
            <a:r>
              <a:rPr lang="en-US" u="sng" err="1">
                <a:solidFill>
                  <a:srgbClr val="0070C0"/>
                </a:solidFill>
                <a:hlinkClick r:id="rId5"/>
              </a:rPr>
              <a:t>TensorBoard</a:t>
            </a:r>
            <a:endParaRPr lang="en-US" u="sng">
              <a:solidFill>
                <a:srgbClr val="0070C0"/>
              </a:solidFill>
            </a:endParaRPr>
          </a:p>
          <a:p>
            <a:r>
              <a:rPr lang="en-US" u="sng" err="1">
                <a:solidFill>
                  <a:srgbClr val="0070C0"/>
                </a:solidFill>
                <a:hlinkClick r:id="rId6"/>
              </a:rPr>
              <a:t>hiddenlayer</a:t>
            </a:r>
            <a:endParaRPr lang="en-US" u="sng">
              <a:solidFill>
                <a:srgbClr val="0070C0"/>
              </a:solidFill>
            </a:endParaRPr>
          </a:p>
          <a:p>
            <a:endParaRPr lang="en-US" u="sng">
              <a:solidFill>
                <a:srgbClr val="0070C0"/>
              </a:solidFill>
              <a:latin typeface="source-serif-pro"/>
            </a:endParaRPr>
          </a:p>
          <a:p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89028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CEAD-114F-DF5A-75FE-BA0F0A56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6" y="317500"/>
            <a:ext cx="10515600" cy="825501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err="1">
                <a:cs typeface="Calibri Light"/>
              </a:rPr>
              <a:t>Hiddenlayer</a:t>
            </a:r>
            <a:endParaRPr lang="en-US" sz="2800" b="1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A6EE-C7C5-D829-CD12-0D860574F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A lightweight library for neural network graphs and training metrics for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Tensorflow</a:t>
            </a:r>
            <a:r>
              <a:rPr lang="en-US" sz="1800">
                <a:ea typeface="+mn-lt"/>
                <a:cs typeface="+mn-lt"/>
              </a:rPr>
              <a:t>, and </a:t>
            </a:r>
            <a:r>
              <a:rPr lang="en-US" sz="1800" err="1">
                <a:ea typeface="+mn-lt"/>
                <a:cs typeface="+mn-lt"/>
              </a:rPr>
              <a:t>Keras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Hidden layers internal workings are not visible; network adjusts weights and biases via backpropagation.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Hidden layers extract useful features from input data to improve prediction accuracy.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Use </a:t>
            </a:r>
            <a:r>
              <a:rPr lang="en-US" sz="1800" err="1">
                <a:ea typeface="+mn-lt"/>
                <a:cs typeface="+mn-lt"/>
              </a:rPr>
              <a:t>HiddenLayer</a:t>
            </a:r>
            <a:r>
              <a:rPr lang="en-US" sz="1800">
                <a:ea typeface="+mn-lt"/>
                <a:cs typeface="+mn-lt"/>
              </a:rPr>
              <a:t> to render a graph of our neural network.</a:t>
            </a:r>
            <a:endParaRPr lang="en-US" sz="1800">
              <a:cs typeface="Calibri"/>
            </a:endParaRPr>
          </a:p>
          <a:p>
            <a:r>
              <a:rPr lang="en-US" sz="1800" err="1">
                <a:ea typeface="+mn-lt"/>
                <a:cs typeface="+mn-lt"/>
              </a:rPr>
              <a:t>HiddenLayer</a:t>
            </a:r>
            <a:r>
              <a:rPr lang="en-US" sz="1800">
                <a:ea typeface="+mn-lt"/>
                <a:cs typeface="+mn-lt"/>
              </a:rPr>
              <a:t> is simple, easy to extend, and works great with </a:t>
            </a:r>
            <a:r>
              <a:rPr lang="en-US" sz="1800" err="1">
                <a:ea typeface="+mn-lt"/>
                <a:cs typeface="+mn-lt"/>
              </a:rPr>
              <a:t>Jupyter</a:t>
            </a:r>
            <a:r>
              <a:rPr lang="en-US" sz="1800">
                <a:ea typeface="+mn-lt"/>
                <a:cs typeface="+mn-lt"/>
              </a:rPr>
              <a:t> Notebook.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It's not intended to replace advanced tools, such as </a:t>
            </a:r>
            <a:r>
              <a:rPr lang="en-US" sz="1800" err="1">
                <a:ea typeface="+mn-lt"/>
                <a:cs typeface="+mn-lt"/>
              </a:rPr>
              <a:t>TensorBoard</a:t>
            </a:r>
            <a:r>
              <a:rPr lang="en-US" sz="1800">
                <a:ea typeface="+mn-lt"/>
                <a:cs typeface="+mn-lt"/>
              </a:rPr>
              <a:t>, but rather for cases where advanced tools are too big for the task.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Install </a:t>
            </a:r>
            <a:r>
              <a:rPr lang="en-US" sz="1800" err="1">
                <a:ea typeface="+mn-lt"/>
                <a:cs typeface="+mn-lt"/>
              </a:rPr>
              <a:t>HiddenLayer</a:t>
            </a:r>
            <a:r>
              <a:rPr lang="en-US" sz="1800">
                <a:ea typeface="+mn-lt"/>
                <a:cs typeface="+mn-lt"/>
              </a:rPr>
              <a:t> using </a:t>
            </a:r>
            <a:r>
              <a:rPr lang="en-US" sz="1800" b="1">
                <a:latin typeface="Consolas"/>
                <a:cs typeface="Calibri" panose="020F0502020204030204"/>
              </a:rPr>
              <a:t>pip install </a:t>
            </a:r>
            <a:r>
              <a:rPr lang="en-US" sz="1800" b="1" err="1">
                <a:latin typeface="Consolas"/>
                <a:cs typeface="Calibri" panose="020F0502020204030204"/>
              </a:rPr>
              <a:t>hiddenlayer</a:t>
            </a:r>
            <a:r>
              <a:rPr lang="en-US" sz="1800" b="1">
                <a:latin typeface="Consolas"/>
                <a:cs typeface="Calibri" panose="020F0502020204030204"/>
              </a:rPr>
              <a:t>.</a:t>
            </a:r>
            <a:endParaRPr lang="en-US" sz="1800" err="1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Build a neural network model using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 or TensorFlow.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Use </a:t>
            </a:r>
            <a:r>
              <a:rPr lang="en-US" sz="1800" err="1">
                <a:ea typeface="+mn-lt"/>
                <a:cs typeface="+mn-lt"/>
              </a:rPr>
              <a:t>HiddenLayer</a:t>
            </a:r>
            <a:r>
              <a:rPr lang="en-US" sz="1800">
                <a:ea typeface="+mn-lt"/>
                <a:cs typeface="+mn-lt"/>
              </a:rPr>
              <a:t> to generate a graph of the model with </a:t>
            </a:r>
            <a:r>
              <a:rPr lang="en-US" sz="1800" b="1" err="1">
                <a:latin typeface="Consolas"/>
                <a:cs typeface="Calibri" panose="020F0502020204030204"/>
              </a:rPr>
              <a:t>build_graph</a:t>
            </a:r>
            <a:r>
              <a:rPr lang="en-US" sz="1800" b="1">
                <a:latin typeface="Consolas"/>
                <a:cs typeface="Calibri" panose="020F0502020204030204"/>
              </a:rPr>
              <a:t>().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Save the graph as an image file with the </a:t>
            </a:r>
            <a:r>
              <a:rPr lang="en-US" sz="1800" b="1">
                <a:latin typeface="Consolas"/>
                <a:cs typeface="Calibri" panose="020F0502020204030204"/>
              </a:rPr>
              <a:t>save()</a:t>
            </a:r>
            <a:r>
              <a:rPr lang="en-US" sz="1800">
                <a:ea typeface="+mn-lt"/>
                <a:cs typeface="+mn-lt"/>
              </a:rPr>
              <a:t> method.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Optionally, generate a heatmap of layer activations with </a:t>
            </a:r>
            <a:r>
              <a:rPr lang="en-US" sz="1800" b="1" err="1">
                <a:latin typeface="Consolas"/>
                <a:cs typeface="Calibri" panose="020F0502020204030204"/>
              </a:rPr>
              <a:t>build_activation_graph</a:t>
            </a:r>
            <a:r>
              <a:rPr lang="en-US" sz="1800" b="1">
                <a:latin typeface="Consolas"/>
                <a:cs typeface="Calibri" panose="020F0502020204030204"/>
              </a:rPr>
              <a:t>()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1291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CEAD-114F-DF5A-75FE-BA0F0A56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" y="400844"/>
            <a:ext cx="10515600" cy="718345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err="1">
                <a:cs typeface="Calibri Light"/>
              </a:rPr>
              <a:t>Torchviz</a:t>
            </a:r>
            <a:endParaRPr lang="en-US" sz="2800" b="1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A6EE-C7C5-D829-CD12-0D860574F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1800" err="1">
                <a:ea typeface="+mn-lt"/>
                <a:cs typeface="+mn-lt"/>
              </a:rPr>
              <a:t>TorchViz</a:t>
            </a:r>
            <a:r>
              <a:rPr lang="en-US" sz="1800">
                <a:ea typeface="+mn-lt"/>
                <a:cs typeface="+mn-lt"/>
              </a:rPr>
              <a:t> is a Python package that allows us to visualize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 neural network architectures in a simple and intuitive way. </a:t>
            </a:r>
            <a:endParaRPr lang="en-US" sz="1800">
              <a:cs typeface="Calibri"/>
            </a:endParaRPr>
          </a:p>
          <a:p>
            <a:pPr marL="285750" indent="-285750"/>
            <a:r>
              <a:rPr lang="en-US" sz="1800">
                <a:ea typeface="+mn-lt"/>
                <a:cs typeface="+mn-lt"/>
              </a:rPr>
              <a:t>The package can generate graphs for both forward and backward computations of a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 model, which makes it easy to understand how the network is functioning during training.</a:t>
            </a:r>
          </a:p>
          <a:p>
            <a:pPr marL="285750" indent="-285750"/>
            <a:r>
              <a:rPr lang="en-US" sz="1800">
                <a:ea typeface="+mn-lt"/>
                <a:cs typeface="+mn-lt"/>
              </a:rPr>
              <a:t>First we need to </a:t>
            </a:r>
            <a:r>
              <a:rPr lang="en-US" sz="1800" err="1">
                <a:ea typeface="+mn-lt"/>
                <a:cs typeface="+mn-lt"/>
              </a:rPr>
              <a:t>intsall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torchviz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>
                <a:ea typeface="+mn-lt"/>
                <a:cs typeface="+mn-lt"/>
              </a:rPr>
              <a:t>package by running</a:t>
            </a:r>
            <a:r>
              <a:rPr lang="en-US" sz="1800" b="1">
                <a:ea typeface="+mn-lt"/>
                <a:cs typeface="+mn-lt"/>
              </a:rPr>
              <a:t> pip install </a:t>
            </a:r>
            <a:r>
              <a:rPr lang="en-US" sz="1800" b="1" err="1">
                <a:ea typeface="+mn-lt"/>
                <a:cs typeface="+mn-lt"/>
              </a:rPr>
              <a:t>torchviz</a:t>
            </a:r>
            <a:r>
              <a:rPr lang="en-US" sz="1800" b="1">
                <a:ea typeface="+mn-lt"/>
                <a:cs typeface="+mn-lt"/>
              </a:rPr>
              <a:t>.</a:t>
            </a:r>
          </a:p>
          <a:p>
            <a:r>
              <a:rPr lang="en-US" sz="1800">
                <a:ea typeface="+mn-lt"/>
                <a:cs typeface="+mn-lt"/>
              </a:rPr>
              <a:t>The </a:t>
            </a:r>
            <a:r>
              <a:rPr lang="en-US" sz="1800" b="1" err="1">
                <a:ea typeface="+mn-lt"/>
                <a:cs typeface="+mn-lt"/>
              </a:rPr>
              <a:t>make_dot</a:t>
            </a:r>
            <a:r>
              <a:rPr lang="en-US" sz="1800">
                <a:ea typeface="+mn-lt"/>
                <a:cs typeface="+mn-lt"/>
              </a:rPr>
              <a:t> function from the </a:t>
            </a:r>
            <a:r>
              <a:rPr lang="en-US" sz="1800" b="1" err="1">
                <a:ea typeface="+mn-lt"/>
                <a:cs typeface="+mn-lt"/>
              </a:rPr>
              <a:t>torchviz</a:t>
            </a:r>
            <a:r>
              <a:rPr lang="en-US" sz="1800">
                <a:ea typeface="+mn-lt"/>
                <a:cs typeface="+mn-lt"/>
              </a:rPr>
              <a:t> package creates a visualization of the computational graph of a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 model.</a:t>
            </a:r>
          </a:p>
          <a:p>
            <a:r>
              <a:rPr lang="en-US" sz="1800">
                <a:ea typeface="+mn-lt"/>
                <a:cs typeface="+mn-lt"/>
              </a:rPr>
              <a:t>The graph generated by </a:t>
            </a:r>
            <a:r>
              <a:rPr lang="en-US" sz="1800" b="1" err="1">
                <a:latin typeface="Consolas"/>
                <a:cs typeface="Calibri"/>
              </a:rPr>
              <a:t>make_dot</a:t>
            </a:r>
            <a:r>
              <a:rPr lang="en-US" sz="1800" b="1">
                <a:latin typeface="Consolas"/>
                <a:cs typeface="Calibri"/>
              </a:rPr>
              <a:t>()</a:t>
            </a:r>
            <a:r>
              <a:rPr lang="en-US" sz="1800">
                <a:ea typeface="+mn-lt"/>
                <a:cs typeface="+mn-lt"/>
              </a:rPr>
              <a:t> represents the computation graph of the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 model. </a:t>
            </a:r>
          </a:p>
          <a:p>
            <a:r>
              <a:rPr lang="en-US" sz="1800">
                <a:ea typeface="+mn-lt"/>
                <a:cs typeface="+mn-lt"/>
              </a:rPr>
              <a:t>Each node in the graph represents a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 operation, such as a convolution or a fully connected layer, while the edges represent the flow of data through the network. </a:t>
            </a:r>
          </a:p>
          <a:p>
            <a:r>
              <a:rPr lang="en-US" sz="1800">
                <a:ea typeface="+mn-lt"/>
                <a:cs typeface="+mn-lt"/>
              </a:rPr>
              <a:t>The graph also includes information about the dimensions of the tensors flowing through the network, which can be helpful in understanding the network's behavior.</a:t>
            </a:r>
            <a:endParaRPr lang="en-US"/>
          </a:p>
          <a:p>
            <a:endParaRPr lang="en-US" sz="180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88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F112-8506-413E-4C22-2F25DB6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BAAF-4708-DB51-C24E-44ABC045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https://www.datacamp.com/tutorial/tensorboard-tutorial</a:t>
            </a:r>
            <a:endParaRPr lang="en-US"/>
          </a:p>
          <a:p>
            <a:r>
              <a:rPr lang="en-US">
                <a:hlinkClick r:id="rId3"/>
              </a:rPr>
              <a:t>https://github.com/mert-kurttutan/torchview</a:t>
            </a:r>
            <a:endParaRPr lang="en-US"/>
          </a:p>
          <a:p>
            <a:r>
              <a:rPr lang="en-US">
                <a:hlinkClick r:id="rId4"/>
              </a:rPr>
              <a:t>https://debuggercafe.com/implementing-resnet18-in-pytorch-from-scratch/</a:t>
            </a:r>
            <a:endParaRPr lang="en-US"/>
          </a:p>
          <a:p>
            <a:r>
              <a:rPr lang="en-US">
                <a:ea typeface="+mn-lt"/>
                <a:cs typeface="+mn-lt"/>
                <a:hlinkClick r:id="rId5"/>
              </a:rPr>
              <a:t>https://github.com/szagoruyko/pytorchviz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6"/>
              </a:rPr>
              <a:t>https://github.com/waleedka/hiddenlayer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352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source-serif-pro</vt:lpstr>
      <vt:lpstr>Office Theme</vt:lpstr>
      <vt:lpstr>NN visualization: Tensorboard and Hiddenlayer</vt:lpstr>
      <vt:lpstr>Agenda</vt:lpstr>
      <vt:lpstr>Introduction to Tensorboard  </vt:lpstr>
      <vt:lpstr>Type of visualizations in tensorboard:</vt:lpstr>
      <vt:lpstr> </vt:lpstr>
      <vt:lpstr>PowerPoint Presentation</vt:lpstr>
      <vt:lpstr>Hiddenlayer</vt:lpstr>
      <vt:lpstr>Torchviz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Meetu Malhotra</dc:creator>
  <cp:lastModifiedBy>Meetu Malhotra</cp:lastModifiedBy>
  <cp:revision>2</cp:revision>
  <dcterms:created xsi:type="dcterms:W3CDTF">2023-03-16T02:54:46Z</dcterms:created>
  <dcterms:modified xsi:type="dcterms:W3CDTF">2023-05-23T13:37:53Z</dcterms:modified>
</cp:coreProperties>
</file>