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5" r:id="rId7"/>
    <p:sldId id="269" r:id="rId8"/>
    <p:sldId id="289" r:id="rId9"/>
    <p:sldId id="276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4" r:id="rId19"/>
    <p:sldId id="277" r:id="rId20"/>
    <p:sldId id="278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7" Type="http://schemas.openxmlformats.org/officeDocument/2006/relationships/hyperlink" Target="https://huggingface.co/docs/transformers/autoclass_tutorial" TargetMode="External"/><Relationship Id="rId2" Type="http://schemas.openxmlformats.org/officeDocument/2006/relationships/hyperlink" Target="https://www.datacamp.com/tutorial/an-introduction-to-using-transformers-and-hugging-fac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eterbloem.nl/blog/transformers" TargetMode="External"/><Relationship Id="rId5" Type="http://schemas.openxmlformats.org/officeDocument/2006/relationships/hyperlink" Target="https://www.coursera.org/learn/machine-learning-duke/lecture/AMoyH/self-attention-and-positional-encodings" TargetMode="External"/><Relationship Id="rId4" Type="http://schemas.openxmlformats.org/officeDocument/2006/relationships/hyperlink" Target="https://arxiv.org/pdf/1706.03762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Transformers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-Meetu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7A73-8489-43F9-BE89-481F781F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32A8-279A-4A3F-A928-FC2B12E3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72CE-65DB-4109-A718-2408DEB5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614EC-0EE8-4CB4-9AA2-EE15D113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335405"/>
            <a:ext cx="10467975" cy="5303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98D0B5-DB10-4772-B0CC-78F277627993}"/>
              </a:ext>
            </a:extLst>
          </p:cNvPr>
          <p:cNvSpPr txBox="1"/>
          <p:nvPr/>
        </p:nvSpPr>
        <p:spPr>
          <a:xfrm>
            <a:off x="1808480" y="568960"/>
            <a:ext cx="700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RELATIVE SIMILARITY</a:t>
            </a:r>
          </a:p>
        </p:txBody>
      </p:sp>
    </p:spTree>
    <p:extLst>
      <p:ext uri="{BB962C8B-B14F-4D97-AF65-F5344CB8AC3E}">
        <p14:creationId xmlns:p14="http://schemas.microsoft.com/office/powerpoint/2010/main" val="31512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58F7-9C59-4AFE-AE9D-50D53F1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B5E9C-2CB4-4F37-A0D5-5A342AD7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65125"/>
            <a:ext cx="9201150" cy="3952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22F77-B6C9-43E0-8342-5713F2E5B3FD}"/>
              </a:ext>
            </a:extLst>
          </p:cNvPr>
          <p:cNvSpPr txBox="1"/>
          <p:nvPr/>
        </p:nvSpPr>
        <p:spPr>
          <a:xfrm>
            <a:off x="1352550" y="4514850"/>
            <a:ext cx="884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relative weights are always between 0 and 1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Larger is the value, larger is the degree of correlation between the two words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Until this point, we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considered “context” of the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1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725-09D1-4A52-BA11-A92F581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A6EC9-7B16-4245-BDBE-303843A6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671512"/>
            <a:ext cx="9239250" cy="551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475FA-651D-4666-86FB-BEAFAB05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571500"/>
            <a:ext cx="9877425" cy="571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05257D-DB3D-4AC8-94D1-0C77676B4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495300"/>
            <a:ext cx="106394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6121-08D9-4244-8BDD-2D1A563B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Queries, keys and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8345-7B6D-4E21-8EB8-244F29A0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32A2F-3BF5-47B8-A15D-CDE9348E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36700"/>
            <a:ext cx="8439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3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6E7A-3387-409C-829E-2CD83DC2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positional embedding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70A9-5FD8-493F-9DC6-37E5023F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151ED6-1791-4BE4-853D-2A16B339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46225"/>
            <a:ext cx="75438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Applications of transformers</a:t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E99A-298A-0430-909C-A424CACC199A}"/>
              </a:ext>
            </a:extLst>
          </p:cNvPr>
          <p:cNvSpPr txBox="1"/>
          <p:nvPr/>
        </p:nvSpPr>
        <p:spPr>
          <a:xfrm>
            <a:off x="608965" y="1424018"/>
            <a:ext cx="11328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 analysis: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text positive or negative?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generation (in English):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provide a prompt, and the model will generate what follows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entity recognition (NER):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an input sentence, label each word with the entity it represents (person, place, etc.)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answering: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provide the model with some context and a question, extract the answer from the context</a:t>
            </a:r>
          </a:p>
          <a:p>
            <a:pPr algn="l"/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Summarization: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generate a summary of a long text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Translation: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translate a text into another language</a:t>
            </a:r>
          </a:p>
          <a:p>
            <a:pPr algn="l"/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  using Hugging Face platform</a:t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E99A-298A-0430-909C-A424CACC199A}"/>
              </a:ext>
            </a:extLst>
          </p:cNvPr>
          <p:cNvSpPr txBox="1"/>
          <p:nvPr/>
        </p:nvSpPr>
        <p:spPr>
          <a:xfrm>
            <a:off x="608965" y="1424018"/>
            <a:ext cx="1026858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 is a platform that provides the community with APIs to access and use SOTA pre-trained models available on its website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platform with 60K models, 6K datasets and 6K demos, which helps people collaborate in their ML flows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APIs are based on libraries such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Hugging Face Transformers have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provide an easy-to-use API through pipeline() method. It encapsulates the overall process of every Natural Language Processing task, such as text cleaning, tokenization, embedding and decoding.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structure of pipeline 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0080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en-US" sz="1600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transformers </a:t>
            </a:r>
            <a:r>
              <a:rPr lang="en-US" sz="1600" b="0" i="0" dirty="0">
                <a:solidFill>
                  <a:srgbClr val="0080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600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pipeline </a:t>
            </a:r>
          </a:p>
          <a:p>
            <a:r>
              <a:rPr lang="en-US" sz="1600" b="0" i="0" dirty="0">
                <a:solidFill>
                  <a:srgbClr val="6570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# To use an existing pre-trained model</a:t>
            </a:r>
            <a:r>
              <a:rPr lang="en-US" sz="1600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en-US" sz="1600" b="0" i="0" dirty="0">
                <a:solidFill>
                  <a:srgbClr val="586E7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646A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"&lt;task-name&gt;"</a:t>
            </a:r>
            <a:r>
              <a:rPr lang="en-US" sz="1600" b="0" i="0" dirty="0">
                <a:solidFill>
                  <a:srgbClr val="586E7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model=</a:t>
            </a:r>
            <a:r>
              <a:rPr lang="en-US" sz="1600" b="0" i="0" dirty="0">
                <a:solidFill>
                  <a:srgbClr val="5646A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sz="1600" b="0" i="0" dirty="0" err="1">
                <a:solidFill>
                  <a:srgbClr val="5646A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model_name</a:t>
            </a:r>
            <a:r>
              <a:rPr lang="en-US" sz="1600" b="0" i="0" dirty="0">
                <a:solidFill>
                  <a:srgbClr val="5646A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&gt;"</a:t>
            </a:r>
            <a:r>
              <a:rPr lang="en-US" sz="1600" b="0" i="0" dirty="0">
                <a:solidFill>
                  <a:srgbClr val="586E7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  <a:br>
              <a:rPr lang="en-US" dirty="0"/>
            </a:br>
            <a:endParaRPr lang="en-US" sz="18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E99A-298A-0430-909C-A424CACC199A}"/>
              </a:ext>
            </a:extLst>
          </p:cNvPr>
          <p:cNvSpPr txBox="1"/>
          <p:nvPr/>
        </p:nvSpPr>
        <p:spPr>
          <a:xfrm>
            <a:off x="608965" y="1424018"/>
            <a:ext cx="113284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https://www.datacamp.com/tutorial/an-introduction-to-using-transformers-and-hugging-face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https://jalammar.github.io/illustrated-transformer/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Vaswani, Ashish 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Shazeer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Noam &amp; Parmar, Niki 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Uszkoreit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Jakob &amp; Jones,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Llion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Gomez, Aidan &amp; Kaiser, Lukasz 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Polosukhin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Illia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“Attention is all you need”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, 2017.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5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https://www.coursera.org/learn/machine-learning-duke/lecture/AMoyH/self-attention-and-positional-encodings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https://peterbloem.nl/blog/transformers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https://huggingface.co/docs/transformers/autoclass_tutorial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0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60674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737360"/>
            <a:ext cx="4693920" cy="4185920"/>
          </a:xfrm>
        </p:spPr>
        <p:txBody>
          <a:bodyPr>
            <a:normAutofit/>
          </a:bodyPr>
          <a:lstStyle/>
          <a:p>
            <a:r>
              <a:rPr lang="en-US" dirty="0"/>
              <a:t>Word Embeddings</a:t>
            </a:r>
          </a:p>
          <a:p>
            <a:r>
              <a:rPr lang="en-US" dirty="0"/>
              <a:t>Introduction about Transformer </a:t>
            </a:r>
          </a:p>
          <a:p>
            <a:r>
              <a:rPr lang="en-US" dirty="0"/>
              <a:t>Understanding important terms –</a:t>
            </a:r>
          </a:p>
          <a:p>
            <a:r>
              <a:rPr lang="en-US" dirty="0"/>
              <a:t>	- Attention</a:t>
            </a:r>
          </a:p>
          <a:p>
            <a:r>
              <a:rPr lang="en-US" dirty="0"/>
              <a:t>	- key-Query- Values</a:t>
            </a:r>
          </a:p>
          <a:p>
            <a:r>
              <a:rPr lang="en-US" dirty="0"/>
              <a:t>	- Positional embeddings</a:t>
            </a:r>
          </a:p>
          <a:p>
            <a:r>
              <a:rPr lang="en-US" dirty="0"/>
              <a:t>	- self Attention</a:t>
            </a:r>
          </a:p>
          <a:p>
            <a:r>
              <a:rPr lang="en-US" dirty="0"/>
              <a:t> Applications of transformers</a:t>
            </a:r>
          </a:p>
          <a:p>
            <a:r>
              <a:rPr lang="en-US" dirty="0"/>
              <a:t>Implementation  using Hugging Face platform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Word Embeddings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E1ED-4823-41B5-98D0-D2E835AE2FB4}"/>
              </a:ext>
            </a:extLst>
          </p:cNvPr>
          <p:cNvSpPr txBox="1"/>
          <p:nvPr/>
        </p:nvSpPr>
        <p:spPr>
          <a:xfrm>
            <a:off x="1200150" y="1590674"/>
            <a:ext cx="9477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feed out text data into a neural network, we need to first encode it,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 transferring these words to numbers 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fixed-length vector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types of word embeddings such as count vectors, TF-IDF vectors, Word2Vec etc. which are used in neural networks to perform NLP related tasks such as topic modeling, next word prediction, information retrieval etc.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RNNs are used to handle these embeddings, but there are certain drawbacks –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 They cannot retain the contextual meaning especially in long sentences (more than 30 words)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used in sequential manner, so computationally very expensive on complex tasks such as text translation, question-answer text generation.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63107-59FB-4023-B4CB-DC3D3A1A0F8D}"/>
              </a:ext>
            </a:extLst>
          </p:cNvPr>
          <p:cNvSpPr/>
          <p:nvPr/>
        </p:nvSpPr>
        <p:spPr>
          <a:xfrm>
            <a:off x="2000250" y="2352675"/>
            <a:ext cx="1295400" cy="438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18D67-DCE0-4E68-ADF8-90A177646649}"/>
              </a:ext>
            </a:extLst>
          </p:cNvPr>
          <p:cNvSpPr/>
          <p:nvPr/>
        </p:nvSpPr>
        <p:spPr>
          <a:xfrm>
            <a:off x="4895850" y="2352675"/>
            <a:ext cx="4000502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EC3FE6-DFF7-4D66-9FFB-8348D2C23674}"/>
              </a:ext>
            </a:extLst>
          </p:cNvPr>
          <p:cNvCxnSpPr/>
          <p:nvPr/>
        </p:nvCxnSpPr>
        <p:spPr>
          <a:xfrm>
            <a:off x="5353050" y="2352675"/>
            <a:ext cx="0" cy="3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50C254-0B3B-4B13-94B2-31B97EF9613F}"/>
              </a:ext>
            </a:extLst>
          </p:cNvPr>
          <p:cNvCxnSpPr/>
          <p:nvPr/>
        </p:nvCxnSpPr>
        <p:spPr>
          <a:xfrm>
            <a:off x="5753100" y="2352675"/>
            <a:ext cx="0" cy="3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B32A77-7FA3-4208-A89A-4227E52F1475}"/>
              </a:ext>
            </a:extLst>
          </p:cNvPr>
          <p:cNvCxnSpPr/>
          <p:nvPr/>
        </p:nvCxnSpPr>
        <p:spPr>
          <a:xfrm>
            <a:off x="6219825" y="2352675"/>
            <a:ext cx="0" cy="3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EE687-5625-451A-A8C9-56CFDAE27D60}"/>
              </a:ext>
            </a:extLst>
          </p:cNvPr>
          <p:cNvCxnSpPr/>
          <p:nvPr/>
        </p:nvCxnSpPr>
        <p:spPr>
          <a:xfrm>
            <a:off x="6686550" y="2352675"/>
            <a:ext cx="0" cy="3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B0D13-9038-444C-96FA-B08BC8072996}"/>
              </a:ext>
            </a:extLst>
          </p:cNvPr>
          <p:cNvCxnSpPr/>
          <p:nvPr/>
        </p:nvCxnSpPr>
        <p:spPr>
          <a:xfrm>
            <a:off x="7200900" y="2352675"/>
            <a:ext cx="0" cy="3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234BFF-5029-43A9-A0E7-F6DE05E4532A}"/>
              </a:ext>
            </a:extLst>
          </p:cNvPr>
          <p:cNvCxnSpPr/>
          <p:nvPr/>
        </p:nvCxnSpPr>
        <p:spPr>
          <a:xfrm>
            <a:off x="7781925" y="2352675"/>
            <a:ext cx="0" cy="3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E6B4C4-08DD-436C-8ACC-DC5DDD35148C}"/>
              </a:ext>
            </a:extLst>
          </p:cNvPr>
          <p:cNvCxnSpPr/>
          <p:nvPr/>
        </p:nvCxnSpPr>
        <p:spPr>
          <a:xfrm>
            <a:off x="8305800" y="2352675"/>
            <a:ext cx="0" cy="3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7925-CD4F-4A37-A48B-3E8D283F90B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95650" y="2535238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8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Transformer?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0931B-B573-45A7-98B7-7FCC98B4F339}"/>
              </a:ext>
            </a:extLst>
          </p:cNvPr>
          <p:cNvSpPr txBox="1"/>
          <p:nvPr/>
        </p:nvSpPr>
        <p:spPr>
          <a:xfrm>
            <a:off x="942974" y="1235173"/>
            <a:ext cx="9496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Introduced in 2017, a transformer is a type of neural network or attention-based NN, which 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 complex NLP tasks involving long sequences of data in text generation, summarization, generating codes, writing poems etc.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Transformers consider the entire input sequence at once rather than processing it sequentially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FB0B2A-235C-422F-80FA-0C1F4D64B28E}"/>
              </a:ext>
            </a:extLst>
          </p:cNvPr>
          <p:cNvSpPr/>
          <p:nvPr/>
        </p:nvSpPr>
        <p:spPr>
          <a:xfrm>
            <a:off x="619125" y="3356073"/>
            <a:ext cx="10287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71C913-CC45-4321-8D6F-5F987A48C4B1}"/>
              </a:ext>
            </a:extLst>
          </p:cNvPr>
          <p:cNvSpPr/>
          <p:nvPr/>
        </p:nvSpPr>
        <p:spPr>
          <a:xfrm>
            <a:off x="2019300" y="3356073"/>
            <a:ext cx="10287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794B29-1020-4001-BAF2-C228B4BDDC66}"/>
              </a:ext>
            </a:extLst>
          </p:cNvPr>
          <p:cNvSpPr/>
          <p:nvPr/>
        </p:nvSpPr>
        <p:spPr>
          <a:xfrm>
            <a:off x="3390899" y="3356073"/>
            <a:ext cx="10287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0D6D96-3D47-445D-8D8A-313002360583}"/>
              </a:ext>
            </a:extLst>
          </p:cNvPr>
          <p:cNvSpPr/>
          <p:nvPr/>
        </p:nvSpPr>
        <p:spPr>
          <a:xfrm>
            <a:off x="4819649" y="3356073"/>
            <a:ext cx="10287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E81EE-5D06-490B-B805-038F2520A3B3}"/>
              </a:ext>
            </a:extLst>
          </p:cNvPr>
          <p:cNvCxnSpPr/>
          <p:nvPr/>
        </p:nvCxnSpPr>
        <p:spPr>
          <a:xfrm>
            <a:off x="1647825" y="3622773"/>
            <a:ext cx="357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1E68D2-DF6E-4A40-B404-28F82A07A246}"/>
              </a:ext>
            </a:extLst>
          </p:cNvPr>
          <p:cNvCxnSpPr/>
          <p:nvPr/>
        </p:nvCxnSpPr>
        <p:spPr>
          <a:xfrm>
            <a:off x="3048000" y="3622773"/>
            <a:ext cx="357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B19D3C-304B-4CB7-8E5C-DCAB4CD0728C}"/>
              </a:ext>
            </a:extLst>
          </p:cNvPr>
          <p:cNvCxnSpPr/>
          <p:nvPr/>
        </p:nvCxnSpPr>
        <p:spPr>
          <a:xfrm>
            <a:off x="4419599" y="3622773"/>
            <a:ext cx="357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F180A8-351D-4AC6-8738-2CD3BDFBE434}"/>
              </a:ext>
            </a:extLst>
          </p:cNvPr>
          <p:cNvCxnSpPr>
            <a:endCxn id="6" idx="2"/>
          </p:cNvCxnSpPr>
          <p:nvPr/>
        </p:nvCxnSpPr>
        <p:spPr>
          <a:xfrm flipV="1">
            <a:off x="1133475" y="3889473"/>
            <a:ext cx="0" cy="32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D6834-136E-45EB-97E4-DB0A68E8C9FB}"/>
              </a:ext>
            </a:extLst>
          </p:cNvPr>
          <p:cNvCxnSpPr/>
          <p:nvPr/>
        </p:nvCxnSpPr>
        <p:spPr>
          <a:xfrm flipV="1">
            <a:off x="2533650" y="3889473"/>
            <a:ext cx="0" cy="32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F97CBD-02AC-458D-9875-FEE7D71765D7}"/>
              </a:ext>
            </a:extLst>
          </p:cNvPr>
          <p:cNvCxnSpPr/>
          <p:nvPr/>
        </p:nvCxnSpPr>
        <p:spPr>
          <a:xfrm flipV="1">
            <a:off x="3905249" y="3872059"/>
            <a:ext cx="0" cy="32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5589B7-4EAF-4285-BFD5-F6A36D177654}"/>
              </a:ext>
            </a:extLst>
          </p:cNvPr>
          <p:cNvCxnSpPr/>
          <p:nvPr/>
        </p:nvCxnSpPr>
        <p:spPr>
          <a:xfrm flipV="1">
            <a:off x="5333999" y="3889473"/>
            <a:ext cx="0" cy="32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034970-9D67-413A-AA94-34B217F2B2FB}"/>
              </a:ext>
            </a:extLst>
          </p:cNvPr>
          <p:cNvSpPr txBox="1"/>
          <p:nvPr/>
        </p:nvSpPr>
        <p:spPr>
          <a:xfrm>
            <a:off x="800102" y="411107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76E7-F760-4821-B1F0-FD4563EE6A22}"/>
              </a:ext>
            </a:extLst>
          </p:cNvPr>
          <p:cNvSpPr txBox="1"/>
          <p:nvPr/>
        </p:nvSpPr>
        <p:spPr>
          <a:xfrm>
            <a:off x="2181228" y="411107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89AFBC-CC96-4500-AADF-9554C8CA7572}"/>
              </a:ext>
            </a:extLst>
          </p:cNvPr>
          <p:cNvSpPr txBox="1"/>
          <p:nvPr/>
        </p:nvSpPr>
        <p:spPr>
          <a:xfrm>
            <a:off x="3533775" y="412390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00F71-0E6B-4BEC-AECE-93D3EFD6569A}"/>
              </a:ext>
            </a:extLst>
          </p:cNvPr>
          <p:cNvSpPr txBox="1"/>
          <p:nvPr/>
        </p:nvSpPr>
        <p:spPr>
          <a:xfrm>
            <a:off x="4914900" y="4111070"/>
            <a:ext cx="8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0124D-C4C1-4389-A5AD-F6F55484C86E}"/>
              </a:ext>
            </a:extLst>
          </p:cNvPr>
          <p:cNvSpPr/>
          <p:nvPr/>
        </p:nvSpPr>
        <p:spPr>
          <a:xfrm>
            <a:off x="7955759" y="3316435"/>
            <a:ext cx="1771648" cy="533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3C93A7-9A35-4894-A968-E904B7C1E088}"/>
              </a:ext>
            </a:extLst>
          </p:cNvPr>
          <p:cNvSpPr txBox="1"/>
          <p:nvPr/>
        </p:nvSpPr>
        <p:spPr>
          <a:xfrm>
            <a:off x="7908133" y="4159201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your name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E5F9F8-4DF3-487B-807F-BE0FB57813F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970171" y="3849836"/>
            <a:ext cx="0" cy="30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DBFCAA-59D1-4643-8E33-3B089BBA9D00}"/>
              </a:ext>
            </a:extLst>
          </p:cNvPr>
          <p:cNvSpPr txBox="1"/>
          <p:nvPr/>
        </p:nvSpPr>
        <p:spPr>
          <a:xfrm flipH="1">
            <a:off x="723899" y="4839551"/>
            <a:ext cx="677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FE9D-FFFC-410F-9A87-178AB0E4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950-75B3-4CAB-9202-4CBE6D9F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F90B9-E96D-48EF-B1BF-786D99768FFE}"/>
              </a:ext>
            </a:extLst>
          </p:cNvPr>
          <p:cNvSpPr/>
          <p:nvPr/>
        </p:nvSpPr>
        <p:spPr>
          <a:xfrm>
            <a:off x="3505200" y="168592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5FCD9-B4FB-409B-B26D-2E4C168F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23812"/>
            <a:ext cx="4895850" cy="681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07078-DEAF-43BF-9231-D6660ABE057A}"/>
              </a:ext>
            </a:extLst>
          </p:cNvPr>
          <p:cNvSpPr txBox="1"/>
          <p:nvPr/>
        </p:nvSpPr>
        <p:spPr>
          <a:xfrm>
            <a:off x="1485900" y="306705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A6481-1B1F-441F-9511-7E997255C377}"/>
              </a:ext>
            </a:extLst>
          </p:cNvPr>
          <p:cNvSpPr txBox="1"/>
          <p:nvPr/>
        </p:nvSpPr>
        <p:spPr>
          <a:xfrm>
            <a:off x="8982075" y="232410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A9DE3-2F8C-4826-822A-2D7DAA8BEED6}"/>
              </a:ext>
            </a:extLst>
          </p:cNvPr>
          <p:cNvCxnSpPr>
            <a:stCxn id="10" idx="3"/>
          </p:cNvCxnSpPr>
          <p:nvPr/>
        </p:nvCxnSpPr>
        <p:spPr>
          <a:xfrm flipV="1">
            <a:off x="2847975" y="3200400"/>
            <a:ext cx="1447800" cy="5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6C34D-58F2-4DA8-9CAD-BB55E5BB27C3}"/>
              </a:ext>
            </a:extLst>
          </p:cNvPr>
          <p:cNvCxnSpPr>
            <a:stCxn id="12" idx="1"/>
          </p:cNvCxnSpPr>
          <p:nvPr/>
        </p:nvCxnSpPr>
        <p:spPr>
          <a:xfrm flipH="1">
            <a:off x="8153400" y="2508766"/>
            <a:ext cx="828675" cy="5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1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en-US" dirty="0"/>
              <a:t>3 Key Features in a transformer	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66A7A-59AF-449B-9A1D-2633FE5ADF95}"/>
              </a:ext>
            </a:extLst>
          </p:cNvPr>
          <p:cNvSpPr txBox="1"/>
          <p:nvPr/>
        </p:nvSpPr>
        <p:spPr>
          <a:xfrm>
            <a:off x="1171574" y="1609725"/>
            <a:ext cx="1044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not sequential in nature. It can work on word embeddings in parallel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Attention/Self attention mechanism – To capture the context of a word with respect to surrounding words, attention mechanism is used. In simple terms, it can differentiate the word “bank” (riverbank or financial institute) by considering its surrounding words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 Positional Encoding – in this a number is assigned to each token in a sentence. So now instead of   feeding the tokens, these numbers also are fed into the NN as a part of input text data that helps NN to learn about the word order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E8F56-B8D9-4A04-9499-295328A190AD}"/>
              </a:ext>
            </a:extLst>
          </p:cNvPr>
          <p:cNvSpPr/>
          <p:nvPr/>
        </p:nvSpPr>
        <p:spPr>
          <a:xfrm>
            <a:off x="2771775" y="4302027"/>
            <a:ext cx="762000" cy="3409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232B0-C481-4398-BCC7-A6EEE93DFE59}"/>
              </a:ext>
            </a:extLst>
          </p:cNvPr>
          <p:cNvSpPr/>
          <p:nvPr/>
        </p:nvSpPr>
        <p:spPr>
          <a:xfrm>
            <a:off x="3929062" y="4302027"/>
            <a:ext cx="885825" cy="340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5E77D-E43B-41E6-A2E0-15F558E49634}"/>
              </a:ext>
            </a:extLst>
          </p:cNvPr>
          <p:cNvSpPr/>
          <p:nvPr/>
        </p:nvSpPr>
        <p:spPr>
          <a:xfrm>
            <a:off x="5281611" y="4293454"/>
            <a:ext cx="885825" cy="340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B84D77-F217-44B2-85C2-388523267957}"/>
              </a:ext>
            </a:extLst>
          </p:cNvPr>
          <p:cNvSpPr/>
          <p:nvPr/>
        </p:nvSpPr>
        <p:spPr>
          <a:xfrm>
            <a:off x="6569869" y="4284882"/>
            <a:ext cx="885825" cy="340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8B563B-5375-42AF-879F-CA95C34DFC10}"/>
              </a:ext>
            </a:extLst>
          </p:cNvPr>
          <p:cNvSpPr/>
          <p:nvPr/>
        </p:nvSpPr>
        <p:spPr>
          <a:xfrm>
            <a:off x="2986087" y="4754561"/>
            <a:ext cx="333375" cy="2762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F43C1E-64E0-4463-B2EF-1BC21EF25536}"/>
              </a:ext>
            </a:extLst>
          </p:cNvPr>
          <p:cNvSpPr/>
          <p:nvPr/>
        </p:nvSpPr>
        <p:spPr>
          <a:xfrm>
            <a:off x="4205286" y="4763651"/>
            <a:ext cx="333375" cy="286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7654E7-CC65-48FE-84A8-58360928035F}"/>
              </a:ext>
            </a:extLst>
          </p:cNvPr>
          <p:cNvSpPr/>
          <p:nvPr/>
        </p:nvSpPr>
        <p:spPr>
          <a:xfrm>
            <a:off x="5557835" y="4797423"/>
            <a:ext cx="333375" cy="286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50CBDC-8D27-442B-B83A-704033C3BC96}"/>
              </a:ext>
            </a:extLst>
          </p:cNvPr>
          <p:cNvSpPr/>
          <p:nvPr/>
        </p:nvSpPr>
        <p:spPr>
          <a:xfrm>
            <a:off x="6846093" y="4793098"/>
            <a:ext cx="333375" cy="2762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702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48913" cy="682625"/>
          </a:xfrm>
        </p:spPr>
        <p:txBody>
          <a:bodyPr>
            <a:normAutofit/>
          </a:bodyPr>
          <a:lstStyle/>
          <a:p>
            <a:r>
              <a:rPr lang="en-US" dirty="0"/>
              <a:t>Inside the transformer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D47F5-602F-48B0-8144-9E0CE517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1" y="1066800"/>
            <a:ext cx="10465752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BD004-0426-40FD-A57F-08BC92CC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1" y="1157287"/>
            <a:ext cx="7140892" cy="454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84D77C-6C5D-4DA5-B1A1-94263591B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119187"/>
            <a:ext cx="73723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7714-4225-4129-870E-964DE954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Inner(Dot) Product of word embeddings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601A-DFE5-4942-A658-D705BD62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69A19-26F5-4D16-8CE3-3F607F50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97" y="1621155"/>
            <a:ext cx="893000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2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{8F664490-52A6-4854-AAD8-DAE2E0D6CEE0}tf67328976_win32</Template>
  <TotalTime>2044</TotalTime>
  <Words>787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Transformers  -Meetu</vt:lpstr>
      <vt:lpstr>AGENDA</vt:lpstr>
      <vt:lpstr>Word Embeddings</vt:lpstr>
      <vt:lpstr>What is a Transformer?</vt:lpstr>
      <vt:lpstr>PowerPoint Presentation</vt:lpstr>
      <vt:lpstr>3 Key Features in a transformer </vt:lpstr>
      <vt:lpstr>Inside the transformer</vt:lpstr>
      <vt:lpstr>PowerPoint Presentation</vt:lpstr>
      <vt:lpstr>Inner(Dot) Product of word embeddings</vt:lpstr>
      <vt:lpstr>PowerPoint Presentation</vt:lpstr>
      <vt:lpstr>PowerPoint Presentation</vt:lpstr>
      <vt:lpstr>PowerPoint Presentation</vt:lpstr>
      <vt:lpstr>Queries, keys and Values</vt:lpstr>
      <vt:lpstr>Adding positional embedding</vt:lpstr>
      <vt:lpstr>Applications of transformers </vt:lpstr>
      <vt:lpstr>Implementation  using Hugging Face platform </vt:lpstr>
      <vt:lpstr>References: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Fnu Meetu</dc:creator>
  <cp:lastModifiedBy>Meetu Malhotra</cp:lastModifiedBy>
  <cp:revision>122</cp:revision>
  <dcterms:created xsi:type="dcterms:W3CDTF">2023-01-04T03:52:03Z</dcterms:created>
  <dcterms:modified xsi:type="dcterms:W3CDTF">2023-05-17T21:09:30Z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