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Default Extension="jpg" ContentType="image/jpg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44950" y="2011807"/>
            <a:ext cx="205409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1F5F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761" y="229361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962" y="6172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8697" y="1487804"/>
            <a:ext cx="254660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225891"/>
            <a:ext cx="8074660" cy="479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vmengineering.ac.in/foldername/doc1.html#section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ywebsite.co.in/" TargetMode="Externa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www.w3.org/TR/xhtml1/DTD/xhtml1-transitional.dtd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://www.w3.org/1999/xhtml" TargetMode="External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://www.w3.org/TR/xhtml1/DTD/xhtml1-transitional.dtd" TargetMode="Externa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hyperlink" Target="http://www.w3.org/1999/xhtml" TargetMode="External"/><Relationship Id="rId10" Type="http://schemas.openxmlformats.org/officeDocument/2006/relationships/image" Target="../media/image20.png"/><Relationship Id="rId11" Type="http://schemas.openxmlformats.org/officeDocument/2006/relationships/image" Target="../media/image21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2.png"/><Relationship Id="rId4" Type="http://schemas.openxmlformats.org/officeDocument/2006/relationships/image" Target="../media/image33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34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5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36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37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6595" marR="5080" indent="-68453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Web </a:t>
            </a:r>
            <a:r>
              <a:rPr dirty="0" spc="-20"/>
              <a:t>Technologies  </a:t>
            </a:r>
            <a:r>
              <a:rPr dirty="0" spc="-5"/>
              <a:t>(CP301)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450" y="2585465"/>
            <a:ext cx="34690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6FC0"/>
                </a:solidFill>
                <a:latin typeface="Cambria"/>
                <a:cs typeface="Cambria"/>
              </a:rPr>
              <a:t>Credits: </a:t>
            </a:r>
            <a:r>
              <a:rPr dirty="0" sz="2400">
                <a:solidFill>
                  <a:srgbClr val="006FC0"/>
                </a:solidFill>
                <a:latin typeface="Cambria"/>
                <a:cs typeface="Cambria"/>
              </a:rPr>
              <a:t>6 </a:t>
            </a:r>
            <a:r>
              <a:rPr dirty="0" sz="2400" spc="-5">
                <a:solidFill>
                  <a:srgbClr val="006FC0"/>
                </a:solidFill>
                <a:latin typeface="Cambria"/>
                <a:cs typeface="Cambria"/>
              </a:rPr>
              <a:t>(Lect: </a:t>
            </a:r>
            <a:r>
              <a:rPr dirty="0" sz="2400">
                <a:solidFill>
                  <a:srgbClr val="006FC0"/>
                </a:solidFill>
                <a:latin typeface="Cambria"/>
                <a:cs typeface="Cambria"/>
              </a:rPr>
              <a:t>2+ Lab:</a:t>
            </a:r>
            <a:r>
              <a:rPr dirty="0" sz="2400" spc="-9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dirty="0" sz="2400" spc="-5">
                <a:solidFill>
                  <a:srgbClr val="006FC0"/>
                </a:solidFill>
                <a:latin typeface="Cambria"/>
                <a:cs typeface="Cambria"/>
              </a:rPr>
              <a:t>4)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454" y="3987800"/>
            <a:ext cx="660971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003318"/>
                </a:solidFill>
                <a:latin typeface="Cambria"/>
                <a:cs typeface="Cambria"/>
              </a:rPr>
              <a:t>Reference</a:t>
            </a:r>
            <a:r>
              <a:rPr dirty="0" sz="2000" spc="-40">
                <a:solidFill>
                  <a:srgbClr val="003318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3318"/>
                </a:solidFill>
                <a:latin typeface="Cambria"/>
                <a:cs typeface="Cambria"/>
              </a:rPr>
              <a:t>Book(s):</a:t>
            </a:r>
            <a:endParaRPr sz="2000">
              <a:latin typeface="Cambria"/>
              <a:cs typeface="Cambria"/>
            </a:endParaRPr>
          </a:p>
          <a:p>
            <a:pPr marL="527685" indent="-514984">
              <a:lnSpc>
                <a:spcPct val="100000"/>
              </a:lnSpc>
              <a:buClr>
                <a:srgbClr val="5F5F5F"/>
              </a:buClr>
              <a:buSzPct val="70000"/>
              <a:buAutoNum type="arabicPeriod"/>
              <a:tabLst>
                <a:tab pos="527685" algn="l"/>
                <a:tab pos="528320" algn="l"/>
              </a:tabLst>
            </a:pPr>
            <a:r>
              <a:rPr dirty="0" sz="2000" spc="-10">
                <a:solidFill>
                  <a:srgbClr val="C00000"/>
                </a:solidFill>
                <a:latin typeface="Cambria"/>
                <a:cs typeface="Cambria"/>
              </a:rPr>
              <a:t>Developing </a:t>
            </a:r>
            <a:r>
              <a:rPr dirty="0" sz="2000" spc="-40">
                <a:solidFill>
                  <a:srgbClr val="C00000"/>
                </a:solidFill>
                <a:latin typeface="Cambria"/>
                <a:cs typeface="Cambria"/>
              </a:rPr>
              <a:t>Web </a:t>
            </a:r>
            <a:r>
              <a:rPr dirty="0" sz="2000" spc="-5">
                <a:solidFill>
                  <a:srgbClr val="C00000"/>
                </a:solidFill>
                <a:latin typeface="Cambria"/>
                <a:cs typeface="Cambria"/>
              </a:rPr>
              <a:t>Application, Ralph </a:t>
            </a:r>
            <a:r>
              <a:rPr dirty="0" sz="2000" spc="-30">
                <a:solidFill>
                  <a:srgbClr val="C00000"/>
                </a:solidFill>
                <a:latin typeface="Cambria"/>
                <a:cs typeface="Cambria"/>
              </a:rPr>
              <a:t>Moseley, </a:t>
            </a:r>
            <a:r>
              <a:rPr dirty="0" sz="2000" spc="-10">
                <a:solidFill>
                  <a:srgbClr val="C00000"/>
                </a:solidFill>
                <a:latin typeface="Cambria"/>
                <a:cs typeface="Cambria"/>
              </a:rPr>
              <a:t>Wiley</a:t>
            </a:r>
            <a:r>
              <a:rPr dirty="0" sz="2000" spc="15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C00000"/>
                </a:solidFill>
                <a:latin typeface="Cambria"/>
                <a:cs typeface="Cambria"/>
              </a:rPr>
              <a:t>India</a:t>
            </a:r>
            <a:endParaRPr sz="2000">
              <a:latin typeface="Cambria"/>
              <a:cs typeface="Cambria"/>
            </a:endParaRPr>
          </a:p>
          <a:p>
            <a:pPr marL="527685" indent="-514984">
              <a:lnSpc>
                <a:spcPct val="100000"/>
              </a:lnSpc>
              <a:buClr>
                <a:srgbClr val="5F5F5F"/>
              </a:buClr>
              <a:buSzPct val="70000"/>
              <a:buAutoNum type="arabicPeriod"/>
              <a:tabLst>
                <a:tab pos="527685" algn="l"/>
                <a:tab pos="528320" algn="l"/>
              </a:tabLst>
            </a:pPr>
            <a:r>
              <a:rPr dirty="0" sz="2000" spc="-40">
                <a:solidFill>
                  <a:srgbClr val="C00000"/>
                </a:solidFill>
                <a:latin typeface="Cambria"/>
                <a:cs typeface="Cambria"/>
              </a:rPr>
              <a:t>Web </a:t>
            </a:r>
            <a:r>
              <a:rPr dirty="0" sz="2000" spc="-5">
                <a:solidFill>
                  <a:srgbClr val="C00000"/>
                </a:solidFill>
                <a:latin typeface="Cambria"/>
                <a:cs typeface="Cambria"/>
              </a:rPr>
              <a:t>Design, </a:t>
            </a:r>
            <a:r>
              <a:rPr dirty="0" sz="2000">
                <a:solidFill>
                  <a:srgbClr val="C00000"/>
                </a:solidFill>
                <a:latin typeface="Cambria"/>
                <a:cs typeface="Cambria"/>
              </a:rPr>
              <a:t>Joel </a:t>
            </a:r>
            <a:r>
              <a:rPr dirty="0" sz="2000" spc="-35">
                <a:solidFill>
                  <a:srgbClr val="C00000"/>
                </a:solidFill>
                <a:latin typeface="Cambria"/>
                <a:cs typeface="Cambria"/>
              </a:rPr>
              <a:t>Sklar, </a:t>
            </a:r>
            <a:r>
              <a:rPr dirty="0" sz="2000" spc="-5">
                <a:solidFill>
                  <a:srgbClr val="C00000"/>
                </a:solidFill>
                <a:latin typeface="Cambria"/>
                <a:cs typeface="Cambria"/>
              </a:rPr>
              <a:t>Cengage</a:t>
            </a:r>
            <a:r>
              <a:rPr dirty="0" sz="2000" spc="-4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C00000"/>
                </a:solidFill>
                <a:latin typeface="Cambria"/>
                <a:cs typeface="Cambria"/>
              </a:rPr>
              <a:t>Learning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8130"/>
            <a:ext cx="8074025" cy="444309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Attributes </a:t>
            </a:r>
            <a:r>
              <a:rPr dirty="0" sz="1800" b="1">
                <a:latin typeface="Cambria"/>
                <a:cs typeface="Cambria"/>
              </a:rPr>
              <a:t>used </a:t>
            </a:r>
            <a:r>
              <a:rPr dirty="0" sz="1800" spc="-5" b="1">
                <a:latin typeface="Cambria"/>
                <a:cs typeface="Cambria"/>
              </a:rPr>
              <a:t>with &lt;BODY&gt;</a:t>
            </a:r>
            <a:r>
              <a:rPr dirty="0" sz="1800" spc="-5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219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 b="1">
                <a:latin typeface="Cambria"/>
                <a:cs typeface="Cambria"/>
              </a:rPr>
              <a:t>BGCOLOR: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set the background </a:t>
            </a:r>
            <a:r>
              <a:rPr dirty="0" sz="1800">
                <a:latin typeface="Cambria"/>
                <a:cs typeface="Cambria"/>
              </a:rPr>
              <a:t>color </a:t>
            </a:r>
            <a:r>
              <a:rPr dirty="0" sz="1800" spc="-5">
                <a:latin typeface="Cambria"/>
                <a:cs typeface="Cambria"/>
              </a:rPr>
              <a:t>for the</a:t>
            </a:r>
            <a:r>
              <a:rPr dirty="0" sz="1800" spc="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document</a:t>
            </a:r>
            <a:endParaRPr sz="1800">
              <a:latin typeface="Cambria"/>
              <a:cs typeface="Cambria"/>
            </a:endParaRPr>
          </a:p>
          <a:p>
            <a:pPr marL="1898014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mbria"/>
                <a:cs typeface="Cambria"/>
              </a:rPr>
              <a:t>&lt;BODY </a:t>
            </a:r>
            <a:r>
              <a:rPr dirty="0" sz="1800" spc="-5">
                <a:latin typeface="Cambria"/>
                <a:cs typeface="Cambria"/>
              </a:rPr>
              <a:t>BGCOLOR="yellow"&gt;</a:t>
            </a:r>
            <a:endParaRPr sz="1800">
              <a:latin typeface="Cambria"/>
              <a:cs typeface="Cambria"/>
            </a:endParaRPr>
          </a:p>
          <a:p>
            <a:pPr marL="2756535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mbria"/>
                <a:cs typeface="Cambria"/>
              </a:rPr>
              <a:t>Your document </a:t>
            </a:r>
            <a:r>
              <a:rPr dirty="0" sz="1800" spc="-5">
                <a:latin typeface="Cambria"/>
                <a:cs typeface="Cambria"/>
              </a:rPr>
              <a:t>text goes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here.</a:t>
            </a:r>
            <a:endParaRPr sz="1800">
              <a:latin typeface="Cambria"/>
              <a:cs typeface="Cambria"/>
            </a:endParaRPr>
          </a:p>
          <a:p>
            <a:pPr marL="1898014">
              <a:lnSpc>
                <a:spcPct val="100000"/>
              </a:lnSpc>
              <a:spcBef>
                <a:spcPts val="219"/>
              </a:spcBef>
            </a:pPr>
            <a:r>
              <a:rPr dirty="0" sz="1800" spc="-5">
                <a:latin typeface="Cambria"/>
                <a:cs typeface="Cambria"/>
              </a:rPr>
              <a:t>&lt;/BODY&gt;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21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b="1">
                <a:latin typeface="Cambria"/>
                <a:cs typeface="Cambria"/>
              </a:rPr>
              <a:t>TEXT: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set the </a:t>
            </a:r>
            <a:r>
              <a:rPr dirty="0" sz="1800">
                <a:latin typeface="Cambria"/>
                <a:cs typeface="Cambria"/>
              </a:rPr>
              <a:t>color of the </a:t>
            </a:r>
            <a:r>
              <a:rPr dirty="0" sz="1800" spc="-5">
                <a:latin typeface="Cambria"/>
                <a:cs typeface="Cambria"/>
              </a:rPr>
              <a:t>text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the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document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mbria"/>
                <a:cs typeface="Cambria"/>
              </a:rPr>
              <a:t>&lt;BODY</a:t>
            </a:r>
            <a:r>
              <a:rPr dirty="0" sz="1800" spc="-5">
                <a:latin typeface="Cambria"/>
                <a:cs typeface="Cambria"/>
              </a:rPr>
              <a:t> TEXT="red"&gt;</a:t>
            </a:r>
            <a:endParaRPr sz="1800">
              <a:latin typeface="Cambria"/>
              <a:cs typeface="Cambria"/>
            </a:endParaRPr>
          </a:p>
          <a:p>
            <a:pPr marL="2756535">
              <a:lnSpc>
                <a:spcPct val="100000"/>
              </a:lnSpc>
              <a:spcBef>
                <a:spcPts val="219"/>
              </a:spcBef>
            </a:pPr>
            <a:r>
              <a:rPr dirty="0" sz="1800">
                <a:latin typeface="Cambria"/>
                <a:cs typeface="Cambria"/>
              </a:rPr>
              <a:t>Document </a:t>
            </a:r>
            <a:r>
              <a:rPr dirty="0" sz="1800" spc="-5">
                <a:latin typeface="Cambria"/>
                <a:cs typeface="Cambria"/>
              </a:rPr>
              <a:t>text </a:t>
            </a:r>
            <a:r>
              <a:rPr dirty="0" sz="1800">
                <a:latin typeface="Cambria"/>
                <a:cs typeface="Cambria"/>
              </a:rPr>
              <a:t>changed to red</a:t>
            </a:r>
            <a:r>
              <a:rPr dirty="0" sz="1800" spc="-4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color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Cambria"/>
                <a:cs typeface="Cambria"/>
              </a:rPr>
              <a:t>&lt;/BODY&gt;</a:t>
            </a:r>
            <a:endParaRPr sz="1800">
              <a:latin typeface="Cambria"/>
              <a:cs typeface="Cambria"/>
            </a:endParaRPr>
          </a:p>
          <a:p>
            <a:pPr algn="just" lvl="1" marL="1026160" marR="5080" indent="-342900">
              <a:lnSpc>
                <a:spcPts val="1939"/>
              </a:lnSpc>
              <a:spcBef>
                <a:spcPts val="464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794" algn="l"/>
              </a:tabLst>
            </a:pPr>
            <a:r>
              <a:rPr dirty="0" sz="1800" spc="-5" b="1">
                <a:latin typeface="Cambria"/>
                <a:cs typeface="Cambria"/>
              </a:rPr>
              <a:t>BACKGROUND: </a:t>
            </a:r>
            <a:r>
              <a:rPr dirty="0" sz="1800">
                <a:latin typeface="Cambria"/>
                <a:cs typeface="Cambria"/>
              </a:rPr>
              <a:t>It is used to </a:t>
            </a:r>
            <a:r>
              <a:rPr dirty="0" sz="1800" spc="-5">
                <a:latin typeface="Cambria"/>
                <a:cs typeface="Cambria"/>
              </a:rPr>
              <a:t>point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an image </a:t>
            </a:r>
            <a:r>
              <a:rPr dirty="0" sz="1800">
                <a:latin typeface="Cambria"/>
                <a:cs typeface="Cambria"/>
              </a:rPr>
              <a:t>file (the files </a:t>
            </a:r>
            <a:r>
              <a:rPr dirty="0" sz="1800" spc="-5">
                <a:latin typeface="Cambria"/>
                <a:cs typeface="Cambria"/>
              </a:rPr>
              <a:t>with </a:t>
            </a:r>
            <a:r>
              <a:rPr dirty="0" sz="1800" spc="-15">
                <a:latin typeface="Cambria"/>
                <a:cs typeface="Cambria"/>
              </a:rPr>
              <a:t>an  </a:t>
            </a:r>
            <a:r>
              <a:rPr dirty="0" sz="1800" spc="-5">
                <a:latin typeface="Cambria"/>
                <a:cs typeface="Cambria"/>
              </a:rPr>
              <a:t>extension .gif, .jpeg) that </a:t>
            </a:r>
            <a:r>
              <a:rPr dirty="0" sz="1800">
                <a:latin typeface="Cambria"/>
                <a:cs typeface="Cambria"/>
              </a:rPr>
              <a:t>will </a:t>
            </a:r>
            <a:r>
              <a:rPr dirty="0" sz="1800" spc="-5">
                <a:latin typeface="Cambria"/>
                <a:cs typeface="Cambria"/>
              </a:rPr>
              <a:t>be used as the background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the  document.</a:t>
            </a:r>
            <a:endParaRPr sz="1800">
              <a:latin typeface="Cambria"/>
              <a:cs typeface="Cambria"/>
            </a:endParaRPr>
          </a:p>
          <a:p>
            <a:pPr marL="2756535" marR="2117090" indent="-913765">
              <a:lnSpc>
                <a:spcPts val="2380"/>
              </a:lnSpc>
              <a:spcBef>
                <a:spcPts val="95"/>
              </a:spcBef>
            </a:pPr>
            <a:r>
              <a:rPr dirty="0" sz="1800">
                <a:latin typeface="Cambria"/>
                <a:cs typeface="Cambria"/>
              </a:rPr>
              <a:t>&lt;BODY </a:t>
            </a:r>
            <a:r>
              <a:rPr dirty="0" sz="1800" spc="-5">
                <a:latin typeface="Cambria"/>
                <a:cs typeface="Cambria"/>
              </a:rPr>
              <a:t>BACKGROUND="filename.jpeg"&gt; </a:t>
            </a:r>
            <a:r>
              <a:rPr dirty="0" sz="1800">
                <a:latin typeface="Cambria"/>
                <a:cs typeface="Cambria"/>
              </a:rPr>
              <a:t>&lt;  Document </a:t>
            </a:r>
            <a:r>
              <a:rPr dirty="0" sz="1800" spc="-5">
                <a:latin typeface="Cambria"/>
                <a:cs typeface="Cambria"/>
              </a:rPr>
              <a:t>background</a:t>
            </a:r>
            <a:r>
              <a:rPr dirty="0" sz="1800" spc="-5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changed</a:t>
            </a:r>
            <a:endParaRPr sz="1800">
              <a:latin typeface="Cambria"/>
              <a:cs typeface="Cambria"/>
            </a:endParaRPr>
          </a:p>
          <a:p>
            <a:pPr marL="1842770">
              <a:lnSpc>
                <a:spcPct val="100000"/>
              </a:lnSpc>
              <a:spcBef>
                <a:spcPts val="95"/>
              </a:spcBef>
            </a:pPr>
            <a:r>
              <a:rPr dirty="0" sz="1800" spc="-5">
                <a:latin typeface="Cambria"/>
                <a:cs typeface="Cambria"/>
              </a:rPr>
              <a:t>/BODY&gt;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8167"/>
            <a:ext cx="7845425" cy="465010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Attributes </a:t>
            </a:r>
            <a:r>
              <a:rPr dirty="0" sz="1800" b="1">
                <a:latin typeface="Cambria"/>
                <a:cs typeface="Cambria"/>
              </a:rPr>
              <a:t>used </a:t>
            </a:r>
            <a:r>
              <a:rPr dirty="0" sz="1800" spc="-5" b="1">
                <a:latin typeface="Cambria"/>
                <a:cs typeface="Cambria"/>
              </a:rPr>
              <a:t>with &lt;BODY&gt;</a:t>
            </a:r>
            <a:r>
              <a:rPr dirty="0" sz="1800" spc="-5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 b="1">
                <a:latin typeface="Cambria"/>
                <a:cs typeface="Cambria"/>
              </a:rPr>
              <a:t>MARGINS: </a:t>
            </a:r>
            <a:r>
              <a:rPr dirty="0" sz="1800" spc="-5">
                <a:latin typeface="Cambria"/>
                <a:cs typeface="Cambria"/>
              </a:rPr>
              <a:t>Set the left </a:t>
            </a:r>
            <a:r>
              <a:rPr dirty="0" sz="1800">
                <a:latin typeface="Cambria"/>
                <a:cs typeface="Cambria"/>
              </a:rPr>
              <a:t>hand/right hand </a:t>
            </a:r>
            <a:r>
              <a:rPr dirty="0" sz="1800" spc="-5">
                <a:latin typeface="Cambria"/>
                <a:cs typeface="Cambria"/>
              </a:rPr>
              <a:t>margin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the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document</a:t>
            </a:r>
            <a:endParaRPr sz="1800">
              <a:latin typeface="Cambria"/>
              <a:cs typeface="Cambria"/>
            </a:endParaRPr>
          </a:p>
          <a:p>
            <a:pPr marL="1960245">
              <a:lnSpc>
                <a:spcPct val="100000"/>
              </a:lnSpc>
              <a:spcBef>
                <a:spcPts val="455"/>
              </a:spcBef>
            </a:pPr>
            <a:r>
              <a:rPr dirty="0" sz="1900" spc="-10">
                <a:latin typeface="Cambria"/>
                <a:cs typeface="Cambria"/>
              </a:rPr>
              <a:t>&lt;BODY LEFTMARGIN="60“ </a:t>
            </a:r>
            <a:r>
              <a:rPr dirty="0" sz="1900" spc="-5">
                <a:latin typeface="Cambria"/>
                <a:cs typeface="Cambria"/>
              </a:rPr>
              <a:t>TOPMARGIN="60"</a:t>
            </a:r>
            <a:r>
              <a:rPr dirty="0" sz="1900" spc="7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&gt;</a:t>
            </a:r>
            <a:endParaRPr sz="1900">
              <a:latin typeface="Cambria"/>
              <a:cs typeface="Cambria"/>
            </a:endParaRPr>
          </a:p>
          <a:p>
            <a:pPr marL="2703195" marR="5080" indent="24130">
              <a:lnSpc>
                <a:spcPct val="100000"/>
              </a:lnSpc>
              <a:spcBef>
                <a:spcPts val="455"/>
              </a:spcBef>
            </a:pPr>
            <a:r>
              <a:rPr dirty="0" sz="1900" spc="-5">
                <a:latin typeface="Cambria"/>
                <a:cs typeface="Cambria"/>
              </a:rPr>
              <a:t>This document is indented </a:t>
            </a:r>
            <a:r>
              <a:rPr dirty="0" sz="1900" spc="-5" b="1">
                <a:latin typeface="Cambria"/>
                <a:cs typeface="Cambria"/>
              </a:rPr>
              <a:t>60 </a:t>
            </a:r>
            <a:r>
              <a:rPr dirty="0" sz="1900" spc="-10" b="1">
                <a:latin typeface="Cambria"/>
                <a:cs typeface="Cambria"/>
              </a:rPr>
              <a:t>pixels </a:t>
            </a:r>
            <a:r>
              <a:rPr dirty="0" sz="1900" spc="-5">
                <a:latin typeface="Cambria"/>
                <a:cs typeface="Cambria"/>
              </a:rPr>
              <a:t>from </a:t>
            </a:r>
            <a:r>
              <a:rPr dirty="0" sz="1900" spc="-10">
                <a:latin typeface="Cambria"/>
                <a:cs typeface="Cambria"/>
              </a:rPr>
              <a:t>the left  </a:t>
            </a:r>
            <a:r>
              <a:rPr dirty="0" sz="1900" spc="-5">
                <a:latin typeface="Cambria"/>
                <a:cs typeface="Cambria"/>
              </a:rPr>
              <a:t>hand side </a:t>
            </a:r>
            <a:r>
              <a:rPr dirty="0" sz="1900" spc="-10">
                <a:latin typeface="Cambria"/>
                <a:cs typeface="Cambria"/>
              </a:rPr>
              <a:t>and also </a:t>
            </a:r>
            <a:r>
              <a:rPr dirty="0" sz="1900" spc="-5">
                <a:latin typeface="Cambria"/>
                <a:cs typeface="Cambria"/>
              </a:rPr>
              <a:t>from </a:t>
            </a:r>
            <a:r>
              <a:rPr dirty="0" sz="1900" spc="-10">
                <a:latin typeface="Cambria"/>
                <a:cs typeface="Cambria"/>
              </a:rPr>
              <a:t>top </a:t>
            </a:r>
            <a:r>
              <a:rPr dirty="0" sz="1900" spc="-5">
                <a:latin typeface="Cambria"/>
                <a:cs typeface="Cambria"/>
              </a:rPr>
              <a:t>side of </a:t>
            </a:r>
            <a:r>
              <a:rPr dirty="0" sz="1900" spc="-10">
                <a:latin typeface="Cambria"/>
                <a:cs typeface="Cambria"/>
              </a:rPr>
              <a:t>the</a:t>
            </a:r>
            <a:r>
              <a:rPr dirty="0" sz="1900" spc="-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page.</a:t>
            </a:r>
            <a:endParaRPr sz="1900">
              <a:latin typeface="Cambria"/>
              <a:cs typeface="Cambria"/>
            </a:endParaRPr>
          </a:p>
          <a:p>
            <a:pPr marL="1910080">
              <a:lnSpc>
                <a:spcPct val="100000"/>
              </a:lnSpc>
              <a:spcBef>
                <a:spcPts val="455"/>
              </a:spcBef>
            </a:pPr>
            <a:r>
              <a:rPr dirty="0" sz="1900" spc="-10">
                <a:latin typeface="Cambria"/>
                <a:cs typeface="Cambria"/>
              </a:rPr>
              <a:t>&lt;/BODY&gt;</a:t>
            </a:r>
            <a:endParaRPr sz="19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44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 b="1">
                <a:latin typeface="Cambria"/>
                <a:cs typeface="Cambria"/>
              </a:rPr>
              <a:t>ALINK: </a:t>
            </a:r>
            <a:r>
              <a:rPr dirty="0" sz="1800" spc="-5">
                <a:latin typeface="Cambria"/>
                <a:cs typeface="Cambria"/>
              </a:rPr>
              <a:t>Specifies the </a:t>
            </a:r>
            <a:r>
              <a:rPr dirty="0" sz="1800">
                <a:latin typeface="Cambria"/>
                <a:cs typeface="Cambria"/>
              </a:rPr>
              <a:t>color of </a:t>
            </a:r>
            <a:r>
              <a:rPr dirty="0" sz="1800" spc="-5">
                <a:latin typeface="Cambria"/>
                <a:cs typeface="Cambria"/>
              </a:rPr>
              <a:t>an active </a:t>
            </a:r>
            <a:r>
              <a:rPr dirty="0" sz="1800">
                <a:latin typeface="Cambria"/>
                <a:cs typeface="Cambria"/>
              </a:rPr>
              <a:t>link in a</a:t>
            </a:r>
            <a:r>
              <a:rPr dirty="0" sz="1800" spc="-5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document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Cambria"/>
                <a:cs typeface="Cambria"/>
              </a:rPr>
              <a:t>&lt;BODY </a:t>
            </a:r>
            <a:r>
              <a:rPr dirty="0" sz="1800" spc="-5">
                <a:latin typeface="Cambria"/>
                <a:cs typeface="Cambria"/>
              </a:rPr>
              <a:t>ALINK="red"&gt;</a:t>
            </a:r>
            <a:endParaRPr sz="1800">
              <a:latin typeface="Cambria"/>
              <a:cs typeface="Cambria"/>
            </a:endParaRPr>
          </a:p>
          <a:p>
            <a:pPr marL="2756535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Cambria"/>
                <a:cs typeface="Cambria"/>
              </a:rPr>
              <a:t>Document </a:t>
            </a:r>
            <a:r>
              <a:rPr dirty="0" sz="1800" spc="-5">
                <a:latin typeface="Cambria"/>
                <a:cs typeface="Cambria"/>
              </a:rPr>
              <a:t>active </a:t>
            </a:r>
            <a:r>
              <a:rPr dirty="0" sz="1800">
                <a:latin typeface="Cambria"/>
                <a:cs typeface="Cambria"/>
              </a:rPr>
              <a:t>link color changed to</a:t>
            </a:r>
            <a:r>
              <a:rPr dirty="0" sz="1800" spc="-8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red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ambria"/>
                <a:cs typeface="Cambria"/>
              </a:rPr>
              <a:t>&lt;/BODY&gt;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 b="1">
                <a:latin typeface="Cambria"/>
                <a:cs typeface="Cambria"/>
              </a:rPr>
              <a:t>LINK: </a:t>
            </a:r>
            <a:r>
              <a:rPr dirty="0" sz="1800" spc="-5">
                <a:latin typeface="Cambria"/>
                <a:cs typeface="Cambria"/>
              </a:rPr>
              <a:t>Specifies the </a:t>
            </a:r>
            <a:r>
              <a:rPr dirty="0" sz="1800">
                <a:latin typeface="Cambria"/>
                <a:cs typeface="Cambria"/>
              </a:rPr>
              <a:t>color of </a:t>
            </a:r>
            <a:r>
              <a:rPr dirty="0" sz="1800" spc="-5">
                <a:latin typeface="Cambria"/>
                <a:cs typeface="Cambria"/>
              </a:rPr>
              <a:t>an </a:t>
            </a:r>
            <a:r>
              <a:rPr dirty="0" sz="1800">
                <a:latin typeface="Cambria"/>
                <a:cs typeface="Cambria"/>
              </a:rPr>
              <a:t>unvisited </a:t>
            </a:r>
            <a:r>
              <a:rPr dirty="0" sz="1800" spc="-5">
                <a:latin typeface="Cambria"/>
                <a:cs typeface="Cambria"/>
              </a:rPr>
              <a:t>link </a:t>
            </a:r>
            <a:r>
              <a:rPr dirty="0" sz="1800">
                <a:latin typeface="Cambria"/>
                <a:cs typeface="Cambria"/>
              </a:rPr>
              <a:t>in a</a:t>
            </a:r>
            <a:r>
              <a:rPr dirty="0" sz="1800" spc="-6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document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Cambria"/>
                <a:cs typeface="Cambria"/>
              </a:rPr>
              <a:t>&lt;BODY </a:t>
            </a:r>
            <a:r>
              <a:rPr dirty="0" sz="1800" spc="-5">
                <a:latin typeface="Cambria"/>
                <a:cs typeface="Cambria"/>
              </a:rPr>
              <a:t>ALINK=“blue"&gt;</a:t>
            </a:r>
            <a:endParaRPr sz="1800">
              <a:latin typeface="Cambria"/>
              <a:cs typeface="Cambria"/>
            </a:endParaRPr>
          </a:p>
          <a:p>
            <a:pPr marL="2756535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Cambria"/>
                <a:cs typeface="Cambria"/>
              </a:rPr>
              <a:t>Document unvisited link color changed to</a:t>
            </a:r>
            <a:r>
              <a:rPr dirty="0" sz="1800" spc="-9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blue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ambria"/>
                <a:cs typeface="Cambria"/>
              </a:rPr>
              <a:t>&lt;/BODY&gt;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8167"/>
            <a:ext cx="7272020" cy="16713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Attributes </a:t>
            </a:r>
            <a:r>
              <a:rPr dirty="0" sz="1800" b="1">
                <a:latin typeface="Cambria"/>
                <a:cs typeface="Cambria"/>
              </a:rPr>
              <a:t>used </a:t>
            </a:r>
            <a:r>
              <a:rPr dirty="0" sz="1800" spc="-5" b="1">
                <a:latin typeface="Cambria"/>
                <a:cs typeface="Cambria"/>
              </a:rPr>
              <a:t>with &lt;BODY&gt;</a:t>
            </a:r>
            <a:r>
              <a:rPr dirty="0" sz="1800" spc="-5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 b="1">
                <a:latin typeface="Cambria"/>
                <a:cs typeface="Cambria"/>
              </a:rPr>
              <a:t>VLINK: </a:t>
            </a:r>
            <a:r>
              <a:rPr dirty="0" sz="1800" spc="-5">
                <a:latin typeface="Cambria"/>
                <a:cs typeface="Cambria"/>
              </a:rPr>
              <a:t>Specifies the </a:t>
            </a:r>
            <a:r>
              <a:rPr dirty="0" sz="1800">
                <a:latin typeface="Cambria"/>
                <a:cs typeface="Cambria"/>
              </a:rPr>
              <a:t>color of </a:t>
            </a:r>
            <a:r>
              <a:rPr dirty="0" sz="1800" spc="-5">
                <a:latin typeface="Cambria"/>
                <a:cs typeface="Cambria"/>
              </a:rPr>
              <a:t>an </a:t>
            </a:r>
            <a:r>
              <a:rPr dirty="0" sz="1800">
                <a:latin typeface="Cambria"/>
                <a:cs typeface="Cambria"/>
              </a:rPr>
              <a:t>unvisited </a:t>
            </a:r>
            <a:r>
              <a:rPr dirty="0" sz="1800" spc="-5">
                <a:latin typeface="Cambria"/>
                <a:cs typeface="Cambria"/>
              </a:rPr>
              <a:t>link </a:t>
            </a:r>
            <a:r>
              <a:rPr dirty="0" sz="1800">
                <a:latin typeface="Cambria"/>
                <a:cs typeface="Cambria"/>
              </a:rPr>
              <a:t>in a</a:t>
            </a:r>
            <a:r>
              <a:rPr dirty="0" sz="1800" spc="-4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document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Cambria"/>
                <a:cs typeface="Cambria"/>
              </a:rPr>
              <a:t>&lt;BODY </a:t>
            </a:r>
            <a:r>
              <a:rPr dirty="0" sz="1800" spc="-5">
                <a:latin typeface="Cambria"/>
                <a:cs typeface="Cambria"/>
              </a:rPr>
              <a:t>VLINK=“yellow"&gt;</a:t>
            </a:r>
            <a:endParaRPr sz="1800">
              <a:latin typeface="Cambria"/>
              <a:cs typeface="Cambria"/>
            </a:endParaRPr>
          </a:p>
          <a:p>
            <a:pPr marL="2756535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Cambria"/>
                <a:cs typeface="Cambria"/>
              </a:rPr>
              <a:t>Document visited link color changed to</a:t>
            </a:r>
            <a:r>
              <a:rPr dirty="0" sz="1800" spc="-14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yellow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latin typeface="Cambria"/>
                <a:cs typeface="Cambria"/>
              </a:rPr>
              <a:t>&lt;/BODY&gt;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8167"/>
            <a:ext cx="8074025" cy="183578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Container and </a:t>
            </a:r>
            <a:r>
              <a:rPr dirty="0" sz="1800" b="1">
                <a:latin typeface="Cambria"/>
                <a:cs typeface="Cambria"/>
              </a:rPr>
              <a:t>Empty </a:t>
            </a:r>
            <a:r>
              <a:rPr dirty="0" sz="1800" spc="-5" b="1">
                <a:latin typeface="Cambria"/>
                <a:cs typeface="Cambria"/>
              </a:rPr>
              <a:t>Tags</a:t>
            </a:r>
            <a:r>
              <a:rPr dirty="0" sz="1800" spc="-2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Container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Tags</a:t>
            </a:r>
            <a:r>
              <a:rPr dirty="0" sz="1800" spc="2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: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Tags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which</a:t>
            </a:r>
            <a:r>
              <a:rPr dirty="0" sz="1800" spc="5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have</a:t>
            </a:r>
            <a:r>
              <a:rPr dirty="0" sz="1800" spc="3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both</a:t>
            </a:r>
            <a:r>
              <a:rPr dirty="0" sz="1800" spc="5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the</a:t>
            </a:r>
            <a:r>
              <a:rPr dirty="0" sz="1800" spc="3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opening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and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closing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i.e.</a:t>
            </a:r>
            <a:endParaRPr sz="1800">
              <a:latin typeface="Cambria"/>
              <a:cs typeface="Cambria"/>
            </a:endParaRPr>
          </a:p>
          <a:p>
            <a:pPr marL="1026160">
              <a:lnSpc>
                <a:spcPct val="100000"/>
              </a:lnSpc>
            </a:pPr>
            <a:r>
              <a:rPr dirty="0" sz="1800" spc="-5" b="1">
                <a:latin typeface="Cambria"/>
                <a:cs typeface="Cambria"/>
              </a:rPr>
              <a:t>&lt;TAG&gt; and &lt;/TAG&gt; </a:t>
            </a:r>
            <a:r>
              <a:rPr dirty="0" sz="1800" spc="-5">
                <a:latin typeface="Cambria"/>
                <a:cs typeface="Cambria"/>
              </a:rPr>
              <a:t>are </a:t>
            </a:r>
            <a:r>
              <a:rPr dirty="0" sz="1800">
                <a:latin typeface="Cambria"/>
                <a:cs typeface="Cambria"/>
              </a:rPr>
              <a:t>called </a:t>
            </a:r>
            <a:r>
              <a:rPr dirty="0" sz="1800" spc="-5">
                <a:latin typeface="Cambria"/>
                <a:cs typeface="Cambria"/>
              </a:rPr>
              <a:t>container</a:t>
            </a:r>
            <a:r>
              <a:rPr dirty="0" sz="1800" spc="-3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tags.</a:t>
            </a:r>
            <a:endParaRPr sz="1800">
              <a:latin typeface="Cambria"/>
              <a:cs typeface="Cambria"/>
            </a:endParaRPr>
          </a:p>
          <a:p>
            <a:pPr algn="just" lvl="1" marL="1026160" marR="5080" indent="-342900">
              <a:lnSpc>
                <a:spcPct val="100000"/>
              </a:lnSpc>
              <a:spcBef>
                <a:spcPts val="434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Empty Tags: Tags, which have </a:t>
            </a:r>
            <a:r>
              <a:rPr dirty="0" sz="1800">
                <a:latin typeface="Cambria"/>
                <a:cs typeface="Cambria"/>
              </a:rPr>
              <a:t>only </a:t>
            </a:r>
            <a:r>
              <a:rPr dirty="0" sz="1800" spc="-5">
                <a:latin typeface="Cambria"/>
                <a:cs typeface="Cambria"/>
              </a:rPr>
              <a:t>opening and </a:t>
            </a:r>
            <a:r>
              <a:rPr dirty="0" sz="1800">
                <a:latin typeface="Cambria"/>
                <a:cs typeface="Cambria"/>
              </a:rPr>
              <a:t>no </a:t>
            </a:r>
            <a:r>
              <a:rPr dirty="0" sz="1800" spc="-10">
                <a:latin typeface="Cambria"/>
                <a:cs typeface="Cambria"/>
              </a:rPr>
              <a:t>ending, </a:t>
            </a:r>
            <a:r>
              <a:rPr dirty="0" sz="1800" spc="-5">
                <a:latin typeface="Cambria"/>
                <a:cs typeface="Cambria"/>
              </a:rPr>
              <a:t>are </a:t>
            </a:r>
            <a:r>
              <a:rPr dirty="0" sz="1800">
                <a:latin typeface="Cambria"/>
                <a:cs typeface="Cambria"/>
              </a:rPr>
              <a:t>called  empty </a:t>
            </a:r>
            <a:r>
              <a:rPr dirty="0" sz="1800" spc="-5">
                <a:latin typeface="Cambria"/>
                <a:cs typeface="Cambria"/>
              </a:rPr>
              <a:t>tags. </a:t>
            </a:r>
            <a:r>
              <a:rPr dirty="0" sz="1800">
                <a:latin typeface="Cambria"/>
                <a:cs typeface="Cambria"/>
              </a:rPr>
              <a:t>Line </a:t>
            </a:r>
            <a:r>
              <a:rPr dirty="0" sz="1800" spc="-5">
                <a:latin typeface="Cambria"/>
                <a:cs typeface="Cambria"/>
              </a:rPr>
              <a:t>break </a:t>
            </a:r>
            <a:r>
              <a:rPr dirty="0" sz="1800" spc="-5" b="1">
                <a:latin typeface="Cambria"/>
                <a:cs typeface="Cambria"/>
              </a:rPr>
              <a:t>&lt;BR&gt; or &lt;BR </a:t>
            </a:r>
            <a:r>
              <a:rPr dirty="0" sz="1800" b="1">
                <a:latin typeface="Cambria"/>
                <a:cs typeface="Cambria"/>
              </a:rPr>
              <a:t>/&gt; </a:t>
            </a:r>
            <a:r>
              <a:rPr dirty="0" sz="1800" spc="-5" b="1">
                <a:latin typeface="Cambria"/>
                <a:cs typeface="Cambria"/>
              </a:rPr>
              <a:t>and &lt;HR </a:t>
            </a:r>
            <a:r>
              <a:rPr dirty="0" sz="1800" b="1">
                <a:latin typeface="Cambria"/>
                <a:cs typeface="Cambria"/>
              </a:rPr>
              <a:t>/&gt; </a:t>
            </a:r>
            <a:r>
              <a:rPr dirty="0" sz="1800" spc="-5">
                <a:latin typeface="Cambria"/>
                <a:cs typeface="Cambria"/>
              </a:rPr>
              <a:t>tags </a:t>
            </a:r>
            <a:r>
              <a:rPr dirty="0" sz="1800">
                <a:latin typeface="Cambria"/>
                <a:cs typeface="Cambria"/>
              </a:rPr>
              <a:t>are </a:t>
            </a:r>
            <a:r>
              <a:rPr dirty="0" sz="1800" spc="-5">
                <a:latin typeface="Cambria"/>
                <a:cs typeface="Cambria"/>
              </a:rPr>
              <a:t>empty  tags.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8130"/>
            <a:ext cx="8073390" cy="468947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Formatting web page</a:t>
            </a:r>
            <a:r>
              <a:rPr dirty="0" sz="1800" spc="-2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algn="just" lvl="1" marL="1026160" marR="5080" indent="-342900">
              <a:lnSpc>
                <a:spcPts val="1939"/>
              </a:lnSpc>
              <a:spcBef>
                <a:spcPts val="46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HTML </a:t>
            </a:r>
            <a:r>
              <a:rPr dirty="0" sz="1800">
                <a:latin typeface="Cambria"/>
                <a:cs typeface="Cambria"/>
              </a:rPr>
              <a:t>has </a:t>
            </a:r>
            <a:r>
              <a:rPr dirty="0" sz="1800" spc="-5">
                <a:latin typeface="Cambria"/>
                <a:cs typeface="Cambria"/>
              </a:rPr>
              <a:t>six header tags </a:t>
            </a:r>
            <a:r>
              <a:rPr dirty="0" sz="1800" spc="-5" b="1">
                <a:latin typeface="Cambria"/>
                <a:cs typeface="Cambria"/>
              </a:rPr>
              <a:t>&lt;H1&gt;, &lt;H2&gt;...........&lt;H6&gt;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specify  section headings. </a:t>
            </a:r>
            <a:r>
              <a:rPr dirty="0" sz="1800">
                <a:latin typeface="Cambria"/>
                <a:cs typeface="Cambria"/>
              </a:rPr>
              <a:t>Text </a:t>
            </a:r>
            <a:r>
              <a:rPr dirty="0" sz="1800" spc="-5">
                <a:latin typeface="Cambria"/>
                <a:cs typeface="Cambria"/>
              </a:rPr>
              <a:t>with header </a:t>
            </a:r>
            <a:r>
              <a:rPr dirty="0" sz="1800">
                <a:latin typeface="Cambria"/>
                <a:cs typeface="Cambria"/>
              </a:rPr>
              <a:t>tags is </a:t>
            </a:r>
            <a:r>
              <a:rPr dirty="0" sz="1800" spc="-5">
                <a:latin typeface="Cambria"/>
                <a:cs typeface="Cambria"/>
              </a:rPr>
              <a:t>displayed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larger </a:t>
            </a:r>
            <a:r>
              <a:rPr dirty="0" sz="1800">
                <a:latin typeface="Cambria"/>
                <a:cs typeface="Cambria"/>
              </a:rPr>
              <a:t>and </a:t>
            </a:r>
            <a:r>
              <a:rPr dirty="0" sz="1800" spc="-5">
                <a:latin typeface="Cambria"/>
                <a:cs typeface="Cambria"/>
              </a:rPr>
              <a:t>bolder  </a:t>
            </a:r>
            <a:r>
              <a:rPr dirty="0" sz="1800">
                <a:latin typeface="Cambria"/>
                <a:cs typeface="Cambria"/>
              </a:rPr>
              <a:t>fonts </a:t>
            </a:r>
            <a:r>
              <a:rPr dirty="0" sz="1800" spc="-5">
                <a:latin typeface="Cambria"/>
                <a:cs typeface="Cambria"/>
              </a:rPr>
              <a:t>than the </a:t>
            </a:r>
            <a:r>
              <a:rPr dirty="0" sz="1800">
                <a:latin typeface="Cambria"/>
                <a:cs typeface="Cambria"/>
              </a:rPr>
              <a:t>normal </a:t>
            </a:r>
            <a:r>
              <a:rPr dirty="0" sz="1800" spc="-5">
                <a:latin typeface="Cambria"/>
                <a:cs typeface="Cambria"/>
              </a:rPr>
              <a:t>body text by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web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browser.</a:t>
            </a:r>
            <a:endParaRPr sz="1800">
              <a:latin typeface="Cambria"/>
              <a:cs typeface="Cambria"/>
            </a:endParaRPr>
          </a:p>
          <a:p>
            <a:pPr algn="just" lvl="1" marL="1026160" marR="5715" indent="-342900">
              <a:lnSpc>
                <a:spcPts val="1939"/>
              </a:lnSpc>
              <a:spcBef>
                <a:spcPts val="44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Every header leaves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blank line above and below </a:t>
            </a:r>
            <a:r>
              <a:rPr dirty="0" sz="1800">
                <a:latin typeface="Cambria"/>
                <a:cs typeface="Cambria"/>
              </a:rPr>
              <a:t>it </a:t>
            </a:r>
            <a:r>
              <a:rPr dirty="0" sz="1800" spc="-5">
                <a:latin typeface="Cambria"/>
                <a:cs typeface="Cambria"/>
              </a:rPr>
              <a:t>when displayed </a:t>
            </a:r>
            <a:r>
              <a:rPr dirty="0" sz="1800" spc="-10">
                <a:latin typeface="Cambria"/>
                <a:cs typeface="Cambria"/>
              </a:rPr>
              <a:t>in  </a:t>
            </a:r>
            <a:r>
              <a:rPr dirty="0" sz="1800" spc="-5">
                <a:latin typeface="Cambria"/>
                <a:cs typeface="Cambria"/>
              </a:rPr>
              <a:t>browser.</a:t>
            </a:r>
            <a:endParaRPr sz="1800">
              <a:latin typeface="Cambria"/>
              <a:cs typeface="Cambria"/>
            </a:endParaRPr>
          </a:p>
          <a:p>
            <a:pPr marL="1803400">
              <a:lnSpc>
                <a:spcPct val="100000"/>
              </a:lnSpc>
              <a:spcBef>
                <a:spcPts val="195"/>
              </a:spcBef>
            </a:pPr>
            <a:r>
              <a:rPr dirty="0" sz="1800">
                <a:latin typeface="Cambria"/>
                <a:cs typeface="Cambria"/>
              </a:rPr>
              <a:t>&lt;HTML&gt;</a:t>
            </a:r>
            <a:endParaRPr sz="1800">
              <a:latin typeface="Cambria"/>
              <a:cs typeface="Cambria"/>
            </a:endParaRPr>
          </a:p>
          <a:p>
            <a:pPr marL="212979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mbria"/>
                <a:cs typeface="Cambria"/>
              </a:rPr>
              <a:t>&lt;HEAD&gt;</a:t>
            </a:r>
            <a:endParaRPr sz="1800">
              <a:latin typeface="Cambria"/>
              <a:cs typeface="Cambria"/>
            </a:endParaRPr>
          </a:p>
          <a:p>
            <a:pPr algn="ctr" marR="1698625">
              <a:lnSpc>
                <a:spcPct val="100000"/>
              </a:lnSpc>
              <a:spcBef>
                <a:spcPts val="219"/>
              </a:spcBef>
            </a:pPr>
            <a:r>
              <a:rPr dirty="0" sz="1800" spc="-5">
                <a:latin typeface="Cambria"/>
                <a:cs typeface="Cambria"/>
              </a:rPr>
              <a:t>&lt;TITLE&gt;</a:t>
            </a:r>
            <a:endParaRPr sz="1800">
              <a:latin typeface="Cambria"/>
              <a:cs typeface="Cambria"/>
            </a:endParaRPr>
          </a:p>
          <a:p>
            <a:pPr algn="ctr" marL="540385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Cambria"/>
                <a:cs typeface="Cambria"/>
              </a:rPr>
              <a:t>My first</a:t>
            </a:r>
            <a:r>
              <a:rPr dirty="0" sz="1800" spc="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Page</a:t>
            </a:r>
            <a:endParaRPr sz="1800">
              <a:latin typeface="Cambria"/>
              <a:cs typeface="Cambria"/>
            </a:endParaRPr>
          </a:p>
          <a:p>
            <a:pPr algn="ctr" marR="158623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Cambria"/>
                <a:cs typeface="Cambria"/>
              </a:rPr>
              <a:t>&lt;/TITLE&gt;</a:t>
            </a:r>
            <a:endParaRPr sz="1800">
              <a:latin typeface="Cambria"/>
              <a:cs typeface="Cambria"/>
            </a:endParaRPr>
          </a:p>
          <a:p>
            <a:pPr marL="212979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mbria"/>
                <a:cs typeface="Cambria"/>
              </a:rPr>
              <a:t>&lt;/HEAD&gt;</a:t>
            </a:r>
            <a:endParaRPr sz="1800">
              <a:latin typeface="Cambria"/>
              <a:cs typeface="Cambria"/>
            </a:endParaRPr>
          </a:p>
          <a:p>
            <a:pPr marL="2129790">
              <a:lnSpc>
                <a:spcPct val="100000"/>
              </a:lnSpc>
              <a:spcBef>
                <a:spcPts val="220"/>
              </a:spcBef>
            </a:pPr>
            <a:r>
              <a:rPr dirty="0" sz="1800">
                <a:latin typeface="Cambria"/>
                <a:cs typeface="Cambria"/>
              </a:rPr>
              <a:t>&lt;BODY&gt;</a:t>
            </a:r>
            <a:endParaRPr sz="1800">
              <a:latin typeface="Cambria"/>
              <a:cs typeface="Cambria"/>
            </a:endParaRPr>
          </a:p>
          <a:p>
            <a:pPr marL="2756535">
              <a:lnSpc>
                <a:spcPct val="100000"/>
              </a:lnSpc>
              <a:spcBef>
                <a:spcPts val="215"/>
              </a:spcBef>
            </a:pPr>
            <a:r>
              <a:rPr dirty="0" sz="1800" spc="-5" b="1">
                <a:latin typeface="Cambria"/>
                <a:cs typeface="Cambria"/>
              </a:rPr>
              <a:t>&lt;h1&gt; </a:t>
            </a:r>
            <a:r>
              <a:rPr dirty="0" sz="1800" spc="-5">
                <a:latin typeface="Cambria"/>
                <a:cs typeface="Cambria"/>
              </a:rPr>
              <a:t>Welcome to my first web page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&lt;/h1&gt;</a:t>
            </a:r>
            <a:endParaRPr sz="1800">
              <a:latin typeface="Cambria"/>
              <a:cs typeface="Cambria"/>
            </a:endParaRPr>
          </a:p>
          <a:p>
            <a:pPr marL="212979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mbria"/>
                <a:cs typeface="Cambria"/>
              </a:rPr>
              <a:t>&lt;/BODY&gt;</a:t>
            </a:r>
            <a:endParaRPr sz="1800">
              <a:latin typeface="Cambria"/>
              <a:cs typeface="Cambria"/>
            </a:endParaRPr>
          </a:p>
          <a:p>
            <a:pPr marL="1803400">
              <a:lnSpc>
                <a:spcPct val="100000"/>
              </a:lnSpc>
              <a:spcBef>
                <a:spcPts val="219"/>
              </a:spcBef>
            </a:pPr>
            <a:r>
              <a:rPr dirty="0" sz="1800">
                <a:latin typeface="Cambria"/>
                <a:cs typeface="Cambria"/>
              </a:rPr>
              <a:t>&lt;/HTML&gt;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8213"/>
            <a:ext cx="5935345" cy="61277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Formatting web page</a:t>
            </a:r>
            <a:r>
              <a:rPr dirty="0" sz="1800" spc="-2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210"/>
              </a:spcBef>
              <a:buClr>
                <a:srgbClr val="3A812E"/>
              </a:buClr>
              <a:buSzPct val="70588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700" spc="-5">
                <a:latin typeface="Cambria"/>
                <a:cs typeface="Cambria"/>
              </a:rPr>
              <a:t>Browsers ignore </a:t>
            </a:r>
            <a:r>
              <a:rPr dirty="0" sz="1700">
                <a:latin typeface="Cambria"/>
                <a:cs typeface="Cambria"/>
              </a:rPr>
              <a:t>extra space </a:t>
            </a:r>
            <a:r>
              <a:rPr dirty="0" sz="1700" spc="-5">
                <a:latin typeface="Cambria"/>
                <a:cs typeface="Cambria"/>
              </a:rPr>
              <a:t>within </a:t>
            </a:r>
            <a:r>
              <a:rPr dirty="0" sz="1700">
                <a:latin typeface="Cambria"/>
                <a:cs typeface="Cambria"/>
              </a:rPr>
              <a:t>HTML</a:t>
            </a:r>
            <a:r>
              <a:rPr dirty="0" sz="1700" spc="-75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document.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804" y="1982215"/>
            <a:ext cx="5166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354965" algn="l"/>
                <a:tab pos="355600" algn="l"/>
                <a:tab pos="845819" algn="l"/>
                <a:tab pos="4665980" algn="l"/>
              </a:tabLst>
            </a:pPr>
            <a:r>
              <a:rPr dirty="0" sz="1800">
                <a:latin typeface="Cambria"/>
                <a:cs typeface="Cambria"/>
              </a:rPr>
              <a:t>For	</a:t>
            </a:r>
            <a:r>
              <a:rPr dirty="0" sz="1800" spc="-5">
                <a:latin typeface="Cambria"/>
                <a:cs typeface="Cambria"/>
              </a:rPr>
              <a:t>Exampl</a:t>
            </a:r>
            <a:r>
              <a:rPr dirty="0" sz="1800">
                <a:latin typeface="Cambria"/>
                <a:cs typeface="Cambria"/>
              </a:rPr>
              <a:t>e: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You</a:t>
            </a:r>
            <a:r>
              <a:rPr dirty="0" sz="1800" spc="-5">
                <a:latin typeface="Cambria"/>
                <a:cs typeface="Cambria"/>
              </a:rPr>
              <a:t> ca</a:t>
            </a:r>
            <a:r>
              <a:rPr dirty="0" sz="1800">
                <a:latin typeface="Cambria"/>
                <a:cs typeface="Cambria"/>
              </a:rPr>
              <a:t>n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have </a:t>
            </a:r>
            <a:r>
              <a:rPr dirty="0" sz="1800" spc="-5">
                <a:latin typeface="Cambria"/>
                <a:cs typeface="Cambria"/>
              </a:rPr>
              <a:t>te</a:t>
            </a:r>
            <a:r>
              <a:rPr dirty="0" sz="1800">
                <a:latin typeface="Cambria"/>
                <a:cs typeface="Cambria"/>
              </a:rPr>
              <a:t>xt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“Hello	</a:t>
            </a:r>
            <a:r>
              <a:rPr dirty="0" sz="1800" spc="-5" b="1">
                <a:latin typeface="Cambria"/>
                <a:cs typeface="Cambria"/>
              </a:rPr>
              <a:t>BVM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5978" y="1982215"/>
            <a:ext cx="405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mbria"/>
                <a:cs typeface="Cambria"/>
              </a:rPr>
              <a:t>”</a:t>
            </a:r>
            <a:r>
              <a:rPr dirty="0" sz="1800" spc="245" b="1">
                <a:latin typeface="Cambria"/>
                <a:cs typeface="Cambria"/>
              </a:rPr>
              <a:t> </a:t>
            </a:r>
            <a:r>
              <a:rPr dirty="0" sz="1800" spc="15">
                <a:latin typeface="Cambria"/>
                <a:cs typeface="Cambria"/>
              </a:rPr>
              <a:t>in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804" y="2201671"/>
            <a:ext cx="7402195" cy="370141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Cambria"/>
                <a:cs typeface="Cambria"/>
              </a:rPr>
              <a:t>HTML document </a:t>
            </a:r>
            <a:r>
              <a:rPr dirty="0" sz="1800" spc="-5">
                <a:latin typeface="Cambria"/>
                <a:cs typeface="Cambria"/>
              </a:rPr>
              <a:t>but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browser </a:t>
            </a:r>
            <a:r>
              <a:rPr dirty="0" sz="1800">
                <a:latin typeface="Cambria"/>
                <a:cs typeface="Cambria"/>
              </a:rPr>
              <a:t>it </a:t>
            </a:r>
            <a:r>
              <a:rPr dirty="0" sz="1800" spc="-5">
                <a:latin typeface="Cambria"/>
                <a:cs typeface="Cambria"/>
              </a:rPr>
              <a:t>display, </a:t>
            </a:r>
            <a:r>
              <a:rPr dirty="0" sz="1800" b="1">
                <a:latin typeface="Cambria"/>
                <a:cs typeface="Cambria"/>
              </a:rPr>
              <a:t>“Hello</a:t>
            </a:r>
            <a:r>
              <a:rPr dirty="0" sz="1800" spc="2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BVM".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Cambria"/>
                <a:cs typeface="Cambria"/>
              </a:rPr>
              <a:t>Paragraph tag</a:t>
            </a:r>
            <a:r>
              <a:rPr dirty="0" sz="1800" spc="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&lt;P&gt;:</a:t>
            </a:r>
            <a:endParaRPr sz="1800">
              <a:latin typeface="Cambria"/>
              <a:cs typeface="Cambria"/>
            </a:endParaRPr>
          </a:p>
          <a:p>
            <a:pPr lvl="1" marL="696595" indent="-342900">
              <a:lnSpc>
                <a:spcPts val="2050"/>
              </a:lnSpc>
              <a:spcBef>
                <a:spcPts val="215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696595" algn="l"/>
                <a:tab pos="697230" algn="l"/>
              </a:tabLst>
            </a:pPr>
            <a:r>
              <a:rPr dirty="0" sz="1800" spc="-5">
                <a:latin typeface="Cambria"/>
                <a:cs typeface="Cambria"/>
              </a:rPr>
              <a:t>This tag </a:t>
            </a:r>
            <a:r>
              <a:rPr dirty="0" sz="1800">
                <a:latin typeface="Cambria"/>
                <a:cs typeface="Cambria"/>
              </a:rPr>
              <a:t>&lt;P&gt; indicates a </a:t>
            </a:r>
            <a:r>
              <a:rPr dirty="0" sz="1800" spc="-5">
                <a:latin typeface="Cambria"/>
                <a:cs typeface="Cambria"/>
              </a:rPr>
              <a:t>paragraph, 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separate two</a:t>
            </a:r>
            <a:r>
              <a:rPr dirty="0" sz="1800" spc="2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paragraphs</a:t>
            </a:r>
            <a:endParaRPr sz="1800">
              <a:latin typeface="Cambria"/>
              <a:cs typeface="Cambria"/>
            </a:endParaRPr>
          </a:p>
          <a:p>
            <a:pPr marL="696595">
              <a:lnSpc>
                <a:spcPts val="2050"/>
              </a:lnSpc>
            </a:pPr>
            <a:r>
              <a:rPr dirty="0" sz="1800" spc="-5">
                <a:latin typeface="Cambria"/>
                <a:cs typeface="Cambria"/>
              </a:rPr>
              <a:t>with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blank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line.</a:t>
            </a:r>
            <a:endParaRPr sz="1800">
              <a:latin typeface="Cambria"/>
              <a:cs typeface="Cambria"/>
            </a:endParaRPr>
          </a:p>
          <a:p>
            <a:pPr marL="1170305">
              <a:lnSpc>
                <a:spcPct val="100000"/>
              </a:lnSpc>
              <a:spcBef>
                <a:spcPts val="220"/>
              </a:spcBef>
            </a:pPr>
            <a:r>
              <a:rPr dirty="0" sz="1800" spc="-5" b="1">
                <a:latin typeface="Cambria"/>
                <a:cs typeface="Cambria"/>
              </a:rPr>
              <a:t>&lt;P&gt; </a:t>
            </a:r>
            <a:r>
              <a:rPr dirty="0" sz="1800" spc="-5">
                <a:latin typeface="Cambria"/>
                <a:cs typeface="Cambria"/>
              </a:rPr>
              <a:t>Welcome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the world </a:t>
            </a:r>
            <a:r>
              <a:rPr dirty="0" sz="1800">
                <a:latin typeface="Cambria"/>
                <a:cs typeface="Cambria"/>
              </a:rPr>
              <a:t>of HTML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&lt;/P&gt;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1800" b="1">
                <a:latin typeface="Cambria"/>
                <a:cs typeface="Cambria"/>
              </a:rPr>
              <a:t>Line </a:t>
            </a:r>
            <a:r>
              <a:rPr dirty="0" sz="1800" spc="-5" b="1">
                <a:latin typeface="Cambria"/>
                <a:cs typeface="Cambria"/>
              </a:rPr>
              <a:t>Break Tag</a:t>
            </a:r>
            <a:r>
              <a:rPr dirty="0" sz="1800" spc="-2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&lt;BR&gt;:</a:t>
            </a:r>
            <a:endParaRPr sz="1800">
              <a:latin typeface="Cambria"/>
              <a:cs typeface="Cambria"/>
            </a:endParaRPr>
          </a:p>
          <a:p>
            <a:pPr algn="just" lvl="1" marL="696595" marR="5080" indent="-342900">
              <a:lnSpc>
                <a:spcPts val="1939"/>
              </a:lnSpc>
              <a:spcBef>
                <a:spcPts val="465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697230" algn="l"/>
              </a:tabLst>
            </a:pPr>
            <a:r>
              <a:rPr dirty="0" sz="1800">
                <a:latin typeface="Cambria"/>
                <a:cs typeface="Cambria"/>
              </a:rPr>
              <a:t>The empty </a:t>
            </a:r>
            <a:r>
              <a:rPr dirty="0" sz="1800" spc="-5">
                <a:latin typeface="Cambria"/>
                <a:cs typeface="Cambria"/>
              </a:rPr>
              <a:t>tag </a:t>
            </a:r>
            <a:r>
              <a:rPr dirty="0" sz="1800">
                <a:latin typeface="Cambria"/>
                <a:cs typeface="Cambria"/>
              </a:rPr>
              <a:t>&lt;BR&gt; is used, </a:t>
            </a:r>
            <a:r>
              <a:rPr dirty="0" sz="1800" spc="-5">
                <a:latin typeface="Cambria"/>
                <a:cs typeface="Cambria"/>
              </a:rPr>
              <a:t>where the text needs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start </a:t>
            </a:r>
            <a:r>
              <a:rPr dirty="0" sz="1800">
                <a:latin typeface="Cambria"/>
                <a:cs typeface="Cambria"/>
              </a:rPr>
              <a:t>from a  </a:t>
            </a:r>
            <a:r>
              <a:rPr dirty="0" sz="1800" spc="-5">
                <a:latin typeface="Cambria"/>
                <a:cs typeface="Cambria"/>
              </a:rPr>
              <a:t>new </a:t>
            </a:r>
            <a:r>
              <a:rPr dirty="0" sz="1800">
                <a:latin typeface="Cambria"/>
                <a:cs typeface="Cambria"/>
              </a:rPr>
              <a:t>line </a:t>
            </a:r>
            <a:r>
              <a:rPr dirty="0" sz="1800" spc="-5">
                <a:latin typeface="Cambria"/>
                <a:cs typeface="Cambria"/>
              </a:rPr>
              <a:t>and </a:t>
            </a:r>
            <a:r>
              <a:rPr dirty="0" sz="1800" spc="-10">
                <a:latin typeface="Cambria"/>
                <a:cs typeface="Cambria"/>
              </a:rPr>
              <a:t>not </a:t>
            </a:r>
            <a:r>
              <a:rPr dirty="0" sz="1800" spc="-5">
                <a:latin typeface="Cambria"/>
                <a:cs typeface="Cambria"/>
              </a:rPr>
              <a:t>continue on the same line.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get </a:t>
            </a:r>
            <a:r>
              <a:rPr dirty="0" sz="1800">
                <a:latin typeface="Cambria"/>
                <a:cs typeface="Cambria"/>
              </a:rPr>
              <a:t>every </a:t>
            </a:r>
            <a:r>
              <a:rPr dirty="0" sz="1800" spc="-5">
                <a:latin typeface="Cambria"/>
                <a:cs typeface="Cambria"/>
              </a:rPr>
              <a:t>sentence </a:t>
            </a:r>
            <a:r>
              <a:rPr dirty="0" sz="1800" spc="-10">
                <a:latin typeface="Cambria"/>
                <a:cs typeface="Cambria"/>
              </a:rPr>
              <a:t>on 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new line, </a:t>
            </a:r>
            <a:r>
              <a:rPr dirty="0" sz="1800">
                <a:latin typeface="Cambria"/>
                <a:cs typeface="Cambria"/>
              </a:rPr>
              <a:t>it is </a:t>
            </a:r>
            <a:r>
              <a:rPr dirty="0" sz="1800" spc="-5">
                <a:latin typeface="Cambria"/>
                <a:cs typeface="Cambria"/>
              </a:rPr>
              <a:t>necessary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use </a:t>
            </a:r>
            <a:r>
              <a:rPr dirty="0" sz="1800">
                <a:latin typeface="Cambria"/>
                <a:cs typeface="Cambria"/>
              </a:rPr>
              <a:t>a line </a:t>
            </a:r>
            <a:r>
              <a:rPr dirty="0" sz="1800" spc="-5">
                <a:latin typeface="Cambria"/>
                <a:cs typeface="Cambria"/>
              </a:rPr>
              <a:t>break.</a:t>
            </a:r>
            <a:endParaRPr sz="1800">
              <a:latin typeface="Cambria"/>
              <a:cs typeface="Cambria"/>
            </a:endParaRPr>
          </a:p>
          <a:p>
            <a:pPr marL="1172210">
              <a:lnSpc>
                <a:spcPct val="100000"/>
              </a:lnSpc>
              <a:spcBef>
                <a:spcPts val="434"/>
              </a:spcBef>
            </a:pPr>
            <a:r>
              <a:rPr dirty="0" sz="1600" spc="-5" b="1"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  <a:p>
            <a:pPr marL="2085339" marR="1659255">
              <a:lnSpc>
                <a:spcPct val="110000"/>
              </a:lnSpc>
              <a:spcBef>
                <a:spcPts val="145"/>
              </a:spcBef>
            </a:pPr>
            <a:r>
              <a:rPr dirty="0" sz="1600" spc="-5">
                <a:latin typeface="Cambria"/>
                <a:cs typeface="Cambria"/>
              </a:rPr>
              <a:t>National </a:t>
            </a:r>
            <a:r>
              <a:rPr dirty="0" sz="1600" spc="-10">
                <a:latin typeface="Cambria"/>
                <a:cs typeface="Cambria"/>
              </a:rPr>
              <a:t>Institute </a:t>
            </a:r>
            <a:r>
              <a:rPr dirty="0" sz="1600" spc="-5">
                <a:latin typeface="Cambria"/>
                <a:cs typeface="Cambria"/>
              </a:rPr>
              <a:t>of </a:t>
            </a:r>
            <a:r>
              <a:rPr dirty="0" sz="1600" spc="-10">
                <a:latin typeface="Cambria"/>
                <a:cs typeface="Cambria"/>
              </a:rPr>
              <a:t>Open Schooling </a:t>
            </a:r>
            <a:r>
              <a:rPr dirty="0" sz="1600" spc="-5">
                <a:latin typeface="Cambria"/>
                <a:cs typeface="Cambria"/>
              </a:rPr>
              <a:t>&lt;BR&gt;  B-31B, Kailash Colony</a:t>
            </a:r>
            <a:r>
              <a:rPr dirty="0" sz="1600" spc="5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&lt;BR&gt;</a:t>
            </a:r>
            <a:endParaRPr sz="1600">
              <a:latin typeface="Cambria"/>
              <a:cs typeface="Cambria"/>
            </a:endParaRPr>
          </a:p>
          <a:p>
            <a:pPr marL="2085339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latin typeface="Cambria"/>
                <a:cs typeface="Cambria"/>
              </a:rPr>
              <a:t>New</a:t>
            </a:r>
            <a:r>
              <a:rPr dirty="0" sz="1600" spc="-2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Delhi-110048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7790"/>
            <a:ext cx="8074025" cy="4379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Formatting web page </a:t>
            </a:r>
            <a:r>
              <a:rPr dirty="0" sz="1700" b="1">
                <a:latin typeface="Cambria"/>
                <a:cs typeface="Cambria"/>
              </a:rPr>
              <a:t>:</a:t>
            </a:r>
            <a:endParaRPr sz="17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b="1">
                <a:latin typeface="Cambria"/>
                <a:cs typeface="Cambria"/>
              </a:rPr>
              <a:t>Preformatted </a:t>
            </a:r>
            <a:r>
              <a:rPr dirty="0" sz="1800" spc="-5" b="1">
                <a:latin typeface="Cambria"/>
                <a:cs typeface="Cambria"/>
              </a:rPr>
              <a:t>Text Tag</a:t>
            </a:r>
            <a:r>
              <a:rPr dirty="0" sz="1800" spc="-3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&lt;PRE&gt;:</a:t>
            </a:r>
            <a:endParaRPr sz="1800">
              <a:latin typeface="Cambria"/>
              <a:cs typeface="Cambria"/>
            </a:endParaRPr>
          </a:p>
          <a:p>
            <a:pPr algn="just" lvl="2" marL="1367790" marR="5080" indent="-342900">
              <a:lnSpc>
                <a:spcPct val="80000"/>
              </a:lnSpc>
              <a:spcBef>
                <a:spcPts val="434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367790" algn="l"/>
              </a:tabLst>
            </a:pPr>
            <a:r>
              <a:rPr dirty="0" sz="1800" spc="-5">
                <a:latin typeface="Cambria"/>
                <a:cs typeface="Cambria"/>
              </a:rPr>
              <a:t>&lt;PRE&gt; tag can be used, where </a:t>
            </a:r>
            <a:r>
              <a:rPr dirty="0" sz="1800">
                <a:latin typeface="Cambria"/>
                <a:cs typeface="Cambria"/>
              </a:rPr>
              <a:t>it requires </a:t>
            </a:r>
            <a:r>
              <a:rPr dirty="0" sz="1800" spc="-5">
                <a:latin typeface="Cambria"/>
                <a:cs typeface="Cambria"/>
              </a:rPr>
              <a:t>total control </a:t>
            </a:r>
            <a:r>
              <a:rPr dirty="0" sz="1800">
                <a:latin typeface="Cambria"/>
                <a:cs typeface="Cambria"/>
              </a:rPr>
              <a:t>over </a:t>
            </a:r>
            <a:r>
              <a:rPr dirty="0" sz="1800" spc="-5">
                <a:latin typeface="Cambria"/>
                <a:cs typeface="Cambria"/>
              </a:rPr>
              <a:t>spacing  and </a:t>
            </a:r>
            <a:r>
              <a:rPr dirty="0" sz="1800">
                <a:latin typeface="Cambria"/>
                <a:cs typeface="Cambria"/>
              </a:rPr>
              <a:t>line </a:t>
            </a:r>
            <a:r>
              <a:rPr dirty="0" sz="1800" spc="-5">
                <a:latin typeface="Cambria"/>
                <a:cs typeface="Cambria"/>
              </a:rPr>
              <a:t>breaks. Browser preserves </a:t>
            </a:r>
            <a:r>
              <a:rPr dirty="0" sz="1800">
                <a:latin typeface="Cambria"/>
                <a:cs typeface="Cambria"/>
              </a:rPr>
              <a:t>your </a:t>
            </a:r>
            <a:r>
              <a:rPr dirty="0" sz="1800" spc="-5">
                <a:latin typeface="Cambria"/>
                <a:cs typeface="Cambria"/>
              </a:rPr>
              <a:t>space and </a:t>
            </a:r>
            <a:r>
              <a:rPr dirty="0" sz="1800">
                <a:latin typeface="Cambria"/>
                <a:cs typeface="Cambria"/>
              </a:rPr>
              <a:t>line </a:t>
            </a:r>
            <a:r>
              <a:rPr dirty="0" sz="1800" spc="-5">
                <a:latin typeface="Cambria"/>
                <a:cs typeface="Cambria"/>
              </a:rPr>
              <a:t>break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the  text written </a:t>
            </a:r>
            <a:r>
              <a:rPr dirty="0" sz="1800">
                <a:latin typeface="Cambria"/>
                <a:cs typeface="Cambria"/>
              </a:rPr>
              <a:t>inside </a:t>
            </a:r>
            <a:r>
              <a:rPr dirty="0" sz="1800" spc="-5">
                <a:latin typeface="Cambria"/>
                <a:cs typeface="Cambria"/>
              </a:rPr>
              <a:t>the tag. </a:t>
            </a:r>
            <a:r>
              <a:rPr dirty="0" sz="1800">
                <a:latin typeface="Cambria"/>
                <a:cs typeface="Cambria"/>
              </a:rPr>
              <a:t>It </a:t>
            </a:r>
            <a:r>
              <a:rPr dirty="0" sz="1800" spc="-5">
                <a:latin typeface="Cambria"/>
                <a:cs typeface="Cambria"/>
              </a:rPr>
              <a:t>uses </a:t>
            </a:r>
            <a:r>
              <a:rPr dirty="0" sz="1800">
                <a:latin typeface="Cambria"/>
                <a:cs typeface="Cambria"/>
              </a:rPr>
              <a:t>courier</a:t>
            </a:r>
            <a:r>
              <a:rPr dirty="0" sz="1800" spc="3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font.</a:t>
            </a:r>
            <a:endParaRPr sz="18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1800" spc="-5" b="1">
                <a:latin typeface="Cambria"/>
                <a:cs typeface="Cambria"/>
              </a:rPr>
              <a:t>&lt;PRE&gt; </a:t>
            </a:r>
            <a:r>
              <a:rPr dirty="0" sz="1800" spc="-5">
                <a:latin typeface="Cambria"/>
                <a:cs typeface="Cambria"/>
              </a:rPr>
              <a:t>Welcome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the world </a:t>
            </a:r>
            <a:r>
              <a:rPr dirty="0" sz="1800">
                <a:latin typeface="Cambria"/>
                <a:cs typeface="Cambria"/>
              </a:rPr>
              <a:t>of HTML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&lt;/PRE&gt;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lvl="1" marL="1026160" indent="-342900">
              <a:lnSpc>
                <a:spcPct val="100000"/>
              </a:lnSpc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 b="1">
                <a:latin typeface="Cambria"/>
                <a:cs typeface="Cambria"/>
              </a:rPr>
              <a:t>Horizontal </a:t>
            </a:r>
            <a:r>
              <a:rPr dirty="0" sz="1800" b="1">
                <a:latin typeface="Cambria"/>
                <a:cs typeface="Cambria"/>
              </a:rPr>
              <a:t>Rule </a:t>
            </a:r>
            <a:r>
              <a:rPr dirty="0" sz="1800" spc="-5" b="1">
                <a:latin typeface="Cambria"/>
                <a:cs typeface="Cambria"/>
              </a:rPr>
              <a:t>Tag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&lt;HR&gt;:</a:t>
            </a:r>
            <a:endParaRPr sz="1800">
              <a:latin typeface="Cambria"/>
              <a:cs typeface="Cambria"/>
            </a:endParaRPr>
          </a:p>
          <a:p>
            <a:pPr algn="just" lvl="2" marL="1367790" marR="6350" indent="-342900">
              <a:lnSpc>
                <a:spcPct val="80000"/>
              </a:lnSpc>
              <a:spcBef>
                <a:spcPts val="430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367790" algn="l"/>
              </a:tabLst>
            </a:pPr>
            <a:r>
              <a:rPr dirty="0" sz="1800" spc="-5">
                <a:latin typeface="Cambria"/>
                <a:cs typeface="Cambria"/>
              </a:rPr>
              <a:t>An </a:t>
            </a:r>
            <a:r>
              <a:rPr dirty="0" sz="1800">
                <a:latin typeface="Cambria"/>
                <a:cs typeface="Cambria"/>
              </a:rPr>
              <a:t>empty </a:t>
            </a:r>
            <a:r>
              <a:rPr dirty="0" sz="1800" spc="-5">
                <a:latin typeface="Cambria"/>
                <a:cs typeface="Cambria"/>
              </a:rPr>
              <a:t>tag &lt;HR&gt; </a:t>
            </a:r>
            <a:r>
              <a:rPr dirty="0" sz="1800">
                <a:latin typeface="Cambria"/>
                <a:cs typeface="Cambria"/>
              </a:rPr>
              <a:t>basically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draw </a:t>
            </a:r>
            <a:r>
              <a:rPr dirty="0" sz="1800" spc="-5">
                <a:latin typeface="Cambria"/>
                <a:cs typeface="Cambria"/>
              </a:rPr>
              <a:t>lines and horizontal  rules. </a:t>
            </a:r>
            <a:r>
              <a:rPr dirty="0" sz="1800">
                <a:latin typeface="Cambria"/>
                <a:cs typeface="Cambria"/>
              </a:rPr>
              <a:t>It </a:t>
            </a:r>
            <a:r>
              <a:rPr dirty="0" sz="1800" spc="-5">
                <a:latin typeface="Cambria"/>
                <a:cs typeface="Cambria"/>
              </a:rPr>
              <a:t>can be 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separate two sections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text</a:t>
            </a:r>
            <a:r>
              <a:rPr dirty="0" sz="1800" spc="-5">
                <a:latin typeface="Calibri"/>
                <a:cs typeface="Calibri"/>
              </a:rPr>
              <a:t>. </a:t>
            </a:r>
            <a:r>
              <a:rPr dirty="0" sz="1800">
                <a:latin typeface="Cambria"/>
                <a:cs typeface="Cambria"/>
              </a:rPr>
              <a:t>It </a:t>
            </a:r>
            <a:r>
              <a:rPr dirty="0" sz="1800" spc="-10">
                <a:latin typeface="Cambria"/>
                <a:cs typeface="Cambria"/>
              </a:rPr>
              <a:t>accept </a:t>
            </a:r>
            <a:r>
              <a:rPr dirty="0" sz="1800" spc="-5">
                <a:latin typeface="Cambria"/>
                <a:cs typeface="Cambria"/>
              </a:rPr>
              <a:t>SIZE,  COLOR, </a:t>
            </a:r>
            <a:r>
              <a:rPr dirty="0" sz="1800">
                <a:latin typeface="Cambria"/>
                <a:cs typeface="Cambria"/>
              </a:rPr>
              <a:t>ALIGN </a:t>
            </a:r>
            <a:r>
              <a:rPr dirty="0" sz="1800" spc="-5">
                <a:latin typeface="Cambria"/>
                <a:cs typeface="Cambria"/>
              </a:rPr>
              <a:t>attribute.</a:t>
            </a:r>
            <a:endParaRPr sz="1800">
              <a:latin typeface="Cambria"/>
              <a:cs typeface="Cambria"/>
            </a:endParaRPr>
          </a:p>
          <a:p>
            <a:pPr lvl="2" marL="1367790" indent="-342900">
              <a:lnSpc>
                <a:spcPts val="1920"/>
              </a:lnSpc>
              <a:spcBef>
                <a:spcPts val="10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367155" algn="l"/>
                <a:tab pos="1367790" algn="l"/>
              </a:tabLst>
            </a:pPr>
            <a:r>
              <a:rPr dirty="0" sz="1600" spc="-5" b="1">
                <a:latin typeface="Cambria"/>
                <a:cs typeface="Cambria"/>
              </a:rPr>
              <a:t>Example:</a:t>
            </a:r>
            <a:endParaRPr sz="1600">
              <a:latin typeface="Cambria"/>
              <a:cs typeface="Cambria"/>
            </a:endParaRPr>
          </a:p>
          <a:p>
            <a:pPr algn="ctr" marR="1770380">
              <a:lnSpc>
                <a:spcPts val="2039"/>
              </a:lnSpc>
            </a:pPr>
            <a:r>
              <a:rPr dirty="0" sz="1700">
                <a:latin typeface="Cambria"/>
                <a:cs typeface="Cambria"/>
              </a:rPr>
              <a:t>&lt;BODY&gt;</a:t>
            </a:r>
            <a:endParaRPr sz="1700">
              <a:latin typeface="Cambria"/>
              <a:cs typeface="Cambria"/>
            </a:endParaRPr>
          </a:p>
          <a:p>
            <a:pPr marL="3670935">
              <a:lnSpc>
                <a:spcPct val="100000"/>
              </a:lnSpc>
              <a:spcBef>
                <a:spcPts val="5"/>
              </a:spcBef>
            </a:pPr>
            <a:r>
              <a:rPr dirty="0" sz="1700" spc="-5">
                <a:latin typeface="Cambria"/>
                <a:cs typeface="Cambria"/>
              </a:rPr>
              <a:t>Your horizontal </a:t>
            </a:r>
            <a:r>
              <a:rPr dirty="0" sz="1700">
                <a:latin typeface="Cambria"/>
                <a:cs typeface="Cambria"/>
              </a:rPr>
              <a:t>rule </a:t>
            </a:r>
            <a:r>
              <a:rPr dirty="0" sz="1700" spc="-5">
                <a:latin typeface="Cambria"/>
                <a:cs typeface="Cambria"/>
              </a:rPr>
              <a:t>goes here.</a:t>
            </a:r>
            <a:r>
              <a:rPr dirty="0" sz="1700" spc="-45">
                <a:latin typeface="Cambria"/>
                <a:cs typeface="Cambria"/>
              </a:rPr>
              <a:t> </a:t>
            </a:r>
            <a:r>
              <a:rPr dirty="0" sz="1700" spc="-5" b="1">
                <a:latin typeface="Cambria"/>
                <a:cs typeface="Cambria"/>
              </a:rPr>
              <a:t>&lt;HR&gt;</a:t>
            </a:r>
            <a:endParaRPr sz="1700">
              <a:latin typeface="Cambria"/>
              <a:cs typeface="Cambria"/>
            </a:endParaRPr>
          </a:p>
          <a:p>
            <a:pPr marL="3670935">
              <a:lnSpc>
                <a:spcPct val="100000"/>
              </a:lnSpc>
            </a:pPr>
            <a:r>
              <a:rPr dirty="0" sz="1700" spc="-5">
                <a:latin typeface="Cambria"/>
                <a:cs typeface="Cambria"/>
              </a:rPr>
              <a:t>The </a:t>
            </a:r>
            <a:r>
              <a:rPr dirty="0" sz="1700">
                <a:latin typeface="Cambria"/>
                <a:cs typeface="Cambria"/>
              </a:rPr>
              <a:t>rest </a:t>
            </a:r>
            <a:r>
              <a:rPr dirty="0" sz="1700" spc="-5">
                <a:latin typeface="Cambria"/>
                <a:cs typeface="Cambria"/>
              </a:rPr>
              <a:t>of the text goes</a:t>
            </a:r>
            <a:r>
              <a:rPr dirty="0" sz="1700" spc="-45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here.</a:t>
            </a:r>
            <a:endParaRPr sz="1700">
              <a:latin typeface="Cambria"/>
              <a:cs typeface="Cambria"/>
            </a:endParaRPr>
          </a:p>
          <a:p>
            <a:pPr algn="ctr" marR="1664970">
              <a:lnSpc>
                <a:spcPct val="100000"/>
              </a:lnSpc>
            </a:pPr>
            <a:r>
              <a:rPr dirty="0" sz="1700">
                <a:latin typeface="Cambria"/>
                <a:cs typeface="Cambria"/>
              </a:rPr>
              <a:t>&lt;/BODY&gt;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2654"/>
            <a:ext cx="8072755" cy="2894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Character Formatting </a:t>
            </a:r>
            <a:r>
              <a:rPr dirty="0" sz="1900" b="1">
                <a:latin typeface="Cambria"/>
                <a:cs typeface="Cambria"/>
              </a:rPr>
              <a:t>Tags</a:t>
            </a:r>
            <a:r>
              <a:rPr dirty="0" sz="1800" b="1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algn="just" lvl="1" marL="1026160" marR="5080" indent="-342900">
              <a:lnSpc>
                <a:spcPts val="1730"/>
              </a:lnSpc>
              <a:spcBef>
                <a:spcPts val="42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794" algn="l"/>
              </a:tabLst>
            </a:pP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5">
                <a:latin typeface="Cambria"/>
                <a:cs typeface="Cambria"/>
              </a:rPr>
              <a:t>character </a:t>
            </a:r>
            <a:r>
              <a:rPr dirty="0" sz="1800">
                <a:latin typeface="Cambria"/>
                <a:cs typeface="Cambria"/>
              </a:rPr>
              <a:t>formatting </a:t>
            </a:r>
            <a:r>
              <a:rPr dirty="0" sz="1800" spc="-5">
                <a:latin typeface="Cambria"/>
                <a:cs typeface="Cambria"/>
              </a:rPr>
              <a:t>tags are 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specify </a:t>
            </a:r>
            <a:r>
              <a:rPr dirty="0" sz="1800">
                <a:latin typeface="Cambria"/>
                <a:cs typeface="Cambria"/>
              </a:rPr>
              <a:t>how a </a:t>
            </a:r>
            <a:r>
              <a:rPr dirty="0" sz="1800" spc="-5">
                <a:latin typeface="Cambria"/>
                <a:cs typeface="Cambria"/>
              </a:rPr>
              <a:t>particular text  </a:t>
            </a:r>
            <a:r>
              <a:rPr dirty="0" sz="1800">
                <a:latin typeface="Cambria"/>
                <a:cs typeface="Cambria"/>
              </a:rPr>
              <a:t>should </a:t>
            </a:r>
            <a:r>
              <a:rPr dirty="0" sz="1800" spc="-5">
                <a:latin typeface="Cambria"/>
                <a:cs typeface="Cambria"/>
              </a:rPr>
              <a:t>be </a:t>
            </a:r>
            <a:r>
              <a:rPr dirty="0" sz="1800">
                <a:latin typeface="Cambria"/>
                <a:cs typeface="Cambria"/>
              </a:rPr>
              <a:t>displayed on </a:t>
            </a:r>
            <a:r>
              <a:rPr dirty="0" sz="1800" spc="-5">
                <a:latin typeface="Cambria"/>
                <a:cs typeface="Cambria"/>
              </a:rPr>
              <a:t>the screen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distinguish certain characters  within the </a:t>
            </a:r>
            <a:r>
              <a:rPr dirty="0" sz="1800">
                <a:latin typeface="Cambria"/>
                <a:cs typeface="Cambria"/>
              </a:rPr>
              <a:t>document.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1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Boldface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&lt;B&gt;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Italics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&lt;I&gt;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Subscript </a:t>
            </a:r>
            <a:r>
              <a:rPr dirty="0" sz="1800" spc="-5" b="1">
                <a:latin typeface="Cambria"/>
                <a:cs typeface="Cambria"/>
              </a:rPr>
              <a:t>&lt;SUB&gt;: </a:t>
            </a:r>
            <a:r>
              <a:rPr dirty="0" sz="1800" spc="-5">
                <a:latin typeface="Cambria"/>
                <a:cs typeface="Cambria"/>
              </a:rPr>
              <a:t>displays text </a:t>
            </a:r>
            <a:r>
              <a:rPr dirty="0" sz="1800">
                <a:latin typeface="Cambria"/>
                <a:cs typeface="Cambria"/>
              </a:rPr>
              <a:t>in</a:t>
            </a:r>
            <a:r>
              <a:rPr dirty="0" sz="1800" spc="3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Subscript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Superscript </a:t>
            </a:r>
            <a:r>
              <a:rPr dirty="0" sz="1800" spc="-5" b="1">
                <a:latin typeface="Cambria"/>
                <a:cs typeface="Cambria"/>
              </a:rPr>
              <a:t>&lt;SUP&gt;: </a:t>
            </a:r>
            <a:r>
              <a:rPr dirty="0" sz="1800" spc="-5">
                <a:latin typeface="Cambria"/>
                <a:cs typeface="Cambria"/>
              </a:rPr>
              <a:t>displays text </a:t>
            </a:r>
            <a:r>
              <a:rPr dirty="0" sz="1800">
                <a:latin typeface="Cambria"/>
                <a:cs typeface="Cambria"/>
              </a:rPr>
              <a:t>in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Superscript</a:t>
            </a:r>
            <a:endParaRPr sz="1800">
              <a:latin typeface="Cambria"/>
              <a:cs typeface="Cambria"/>
            </a:endParaRPr>
          </a:p>
          <a:p>
            <a:pPr lvl="1" marL="1026160" marR="5080" indent="-342900">
              <a:lnSpc>
                <a:spcPct val="8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Small </a:t>
            </a:r>
            <a:r>
              <a:rPr dirty="0" sz="1800" spc="-10" b="1">
                <a:latin typeface="Cambria"/>
                <a:cs typeface="Cambria"/>
              </a:rPr>
              <a:t>&lt;SMALL&gt;: </a:t>
            </a:r>
            <a:r>
              <a:rPr dirty="0" sz="1800" spc="-5">
                <a:latin typeface="Cambria"/>
                <a:cs typeface="Cambria"/>
              </a:rPr>
              <a:t>displays text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smaller font as compared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normal  </a:t>
            </a:r>
            <a:r>
              <a:rPr dirty="0" sz="1800">
                <a:latin typeface="Cambria"/>
                <a:cs typeface="Cambria"/>
              </a:rPr>
              <a:t>font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>
                <a:latin typeface="Cambria"/>
                <a:cs typeface="Cambria"/>
              </a:rPr>
              <a:t>Big </a:t>
            </a:r>
            <a:r>
              <a:rPr dirty="0" sz="1800" spc="-5" b="1">
                <a:latin typeface="Cambria"/>
                <a:cs typeface="Cambria"/>
              </a:rPr>
              <a:t>&lt;BIG&gt;: </a:t>
            </a:r>
            <a:r>
              <a:rPr dirty="0" sz="1800" spc="-5">
                <a:latin typeface="Cambria"/>
                <a:cs typeface="Cambria"/>
              </a:rPr>
              <a:t>displays text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larger </a:t>
            </a:r>
            <a:r>
              <a:rPr dirty="0" sz="1800">
                <a:latin typeface="Cambria"/>
                <a:cs typeface="Cambria"/>
              </a:rPr>
              <a:t>font </a:t>
            </a:r>
            <a:r>
              <a:rPr dirty="0" sz="1800" spc="-5">
                <a:latin typeface="Cambria"/>
                <a:cs typeface="Cambria"/>
              </a:rPr>
              <a:t>as compared </a:t>
            </a:r>
            <a:r>
              <a:rPr dirty="0" sz="1800">
                <a:latin typeface="Cambria"/>
                <a:cs typeface="Cambria"/>
              </a:rPr>
              <a:t>to normal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font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8827" rIns="0" bIns="0" rtlCol="0" vert="horz">
            <a:spAutoFit/>
          </a:bodyPr>
          <a:lstStyle/>
          <a:p>
            <a:pPr marL="35687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1900" spc="-5" b="1">
                <a:latin typeface="Cambria"/>
                <a:cs typeface="Cambria"/>
              </a:rPr>
              <a:t>&lt;FONT&gt;</a:t>
            </a:r>
            <a:r>
              <a:rPr dirty="0" sz="1900" spc="-10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Tag</a:t>
            </a:r>
            <a:r>
              <a:rPr dirty="0" spc="-5" b="1">
                <a:latin typeface="Cambria"/>
                <a:cs typeface="Cambria"/>
              </a:rPr>
              <a:t>:</a:t>
            </a:r>
            <a:endParaRPr sz="1900">
              <a:latin typeface="Cambria"/>
              <a:cs typeface="Cambria"/>
            </a:endParaRPr>
          </a:p>
          <a:p>
            <a:pPr lvl="1" marL="1027430" indent="-342900">
              <a:lnSpc>
                <a:spcPct val="100000"/>
              </a:lnSpc>
              <a:spcBef>
                <a:spcPts val="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7430" algn="l"/>
                <a:tab pos="1028065" algn="l"/>
              </a:tabLst>
            </a:pPr>
            <a:r>
              <a:rPr dirty="0" sz="1800" spc="-5">
                <a:latin typeface="Cambria"/>
                <a:cs typeface="Cambria"/>
              </a:rPr>
              <a:t>Attributes </a:t>
            </a:r>
            <a:r>
              <a:rPr dirty="0" sz="1800">
                <a:latin typeface="Cambria"/>
                <a:cs typeface="Cambria"/>
              </a:rPr>
              <a:t>of &lt;FONT&gt;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are:</a:t>
            </a:r>
            <a:endParaRPr sz="1800">
              <a:latin typeface="Cambria"/>
              <a:cs typeface="Cambria"/>
            </a:endParaRPr>
          </a:p>
          <a:p>
            <a:pPr lvl="2" marL="1369060" marR="5715" indent="-342900">
              <a:lnSpc>
                <a:spcPct val="80000"/>
              </a:lnSpc>
              <a:spcBef>
                <a:spcPts val="430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368425" algn="l"/>
                <a:tab pos="1369060" algn="l"/>
              </a:tabLst>
            </a:pPr>
            <a:r>
              <a:rPr dirty="0" sz="1800" spc="-5" b="1">
                <a:latin typeface="Cambria"/>
                <a:cs typeface="Cambria"/>
              </a:rPr>
              <a:t>COLOR</a:t>
            </a:r>
            <a:r>
              <a:rPr dirty="0" sz="1800" spc="-5">
                <a:latin typeface="Cambria"/>
                <a:cs typeface="Cambria"/>
              </a:rPr>
              <a:t>: Sets </a:t>
            </a: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5">
                <a:latin typeface="Cambria"/>
                <a:cs typeface="Cambria"/>
              </a:rPr>
              <a:t>color </a:t>
            </a:r>
            <a:r>
              <a:rPr dirty="0" sz="1800">
                <a:latin typeface="Cambria"/>
                <a:cs typeface="Cambria"/>
              </a:rPr>
              <a:t>of the text </a:t>
            </a:r>
            <a:r>
              <a:rPr dirty="0" sz="1800" spc="-5">
                <a:latin typeface="Cambria"/>
                <a:cs typeface="Cambria"/>
              </a:rPr>
              <a:t>that will appear </a:t>
            </a:r>
            <a:r>
              <a:rPr dirty="0" sz="1800">
                <a:latin typeface="Cambria"/>
                <a:cs typeface="Cambria"/>
              </a:rPr>
              <a:t>on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screen. It  </a:t>
            </a:r>
            <a:r>
              <a:rPr dirty="0" sz="1800" spc="-5">
                <a:latin typeface="Cambria"/>
                <a:cs typeface="Cambria"/>
              </a:rPr>
              <a:t>can be set by </a:t>
            </a:r>
            <a:r>
              <a:rPr dirty="0" sz="1800">
                <a:latin typeface="Cambria"/>
                <a:cs typeface="Cambria"/>
              </a:rPr>
              <a:t>giving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value </a:t>
            </a:r>
            <a:r>
              <a:rPr dirty="0" sz="1800" spc="-5">
                <a:latin typeface="Cambria"/>
                <a:cs typeface="Cambria"/>
              </a:rPr>
              <a:t>as #rr0000 </a:t>
            </a:r>
            <a:r>
              <a:rPr dirty="0" sz="1800">
                <a:latin typeface="Cambria"/>
                <a:cs typeface="Cambria"/>
              </a:rPr>
              <a:t>for red or </a:t>
            </a:r>
            <a:r>
              <a:rPr dirty="0" sz="1800" spc="-5">
                <a:latin typeface="Cambria"/>
                <a:cs typeface="Cambria"/>
              </a:rPr>
              <a:t>by</a:t>
            </a:r>
            <a:r>
              <a:rPr dirty="0" sz="1800" spc="5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name.</a:t>
            </a:r>
            <a:endParaRPr sz="1800">
              <a:latin typeface="Cambria"/>
              <a:cs typeface="Cambria"/>
            </a:endParaRPr>
          </a:p>
          <a:p>
            <a:pPr lvl="2" marL="1270">
              <a:lnSpc>
                <a:spcPct val="100000"/>
              </a:lnSpc>
              <a:spcBef>
                <a:spcPts val="5"/>
              </a:spcBef>
              <a:buClr>
                <a:srgbClr val="CC9900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lvl="2" marL="1369060" marR="5080" indent="-342900">
              <a:lnSpc>
                <a:spcPct val="80000"/>
              </a:lnSpc>
              <a:buClr>
                <a:srgbClr val="CC9900"/>
              </a:buClr>
              <a:buSzPct val="75000"/>
              <a:buFont typeface="Wingdings"/>
              <a:buChar char=""/>
              <a:tabLst>
                <a:tab pos="1368425" algn="l"/>
                <a:tab pos="1369060" algn="l"/>
              </a:tabLst>
            </a:pPr>
            <a:r>
              <a:rPr dirty="0" sz="1800" spc="-5" b="1">
                <a:latin typeface="Cambria"/>
                <a:cs typeface="Cambria"/>
              </a:rPr>
              <a:t>SIZE</a:t>
            </a:r>
            <a:r>
              <a:rPr dirty="0" sz="1800" spc="-5">
                <a:latin typeface="Cambria"/>
                <a:cs typeface="Cambria"/>
              </a:rPr>
              <a:t>: Sets the size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the text, </a:t>
            </a:r>
            <a:r>
              <a:rPr dirty="0" sz="1800" spc="-10">
                <a:latin typeface="Cambria"/>
                <a:cs typeface="Cambria"/>
              </a:rPr>
              <a:t>takes </a:t>
            </a:r>
            <a:r>
              <a:rPr dirty="0" sz="1800">
                <a:latin typeface="Cambria"/>
                <a:cs typeface="Cambria"/>
              </a:rPr>
              <a:t>value between 1 </a:t>
            </a:r>
            <a:r>
              <a:rPr dirty="0" sz="1800" spc="-5">
                <a:latin typeface="Cambria"/>
                <a:cs typeface="Cambria"/>
              </a:rPr>
              <a:t>and 7, default </a:t>
            </a:r>
            <a:r>
              <a:rPr dirty="0" sz="1800">
                <a:latin typeface="Cambria"/>
                <a:cs typeface="Cambria"/>
              </a:rPr>
              <a:t>is  </a:t>
            </a:r>
            <a:r>
              <a:rPr dirty="0" sz="1800" spc="-5">
                <a:latin typeface="Cambria"/>
                <a:cs typeface="Cambria"/>
              </a:rPr>
              <a:t>3.</a:t>
            </a:r>
            <a:endParaRPr sz="1800">
              <a:latin typeface="Cambria"/>
              <a:cs typeface="Cambria"/>
            </a:endParaRPr>
          </a:p>
          <a:p>
            <a:pPr lvl="2" marL="1270">
              <a:lnSpc>
                <a:spcPct val="100000"/>
              </a:lnSpc>
              <a:spcBef>
                <a:spcPts val="10"/>
              </a:spcBef>
              <a:buClr>
                <a:srgbClr val="CC9900"/>
              </a:buClr>
              <a:buFont typeface="Wingdings"/>
              <a:buChar char=""/>
            </a:pPr>
            <a:endParaRPr sz="2250">
              <a:latin typeface="Times New Roman"/>
              <a:cs typeface="Times New Roman"/>
            </a:endParaRPr>
          </a:p>
          <a:p>
            <a:pPr lvl="2" marL="1369060" marR="6985" indent="-342900">
              <a:lnSpc>
                <a:spcPct val="80000"/>
              </a:lnSpc>
              <a:buClr>
                <a:srgbClr val="CC9900"/>
              </a:buClr>
              <a:buSzPct val="75000"/>
              <a:buFont typeface="Wingdings"/>
              <a:buChar char=""/>
              <a:tabLst>
                <a:tab pos="1368425" algn="l"/>
                <a:tab pos="1369060" algn="l"/>
              </a:tabLst>
            </a:pPr>
            <a:r>
              <a:rPr dirty="0" sz="1800" spc="-5" b="1">
                <a:latin typeface="Cambria"/>
                <a:cs typeface="Cambria"/>
              </a:rPr>
              <a:t>FACE</a:t>
            </a:r>
            <a:r>
              <a:rPr dirty="0" sz="1800" spc="-5">
                <a:latin typeface="Cambria"/>
                <a:cs typeface="Cambria"/>
              </a:rPr>
              <a:t>: Sets the normal </a:t>
            </a:r>
            <a:r>
              <a:rPr dirty="0" sz="1800">
                <a:latin typeface="Cambria"/>
                <a:cs typeface="Cambria"/>
              </a:rPr>
              <a:t>font </a:t>
            </a:r>
            <a:r>
              <a:rPr dirty="0" sz="1800" spc="-5">
                <a:latin typeface="Cambria"/>
                <a:cs typeface="Cambria"/>
              </a:rPr>
              <a:t>type, provided </a:t>
            </a:r>
            <a:r>
              <a:rPr dirty="0" sz="1800">
                <a:latin typeface="Cambria"/>
                <a:cs typeface="Cambria"/>
              </a:rPr>
              <a:t>it is </a:t>
            </a:r>
            <a:r>
              <a:rPr dirty="0" sz="1800" spc="-5">
                <a:latin typeface="Cambria"/>
                <a:cs typeface="Cambria"/>
              </a:rPr>
              <a:t>installed </a:t>
            </a:r>
            <a:r>
              <a:rPr dirty="0" sz="1800">
                <a:latin typeface="Cambria"/>
                <a:cs typeface="Cambria"/>
              </a:rPr>
              <a:t>on </a:t>
            </a:r>
            <a:r>
              <a:rPr dirty="0" sz="1800" spc="-5">
                <a:latin typeface="Cambria"/>
                <a:cs typeface="Cambria"/>
              </a:rPr>
              <a:t>the user’s  machine. </a:t>
            </a:r>
            <a:r>
              <a:rPr dirty="0" sz="1800">
                <a:latin typeface="Cambria"/>
                <a:cs typeface="Cambria"/>
              </a:rPr>
              <a:t>&lt;FONT </a:t>
            </a:r>
            <a:r>
              <a:rPr dirty="0" sz="1800" spc="-5">
                <a:latin typeface="Cambria"/>
                <a:cs typeface="Cambria"/>
              </a:rPr>
              <a:t>FACE="ARIAL"&gt; bvm</a:t>
            </a:r>
            <a:r>
              <a:rPr dirty="0" sz="1800" spc="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&lt;/FONT&gt;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8087" y="1376425"/>
          <a:ext cx="6434455" cy="377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0395"/>
                <a:gridCol w="1960880"/>
                <a:gridCol w="2563495"/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Font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Size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A8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Heading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A81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Point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Size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A812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-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36pt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</a:tr>
              <a:tr h="4283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&lt;h1&gt;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24pt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&lt;h2&gt;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18pt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-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&lt;h3&gt;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14pt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&lt;h4&gt;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12pt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bold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Cambria"/>
                          <a:cs typeface="Cambria"/>
                        </a:rPr>
                        <a:t>Body text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12pt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>
                          <a:latin typeface="Cambria"/>
                          <a:cs typeface="Cambria"/>
                        </a:rPr>
                        <a:t>plain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-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&lt;h5&gt;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10pt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-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&lt;h6&gt;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7pt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E8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latin typeface="Cambria"/>
                          <a:cs typeface="Cambria"/>
                        </a:rPr>
                        <a:t>-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Cambria"/>
                          <a:cs typeface="Cambria"/>
                        </a:rPr>
                        <a:t>9pt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</a:t>
            </a:r>
            <a:r>
              <a:rPr dirty="0" spc="-100"/>
              <a:t> </a:t>
            </a:r>
            <a:r>
              <a:rPr dirty="0"/>
              <a:t>3: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0997" y="3109340"/>
            <a:ext cx="53828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1F5F"/>
                </a:solidFill>
                <a:latin typeface="Cambria"/>
                <a:cs typeface="Cambria"/>
              </a:rPr>
              <a:t>Client Side Scripting:</a:t>
            </a:r>
            <a:r>
              <a:rPr dirty="0" sz="3600" spc="-6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60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3476"/>
            <a:ext cx="8074025" cy="326771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List in </a:t>
            </a:r>
            <a:r>
              <a:rPr dirty="0" sz="1900" spc="-10" b="1">
                <a:latin typeface="Cambria"/>
                <a:cs typeface="Cambria"/>
              </a:rPr>
              <a:t>Web</a:t>
            </a:r>
            <a:r>
              <a:rPr dirty="0" sz="1900" spc="10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Page:</a:t>
            </a:r>
            <a:endParaRPr sz="1900">
              <a:latin typeface="Cambria"/>
              <a:cs typeface="Cambria"/>
            </a:endParaRPr>
          </a:p>
          <a:p>
            <a:pPr lvl="1" marL="820419" indent="-342900">
              <a:lnSpc>
                <a:spcPts val="2055"/>
              </a:lnSpc>
              <a:spcBef>
                <a:spcPts val="22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820419" algn="l"/>
                <a:tab pos="821055" algn="l"/>
                <a:tab pos="1557655" algn="l"/>
                <a:tab pos="2578100" algn="l"/>
                <a:tab pos="3418840" algn="l"/>
                <a:tab pos="4057650" algn="l"/>
                <a:tab pos="4384040" algn="l"/>
                <a:tab pos="5476875" algn="l"/>
                <a:tab pos="6153785" algn="l"/>
                <a:tab pos="6481445" algn="l"/>
                <a:tab pos="7063740" algn="l"/>
                <a:tab pos="7572375" algn="l"/>
              </a:tabLst>
            </a:pPr>
            <a:r>
              <a:rPr dirty="0" sz="1800">
                <a:latin typeface="Cambria"/>
                <a:cs typeface="Cambria"/>
              </a:rPr>
              <a:t>HT</a:t>
            </a:r>
            <a:r>
              <a:rPr dirty="0" sz="1800" spc="-10">
                <a:latin typeface="Cambria"/>
                <a:cs typeface="Cambria"/>
              </a:rPr>
              <a:t>M</a:t>
            </a:r>
            <a:r>
              <a:rPr dirty="0" sz="1800">
                <a:latin typeface="Cambria"/>
                <a:cs typeface="Cambria"/>
              </a:rPr>
              <a:t>L</a:t>
            </a:r>
            <a:r>
              <a:rPr dirty="0" sz="1800">
                <a:latin typeface="Cambria"/>
                <a:cs typeface="Cambria"/>
              </a:rPr>
              <a:t>	</a:t>
            </a:r>
            <a:r>
              <a:rPr dirty="0" sz="1800" spc="-10">
                <a:latin typeface="Cambria"/>
                <a:cs typeface="Cambria"/>
              </a:rPr>
              <a:t>S</a:t>
            </a:r>
            <a:r>
              <a:rPr dirty="0" sz="1800" spc="-5">
                <a:latin typeface="Cambria"/>
                <a:cs typeface="Cambria"/>
              </a:rPr>
              <a:t>up</a:t>
            </a:r>
            <a:r>
              <a:rPr dirty="0" sz="1800" spc="-15">
                <a:latin typeface="Cambria"/>
                <a:cs typeface="Cambria"/>
              </a:rPr>
              <a:t>p</a:t>
            </a:r>
            <a:r>
              <a:rPr dirty="0" sz="1800">
                <a:latin typeface="Cambria"/>
                <a:cs typeface="Cambria"/>
              </a:rPr>
              <a:t>orts</a:t>
            </a:r>
            <a:r>
              <a:rPr dirty="0" sz="1800">
                <a:latin typeface="Cambria"/>
                <a:cs typeface="Cambria"/>
              </a:rPr>
              <a:t>	</a:t>
            </a:r>
            <a:r>
              <a:rPr dirty="0" sz="1800" spc="-10">
                <a:latin typeface="Cambria"/>
                <a:cs typeface="Cambria"/>
              </a:rPr>
              <a:t>s</a:t>
            </a:r>
            <a:r>
              <a:rPr dirty="0" sz="1800">
                <a:latin typeface="Cambria"/>
                <a:cs typeface="Cambria"/>
              </a:rPr>
              <a:t>ev</a:t>
            </a:r>
            <a:r>
              <a:rPr dirty="0" sz="1800" spc="5">
                <a:latin typeface="Cambria"/>
                <a:cs typeface="Cambria"/>
              </a:rPr>
              <a:t>e</a:t>
            </a:r>
            <a:r>
              <a:rPr dirty="0" sz="1800">
                <a:latin typeface="Cambria"/>
                <a:cs typeface="Cambria"/>
              </a:rPr>
              <a:t>r</a:t>
            </a:r>
            <a:r>
              <a:rPr dirty="0" sz="1800" spc="-5">
                <a:latin typeface="Cambria"/>
                <a:cs typeface="Cambria"/>
              </a:rPr>
              <a:t>a</a:t>
            </a:r>
            <a:r>
              <a:rPr dirty="0" sz="1800">
                <a:latin typeface="Cambria"/>
                <a:cs typeface="Cambria"/>
              </a:rPr>
              <a:t>l</a:t>
            </a:r>
            <a:r>
              <a:rPr dirty="0" sz="1800">
                <a:latin typeface="Cambria"/>
                <a:cs typeface="Cambria"/>
              </a:rPr>
              <a:t>	</a:t>
            </a:r>
            <a:r>
              <a:rPr dirty="0" sz="1800" spc="-5">
                <a:latin typeface="Cambria"/>
                <a:cs typeface="Cambria"/>
              </a:rPr>
              <a:t>w</a:t>
            </a:r>
            <a:r>
              <a:rPr dirty="0" sz="1800" spc="-10">
                <a:latin typeface="Cambria"/>
                <a:cs typeface="Cambria"/>
              </a:rPr>
              <a:t>a</a:t>
            </a:r>
            <a:r>
              <a:rPr dirty="0" sz="1800" spc="10">
                <a:latin typeface="Cambria"/>
                <a:cs typeface="Cambria"/>
              </a:rPr>
              <a:t>y</a:t>
            </a:r>
            <a:r>
              <a:rPr dirty="0" sz="1800">
                <a:latin typeface="Cambria"/>
                <a:cs typeface="Cambria"/>
              </a:rPr>
              <a:t>s</a:t>
            </a:r>
            <a:r>
              <a:rPr dirty="0" sz="1800">
                <a:latin typeface="Cambria"/>
                <a:cs typeface="Cambria"/>
              </a:rPr>
              <a:t>	</a:t>
            </a:r>
            <a:r>
              <a:rPr dirty="0" sz="1800">
                <a:latin typeface="Cambria"/>
                <a:cs typeface="Cambria"/>
              </a:rPr>
              <a:t>of</a:t>
            </a:r>
            <a:r>
              <a:rPr dirty="0" sz="1800">
                <a:latin typeface="Cambria"/>
                <a:cs typeface="Cambria"/>
              </a:rPr>
              <a:t>	</a:t>
            </a:r>
            <a:r>
              <a:rPr dirty="0" sz="1800" spc="-5">
                <a:latin typeface="Cambria"/>
                <a:cs typeface="Cambria"/>
              </a:rPr>
              <a:t>a</a:t>
            </a:r>
            <a:r>
              <a:rPr dirty="0" sz="1800">
                <a:latin typeface="Cambria"/>
                <a:cs typeface="Cambria"/>
              </a:rPr>
              <a:t>rr</a:t>
            </a:r>
            <a:r>
              <a:rPr dirty="0" sz="1800" spc="-5">
                <a:latin typeface="Cambria"/>
                <a:cs typeface="Cambria"/>
              </a:rPr>
              <a:t>angin</a:t>
            </a:r>
            <a:r>
              <a:rPr dirty="0" sz="1800">
                <a:latin typeface="Cambria"/>
                <a:cs typeface="Cambria"/>
              </a:rPr>
              <a:t>g</a:t>
            </a:r>
            <a:r>
              <a:rPr dirty="0" sz="1800">
                <a:latin typeface="Cambria"/>
                <a:cs typeface="Cambria"/>
              </a:rPr>
              <a:t>	</a:t>
            </a:r>
            <a:r>
              <a:rPr dirty="0" sz="1800">
                <a:latin typeface="Cambria"/>
                <a:cs typeface="Cambria"/>
              </a:rPr>
              <a:t>items</a:t>
            </a:r>
            <a:r>
              <a:rPr dirty="0" sz="1800">
                <a:latin typeface="Cambria"/>
                <a:cs typeface="Cambria"/>
              </a:rPr>
              <a:t>	</a:t>
            </a:r>
            <a:r>
              <a:rPr dirty="0" sz="1800">
                <a:latin typeface="Cambria"/>
                <a:cs typeface="Cambria"/>
              </a:rPr>
              <a:t>in</a:t>
            </a:r>
            <a:r>
              <a:rPr dirty="0" sz="1800">
                <a:latin typeface="Cambria"/>
                <a:cs typeface="Cambria"/>
              </a:rPr>
              <a:t>	</a:t>
            </a:r>
            <a:r>
              <a:rPr dirty="0" sz="1800" spc="-5">
                <a:latin typeface="Cambria"/>
                <a:cs typeface="Cambria"/>
              </a:rPr>
              <a:t>l</a:t>
            </a:r>
            <a:r>
              <a:rPr dirty="0" sz="1800">
                <a:latin typeface="Cambria"/>
                <a:cs typeface="Cambria"/>
              </a:rPr>
              <a:t>i</a:t>
            </a:r>
            <a:r>
              <a:rPr dirty="0" sz="1800" spc="-10">
                <a:latin typeface="Cambria"/>
                <a:cs typeface="Cambria"/>
              </a:rPr>
              <a:t>s</a:t>
            </a:r>
            <a:r>
              <a:rPr dirty="0" sz="1800" spc="-5">
                <a:latin typeface="Cambria"/>
                <a:cs typeface="Cambria"/>
              </a:rPr>
              <a:t>ts</a:t>
            </a:r>
            <a:r>
              <a:rPr dirty="0" sz="1800">
                <a:latin typeface="Cambria"/>
                <a:cs typeface="Cambria"/>
              </a:rPr>
              <a:t>.</a:t>
            </a:r>
            <a:r>
              <a:rPr dirty="0" sz="1800">
                <a:latin typeface="Cambria"/>
                <a:cs typeface="Cambria"/>
              </a:rPr>
              <a:t>	</a:t>
            </a:r>
            <a:r>
              <a:rPr dirty="0" sz="1800">
                <a:latin typeface="Cambria"/>
                <a:cs typeface="Cambria"/>
              </a:rPr>
              <a:t>The</a:t>
            </a:r>
            <a:r>
              <a:rPr dirty="0" sz="1800">
                <a:latin typeface="Cambria"/>
                <a:cs typeface="Cambria"/>
              </a:rPr>
              <a:t>	</a:t>
            </a:r>
            <a:r>
              <a:rPr dirty="0" sz="1800" spc="-15">
                <a:latin typeface="Cambria"/>
                <a:cs typeface="Cambria"/>
              </a:rPr>
              <a:t>m</a:t>
            </a:r>
            <a:r>
              <a:rPr dirty="0" sz="1800">
                <a:latin typeface="Cambria"/>
                <a:cs typeface="Cambria"/>
              </a:rPr>
              <a:t>ost</a:t>
            </a:r>
            <a:endParaRPr sz="1800">
              <a:latin typeface="Cambria"/>
              <a:cs typeface="Cambria"/>
            </a:endParaRPr>
          </a:p>
          <a:p>
            <a:pPr marL="820419">
              <a:lnSpc>
                <a:spcPts val="2055"/>
              </a:lnSpc>
            </a:pPr>
            <a:r>
              <a:rPr dirty="0" sz="1800">
                <a:latin typeface="Cambria"/>
                <a:cs typeface="Cambria"/>
              </a:rPr>
              <a:t>commonly </a:t>
            </a:r>
            <a:r>
              <a:rPr dirty="0" sz="1800" spc="-5">
                <a:latin typeface="Cambria"/>
                <a:cs typeface="Cambria"/>
              </a:rPr>
              <a:t>used are:</a:t>
            </a:r>
            <a:endParaRPr sz="1800">
              <a:latin typeface="Cambria"/>
              <a:cs typeface="Cambria"/>
            </a:endParaRPr>
          </a:p>
          <a:p>
            <a:pPr lvl="2" marL="1108710" indent="-342900">
              <a:lnSpc>
                <a:spcPct val="100000"/>
              </a:lnSpc>
              <a:spcBef>
                <a:spcPts val="215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108075" algn="l"/>
                <a:tab pos="1108710" algn="l"/>
              </a:tabLst>
            </a:pPr>
            <a:r>
              <a:rPr dirty="0" sz="1800" spc="-5">
                <a:latin typeface="Cambria"/>
                <a:cs typeface="Cambria"/>
              </a:rPr>
              <a:t>Ordered </a:t>
            </a:r>
            <a:r>
              <a:rPr dirty="0" sz="1800">
                <a:latin typeface="Cambria"/>
                <a:cs typeface="Cambria"/>
              </a:rPr>
              <a:t>List </a:t>
            </a:r>
            <a:r>
              <a:rPr dirty="0" sz="1800" spc="-5">
                <a:latin typeface="Cambria"/>
                <a:cs typeface="Cambria"/>
              </a:rPr>
              <a:t>(Numbered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List)</a:t>
            </a:r>
            <a:endParaRPr sz="1800">
              <a:latin typeface="Cambria"/>
              <a:cs typeface="Cambria"/>
            </a:endParaRPr>
          </a:p>
          <a:p>
            <a:pPr lvl="2" marL="1108710" indent="-342900">
              <a:lnSpc>
                <a:spcPct val="100000"/>
              </a:lnSpc>
              <a:spcBef>
                <a:spcPts val="215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108075" algn="l"/>
                <a:tab pos="1108710" algn="l"/>
              </a:tabLst>
            </a:pPr>
            <a:r>
              <a:rPr dirty="0" sz="1800">
                <a:latin typeface="Cambria"/>
                <a:cs typeface="Cambria"/>
              </a:rPr>
              <a:t>Unordered List </a:t>
            </a:r>
            <a:r>
              <a:rPr dirty="0" sz="1800" spc="-5">
                <a:latin typeface="Cambria"/>
                <a:cs typeface="Cambria"/>
              </a:rPr>
              <a:t>(Bulleted</a:t>
            </a:r>
            <a:r>
              <a:rPr dirty="0" sz="1800" spc="-7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List)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026160" indent="-342900">
              <a:lnSpc>
                <a:spcPct val="100000"/>
              </a:lnSpc>
              <a:buClr>
                <a:srgbClr val="3A812E"/>
              </a:buClr>
              <a:buSzPct val="68421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900" spc="-10" b="1">
                <a:latin typeface="Cambria"/>
                <a:cs typeface="Cambria"/>
              </a:rPr>
              <a:t>Ordered </a:t>
            </a:r>
            <a:r>
              <a:rPr dirty="0" sz="1900" spc="-5" b="1">
                <a:latin typeface="Cambria"/>
                <a:cs typeface="Cambria"/>
              </a:rPr>
              <a:t>List</a:t>
            </a:r>
            <a:r>
              <a:rPr dirty="0" sz="1900" spc="25" b="1">
                <a:latin typeface="Cambria"/>
                <a:cs typeface="Cambria"/>
              </a:rPr>
              <a:t> </a:t>
            </a:r>
            <a:r>
              <a:rPr dirty="0" sz="1900" spc="-10" b="1">
                <a:latin typeface="Cambria"/>
                <a:cs typeface="Cambria"/>
              </a:rPr>
              <a:t>&lt;OL&gt;</a:t>
            </a:r>
            <a:endParaRPr sz="1900">
              <a:latin typeface="Cambria"/>
              <a:cs typeface="Cambria"/>
            </a:endParaRPr>
          </a:p>
          <a:p>
            <a:pPr algn="just" lvl="1" marL="1367790" marR="5080" indent="-342900">
              <a:lnSpc>
                <a:spcPct val="80000"/>
              </a:lnSpc>
              <a:spcBef>
                <a:spcPts val="439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367790" algn="l"/>
              </a:tabLst>
            </a:pPr>
            <a:r>
              <a:rPr dirty="0" sz="1800" spc="-5">
                <a:latin typeface="Cambria"/>
                <a:cs typeface="Cambria"/>
              </a:rPr>
              <a:t>Ordered list </a:t>
            </a:r>
            <a:r>
              <a:rPr dirty="0" sz="1800">
                <a:latin typeface="Cambria"/>
                <a:cs typeface="Cambria"/>
              </a:rPr>
              <a:t>also </a:t>
            </a:r>
            <a:r>
              <a:rPr dirty="0" sz="1800" spc="-5">
                <a:latin typeface="Cambria"/>
                <a:cs typeface="Cambria"/>
              </a:rPr>
              <a:t>called as </a:t>
            </a:r>
            <a:r>
              <a:rPr dirty="0" sz="1800">
                <a:latin typeface="Cambria"/>
                <a:cs typeface="Cambria"/>
              </a:rPr>
              <a:t>Numbered </a:t>
            </a:r>
            <a:r>
              <a:rPr dirty="0" sz="1800" spc="-5">
                <a:latin typeface="Cambria"/>
                <a:cs typeface="Cambria"/>
              </a:rPr>
              <a:t>list, </a:t>
            </a:r>
            <a:r>
              <a:rPr dirty="0" sz="1800" spc="5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present </a:t>
            </a:r>
            <a:r>
              <a:rPr dirty="0" sz="1800">
                <a:latin typeface="Cambria"/>
                <a:cs typeface="Cambria"/>
              </a:rPr>
              <a:t>a  </a:t>
            </a:r>
            <a:r>
              <a:rPr dirty="0" sz="1800" spc="-5">
                <a:latin typeface="Cambria"/>
                <a:cs typeface="Cambria"/>
              </a:rPr>
              <a:t>numbered list </a:t>
            </a:r>
            <a:r>
              <a:rPr dirty="0" sz="1800">
                <a:latin typeface="Cambria"/>
                <a:cs typeface="Cambria"/>
              </a:rPr>
              <a:t>of item in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order of </a:t>
            </a:r>
            <a:r>
              <a:rPr dirty="0" sz="1800" spc="-5">
                <a:latin typeface="Cambria"/>
                <a:cs typeface="Cambria"/>
              </a:rPr>
              <a:t>importance </a:t>
            </a:r>
            <a:r>
              <a:rPr dirty="0" sz="1800">
                <a:latin typeface="Cambria"/>
                <a:cs typeface="Cambria"/>
              </a:rPr>
              <a:t>or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item  </a:t>
            </a:r>
            <a:r>
              <a:rPr dirty="0" sz="1800" spc="-5">
                <a:latin typeface="Cambria"/>
                <a:cs typeface="Cambria"/>
              </a:rPr>
              <a:t>(paragraph)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marked with </a:t>
            </a:r>
            <a:r>
              <a:rPr dirty="0" sz="1800">
                <a:latin typeface="Cambria"/>
                <a:cs typeface="Cambria"/>
              </a:rPr>
              <a:t>a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number.</a:t>
            </a:r>
            <a:endParaRPr sz="1800">
              <a:latin typeface="Cambria"/>
              <a:cs typeface="Cambria"/>
            </a:endParaRPr>
          </a:p>
          <a:p>
            <a:pPr algn="just" lvl="1" marL="1367790" marR="7620" indent="-342900">
              <a:lnSpc>
                <a:spcPct val="80000"/>
              </a:lnSpc>
              <a:spcBef>
                <a:spcPts val="430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367790" algn="l"/>
              </a:tabLst>
            </a:pPr>
            <a:r>
              <a:rPr dirty="0" sz="1800" spc="-5">
                <a:latin typeface="Cambria"/>
                <a:cs typeface="Cambria"/>
              </a:rPr>
              <a:t>An ordered list must begin with the </a:t>
            </a:r>
            <a:r>
              <a:rPr dirty="0" sz="1800">
                <a:latin typeface="Cambria"/>
                <a:cs typeface="Cambria"/>
              </a:rPr>
              <a:t>&lt;OL&gt; </a:t>
            </a:r>
            <a:r>
              <a:rPr dirty="0" sz="1800" spc="-5">
                <a:latin typeface="Cambria"/>
                <a:cs typeface="Cambria"/>
              </a:rPr>
              <a:t>followed by an &lt;LI&gt; list  </a:t>
            </a:r>
            <a:r>
              <a:rPr dirty="0" sz="1800">
                <a:latin typeface="Cambria"/>
                <a:cs typeface="Cambria"/>
              </a:rPr>
              <a:t>item</a:t>
            </a:r>
            <a:r>
              <a:rPr dirty="0" sz="1800" spc="-5">
                <a:latin typeface="Cambria"/>
                <a:cs typeface="Cambria"/>
              </a:rPr>
              <a:t> tag.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2654"/>
            <a:ext cx="8074025" cy="4391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List in </a:t>
            </a:r>
            <a:r>
              <a:rPr dirty="0" sz="1900" spc="-10" b="1">
                <a:latin typeface="Cambria"/>
                <a:cs typeface="Cambria"/>
              </a:rPr>
              <a:t>Web</a:t>
            </a:r>
            <a:r>
              <a:rPr dirty="0" sz="1900" spc="10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Page:</a:t>
            </a:r>
            <a:endParaRPr sz="19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buClr>
                <a:srgbClr val="3A812E"/>
              </a:buClr>
              <a:buSzPct val="68421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900" spc="-10" b="1">
                <a:latin typeface="Cambria"/>
                <a:cs typeface="Cambria"/>
              </a:rPr>
              <a:t>Ordered </a:t>
            </a:r>
            <a:r>
              <a:rPr dirty="0" sz="1900" spc="-5" b="1">
                <a:latin typeface="Cambria"/>
                <a:cs typeface="Cambria"/>
              </a:rPr>
              <a:t>List &lt;OL&gt;</a:t>
            </a:r>
            <a:r>
              <a:rPr dirty="0" sz="1900" spc="3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attributes:</a:t>
            </a:r>
            <a:endParaRPr sz="1900">
              <a:latin typeface="Cambria"/>
              <a:cs typeface="Cambria"/>
            </a:endParaRPr>
          </a:p>
          <a:p>
            <a:pPr lvl="2" marL="1367790" indent="-342900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367155" algn="l"/>
                <a:tab pos="1367790" algn="l"/>
              </a:tabLst>
            </a:pPr>
            <a:r>
              <a:rPr dirty="0" sz="1800" spc="-5" b="1">
                <a:latin typeface="Cambria"/>
                <a:cs typeface="Cambria"/>
              </a:rPr>
              <a:t>START </a:t>
            </a:r>
            <a:r>
              <a:rPr dirty="0" sz="1800">
                <a:latin typeface="Cambria"/>
                <a:cs typeface="Cambria"/>
              </a:rPr>
              <a:t>: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for </a:t>
            </a:r>
            <a:r>
              <a:rPr dirty="0" sz="1800" spc="-5">
                <a:latin typeface="Cambria"/>
                <a:cs typeface="Cambria"/>
              </a:rPr>
              <a:t>lists that </a:t>
            </a:r>
            <a:r>
              <a:rPr dirty="0" sz="1800">
                <a:latin typeface="Cambria"/>
                <a:cs typeface="Cambria"/>
              </a:rPr>
              <a:t>need to </a:t>
            </a:r>
            <a:r>
              <a:rPr dirty="0" sz="1800" spc="-5">
                <a:latin typeface="Cambria"/>
                <a:cs typeface="Cambria"/>
              </a:rPr>
              <a:t>start at values </a:t>
            </a:r>
            <a:r>
              <a:rPr dirty="0" sz="1800">
                <a:latin typeface="Cambria"/>
                <a:cs typeface="Cambria"/>
              </a:rPr>
              <a:t>other </a:t>
            </a:r>
            <a:r>
              <a:rPr dirty="0" sz="1800" spc="-5">
                <a:latin typeface="Cambria"/>
                <a:cs typeface="Cambria"/>
              </a:rPr>
              <a:t>than</a:t>
            </a:r>
            <a:r>
              <a:rPr dirty="0" sz="1800" spc="2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1.</a:t>
            </a:r>
            <a:endParaRPr sz="1800">
              <a:latin typeface="Cambria"/>
              <a:cs typeface="Cambria"/>
            </a:endParaRPr>
          </a:p>
          <a:p>
            <a:pPr algn="just" lvl="2" marL="1367790" marR="7620" indent="-342900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367790" algn="l"/>
              </a:tabLst>
            </a:pPr>
            <a:r>
              <a:rPr dirty="0" sz="1800" spc="-5">
                <a:latin typeface="Cambria"/>
                <a:cs typeface="Cambria"/>
              </a:rPr>
              <a:t>START always specified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default numbers, </a:t>
            </a:r>
            <a:r>
              <a:rPr dirty="0" sz="1800">
                <a:latin typeface="Cambria"/>
                <a:cs typeface="Cambria"/>
              </a:rPr>
              <a:t>and is </a:t>
            </a:r>
            <a:r>
              <a:rPr dirty="0" sz="1800" spc="-5">
                <a:latin typeface="Cambria"/>
                <a:cs typeface="Cambria"/>
              </a:rPr>
              <a:t>completed based  on </a:t>
            </a:r>
            <a:r>
              <a:rPr dirty="0" sz="1800">
                <a:latin typeface="Cambria"/>
                <a:cs typeface="Cambria"/>
              </a:rPr>
              <a:t>TYPE </a:t>
            </a:r>
            <a:r>
              <a:rPr dirty="0" sz="1800" spc="-5">
                <a:latin typeface="Cambria"/>
                <a:cs typeface="Cambria"/>
              </a:rPr>
              <a:t>before display, </a:t>
            </a:r>
            <a:r>
              <a:rPr dirty="0" sz="1800">
                <a:latin typeface="Cambria"/>
                <a:cs typeface="Cambria"/>
              </a:rPr>
              <a:t>For example, If </a:t>
            </a:r>
            <a:r>
              <a:rPr dirty="0" sz="1800" spc="-5">
                <a:latin typeface="Cambria"/>
                <a:cs typeface="Cambria"/>
              </a:rPr>
              <a:t>START =5 </a:t>
            </a:r>
            <a:r>
              <a:rPr dirty="0" sz="1800">
                <a:latin typeface="Cambria"/>
                <a:cs typeface="Cambria"/>
              </a:rPr>
              <a:t>it </a:t>
            </a:r>
            <a:r>
              <a:rPr dirty="0" sz="1800" spc="-5">
                <a:latin typeface="Cambria"/>
                <a:cs typeface="Cambria"/>
              </a:rPr>
              <a:t>would display  </a:t>
            </a:r>
            <a:r>
              <a:rPr dirty="0" sz="1800">
                <a:latin typeface="Cambria"/>
                <a:cs typeface="Cambria"/>
              </a:rPr>
              <a:t>either </a:t>
            </a:r>
            <a:r>
              <a:rPr dirty="0" sz="1800" spc="-5">
                <a:latin typeface="Cambria"/>
                <a:cs typeface="Cambria"/>
              </a:rPr>
              <a:t>an ‘E’, ‘e’, ‘V’, ‘v’, </a:t>
            </a:r>
            <a:r>
              <a:rPr dirty="0" sz="1800">
                <a:latin typeface="Cambria"/>
                <a:cs typeface="Cambria"/>
              </a:rPr>
              <a:t>or </a:t>
            </a:r>
            <a:r>
              <a:rPr dirty="0" sz="1800" spc="-5">
                <a:latin typeface="Cambria"/>
                <a:cs typeface="Cambria"/>
              </a:rPr>
              <a:t>‘5’ based an </a:t>
            </a:r>
            <a:r>
              <a:rPr dirty="0" sz="1800">
                <a:latin typeface="Cambria"/>
                <a:cs typeface="Cambria"/>
              </a:rPr>
              <a:t>TYPE</a:t>
            </a:r>
            <a:r>
              <a:rPr dirty="0" sz="1800" spc="9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attribute.</a:t>
            </a:r>
            <a:endParaRPr sz="1800">
              <a:latin typeface="Cambria"/>
              <a:cs typeface="Cambria"/>
            </a:endParaRPr>
          </a:p>
          <a:p>
            <a:pPr algn="just" lvl="2" marL="1367790" marR="5080" indent="-342900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367790" algn="l"/>
              </a:tabLst>
            </a:pPr>
            <a:r>
              <a:rPr dirty="0" sz="1800" b="1">
                <a:latin typeface="Cambria"/>
                <a:cs typeface="Cambria"/>
              </a:rPr>
              <a:t>TYPE </a:t>
            </a:r>
            <a:r>
              <a:rPr dirty="0" sz="1800">
                <a:latin typeface="Cambria"/>
                <a:cs typeface="Cambria"/>
              </a:rPr>
              <a:t>: </a:t>
            </a:r>
            <a:r>
              <a:rPr dirty="0" sz="1800" spc="-5">
                <a:latin typeface="Cambria"/>
                <a:cs typeface="Cambria"/>
              </a:rPr>
              <a:t>allows marking list </a:t>
            </a:r>
            <a:r>
              <a:rPr dirty="0" sz="1800">
                <a:latin typeface="Cambria"/>
                <a:cs typeface="Cambria"/>
              </a:rPr>
              <a:t>items </a:t>
            </a:r>
            <a:r>
              <a:rPr dirty="0" sz="1800" spc="-5">
                <a:latin typeface="Cambria"/>
                <a:cs typeface="Cambria"/>
              </a:rPr>
              <a:t>with different types. </a:t>
            </a:r>
            <a:r>
              <a:rPr dirty="0" sz="1800">
                <a:latin typeface="Cambria"/>
                <a:cs typeface="Cambria"/>
              </a:rPr>
              <a:t>By </a:t>
            </a:r>
            <a:r>
              <a:rPr dirty="0" sz="1800" spc="-5">
                <a:latin typeface="Cambria"/>
                <a:cs typeface="Cambria"/>
              </a:rPr>
              <a:t>default the  list </a:t>
            </a:r>
            <a:r>
              <a:rPr dirty="0" sz="1800">
                <a:latin typeface="Cambria"/>
                <a:cs typeface="Cambria"/>
              </a:rPr>
              <a:t>Item </a:t>
            </a:r>
            <a:r>
              <a:rPr dirty="0" sz="1800" spc="-5">
                <a:latin typeface="Cambria"/>
                <a:cs typeface="Cambria"/>
              </a:rPr>
              <a:t>markers are set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numbers 1,2,3… so</a:t>
            </a:r>
            <a:r>
              <a:rPr dirty="0" sz="1800" spc="8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on.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 b="1">
                <a:latin typeface="Cambria"/>
                <a:cs typeface="Cambria"/>
              </a:rPr>
              <a:t>&lt;OL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type=“ï”&gt;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ambria"/>
                <a:cs typeface="Cambria"/>
              </a:rPr>
              <a:t>i </a:t>
            </a:r>
            <a:r>
              <a:rPr dirty="0" sz="1800">
                <a:latin typeface="Cambria"/>
                <a:cs typeface="Cambria"/>
              </a:rPr>
              <a:t>: </a:t>
            </a:r>
            <a:r>
              <a:rPr dirty="0" sz="1800" spc="-5">
                <a:latin typeface="Cambria"/>
                <a:cs typeface="Cambria"/>
              </a:rPr>
              <a:t>Roman numerals </a:t>
            </a:r>
            <a:r>
              <a:rPr dirty="0" sz="1800">
                <a:latin typeface="Cambria"/>
                <a:cs typeface="Cambria"/>
              </a:rPr>
              <a:t>i, ii, iii,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iv.....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b="1">
                <a:latin typeface="Cambria"/>
                <a:cs typeface="Cambria"/>
              </a:rPr>
              <a:t>I </a:t>
            </a:r>
            <a:r>
              <a:rPr dirty="0" sz="1800">
                <a:latin typeface="Cambria"/>
                <a:cs typeface="Cambria"/>
              </a:rPr>
              <a:t>: </a:t>
            </a:r>
            <a:r>
              <a:rPr dirty="0" sz="1800" spc="-5">
                <a:latin typeface="Cambria"/>
                <a:cs typeface="Cambria"/>
              </a:rPr>
              <a:t>Roman Capitals </a:t>
            </a:r>
            <a:r>
              <a:rPr dirty="0" sz="1800">
                <a:latin typeface="Cambria"/>
                <a:cs typeface="Cambria"/>
              </a:rPr>
              <a:t>I, II, III,</a:t>
            </a:r>
            <a:r>
              <a:rPr dirty="0" sz="1800" spc="-5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IV.......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Cambria"/>
                <a:cs typeface="Cambria"/>
              </a:rPr>
              <a:t>a </a:t>
            </a:r>
            <a:r>
              <a:rPr dirty="0" sz="1800">
                <a:latin typeface="Cambria"/>
                <a:cs typeface="Cambria"/>
              </a:rPr>
              <a:t>: </a:t>
            </a:r>
            <a:r>
              <a:rPr dirty="0" sz="1800" spc="-5">
                <a:latin typeface="Cambria"/>
                <a:cs typeface="Cambria"/>
              </a:rPr>
              <a:t>Lowercase letter a, ,b, c,</a:t>
            </a:r>
            <a:r>
              <a:rPr dirty="0" sz="1800">
                <a:latin typeface="Cambria"/>
                <a:cs typeface="Cambria"/>
              </a:rPr>
              <a:t> ..........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b="1">
                <a:latin typeface="Cambria"/>
                <a:cs typeface="Cambria"/>
              </a:rPr>
              <a:t>A </a:t>
            </a:r>
            <a:r>
              <a:rPr dirty="0" sz="1800">
                <a:latin typeface="Cambria"/>
                <a:cs typeface="Cambria"/>
              </a:rPr>
              <a:t>: </a:t>
            </a:r>
            <a:r>
              <a:rPr dirty="0" sz="1800" spc="-5">
                <a:latin typeface="Cambria"/>
                <a:cs typeface="Cambria"/>
              </a:rPr>
              <a:t>Uppercase letters A, </a:t>
            </a:r>
            <a:r>
              <a:rPr dirty="0" sz="1800">
                <a:latin typeface="Cambria"/>
                <a:cs typeface="Cambria"/>
              </a:rPr>
              <a:t>B, </a:t>
            </a:r>
            <a:r>
              <a:rPr dirty="0" sz="1800" spc="-5">
                <a:latin typeface="Cambria"/>
                <a:cs typeface="Cambria"/>
              </a:rPr>
              <a:t>C,</a:t>
            </a:r>
            <a:r>
              <a:rPr dirty="0" sz="1800" spc="6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............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2654"/>
            <a:ext cx="8073390" cy="33674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List in </a:t>
            </a:r>
            <a:r>
              <a:rPr dirty="0" sz="1900" spc="-10" b="1">
                <a:latin typeface="Cambria"/>
                <a:cs typeface="Cambria"/>
              </a:rPr>
              <a:t>Web</a:t>
            </a:r>
            <a:r>
              <a:rPr dirty="0" sz="1900" spc="10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Page:</a:t>
            </a:r>
            <a:endParaRPr sz="19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buClr>
                <a:srgbClr val="3A812E"/>
              </a:buClr>
              <a:buSzPct val="68421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900" spc="-10" b="1">
                <a:latin typeface="Cambria"/>
                <a:cs typeface="Cambria"/>
              </a:rPr>
              <a:t>Unordered </a:t>
            </a:r>
            <a:r>
              <a:rPr dirty="0" sz="1900" spc="-5" b="1">
                <a:latin typeface="Cambria"/>
                <a:cs typeface="Cambria"/>
              </a:rPr>
              <a:t>List</a:t>
            </a:r>
            <a:r>
              <a:rPr dirty="0" sz="1900" spc="40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&lt;UL&gt;:</a:t>
            </a:r>
            <a:endParaRPr sz="1900">
              <a:latin typeface="Cambria"/>
              <a:cs typeface="Cambria"/>
            </a:endParaRPr>
          </a:p>
          <a:p>
            <a:pPr algn="just" lvl="2" marL="1367790" marR="5080" indent="-342900">
              <a:lnSpc>
                <a:spcPct val="80000"/>
              </a:lnSpc>
              <a:spcBef>
                <a:spcPts val="439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367790" algn="l"/>
              </a:tabLst>
            </a:pPr>
            <a:r>
              <a:rPr dirty="0" sz="1800" spc="-5">
                <a:latin typeface="Cambria"/>
                <a:cs typeface="Cambria"/>
              </a:rPr>
              <a:t>Unordered </a:t>
            </a:r>
            <a:r>
              <a:rPr dirty="0" sz="1800">
                <a:latin typeface="Cambria"/>
                <a:cs typeface="Cambria"/>
              </a:rPr>
              <a:t>List </a:t>
            </a:r>
            <a:r>
              <a:rPr dirty="0" sz="1800" spc="-5">
                <a:latin typeface="Cambria"/>
                <a:cs typeface="Cambria"/>
              </a:rPr>
              <a:t>also called as bulleted list, 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present list </a:t>
            </a:r>
            <a:r>
              <a:rPr dirty="0" sz="1800">
                <a:latin typeface="Cambria"/>
                <a:cs typeface="Cambria"/>
              </a:rPr>
              <a:t>of  items </a:t>
            </a:r>
            <a:r>
              <a:rPr dirty="0" sz="1800" spc="-5">
                <a:latin typeface="Cambria"/>
                <a:cs typeface="Cambria"/>
              </a:rPr>
              <a:t>marked with bullets. </a:t>
            </a:r>
            <a:r>
              <a:rPr dirty="0" sz="1800">
                <a:latin typeface="Cambria"/>
                <a:cs typeface="Cambria"/>
              </a:rPr>
              <a:t>An </a:t>
            </a:r>
            <a:r>
              <a:rPr dirty="0" sz="1800" spc="-5">
                <a:latin typeface="Cambria"/>
                <a:cs typeface="Cambria"/>
              </a:rPr>
              <a:t>unordered list starts with </a:t>
            </a:r>
            <a:r>
              <a:rPr dirty="0" sz="1800">
                <a:latin typeface="Cambria"/>
                <a:cs typeface="Cambria"/>
              </a:rPr>
              <a:t>in &lt;UL&gt;  followed </a:t>
            </a:r>
            <a:r>
              <a:rPr dirty="0" sz="1800" spc="-5">
                <a:latin typeface="Cambria"/>
                <a:cs typeface="Cambria"/>
              </a:rPr>
              <a:t>by </a:t>
            </a:r>
            <a:r>
              <a:rPr dirty="0" sz="1800" spc="5">
                <a:latin typeface="Cambria"/>
                <a:cs typeface="Cambria"/>
              </a:rPr>
              <a:t>&lt;LI&gt; </a:t>
            </a:r>
            <a:r>
              <a:rPr dirty="0" sz="1800" spc="-5">
                <a:latin typeface="Cambria"/>
                <a:cs typeface="Cambria"/>
              </a:rPr>
              <a:t>(List </a:t>
            </a:r>
            <a:r>
              <a:rPr dirty="0" sz="1800">
                <a:latin typeface="Cambria"/>
                <a:cs typeface="Cambria"/>
              </a:rPr>
              <a:t>Item) tag. </a:t>
            </a:r>
            <a:r>
              <a:rPr dirty="0" sz="1800" spc="-5">
                <a:latin typeface="Cambria"/>
                <a:cs typeface="Cambria"/>
              </a:rPr>
              <a:t>Use </a:t>
            </a:r>
            <a:r>
              <a:rPr dirty="0" sz="1800">
                <a:latin typeface="Cambria"/>
                <a:cs typeface="Cambria"/>
              </a:rPr>
              <a:t>of &lt;UL&gt; </a:t>
            </a:r>
            <a:r>
              <a:rPr dirty="0" sz="1800" spc="5">
                <a:latin typeface="Cambria"/>
                <a:cs typeface="Cambria"/>
              </a:rPr>
              <a:t>is </a:t>
            </a:r>
            <a:r>
              <a:rPr dirty="0" sz="1800">
                <a:latin typeface="Cambria"/>
                <a:cs typeface="Cambria"/>
              </a:rPr>
              <a:t>very </a:t>
            </a:r>
            <a:r>
              <a:rPr dirty="0" sz="1800" spc="-5">
                <a:latin typeface="Cambria"/>
                <a:cs typeface="Cambria"/>
              </a:rPr>
              <a:t>similar </a:t>
            </a:r>
            <a:r>
              <a:rPr dirty="0" sz="1800" spc="5">
                <a:latin typeface="Cambria"/>
                <a:cs typeface="Cambria"/>
              </a:rPr>
              <a:t>to </a:t>
            </a:r>
            <a:r>
              <a:rPr dirty="0" sz="1800">
                <a:latin typeface="Cambria"/>
                <a:cs typeface="Cambria"/>
              </a:rPr>
              <a:t>&lt;OL&gt;  </a:t>
            </a:r>
            <a:r>
              <a:rPr dirty="0" sz="1800" spc="-5">
                <a:latin typeface="Cambria"/>
                <a:cs typeface="Cambria"/>
              </a:rPr>
              <a:t>(ordered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list).</a:t>
            </a:r>
            <a:endParaRPr sz="1800">
              <a:latin typeface="Cambria"/>
              <a:cs typeface="Cambria"/>
            </a:endParaRPr>
          </a:p>
          <a:p>
            <a:pPr lvl="2" marL="1367790" indent="-342900">
              <a:lnSpc>
                <a:spcPct val="100000"/>
              </a:lnSpc>
              <a:buClr>
                <a:srgbClr val="CC9900"/>
              </a:buClr>
              <a:buSzPct val="75000"/>
              <a:buFont typeface="Wingdings"/>
              <a:buChar char=""/>
              <a:tabLst>
                <a:tab pos="1367155" algn="l"/>
                <a:tab pos="1367790" algn="l"/>
              </a:tabLst>
            </a:pPr>
            <a:r>
              <a:rPr dirty="0" sz="1800" b="1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09"/>
              </a:spcBef>
            </a:pPr>
            <a:r>
              <a:rPr dirty="0" sz="1700">
                <a:latin typeface="Cambria"/>
                <a:cs typeface="Cambria"/>
              </a:rPr>
              <a:t>&lt;UL&gt;</a:t>
            </a:r>
            <a:endParaRPr sz="1700">
              <a:latin typeface="Cambria"/>
              <a:cs typeface="Cambria"/>
            </a:endParaRPr>
          </a:p>
          <a:p>
            <a:pPr algn="ctr" marR="1456690">
              <a:lnSpc>
                <a:spcPct val="100000"/>
              </a:lnSpc>
              <a:spcBef>
                <a:spcPts val="409"/>
              </a:spcBef>
            </a:pPr>
            <a:r>
              <a:rPr dirty="0" sz="1700">
                <a:latin typeface="Cambria"/>
                <a:cs typeface="Cambria"/>
              </a:rPr>
              <a:t>&lt;LI&gt;</a:t>
            </a:r>
            <a:r>
              <a:rPr dirty="0" sz="1700" spc="-30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Brinjal</a:t>
            </a:r>
            <a:endParaRPr sz="1700">
              <a:latin typeface="Cambria"/>
              <a:cs typeface="Cambria"/>
            </a:endParaRPr>
          </a:p>
          <a:p>
            <a:pPr algn="ctr" marR="1297940">
              <a:lnSpc>
                <a:spcPct val="100000"/>
              </a:lnSpc>
              <a:spcBef>
                <a:spcPts val="405"/>
              </a:spcBef>
            </a:pPr>
            <a:r>
              <a:rPr dirty="0" sz="1700">
                <a:latin typeface="Cambria"/>
                <a:cs typeface="Cambria"/>
              </a:rPr>
              <a:t>&lt;LI&gt;</a:t>
            </a:r>
            <a:r>
              <a:rPr dirty="0" sz="1700" spc="-30">
                <a:latin typeface="Cambria"/>
                <a:cs typeface="Cambria"/>
              </a:rPr>
              <a:t> </a:t>
            </a:r>
            <a:r>
              <a:rPr dirty="0" sz="1700">
                <a:latin typeface="Cambria"/>
                <a:cs typeface="Cambria"/>
              </a:rPr>
              <a:t>Cabbage</a:t>
            </a:r>
            <a:endParaRPr sz="1700">
              <a:latin typeface="Cambria"/>
              <a:cs typeface="Cambria"/>
            </a:endParaRPr>
          </a:p>
          <a:p>
            <a:pPr algn="ctr" marR="1365885">
              <a:lnSpc>
                <a:spcPct val="100000"/>
              </a:lnSpc>
              <a:spcBef>
                <a:spcPts val="409"/>
              </a:spcBef>
            </a:pPr>
            <a:r>
              <a:rPr dirty="0" sz="1700">
                <a:latin typeface="Cambria"/>
                <a:cs typeface="Cambria"/>
              </a:rPr>
              <a:t>&lt;LI&gt;</a:t>
            </a:r>
            <a:r>
              <a:rPr dirty="0" sz="1700" spc="-30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Tomato</a:t>
            </a:r>
            <a:endParaRPr sz="17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09"/>
              </a:spcBef>
            </a:pPr>
            <a:r>
              <a:rPr dirty="0" sz="1700">
                <a:latin typeface="Cambria"/>
                <a:cs typeface="Cambria"/>
              </a:rPr>
              <a:t>&lt;/UL&gt;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2654"/>
            <a:ext cx="8072120" cy="3202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List in </a:t>
            </a:r>
            <a:r>
              <a:rPr dirty="0" sz="1900" spc="-10" b="1">
                <a:latin typeface="Cambria"/>
                <a:cs typeface="Cambria"/>
              </a:rPr>
              <a:t>Web</a:t>
            </a:r>
            <a:r>
              <a:rPr dirty="0" sz="1900" spc="10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Page:</a:t>
            </a:r>
            <a:endParaRPr sz="19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buClr>
                <a:srgbClr val="3A812E"/>
              </a:buClr>
              <a:buSzPct val="68421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900" spc="-10" b="1">
                <a:latin typeface="Cambria"/>
                <a:cs typeface="Cambria"/>
              </a:rPr>
              <a:t>Unordered </a:t>
            </a:r>
            <a:r>
              <a:rPr dirty="0" sz="1900" spc="-5" b="1">
                <a:latin typeface="Cambria"/>
                <a:cs typeface="Cambria"/>
              </a:rPr>
              <a:t>List &lt;UL&gt;</a:t>
            </a:r>
            <a:r>
              <a:rPr dirty="0" sz="1900" spc="50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attributes:</a:t>
            </a:r>
            <a:endParaRPr sz="1900">
              <a:latin typeface="Cambria"/>
              <a:cs typeface="Cambria"/>
            </a:endParaRPr>
          </a:p>
          <a:p>
            <a:pPr lvl="2" marL="1367790" marR="5080" indent="-342900">
              <a:lnSpc>
                <a:spcPct val="80000"/>
              </a:lnSpc>
              <a:spcBef>
                <a:spcPts val="439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367155" algn="l"/>
                <a:tab pos="1367790" algn="l"/>
              </a:tabLst>
            </a:pPr>
            <a:r>
              <a:rPr dirty="0" sz="1800" spc="-5" b="1">
                <a:latin typeface="Cambria"/>
                <a:cs typeface="Cambria"/>
              </a:rPr>
              <a:t>TYPE</a:t>
            </a:r>
            <a:r>
              <a:rPr dirty="0" sz="1800" spc="-5">
                <a:latin typeface="Cambria"/>
                <a:cs typeface="Cambria"/>
              </a:rPr>
              <a:t>: allows marking list </a:t>
            </a:r>
            <a:r>
              <a:rPr dirty="0" sz="1800">
                <a:latin typeface="Cambria"/>
                <a:cs typeface="Cambria"/>
              </a:rPr>
              <a:t>items </a:t>
            </a:r>
            <a:r>
              <a:rPr dirty="0" sz="1800" spc="-5">
                <a:latin typeface="Cambria"/>
                <a:cs typeface="Cambria"/>
              </a:rPr>
              <a:t>with different types. </a:t>
            </a:r>
            <a:r>
              <a:rPr dirty="0" sz="1800">
                <a:latin typeface="Cambria"/>
                <a:cs typeface="Cambria"/>
              </a:rPr>
              <a:t>By </a:t>
            </a:r>
            <a:r>
              <a:rPr dirty="0" sz="1800" spc="-5">
                <a:latin typeface="Cambria"/>
                <a:cs typeface="Cambria"/>
              </a:rPr>
              <a:t>default the  list </a:t>
            </a:r>
            <a:r>
              <a:rPr dirty="0" sz="1800">
                <a:latin typeface="Cambria"/>
                <a:cs typeface="Cambria"/>
              </a:rPr>
              <a:t>Item </a:t>
            </a:r>
            <a:r>
              <a:rPr dirty="0" sz="1800" spc="-5">
                <a:latin typeface="Cambria"/>
                <a:cs typeface="Cambria"/>
              </a:rPr>
              <a:t>markers are set </a:t>
            </a:r>
            <a:r>
              <a:rPr dirty="0" sz="1800">
                <a:latin typeface="Cambria"/>
                <a:cs typeface="Cambria"/>
              </a:rPr>
              <a:t>to</a:t>
            </a:r>
            <a:r>
              <a:rPr dirty="0" sz="1800" spc="5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bullets.</a:t>
            </a:r>
            <a:endParaRPr sz="1800">
              <a:latin typeface="Cambria"/>
              <a:cs typeface="Cambria"/>
            </a:endParaRPr>
          </a:p>
          <a:p>
            <a:pPr lvl="2" marL="1367790" indent="-342900">
              <a:lnSpc>
                <a:spcPct val="100000"/>
              </a:lnSpc>
              <a:buClr>
                <a:srgbClr val="CC9900"/>
              </a:buClr>
              <a:buSzPct val="75000"/>
              <a:buFont typeface="Wingdings"/>
              <a:buChar char=""/>
              <a:tabLst>
                <a:tab pos="1367155" algn="l"/>
                <a:tab pos="1367790" algn="l"/>
              </a:tabLst>
            </a:pPr>
            <a:r>
              <a:rPr dirty="0" sz="1800" spc="-5">
                <a:latin typeface="Cambria"/>
                <a:cs typeface="Cambria"/>
              </a:rPr>
              <a:t>Other values are </a:t>
            </a:r>
            <a:r>
              <a:rPr dirty="0" sz="1800">
                <a:latin typeface="Cambria"/>
                <a:cs typeface="Cambria"/>
              </a:rPr>
              <a:t>circle </a:t>
            </a:r>
            <a:r>
              <a:rPr dirty="0" sz="1800" spc="-5">
                <a:latin typeface="Cambria"/>
                <a:cs typeface="Cambria"/>
              </a:rPr>
              <a:t>and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square.</a:t>
            </a:r>
            <a:endParaRPr sz="1800">
              <a:latin typeface="Cambria"/>
              <a:cs typeface="Cambria"/>
            </a:endParaRPr>
          </a:p>
          <a:p>
            <a:pPr lvl="2" marL="1367790" indent="-342900">
              <a:lnSpc>
                <a:spcPct val="100000"/>
              </a:lnSpc>
              <a:buClr>
                <a:srgbClr val="CC9900"/>
              </a:buClr>
              <a:buSzPct val="75000"/>
              <a:buFont typeface="Wingdings"/>
              <a:buChar char=""/>
              <a:tabLst>
                <a:tab pos="1367155" algn="l"/>
                <a:tab pos="1367790" algn="l"/>
              </a:tabLst>
            </a:pPr>
            <a:r>
              <a:rPr dirty="0" sz="1800" b="1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09"/>
              </a:spcBef>
            </a:pPr>
            <a:r>
              <a:rPr dirty="0" sz="1700">
                <a:latin typeface="Cambria"/>
                <a:cs typeface="Cambria"/>
              </a:rPr>
              <a:t>&lt;UL</a:t>
            </a:r>
            <a:r>
              <a:rPr dirty="0" sz="1700" spc="-20">
                <a:latin typeface="Cambria"/>
                <a:cs typeface="Cambria"/>
              </a:rPr>
              <a:t> </a:t>
            </a:r>
            <a:r>
              <a:rPr dirty="0" sz="1700">
                <a:latin typeface="Cambria"/>
                <a:cs typeface="Cambria"/>
              </a:rPr>
              <a:t>type=“circle”&gt;</a:t>
            </a:r>
            <a:endParaRPr sz="1700">
              <a:latin typeface="Cambria"/>
              <a:cs typeface="Cambria"/>
            </a:endParaRPr>
          </a:p>
          <a:p>
            <a:pPr algn="ctr" marR="1639570">
              <a:lnSpc>
                <a:spcPct val="100000"/>
              </a:lnSpc>
              <a:spcBef>
                <a:spcPts val="409"/>
              </a:spcBef>
            </a:pPr>
            <a:r>
              <a:rPr dirty="0" sz="1700">
                <a:latin typeface="Cambria"/>
                <a:cs typeface="Cambria"/>
              </a:rPr>
              <a:t>&lt;LI&gt;</a:t>
            </a:r>
            <a:r>
              <a:rPr dirty="0" sz="1700" spc="-30">
                <a:latin typeface="Cambria"/>
                <a:cs typeface="Cambria"/>
              </a:rPr>
              <a:t> </a:t>
            </a:r>
            <a:r>
              <a:rPr dirty="0" sz="1700">
                <a:latin typeface="Cambria"/>
                <a:cs typeface="Cambria"/>
              </a:rPr>
              <a:t>BVM</a:t>
            </a:r>
            <a:endParaRPr sz="1700">
              <a:latin typeface="Cambria"/>
              <a:cs typeface="Cambria"/>
            </a:endParaRPr>
          </a:p>
          <a:p>
            <a:pPr algn="ctr" marR="1604010">
              <a:lnSpc>
                <a:spcPct val="100000"/>
              </a:lnSpc>
              <a:spcBef>
                <a:spcPts val="405"/>
              </a:spcBef>
            </a:pPr>
            <a:r>
              <a:rPr dirty="0" sz="1700">
                <a:latin typeface="Cambria"/>
                <a:cs typeface="Cambria"/>
              </a:rPr>
              <a:t>&lt;LI&gt;</a:t>
            </a:r>
            <a:r>
              <a:rPr dirty="0" sz="1700" spc="-30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ADIT</a:t>
            </a:r>
            <a:endParaRPr sz="1700">
              <a:latin typeface="Cambria"/>
              <a:cs typeface="Cambria"/>
            </a:endParaRPr>
          </a:p>
          <a:p>
            <a:pPr algn="ctr" marR="1572260">
              <a:lnSpc>
                <a:spcPct val="100000"/>
              </a:lnSpc>
              <a:spcBef>
                <a:spcPts val="409"/>
              </a:spcBef>
            </a:pPr>
            <a:r>
              <a:rPr dirty="0" sz="1700">
                <a:latin typeface="Cambria"/>
                <a:cs typeface="Cambria"/>
              </a:rPr>
              <a:t>&lt;LI&gt;</a:t>
            </a:r>
            <a:r>
              <a:rPr dirty="0" sz="1700" spc="-30">
                <a:latin typeface="Cambria"/>
                <a:cs typeface="Cambria"/>
              </a:rPr>
              <a:t> </a:t>
            </a:r>
            <a:r>
              <a:rPr dirty="0" sz="1700">
                <a:latin typeface="Cambria"/>
                <a:cs typeface="Cambria"/>
              </a:rPr>
              <a:t>GCET</a:t>
            </a:r>
            <a:endParaRPr sz="17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09"/>
              </a:spcBef>
            </a:pPr>
            <a:r>
              <a:rPr dirty="0" sz="1700">
                <a:latin typeface="Cambria"/>
                <a:cs typeface="Cambria"/>
              </a:rPr>
              <a:t>&lt;/UL&gt;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2654"/>
            <a:ext cx="8073390" cy="4462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10" b="1">
                <a:latin typeface="Cambria"/>
                <a:cs typeface="Cambria"/>
              </a:rPr>
              <a:t>Graphics </a:t>
            </a:r>
            <a:r>
              <a:rPr dirty="0" sz="1900" spc="-5" b="1">
                <a:latin typeface="Cambria"/>
                <a:cs typeface="Cambria"/>
              </a:rPr>
              <a:t>in </a:t>
            </a:r>
            <a:r>
              <a:rPr dirty="0" sz="1900" spc="-10" b="1">
                <a:latin typeface="Cambria"/>
                <a:cs typeface="Cambria"/>
              </a:rPr>
              <a:t>Web </a:t>
            </a:r>
            <a:r>
              <a:rPr dirty="0" sz="1900" spc="-5" b="1">
                <a:latin typeface="Cambria"/>
                <a:cs typeface="Cambria"/>
              </a:rPr>
              <a:t>Page</a:t>
            </a:r>
            <a:r>
              <a:rPr dirty="0" sz="1900" spc="2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&lt;IMG&gt;:</a:t>
            </a:r>
            <a:endParaRPr sz="1900">
              <a:latin typeface="Cambria"/>
              <a:cs typeface="Cambria"/>
            </a:endParaRPr>
          </a:p>
          <a:p>
            <a:pPr algn="just" lvl="1" marL="1026160" marR="5080" indent="-342900">
              <a:lnSpc>
                <a:spcPts val="1730"/>
              </a:lnSpc>
              <a:spcBef>
                <a:spcPts val="42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Images can be placed </a:t>
            </a:r>
            <a:r>
              <a:rPr dirty="0" sz="1800">
                <a:latin typeface="Cambria"/>
                <a:cs typeface="Cambria"/>
              </a:rPr>
              <a:t>in a </a:t>
            </a:r>
            <a:r>
              <a:rPr dirty="0" sz="1800" spc="-10">
                <a:latin typeface="Cambria"/>
                <a:cs typeface="Cambria"/>
              </a:rPr>
              <a:t>web </a:t>
            </a:r>
            <a:r>
              <a:rPr dirty="0" sz="1800" spc="-5">
                <a:latin typeface="Cambria"/>
                <a:cs typeface="Cambria"/>
              </a:rPr>
              <a:t>page by </a:t>
            </a:r>
            <a:r>
              <a:rPr dirty="0" sz="1800">
                <a:latin typeface="Cambria"/>
                <a:cs typeface="Cambria"/>
              </a:rPr>
              <a:t>using &lt;IMG&gt; </a:t>
            </a:r>
            <a:r>
              <a:rPr dirty="0" sz="1800" spc="-5">
                <a:latin typeface="Cambria"/>
                <a:cs typeface="Cambria"/>
              </a:rPr>
              <a:t>tag. TYPE: allows  marking list </a:t>
            </a:r>
            <a:r>
              <a:rPr dirty="0" sz="1800">
                <a:latin typeface="Cambria"/>
                <a:cs typeface="Cambria"/>
              </a:rPr>
              <a:t>items </a:t>
            </a:r>
            <a:r>
              <a:rPr dirty="0" sz="1800" spc="-5">
                <a:latin typeface="Cambria"/>
                <a:cs typeface="Cambria"/>
              </a:rPr>
              <a:t>with different types. </a:t>
            </a:r>
            <a:r>
              <a:rPr dirty="0" sz="1800">
                <a:latin typeface="Cambria"/>
                <a:cs typeface="Cambria"/>
              </a:rPr>
              <a:t>By </a:t>
            </a:r>
            <a:r>
              <a:rPr dirty="0" sz="1800" spc="-5">
                <a:latin typeface="Cambria"/>
                <a:cs typeface="Cambria"/>
              </a:rPr>
              <a:t>default the list </a:t>
            </a:r>
            <a:r>
              <a:rPr dirty="0" sz="1800">
                <a:latin typeface="Cambria"/>
                <a:cs typeface="Cambria"/>
              </a:rPr>
              <a:t>Item </a:t>
            </a:r>
            <a:r>
              <a:rPr dirty="0" sz="1800" spc="-5">
                <a:latin typeface="Cambria"/>
                <a:cs typeface="Cambria"/>
              </a:rPr>
              <a:t>markers  are set </a:t>
            </a:r>
            <a:r>
              <a:rPr dirty="0" sz="1800">
                <a:latin typeface="Cambria"/>
                <a:cs typeface="Cambria"/>
              </a:rPr>
              <a:t>to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bullets.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1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 b="1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115"/>
              </a:spcBef>
            </a:pPr>
            <a:r>
              <a:rPr dirty="0" sz="1800" spc="-5" b="1">
                <a:latin typeface="Cambria"/>
                <a:cs typeface="Cambria"/>
              </a:rPr>
              <a:t>&lt;IMG SRC </a:t>
            </a:r>
            <a:r>
              <a:rPr dirty="0" sz="1800" b="1">
                <a:latin typeface="Cambria"/>
                <a:cs typeface="Cambria"/>
              </a:rPr>
              <a:t>=</a:t>
            </a:r>
            <a:r>
              <a:rPr dirty="0" sz="1800" spc="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image_URL&gt;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Cambria"/>
                <a:cs typeface="Cambria"/>
              </a:rPr>
              <a:t>Where </a:t>
            </a:r>
            <a:r>
              <a:rPr dirty="0" sz="1800" spc="-5" b="1">
                <a:latin typeface="Cambria"/>
                <a:cs typeface="Cambria"/>
              </a:rPr>
              <a:t>SRC </a:t>
            </a:r>
            <a:r>
              <a:rPr dirty="0" sz="1800">
                <a:latin typeface="Cambria"/>
                <a:cs typeface="Cambria"/>
              </a:rPr>
              <a:t>– </a:t>
            </a:r>
            <a:r>
              <a:rPr dirty="0" sz="1800" spc="-5">
                <a:latin typeface="Cambria"/>
                <a:cs typeface="Cambria"/>
              </a:rPr>
              <a:t>Source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the image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file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1515"/>
              </a:spcBef>
            </a:pPr>
            <a:r>
              <a:rPr dirty="0" sz="1800" spc="-5" b="1">
                <a:latin typeface="Cambria"/>
                <a:cs typeface="Cambria"/>
              </a:rPr>
              <a:t>image_URL </a:t>
            </a:r>
            <a:r>
              <a:rPr dirty="0" sz="1800">
                <a:latin typeface="Cambria"/>
                <a:cs typeface="Cambria"/>
              </a:rPr>
              <a:t>– </a:t>
            </a:r>
            <a:r>
              <a:rPr dirty="0" sz="1800" spc="-5">
                <a:latin typeface="Cambria"/>
                <a:cs typeface="Cambria"/>
              </a:rPr>
              <a:t>represents the image </a:t>
            </a:r>
            <a:r>
              <a:rPr dirty="0" sz="1800">
                <a:latin typeface="Cambria"/>
                <a:cs typeface="Cambria"/>
              </a:rPr>
              <a:t>file </a:t>
            </a:r>
            <a:r>
              <a:rPr dirty="0" sz="1800" spc="-5">
                <a:latin typeface="Cambria"/>
                <a:cs typeface="Cambria"/>
              </a:rPr>
              <a:t>with </a:t>
            </a:r>
            <a:r>
              <a:rPr dirty="0" sz="1800">
                <a:latin typeface="Cambria"/>
                <a:cs typeface="Cambria"/>
              </a:rPr>
              <a:t>its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location.</a:t>
            </a:r>
            <a:endParaRPr sz="1800">
              <a:latin typeface="Cambria"/>
              <a:cs typeface="Cambria"/>
            </a:endParaRPr>
          </a:p>
          <a:p>
            <a:pPr marL="683260">
              <a:lnSpc>
                <a:spcPct val="100000"/>
              </a:lnSpc>
              <a:spcBef>
                <a:spcPts val="1510"/>
              </a:spcBef>
            </a:pPr>
            <a:r>
              <a:rPr dirty="0" sz="1800" spc="-5" b="1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510"/>
              </a:spcBef>
            </a:pPr>
            <a:r>
              <a:rPr dirty="0" sz="1800" spc="-5" b="1">
                <a:latin typeface="Cambria"/>
                <a:cs typeface="Cambria"/>
              </a:rPr>
              <a:t>&lt;IMG</a:t>
            </a:r>
            <a:r>
              <a:rPr dirty="0" sz="1800" spc="-1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SRC=logo.gif&gt;</a:t>
            </a:r>
            <a:endParaRPr sz="1800">
              <a:latin typeface="Cambria"/>
              <a:cs typeface="Cambria"/>
            </a:endParaRPr>
          </a:p>
          <a:p>
            <a:pPr marL="683260" marR="6985" indent="243204">
              <a:lnSpc>
                <a:spcPct val="150000"/>
              </a:lnSpc>
              <a:spcBef>
                <a:spcPts val="434"/>
              </a:spcBef>
            </a:pPr>
            <a:r>
              <a:rPr dirty="0" sz="1800" spc="-5" b="1">
                <a:latin typeface="Cambria"/>
                <a:cs typeface="Cambria"/>
              </a:rPr>
              <a:t>&lt;IMG SRC= “logo.jpg” HEIGHT=“320” </a:t>
            </a:r>
            <a:r>
              <a:rPr dirty="0" sz="1800" spc="-10" b="1">
                <a:latin typeface="Cambria"/>
                <a:cs typeface="Cambria"/>
              </a:rPr>
              <a:t>WIDTH=“240” </a:t>
            </a:r>
            <a:r>
              <a:rPr dirty="0" sz="1800" spc="-5" b="1">
                <a:latin typeface="Cambria"/>
                <a:cs typeface="Cambria"/>
              </a:rPr>
              <a:t>ALT=“Alternate  text for image” BORDER=“1” HSPACE=“10”</a:t>
            </a:r>
            <a:r>
              <a:rPr dirty="0" sz="1800" spc="-3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VSPACE=“10”&gt;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8827" rIns="0" bIns="0" rtlCol="0" vert="horz">
            <a:spAutoFit/>
          </a:bodyPr>
          <a:lstStyle/>
          <a:p>
            <a:pPr marL="35687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1900" spc="-5" b="1">
                <a:latin typeface="Cambria"/>
                <a:cs typeface="Cambria"/>
              </a:rPr>
              <a:t>Links in </a:t>
            </a:r>
            <a:r>
              <a:rPr dirty="0" sz="1900" spc="-10" b="1">
                <a:latin typeface="Cambria"/>
                <a:cs typeface="Cambria"/>
              </a:rPr>
              <a:t>Web </a:t>
            </a:r>
            <a:r>
              <a:rPr dirty="0" sz="1900" spc="-5" b="1">
                <a:latin typeface="Cambria"/>
                <a:cs typeface="Cambria"/>
              </a:rPr>
              <a:t>Page</a:t>
            </a:r>
            <a:r>
              <a:rPr dirty="0" sz="1900" spc="5" b="1">
                <a:latin typeface="Cambria"/>
                <a:cs typeface="Cambria"/>
              </a:rPr>
              <a:t> </a:t>
            </a:r>
            <a:r>
              <a:rPr dirty="0" sz="1900" b="1">
                <a:latin typeface="Cambria"/>
                <a:cs typeface="Cambria"/>
              </a:rPr>
              <a:t>&lt;A&gt;:</a:t>
            </a:r>
            <a:endParaRPr sz="1900">
              <a:latin typeface="Cambria"/>
              <a:cs typeface="Cambria"/>
            </a:endParaRPr>
          </a:p>
          <a:p>
            <a:pPr lvl="1" marL="1027430" indent="-342900">
              <a:lnSpc>
                <a:spcPct val="100000"/>
              </a:lnSpc>
              <a:spcBef>
                <a:spcPts val="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7430" algn="l"/>
                <a:tab pos="1028065" algn="l"/>
              </a:tabLst>
            </a:pPr>
            <a:r>
              <a:rPr dirty="0" sz="1800" spc="-5">
                <a:latin typeface="Cambria"/>
                <a:cs typeface="Cambria"/>
              </a:rPr>
              <a:t>Web pages are linked </a:t>
            </a:r>
            <a:r>
              <a:rPr dirty="0" sz="1800">
                <a:latin typeface="Cambria"/>
                <a:cs typeface="Cambria"/>
              </a:rPr>
              <a:t>to one </a:t>
            </a:r>
            <a:r>
              <a:rPr dirty="0" sz="1800" spc="-5">
                <a:latin typeface="Cambria"/>
                <a:cs typeface="Cambria"/>
              </a:rPr>
              <a:t>another through </a:t>
            </a:r>
            <a:r>
              <a:rPr dirty="0" sz="1800">
                <a:latin typeface="Cambria"/>
                <a:cs typeface="Cambria"/>
              </a:rPr>
              <a:t>Hypertext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Links.</a:t>
            </a:r>
            <a:endParaRPr sz="1800">
              <a:latin typeface="Cambria"/>
              <a:cs typeface="Cambria"/>
            </a:endParaRPr>
          </a:p>
          <a:p>
            <a:pPr lvl="1" marL="1027430" marR="5080" indent="-342900">
              <a:lnSpc>
                <a:spcPct val="8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7430" algn="l"/>
                <a:tab pos="1028065" algn="l"/>
              </a:tabLst>
            </a:pPr>
            <a:r>
              <a:rPr dirty="0" sz="1800" spc="-5">
                <a:latin typeface="Cambria"/>
                <a:cs typeface="Cambria"/>
              </a:rPr>
              <a:t>Section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text </a:t>
            </a:r>
            <a:r>
              <a:rPr dirty="0" sz="1800">
                <a:latin typeface="Cambria"/>
                <a:cs typeface="Cambria"/>
              </a:rPr>
              <a:t>or </a:t>
            </a:r>
            <a:r>
              <a:rPr dirty="0" sz="1800" spc="-5">
                <a:latin typeface="Cambria"/>
                <a:cs typeface="Cambria"/>
              </a:rPr>
              <a:t>image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the HTML document can be linked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an  </a:t>
            </a:r>
            <a:r>
              <a:rPr dirty="0" sz="1800">
                <a:latin typeface="Cambria"/>
                <a:cs typeface="Cambria"/>
              </a:rPr>
              <a:t>external document or to a </a:t>
            </a:r>
            <a:r>
              <a:rPr dirty="0" sz="1800" spc="-5">
                <a:latin typeface="Cambria"/>
                <a:cs typeface="Cambria"/>
              </a:rPr>
              <a:t>specific place within the same</a:t>
            </a:r>
            <a:r>
              <a:rPr dirty="0" sz="1800" spc="-4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document.</a:t>
            </a:r>
            <a:endParaRPr sz="1800">
              <a:latin typeface="Cambria"/>
              <a:cs typeface="Cambria"/>
            </a:endParaRPr>
          </a:p>
          <a:p>
            <a:pPr marL="1270"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</a:pPr>
            <a:r>
              <a:rPr dirty="0" spc="-5" b="1">
                <a:latin typeface="Cambria"/>
                <a:cs typeface="Cambria"/>
              </a:rPr>
              <a:t>Example:</a:t>
            </a:r>
          </a:p>
          <a:p>
            <a:pPr marL="928369">
              <a:lnSpc>
                <a:spcPct val="100000"/>
              </a:lnSpc>
              <a:spcBef>
                <a:spcPts val="1515"/>
              </a:spcBef>
            </a:pPr>
            <a:r>
              <a:rPr dirty="0" b="1">
                <a:latin typeface="Cambria"/>
                <a:cs typeface="Cambria"/>
              </a:rPr>
              <a:t>&lt;A </a:t>
            </a:r>
            <a:r>
              <a:rPr dirty="0" spc="-5" b="1">
                <a:latin typeface="Cambria"/>
                <a:cs typeface="Cambria"/>
              </a:rPr>
              <a:t>HREF=“menu.html”&gt; Click </a:t>
            </a:r>
            <a:r>
              <a:rPr dirty="0" b="1">
                <a:latin typeface="Cambria"/>
                <a:cs typeface="Cambria"/>
              </a:rPr>
              <a:t>here</a:t>
            </a:r>
            <a:r>
              <a:rPr dirty="0" spc="-3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&lt;/A&gt;</a:t>
            </a:r>
          </a:p>
          <a:p>
            <a:pPr marL="928369">
              <a:lnSpc>
                <a:spcPct val="100000"/>
              </a:lnSpc>
              <a:spcBef>
                <a:spcPts val="1510"/>
              </a:spcBef>
            </a:pPr>
            <a:r>
              <a:rPr dirty="0" spc="-5"/>
              <a:t>&lt;A HREF= “menu.html” TARGET=“_blank”&gt; Click </a:t>
            </a:r>
            <a:r>
              <a:rPr dirty="0"/>
              <a:t>here</a:t>
            </a:r>
            <a:r>
              <a:rPr dirty="0" spc="25"/>
              <a:t> </a:t>
            </a:r>
            <a:r>
              <a:rPr dirty="0"/>
              <a:t>&lt;/A&gt;</a:t>
            </a:r>
          </a:p>
          <a:p>
            <a:pPr marL="928369">
              <a:lnSpc>
                <a:spcPct val="100000"/>
              </a:lnSpc>
              <a:spcBef>
                <a:spcPts val="1515"/>
              </a:spcBef>
            </a:pPr>
            <a:r>
              <a:rPr dirty="0" b="1">
                <a:latin typeface="Cambria"/>
                <a:cs typeface="Cambria"/>
              </a:rPr>
              <a:t>&lt;A </a:t>
            </a:r>
            <a:r>
              <a:rPr dirty="0" spc="-5" b="1">
                <a:latin typeface="Cambria"/>
                <a:cs typeface="Cambria"/>
              </a:rPr>
              <a:t>HREF= “menu.html”</a:t>
            </a:r>
            <a:r>
              <a:rPr dirty="0" spc="-45" b="1">
                <a:latin typeface="Cambria"/>
                <a:cs typeface="Cambria"/>
              </a:rPr>
              <a:t> </a:t>
            </a:r>
            <a:r>
              <a:rPr dirty="0" spc="-5" b="1">
                <a:latin typeface="Cambria"/>
                <a:cs typeface="Cambria"/>
              </a:rPr>
              <a:t>TARGET=“_blank”&gt;</a:t>
            </a:r>
          </a:p>
          <a:p>
            <a:pPr marL="928369">
              <a:lnSpc>
                <a:spcPct val="100000"/>
              </a:lnSpc>
              <a:spcBef>
                <a:spcPts val="1515"/>
              </a:spcBef>
            </a:pPr>
            <a:r>
              <a:rPr dirty="0" spc="-5" b="1">
                <a:latin typeface="Cambria"/>
                <a:cs typeface="Cambria"/>
              </a:rPr>
              <a:t>&lt;IMG SRC=“logo.gif”</a:t>
            </a:r>
            <a:r>
              <a:rPr dirty="0" spc="-1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/&gt;</a:t>
            </a:r>
          </a:p>
          <a:p>
            <a:pPr marL="928369">
              <a:lnSpc>
                <a:spcPct val="100000"/>
              </a:lnSpc>
              <a:spcBef>
                <a:spcPts val="1510"/>
              </a:spcBef>
            </a:pPr>
            <a:r>
              <a:rPr dirty="0" b="1">
                <a:latin typeface="Cambria"/>
                <a:cs typeface="Cambria"/>
              </a:rPr>
              <a:t>&lt;/A&gt;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3698"/>
            <a:ext cx="8074025" cy="3268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Linking to a specific place </a:t>
            </a:r>
            <a:r>
              <a:rPr dirty="0" sz="1900" spc="-10" b="1">
                <a:latin typeface="Cambria"/>
                <a:cs typeface="Cambria"/>
              </a:rPr>
              <a:t>within the </a:t>
            </a:r>
            <a:r>
              <a:rPr dirty="0" sz="1900" spc="-5" b="1">
                <a:latin typeface="Cambria"/>
                <a:cs typeface="Cambria"/>
              </a:rPr>
              <a:t>same Document</a:t>
            </a:r>
            <a:r>
              <a:rPr dirty="0" sz="1900" spc="9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:</a:t>
            </a:r>
            <a:endParaRPr sz="1900">
              <a:latin typeface="Cambria"/>
              <a:cs typeface="Cambria"/>
            </a:endParaRPr>
          </a:p>
          <a:p>
            <a:pPr algn="just" lvl="1" marL="1026160" marR="5715" indent="-342900">
              <a:lnSpc>
                <a:spcPct val="80000"/>
              </a:lnSpc>
              <a:spcBef>
                <a:spcPts val="455"/>
              </a:spcBef>
              <a:buClr>
                <a:srgbClr val="3A812E"/>
              </a:buClr>
              <a:buSzPct val="68421"/>
              <a:buFont typeface="Wingdings"/>
              <a:buChar char=""/>
              <a:tabLst>
                <a:tab pos="1026794" algn="l"/>
              </a:tabLst>
            </a:pPr>
            <a:r>
              <a:rPr dirty="0" sz="1900" spc="-5">
                <a:latin typeface="Cambria"/>
                <a:cs typeface="Cambria"/>
              </a:rPr>
              <a:t>It is </a:t>
            </a:r>
            <a:r>
              <a:rPr dirty="0" sz="1900" spc="-10">
                <a:latin typeface="Cambria"/>
                <a:cs typeface="Cambria"/>
              </a:rPr>
              <a:t>required to jump </a:t>
            </a:r>
            <a:r>
              <a:rPr dirty="0" sz="1900" spc="-5">
                <a:latin typeface="Cambria"/>
                <a:cs typeface="Cambria"/>
              </a:rPr>
              <a:t>different sections in </a:t>
            </a:r>
            <a:r>
              <a:rPr dirty="0" sz="1900" spc="-10">
                <a:latin typeface="Cambria"/>
                <a:cs typeface="Cambria"/>
              </a:rPr>
              <a:t>the </a:t>
            </a:r>
            <a:r>
              <a:rPr dirty="0" sz="1900" spc="-5">
                <a:latin typeface="Cambria"/>
                <a:cs typeface="Cambria"/>
              </a:rPr>
              <a:t>same document. </a:t>
            </a:r>
            <a:r>
              <a:rPr dirty="0" sz="1900">
                <a:latin typeface="Cambria"/>
                <a:cs typeface="Cambria"/>
              </a:rPr>
              <a:t>For  </a:t>
            </a:r>
            <a:r>
              <a:rPr dirty="0" sz="1900" spc="-10">
                <a:latin typeface="Cambria"/>
                <a:cs typeface="Cambria"/>
              </a:rPr>
              <a:t>this </a:t>
            </a:r>
            <a:r>
              <a:rPr dirty="0" sz="1900" spc="-5">
                <a:latin typeface="Cambria"/>
                <a:cs typeface="Cambria"/>
              </a:rPr>
              <a:t>it </a:t>
            </a:r>
            <a:r>
              <a:rPr dirty="0" sz="1900" spc="-10">
                <a:latin typeface="Cambria"/>
                <a:cs typeface="Cambria"/>
              </a:rPr>
              <a:t>needs </a:t>
            </a:r>
            <a:r>
              <a:rPr dirty="0" sz="1900" spc="-15">
                <a:latin typeface="Cambria"/>
                <a:cs typeface="Cambria"/>
              </a:rPr>
              <a:t>two </a:t>
            </a:r>
            <a:r>
              <a:rPr dirty="0" sz="1900" spc="-5">
                <a:latin typeface="Cambria"/>
                <a:cs typeface="Cambria"/>
              </a:rPr>
              <a:t>steps, first; identify section </a:t>
            </a:r>
            <a:r>
              <a:rPr dirty="0" sz="1900" spc="-10">
                <a:latin typeface="Cambria"/>
                <a:cs typeface="Cambria"/>
              </a:rPr>
              <a:t>with </a:t>
            </a:r>
            <a:r>
              <a:rPr dirty="0" sz="1900" spc="-5">
                <a:latin typeface="Cambria"/>
                <a:cs typeface="Cambria"/>
              </a:rPr>
              <a:t>a </a:t>
            </a:r>
            <a:r>
              <a:rPr dirty="0" sz="1900" spc="-10">
                <a:latin typeface="Cambria"/>
                <a:cs typeface="Cambria"/>
              </a:rPr>
              <a:t>name and </a:t>
            </a:r>
            <a:r>
              <a:rPr dirty="0" sz="1900" spc="-5">
                <a:latin typeface="Cambria"/>
                <a:cs typeface="Cambria"/>
              </a:rPr>
              <a:t>or  second; </a:t>
            </a:r>
            <a:r>
              <a:rPr dirty="0" sz="1900" spc="-10">
                <a:latin typeface="Cambria"/>
                <a:cs typeface="Cambria"/>
              </a:rPr>
              <a:t>use jumps to the </a:t>
            </a:r>
            <a:r>
              <a:rPr dirty="0" sz="1900" spc="-5">
                <a:latin typeface="Cambria"/>
                <a:cs typeface="Cambria"/>
              </a:rPr>
              <a:t>location </a:t>
            </a:r>
            <a:r>
              <a:rPr dirty="0" sz="1900" spc="-10">
                <a:latin typeface="Cambria"/>
                <a:cs typeface="Cambria"/>
              </a:rPr>
              <a:t>using the name</a:t>
            </a:r>
            <a:r>
              <a:rPr dirty="0" sz="1900" spc="6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used.</a:t>
            </a:r>
            <a:endParaRPr sz="19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A812E"/>
              </a:buClr>
              <a:buFont typeface="Wingdings"/>
              <a:buChar char=""/>
            </a:pPr>
            <a:endParaRPr sz="2350">
              <a:latin typeface="Times New Roman"/>
              <a:cs typeface="Times New Roman"/>
            </a:endParaRPr>
          </a:p>
          <a:p>
            <a:pPr algn="just" lvl="1" marL="1026160" marR="5715" indent="-342900">
              <a:lnSpc>
                <a:spcPct val="80000"/>
              </a:lnSpc>
              <a:buClr>
                <a:srgbClr val="3A812E"/>
              </a:buClr>
              <a:buSzPct val="68421"/>
              <a:buFont typeface="Wingdings"/>
              <a:buChar char=""/>
              <a:tabLst>
                <a:tab pos="1026794" algn="l"/>
              </a:tabLst>
            </a:pPr>
            <a:r>
              <a:rPr dirty="0" sz="1900" b="1">
                <a:latin typeface="Cambria"/>
                <a:cs typeface="Cambria"/>
              </a:rPr>
              <a:t>&lt;A </a:t>
            </a:r>
            <a:r>
              <a:rPr dirty="0" sz="1900" spc="-5" b="1">
                <a:latin typeface="Cambria"/>
                <a:cs typeface="Cambria"/>
              </a:rPr>
              <a:t>HREF="#section_name"&gt; link to another </a:t>
            </a:r>
            <a:r>
              <a:rPr dirty="0" sz="1900" b="1">
                <a:latin typeface="Cambria"/>
                <a:cs typeface="Cambria"/>
              </a:rPr>
              <a:t>section </a:t>
            </a:r>
            <a:r>
              <a:rPr dirty="0" sz="1900" spc="-5" b="1">
                <a:latin typeface="Cambria"/>
                <a:cs typeface="Cambria"/>
              </a:rPr>
              <a:t>of </a:t>
            </a:r>
            <a:r>
              <a:rPr dirty="0" sz="1900" spc="-10" b="1">
                <a:latin typeface="Cambria"/>
                <a:cs typeface="Cambria"/>
              </a:rPr>
              <a:t>the same  document</a:t>
            </a:r>
            <a:r>
              <a:rPr dirty="0" sz="1900" spc="3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&lt;/A&gt;</a:t>
            </a:r>
            <a:endParaRPr sz="1900">
              <a:latin typeface="Cambria"/>
              <a:cs typeface="Cambria"/>
            </a:endParaRPr>
          </a:p>
          <a:p>
            <a:pPr lvl="2" marL="1367790" indent="-342900">
              <a:lnSpc>
                <a:spcPct val="100000"/>
              </a:lnSpc>
              <a:buClr>
                <a:srgbClr val="CC9900"/>
              </a:buClr>
              <a:buSzPct val="73684"/>
              <a:buFont typeface="Wingdings"/>
              <a:buChar char=""/>
              <a:tabLst>
                <a:tab pos="1367155" algn="l"/>
                <a:tab pos="1367790" algn="l"/>
              </a:tabLst>
            </a:pPr>
            <a:r>
              <a:rPr dirty="0" sz="1900" spc="-5">
                <a:latin typeface="Cambria"/>
                <a:cs typeface="Cambria"/>
              </a:rPr>
              <a:t>This </a:t>
            </a:r>
            <a:r>
              <a:rPr dirty="0" sz="1900" spc="-10">
                <a:latin typeface="Cambria"/>
                <a:cs typeface="Cambria"/>
              </a:rPr>
              <a:t>link text jumps to the </a:t>
            </a:r>
            <a:r>
              <a:rPr dirty="0" sz="1900" spc="-5">
                <a:latin typeface="Cambria"/>
                <a:cs typeface="Cambria"/>
              </a:rPr>
              <a:t>section </a:t>
            </a:r>
            <a:r>
              <a:rPr dirty="0" sz="1900" spc="-10">
                <a:latin typeface="Cambria"/>
                <a:cs typeface="Cambria"/>
              </a:rPr>
              <a:t>named with HREF </a:t>
            </a:r>
            <a:r>
              <a:rPr dirty="0" sz="1900" spc="-5">
                <a:latin typeface="Cambria"/>
                <a:cs typeface="Cambria"/>
              </a:rPr>
              <a:t>on</a:t>
            </a:r>
            <a:r>
              <a:rPr dirty="0" sz="1900" spc="125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click.</a:t>
            </a:r>
            <a:endParaRPr sz="1900">
              <a:latin typeface="Cambria"/>
              <a:cs typeface="Cambria"/>
            </a:endParaRPr>
          </a:p>
          <a:p>
            <a:pPr lvl="2" marL="1367790" indent="-342900">
              <a:lnSpc>
                <a:spcPct val="100000"/>
              </a:lnSpc>
              <a:buClr>
                <a:srgbClr val="CC9900"/>
              </a:buClr>
              <a:buSzPct val="73684"/>
              <a:buFont typeface="Wingdings"/>
              <a:buChar char=""/>
              <a:tabLst>
                <a:tab pos="1367155" algn="l"/>
                <a:tab pos="1367790" algn="l"/>
              </a:tabLst>
            </a:pPr>
            <a:r>
              <a:rPr dirty="0" sz="1900" spc="-5">
                <a:latin typeface="Cambria"/>
                <a:cs typeface="Cambria"/>
              </a:rPr>
              <a:t>The # symbol before </a:t>
            </a:r>
            <a:r>
              <a:rPr dirty="0" sz="1900" spc="-10">
                <a:latin typeface="Cambria"/>
                <a:cs typeface="Cambria"/>
              </a:rPr>
              <a:t>the </a:t>
            </a:r>
            <a:r>
              <a:rPr dirty="0" sz="1900" spc="-5">
                <a:latin typeface="Cambria"/>
                <a:cs typeface="Cambria"/>
              </a:rPr>
              <a:t>section </a:t>
            </a:r>
            <a:r>
              <a:rPr dirty="0" sz="1900" spc="-10">
                <a:latin typeface="Cambria"/>
                <a:cs typeface="Cambria"/>
              </a:rPr>
              <a:t>name </a:t>
            </a:r>
            <a:r>
              <a:rPr dirty="0" sz="1900" spc="-5">
                <a:latin typeface="Cambria"/>
                <a:cs typeface="Cambria"/>
              </a:rPr>
              <a:t>is</a:t>
            </a:r>
            <a:r>
              <a:rPr dirty="0" sz="1900" spc="2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must.</a:t>
            </a:r>
            <a:endParaRPr sz="19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buClr>
                <a:srgbClr val="3A812E"/>
              </a:buClr>
              <a:buSzPct val="68421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900" b="1">
                <a:latin typeface="Cambria"/>
                <a:cs typeface="Cambria"/>
              </a:rPr>
              <a:t>&lt;A </a:t>
            </a:r>
            <a:r>
              <a:rPr dirty="0" sz="1900" spc="-5" b="1">
                <a:latin typeface="Cambria"/>
                <a:cs typeface="Cambria"/>
              </a:rPr>
              <a:t>NAME="section_name"&gt; </a:t>
            </a:r>
            <a:r>
              <a:rPr dirty="0" sz="1900" spc="-10" b="1">
                <a:latin typeface="Cambria"/>
                <a:cs typeface="Cambria"/>
              </a:rPr>
              <a:t>Beginning </a:t>
            </a:r>
            <a:r>
              <a:rPr dirty="0" sz="1900" spc="-5" b="1">
                <a:latin typeface="Cambria"/>
                <a:cs typeface="Cambria"/>
              </a:rPr>
              <a:t>of </a:t>
            </a:r>
            <a:r>
              <a:rPr dirty="0" sz="1900" spc="-10" b="1">
                <a:latin typeface="Cambria"/>
                <a:cs typeface="Cambria"/>
              </a:rPr>
              <a:t>the </a:t>
            </a:r>
            <a:r>
              <a:rPr dirty="0" sz="1900" spc="-5" b="1">
                <a:latin typeface="Cambria"/>
                <a:cs typeface="Cambria"/>
              </a:rPr>
              <a:t>section</a:t>
            </a:r>
            <a:r>
              <a:rPr dirty="0" sz="1900" spc="10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&lt;/A&gt;</a:t>
            </a:r>
            <a:endParaRPr sz="1900">
              <a:latin typeface="Cambria"/>
              <a:cs typeface="Cambria"/>
            </a:endParaRPr>
          </a:p>
          <a:p>
            <a:pPr lvl="2" marL="1367790" marR="5080" indent="-342900">
              <a:lnSpc>
                <a:spcPts val="1820"/>
              </a:lnSpc>
              <a:spcBef>
                <a:spcPts val="445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367155" algn="l"/>
                <a:tab pos="1367790" algn="l"/>
              </a:tabLst>
            </a:pPr>
            <a:r>
              <a:rPr dirty="0" sz="1900" spc="-5">
                <a:latin typeface="Cambria"/>
                <a:cs typeface="Cambria"/>
              </a:rPr>
              <a:t>The NAME </a:t>
            </a:r>
            <a:r>
              <a:rPr dirty="0" sz="1900" spc="-10">
                <a:latin typeface="Cambria"/>
                <a:cs typeface="Cambria"/>
              </a:rPr>
              <a:t>attribute </a:t>
            </a:r>
            <a:r>
              <a:rPr dirty="0" sz="1900" spc="-5">
                <a:latin typeface="Cambria"/>
                <a:cs typeface="Cambria"/>
              </a:rPr>
              <a:t>is </a:t>
            </a:r>
            <a:r>
              <a:rPr dirty="0" sz="1900" spc="-10">
                <a:latin typeface="Cambria"/>
                <a:cs typeface="Cambria"/>
              </a:rPr>
              <a:t>used to </a:t>
            </a:r>
            <a:r>
              <a:rPr dirty="0" sz="1900" spc="-5">
                <a:latin typeface="Cambria"/>
                <a:cs typeface="Cambria"/>
              </a:rPr>
              <a:t>identify a </a:t>
            </a:r>
            <a:r>
              <a:rPr dirty="0" sz="1900" spc="-10">
                <a:latin typeface="Cambria"/>
                <a:cs typeface="Cambria"/>
              </a:rPr>
              <a:t>section with </a:t>
            </a:r>
            <a:r>
              <a:rPr dirty="0" sz="1900" spc="-5">
                <a:latin typeface="Cambria"/>
                <a:cs typeface="Cambria"/>
              </a:rPr>
              <a:t>a </a:t>
            </a:r>
            <a:r>
              <a:rPr dirty="0" sz="1900" spc="-10">
                <a:latin typeface="Cambria"/>
                <a:cs typeface="Cambria"/>
              </a:rPr>
              <a:t>name. </a:t>
            </a:r>
            <a:r>
              <a:rPr dirty="0" sz="1900" spc="-5">
                <a:latin typeface="Cambria"/>
                <a:cs typeface="Cambria"/>
              </a:rPr>
              <a:t>It is  a </a:t>
            </a:r>
            <a:r>
              <a:rPr dirty="0" sz="1900" spc="-10">
                <a:latin typeface="Cambria"/>
                <a:cs typeface="Cambria"/>
              </a:rPr>
              <a:t>unique </a:t>
            </a:r>
            <a:r>
              <a:rPr dirty="0" sz="1900" spc="-5">
                <a:latin typeface="Cambria"/>
                <a:cs typeface="Cambria"/>
              </a:rPr>
              <a:t>identifier </a:t>
            </a:r>
            <a:r>
              <a:rPr dirty="0" sz="1900" spc="-10">
                <a:latin typeface="Cambria"/>
                <a:cs typeface="Cambria"/>
              </a:rPr>
              <a:t>within the </a:t>
            </a:r>
            <a:r>
              <a:rPr dirty="0" sz="1900" spc="-5">
                <a:latin typeface="Cambria"/>
                <a:cs typeface="Cambria"/>
              </a:rPr>
              <a:t>document for </a:t>
            </a:r>
            <a:r>
              <a:rPr dirty="0" sz="1900" spc="-10">
                <a:latin typeface="Cambria"/>
                <a:cs typeface="Cambria"/>
              </a:rPr>
              <a:t>the</a:t>
            </a:r>
            <a:r>
              <a:rPr dirty="0" sz="1900" spc="5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anchor.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4474"/>
            <a:ext cx="7997825" cy="324929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Linking to a specific place </a:t>
            </a:r>
            <a:r>
              <a:rPr dirty="0" sz="1900" spc="-10" b="1">
                <a:latin typeface="Cambria"/>
                <a:cs typeface="Cambria"/>
              </a:rPr>
              <a:t>within the </a:t>
            </a:r>
            <a:r>
              <a:rPr dirty="0" sz="1900" spc="-5" b="1">
                <a:latin typeface="Cambria"/>
                <a:cs typeface="Cambria"/>
              </a:rPr>
              <a:t>same Document</a:t>
            </a:r>
            <a:r>
              <a:rPr dirty="0" sz="1900" spc="9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:</a:t>
            </a:r>
            <a:endParaRPr sz="1900">
              <a:latin typeface="Cambria"/>
              <a:cs typeface="Cambria"/>
            </a:endParaRPr>
          </a:p>
          <a:p>
            <a:pPr lvl="1" marL="683260" indent="-326390">
              <a:lnSpc>
                <a:spcPct val="100000"/>
              </a:lnSpc>
              <a:spcBef>
                <a:spcPts val="229"/>
              </a:spcBef>
              <a:buClr>
                <a:srgbClr val="3A812E"/>
              </a:buClr>
              <a:buSzPct val="60526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dirty="0" sz="1900" spc="-10">
                <a:latin typeface="Cambria"/>
                <a:cs typeface="Cambria"/>
              </a:rPr>
              <a:t>Same </a:t>
            </a:r>
            <a:r>
              <a:rPr dirty="0" sz="1900" spc="-5">
                <a:latin typeface="Cambria"/>
                <a:cs typeface="Cambria"/>
              </a:rPr>
              <a:t>folder, </a:t>
            </a:r>
            <a:r>
              <a:rPr dirty="0" sz="1900" spc="-10">
                <a:latin typeface="Cambria"/>
                <a:cs typeface="Cambria"/>
              </a:rPr>
              <a:t>but </a:t>
            </a:r>
            <a:r>
              <a:rPr dirty="0" sz="1900" spc="-5">
                <a:latin typeface="Cambria"/>
                <a:cs typeface="Cambria"/>
              </a:rPr>
              <a:t>different</a:t>
            </a:r>
            <a:r>
              <a:rPr dirty="0" sz="190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document:</a:t>
            </a:r>
            <a:endParaRPr sz="1900">
              <a:latin typeface="Cambria"/>
              <a:cs typeface="Cambria"/>
            </a:endParaRPr>
          </a:p>
          <a:p>
            <a:pPr lvl="2" marL="1035050" indent="-351790">
              <a:lnSpc>
                <a:spcPct val="100000"/>
              </a:lnSpc>
              <a:spcBef>
                <a:spcPts val="22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dirty="0" sz="1800" spc="-5" b="1">
                <a:latin typeface="Cambria"/>
                <a:cs typeface="Cambria"/>
              </a:rPr>
              <a:t>&lt;A HREF="document.html#section_name"&gt;</a:t>
            </a:r>
            <a:endParaRPr sz="18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har char=""/>
            </a:pPr>
            <a:endParaRPr sz="2350">
              <a:latin typeface="Times New Roman"/>
              <a:cs typeface="Times New Roman"/>
            </a:endParaRPr>
          </a:p>
          <a:p>
            <a:pPr lvl="1" marL="683260" indent="-326390">
              <a:lnSpc>
                <a:spcPct val="100000"/>
              </a:lnSpc>
              <a:buClr>
                <a:srgbClr val="3A812E"/>
              </a:buClr>
              <a:buSzPct val="60526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dirty="0" sz="1900" spc="-5">
                <a:latin typeface="Cambria"/>
                <a:cs typeface="Cambria"/>
              </a:rPr>
              <a:t>Different folder, different</a:t>
            </a:r>
            <a:r>
              <a:rPr dirty="0" sz="1900" spc="-2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document:</a:t>
            </a:r>
            <a:endParaRPr sz="1900">
              <a:latin typeface="Cambria"/>
              <a:cs typeface="Cambria"/>
            </a:endParaRPr>
          </a:p>
          <a:p>
            <a:pPr lvl="2" marL="1035050" indent="-351790">
              <a:lnSpc>
                <a:spcPct val="100000"/>
              </a:lnSpc>
              <a:spcBef>
                <a:spcPts val="22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dirty="0" sz="1800" spc="-5" b="1">
                <a:latin typeface="Cambria"/>
                <a:cs typeface="Cambria"/>
              </a:rPr>
              <a:t>&lt;A HREF="foldername/document.</a:t>
            </a:r>
            <a:r>
              <a:rPr dirty="0" sz="1800" spc="-3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html#section_name"&gt;</a:t>
            </a:r>
            <a:endParaRPr sz="18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har char=""/>
            </a:pPr>
            <a:endParaRPr sz="2350">
              <a:latin typeface="Times New Roman"/>
              <a:cs typeface="Times New Roman"/>
            </a:endParaRPr>
          </a:p>
          <a:p>
            <a:pPr lvl="1" marL="683260" indent="-326390">
              <a:lnSpc>
                <a:spcPct val="100000"/>
              </a:lnSpc>
              <a:buClr>
                <a:srgbClr val="3A812E"/>
              </a:buClr>
              <a:buSzPct val="60526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dirty="0" sz="1900" spc="-5">
                <a:latin typeface="Cambria"/>
                <a:cs typeface="Cambria"/>
              </a:rPr>
              <a:t>A different</a:t>
            </a:r>
            <a:r>
              <a:rPr dirty="0" sz="1900" spc="-2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server:</a:t>
            </a:r>
            <a:endParaRPr sz="1900">
              <a:latin typeface="Cambria"/>
              <a:cs typeface="Cambria"/>
            </a:endParaRPr>
          </a:p>
          <a:p>
            <a:pPr lvl="2" marL="1035050" marR="5080" indent="-351790">
              <a:lnSpc>
                <a:spcPts val="1730"/>
              </a:lnSpc>
              <a:spcBef>
                <a:spcPts val="420"/>
              </a:spcBef>
              <a:buClr>
                <a:srgbClr val="CC9900"/>
              </a:buClr>
              <a:buSzPct val="65625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dirty="0" sz="1600" spc="-5" b="1">
                <a:latin typeface="Cambria"/>
                <a:cs typeface="Cambria"/>
              </a:rPr>
              <a:t>&lt;A  </a:t>
            </a:r>
            <a:r>
              <a:rPr dirty="0" sz="1600" spc="-5" b="1">
                <a:latin typeface="Cambria"/>
                <a:cs typeface="Cambria"/>
                <a:hlinkClick r:id="rId2"/>
              </a:rPr>
              <a:t>HREF="h</a:t>
            </a:r>
            <a:r>
              <a:rPr dirty="0" sz="1600" spc="-5" b="1">
                <a:latin typeface="Cambria"/>
                <a:cs typeface="Cambria"/>
              </a:rPr>
              <a:t>ttp:/</a:t>
            </a:r>
            <a:r>
              <a:rPr dirty="0" sz="1600" spc="-5" b="1">
                <a:latin typeface="Cambria"/>
                <a:cs typeface="Cambria"/>
                <a:hlinkClick r:id="rId2"/>
              </a:rPr>
              <a:t>/www.b</a:t>
            </a:r>
            <a:r>
              <a:rPr dirty="0" sz="1600" spc="-5" b="1">
                <a:latin typeface="Cambria"/>
                <a:cs typeface="Cambria"/>
              </a:rPr>
              <a:t>v</a:t>
            </a:r>
            <a:r>
              <a:rPr dirty="0" sz="1600" spc="-5" b="1">
                <a:latin typeface="Cambria"/>
                <a:cs typeface="Cambria"/>
                <a:hlinkClick r:id="rId2"/>
              </a:rPr>
              <a:t>mengineering.ac.in/foldername/doc1.html#section</a:t>
            </a:r>
            <a:endParaRPr sz="1600">
              <a:latin typeface="Cambria"/>
              <a:cs typeface="Cambria"/>
            </a:endParaRPr>
          </a:p>
          <a:p>
            <a:pPr marL="1035050">
              <a:lnSpc>
                <a:spcPts val="1700"/>
              </a:lnSpc>
            </a:pPr>
            <a:r>
              <a:rPr dirty="0" sz="1600" spc="-10" b="1">
                <a:latin typeface="Cambria"/>
                <a:cs typeface="Cambria"/>
              </a:rPr>
              <a:t>_name&gt;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4520"/>
            <a:ext cx="7596505" cy="14420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10" b="1">
                <a:latin typeface="Cambria"/>
                <a:cs typeface="Cambria"/>
              </a:rPr>
              <a:t>Tables</a:t>
            </a:r>
            <a:r>
              <a:rPr dirty="0" sz="1900" spc="-5" b="1">
                <a:latin typeface="Cambria"/>
                <a:cs typeface="Cambria"/>
              </a:rPr>
              <a:t> </a:t>
            </a:r>
            <a:r>
              <a:rPr dirty="0" sz="1900" spc="-10" b="1">
                <a:latin typeface="Cambria"/>
                <a:cs typeface="Cambria"/>
              </a:rPr>
              <a:t>&lt;TABLE&gt;:</a:t>
            </a:r>
            <a:endParaRPr sz="1900">
              <a:latin typeface="Cambria"/>
              <a:cs typeface="Cambria"/>
            </a:endParaRPr>
          </a:p>
          <a:p>
            <a:pPr lvl="1" marL="683260" indent="-326390">
              <a:lnSpc>
                <a:spcPts val="2055"/>
              </a:lnSpc>
              <a:spcBef>
                <a:spcPts val="220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table </a:t>
            </a:r>
            <a:r>
              <a:rPr dirty="0" sz="1800">
                <a:latin typeface="Cambria"/>
                <a:cs typeface="Cambria"/>
              </a:rPr>
              <a:t>is divided into rows &lt;tr&gt; </a:t>
            </a:r>
            <a:r>
              <a:rPr dirty="0" sz="1800" spc="-5">
                <a:latin typeface="Cambria"/>
                <a:cs typeface="Cambria"/>
              </a:rPr>
              <a:t>and each </a:t>
            </a:r>
            <a:r>
              <a:rPr dirty="0" sz="1800">
                <a:latin typeface="Cambria"/>
                <a:cs typeface="Cambria"/>
              </a:rPr>
              <a:t>row is divided into </a:t>
            </a:r>
            <a:r>
              <a:rPr dirty="0" sz="1800" spc="-5">
                <a:latin typeface="Cambria"/>
                <a:cs typeface="Cambria"/>
              </a:rPr>
              <a:t>data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cells</a:t>
            </a:r>
            <a:endParaRPr sz="1800">
              <a:latin typeface="Cambria"/>
              <a:cs typeface="Cambria"/>
            </a:endParaRPr>
          </a:p>
          <a:p>
            <a:pPr marL="683260">
              <a:lnSpc>
                <a:spcPts val="2055"/>
              </a:lnSpc>
            </a:pPr>
            <a:r>
              <a:rPr dirty="0" sz="1800">
                <a:latin typeface="Cambria"/>
                <a:cs typeface="Cambria"/>
              </a:rPr>
              <a:t>&lt;td&gt;.</a:t>
            </a:r>
            <a:endParaRPr sz="1800">
              <a:latin typeface="Cambria"/>
              <a:cs typeface="Cambria"/>
            </a:endParaRPr>
          </a:p>
          <a:p>
            <a:pPr lvl="1" marL="683260" marR="26034" indent="-326390">
              <a:lnSpc>
                <a:spcPts val="1939"/>
              </a:lnSpc>
              <a:spcBef>
                <a:spcPts val="464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data </a:t>
            </a:r>
            <a:r>
              <a:rPr dirty="0" sz="1800">
                <a:latin typeface="Cambria"/>
                <a:cs typeface="Cambria"/>
              </a:rPr>
              <a:t>cell can </a:t>
            </a:r>
            <a:r>
              <a:rPr dirty="0" sz="1800" spc="-5">
                <a:latin typeface="Cambria"/>
                <a:cs typeface="Cambria"/>
              </a:rPr>
              <a:t>contain text, images, lists, paragraphs, forms, horizontal  rules, tables,</a:t>
            </a:r>
            <a:r>
              <a:rPr dirty="0" sz="1800" spc="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etc.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08223"/>
            <a:ext cx="1042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mbria"/>
                <a:cs typeface="Cambria"/>
              </a:rPr>
              <a:t>Example</a:t>
            </a:r>
            <a:r>
              <a:rPr dirty="0" sz="1800" spc="-75" b="1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2781132"/>
            <a:ext cx="4067810" cy="304355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latin typeface="Cambria"/>
                <a:cs typeface="Cambria"/>
              </a:rPr>
              <a:t>&lt;table</a:t>
            </a:r>
            <a:r>
              <a:rPr dirty="0" sz="1800" spc="-5">
                <a:latin typeface="Cambria"/>
                <a:cs typeface="Cambria"/>
              </a:rPr>
              <a:t> border="1"&gt;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219"/>
              </a:spcBef>
            </a:pPr>
            <a:r>
              <a:rPr dirty="0" sz="1800">
                <a:latin typeface="Cambria"/>
                <a:cs typeface="Cambria"/>
              </a:rPr>
              <a:t>&lt;tr&gt;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mbria"/>
                <a:cs typeface="Cambria"/>
              </a:rPr>
              <a:t>&lt;td&gt;row 1, cell</a:t>
            </a:r>
            <a:r>
              <a:rPr dirty="0" sz="1800" spc="-7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1&lt;/td&gt;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mbria"/>
                <a:cs typeface="Cambria"/>
              </a:rPr>
              <a:t>&lt;td&gt;row 1, cell</a:t>
            </a:r>
            <a:r>
              <a:rPr dirty="0" sz="1800" spc="-7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2&lt;/td&gt;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219"/>
              </a:spcBef>
            </a:pPr>
            <a:r>
              <a:rPr dirty="0" sz="1800">
                <a:latin typeface="Cambria"/>
                <a:cs typeface="Cambria"/>
              </a:rPr>
              <a:t>&lt;/tr&gt;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mbria"/>
                <a:cs typeface="Cambria"/>
              </a:rPr>
              <a:t>&lt;tr&gt;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Cambria"/>
                <a:cs typeface="Cambria"/>
              </a:rPr>
              <a:t>&lt;td&gt;row </a:t>
            </a:r>
            <a:r>
              <a:rPr dirty="0" sz="1800">
                <a:latin typeface="Cambria"/>
                <a:cs typeface="Cambria"/>
              </a:rPr>
              <a:t>2, </a:t>
            </a:r>
            <a:r>
              <a:rPr dirty="0" sz="1800" spc="-5">
                <a:latin typeface="Cambria"/>
                <a:cs typeface="Cambria"/>
              </a:rPr>
              <a:t>cell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1&lt;/td&gt;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220"/>
              </a:spcBef>
            </a:pPr>
            <a:r>
              <a:rPr dirty="0" sz="1800">
                <a:latin typeface="Cambria"/>
                <a:cs typeface="Cambria"/>
              </a:rPr>
              <a:t>&lt;td&gt;row 2, cell</a:t>
            </a:r>
            <a:r>
              <a:rPr dirty="0" sz="1800" spc="-7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2&lt;/td&gt;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mbria"/>
                <a:cs typeface="Cambria"/>
              </a:rPr>
              <a:t>&lt;/tr&gt;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spc="-5">
                <a:latin typeface="Cambria"/>
                <a:cs typeface="Cambria"/>
              </a:rPr>
              <a:t>&lt;/table&gt;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9780" rIns="0" bIns="0" rtlCol="0" vert="horz">
            <a:spAutoFit/>
          </a:bodyPr>
          <a:lstStyle/>
          <a:p>
            <a:pPr marL="356870" indent="-342900">
              <a:lnSpc>
                <a:spcPct val="100000"/>
              </a:lnSpc>
              <a:spcBef>
                <a:spcPts val="1100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z="1900" spc="-10" b="1">
                <a:latin typeface="Cambria"/>
                <a:cs typeface="Cambria"/>
              </a:rPr>
              <a:t>Tables &lt;TABLE&gt;</a:t>
            </a:r>
            <a:r>
              <a:rPr dirty="0" sz="1900" spc="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attributes:</a:t>
            </a:r>
            <a:endParaRPr sz="1900">
              <a:latin typeface="Cambria"/>
              <a:cs typeface="Cambria"/>
            </a:endParaRPr>
          </a:p>
          <a:p>
            <a:pPr lvl="1" marL="684530" indent="-326390">
              <a:lnSpc>
                <a:spcPct val="100000"/>
              </a:lnSpc>
              <a:spcBef>
                <a:spcPts val="955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4530" algn="l"/>
                <a:tab pos="685165" algn="l"/>
              </a:tabLst>
            </a:pPr>
            <a:r>
              <a:rPr dirty="0" sz="1800" spc="-5" b="1">
                <a:latin typeface="Cambria"/>
                <a:cs typeface="Cambria"/>
              </a:rPr>
              <a:t>Border</a:t>
            </a:r>
            <a:r>
              <a:rPr dirty="0" sz="1800" spc="-5">
                <a:latin typeface="Cambria"/>
                <a:cs typeface="Cambria"/>
              </a:rPr>
              <a:t>: Which sets the border width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pixels around the</a:t>
            </a:r>
            <a:r>
              <a:rPr dirty="0" sz="1800" spc="3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table.</a:t>
            </a:r>
            <a:endParaRPr sz="1800">
              <a:latin typeface="Cambria"/>
              <a:cs typeface="Cambria"/>
            </a:endParaRPr>
          </a:p>
          <a:p>
            <a:pPr lvl="1" marL="684530" indent="-326390">
              <a:lnSpc>
                <a:spcPct val="100000"/>
              </a:lnSpc>
              <a:spcBef>
                <a:spcPts val="1295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4530" algn="l"/>
                <a:tab pos="685165" algn="l"/>
              </a:tabLst>
            </a:pPr>
            <a:r>
              <a:rPr dirty="0" sz="1800" spc="-5" b="1">
                <a:latin typeface="Cambria"/>
                <a:cs typeface="Cambria"/>
              </a:rPr>
              <a:t>Width: </a:t>
            </a:r>
            <a:r>
              <a:rPr dirty="0" sz="1800" spc="-5">
                <a:latin typeface="Cambria"/>
                <a:cs typeface="Cambria"/>
              </a:rPr>
              <a:t>Which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this case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as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percentage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the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screen</a:t>
            </a:r>
            <a:endParaRPr sz="1800">
              <a:latin typeface="Cambria"/>
              <a:cs typeface="Cambria"/>
            </a:endParaRPr>
          </a:p>
          <a:p>
            <a:pPr lvl="1" marL="684530" indent="-326390">
              <a:lnSpc>
                <a:spcPct val="100000"/>
              </a:lnSpc>
              <a:spcBef>
                <a:spcPts val="1295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4530" algn="l"/>
                <a:tab pos="685165" algn="l"/>
              </a:tabLst>
            </a:pPr>
            <a:r>
              <a:rPr dirty="0" sz="1800" spc="-5" b="1">
                <a:latin typeface="Cambria"/>
                <a:cs typeface="Cambria"/>
              </a:rPr>
              <a:t>Cellpadding</a:t>
            </a:r>
            <a:r>
              <a:rPr dirty="0" sz="1800" spc="-5">
                <a:latin typeface="Cambria"/>
                <a:cs typeface="Cambria"/>
              </a:rPr>
              <a:t>:</a:t>
            </a:r>
            <a:r>
              <a:rPr dirty="0" sz="1800" spc="204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to</a:t>
            </a:r>
            <a:r>
              <a:rPr dirty="0" sz="1800" spc="2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give</a:t>
            </a:r>
            <a:r>
              <a:rPr dirty="0" sz="1800" spc="20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the</a:t>
            </a:r>
            <a:r>
              <a:rPr dirty="0" sz="1800" spc="204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distance</a:t>
            </a:r>
            <a:r>
              <a:rPr dirty="0" sz="1800" spc="2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in</a:t>
            </a:r>
            <a:r>
              <a:rPr dirty="0" sz="1800" spc="204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pixels</a:t>
            </a:r>
            <a:r>
              <a:rPr dirty="0" sz="1800" spc="20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between</a:t>
            </a:r>
            <a:r>
              <a:rPr dirty="0" sz="1800" spc="204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the</a:t>
            </a:r>
            <a:r>
              <a:rPr dirty="0" sz="1800" spc="20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inner</a:t>
            </a:r>
            <a:r>
              <a:rPr dirty="0" sz="1800" spc="204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border</a:t>
            </a:r>
            <a:r>
              <a:rPr dirty="0" sz="1800" spc="204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  <a:p>
            <a:pPr marL="684530">
              <a:lnSpc>
                <a:spcPct val="100000"/>
              </a:lnSpc>
              <a:spcBef>
                <a:spcPts val="865"/>
              </a:spcBef>
            </a:pPr>
            <a:r>
              <a:rPr dirty="0" spc="-5"/>
              <a:t>the text</a:t>
            </a:r>
          </a:p>
          <a:p>
            <a:pPr lvl="1" marL="684530" marR="6350" indent="-326390">
              <a:lnSpc>
                <a:spcPct val="140000"/>
              </a:lnSpc>
              <a:spcBef>
                <a:spcPts val="434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4530" algn="l"/>
                <a:tab pos="685165" algn="l"/>
              </a:tabLst>
            </a:pPr>
            <a:r>
              <a:rPr dirty="0" sz="1800" spc="-5" b="1">
                <a:latin typeface="Cambria"/>
                <a:cs typeface="Cambria"/>
              </a:rPr>
              <a:t>Cellspacing</a:t>
            </a:r>
            <a:r>
              <a:rPr dirty="0" sz="1800" spc="-5">
                <a:latin typeface="Cambria"/>
                <a:cs typeface="Cambria"/>
              </a:rPr>
              <a:t>: Which sets the spacing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pixels between the inner and outer  borders.</a:t>
            </a:r>
            <a:endParaRPr sz="1800">
              <a:latin typeface="Cambria"/>
              <a:cs typeface="Cambria"/>
            </a:endParaRPr>
          </a:p>
          <a:p>
            <a:pPr lvl="1" marL="684530" indent="-326390">
              <a:lnSpc>
                <a:spcPct val="100000"/>
              </a:lnSpc>
              <a:spcBef>
                <a:spcPts val="1295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4530" algn="l"/>
                <a:tab pos="685165" algn="l"/>
              </a:tabLst>
            </a:pPr>
            <a:r>
              <a:rPr dirty="0" sz="1800" spc="-5" b="1">
                <a:latin typeface="Cambria"/>
                <a:cs typeface="Cambria"/>
              </a:rPr>
              <a:t>Rowspan</a:t>
            </a:r>
            <a:r>
              <a:rPr dirty="0" sz="1800" spc="-5">
                <a:latin typeface="Cambria"/>
                <a:cs typeface="Cambria"/>
              </a:rPr>
              <a:t>: The rowspan attribute specifies the number</a:t>
            </a:r>
            <a:r>
              <a:rPr dirty="0" sz="1800" spc="-8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of rows a cell</a:t>
            </a:r>
            <a:endParaRPr sz="1800">
              <a:latin typeface="Cambria"/>
              <a:cs typeface="Cambria"/>
            </a:endParaRPr>
          </a:p>
          <a:p>
            <a:pPr marL="684530">
              <a:lnSpc>
                <a:spcPct val="100000"/>
              </a:lnSpc>
              <a:spcBef>
                <a:spcPts val="865"/>
              </a:spcBef>
            </a:pPr>
            <a:r>
              <a:rPr dirty="0"/>
              <a:t>should</a:t>
            </a:r>
            <a:r>
              <a:rPr dirty="0" spc="-15"/>
              <a:t> </a:t>
            </a:r>
            <a:r>
              <a:rPr dirty="0" spc="-5"/>
              <a:t>span.</a:t>
            </a:r>
          </a:p>
          <a:p>
            <a:pPr lvl="1" marL="684530" marR="5080" indent="-326390">
              <a:lnSpc>
                <a:spcPct val="140000"/>
              </a:lnSpc>
              <a:spcBef>
                <a:spcPts val="434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4530" algn="l"/>
                <a:tab pos="685165" algn="l"/>
              </a:tabLst>
            </a:pPr>
            <a:r>
              <a:rPr dirty="0" sz="1800" spc="-5" b="1">
                <a:latin typeface="Cambria"/>
                <a:cs typeface="Cambria"/>
              </a:rPr>
              <a:t>Colspan</a:t>
            </a:r>
            <a:r>
              <a:rPr dirty="0" sz="1800" spc="-5">
                <a:latin typeface="Cambria"/>
                <a:cs typeface="Cambria"/>
              </a:rPr>
              <a:t>: The colspan attribute specifies the number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columns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cell  </a:t>
            </a:r>
            <a:r>
              <a:rPr dirty="0" sz="1800">
                <a:latin typeface="Cambria"/>
                <a:cs typeface="Cambria"/>
              </a:rPr>
              <a:t>should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span.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38296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6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58747"/>
            <a:ext cx="8074025" cy="313817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000" b="1">
                <a:latin typeface="Cambria"/>
                <a:cs typeface="Cambria"/>
              </a:rPr>
              <a:t>HTML : Hyper Text </a:t>
            </a:r>
            <a:r>
              <a:rPr dirty="0" sz="2000" spc="-5" b="1">
                <a:latin typeface="Cambria"/>
                <a:cs typeface="Cambria"/>
              </a:rPr>
              <a:t>Markup</a:t>
            </a:r>
            <a:r>
              <a:rPr dirty="0" sz="2000" spc="-95" b="1">
                <a:latin typeface="Cambria"/>
                <a:cs typeface="Cambria"/>
              </a:rPr>
              <a:t> </a:t>
            </a:r>
            <a:r>
              <a:rPr dirty="0" sz="2000" b="1">
                <a:latin typeface="Cambria"/>
                <a:cs typeface="Cambria"/>
              </a:rPr>
              <a:t>Language</a:t>
            </a:r>
            <a:endParaRPr sz="2000">
              <a:latin typeface="Cambria"/>
              <a:cs typeface="Cambria"/>
            </a:endParaRPr>
          </a:p>
          <a:p>
            <a:pPr algn="just" lvl="1" marL="683260" marR="5080" indent="-326390">
              <a:lnSpc>
                <a:spcPct val="100000"/>
              </a:lnSpc>
              <a:spcBef>
                <a:spcPts val="440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3895" algn="l"/>
              </a:tabLst>
            </a:pP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browser understands and interpret the </a:t>
            </a:r>
            <a:r>
              <a:rPr dirty="0" sz="1800">
                <a:latin typeface="Cambria"/>
                <a:cs typeface="Cambria"/>
              </a:rPr>
              <a:t>HTML </a:t>
            </a:r>
            <a:r>
              <a:rPr dirty="0" sz="1800" spc="-5">
                <a:latin typeface="Cambria"/>
                <a:cs typeface="Cambria"/>
              </a:rPr>
              <a:t>tags, </a:t>
            </a:r>
            <a:r>
              <a:rPr dirty="0" sz="1800">
                <a:latin typeface="Cambria"/>
                <a:cs typeface="Cambria"/>
              </a:rPr>
              <a:t>identifies </a:t>
            </a:r>
            <a:r>
              <a:rPr dirty="0" sz="1800" spc="-5">
                <a:latin typeface="Cambria"/>
                <a:cs typeface="Cambria"/>
              </a:rPr>
              <a:t>the  structure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document </a:t>
            </a:r>
            <a:r>
              <a:rPr dirty="0" sz="1800" spc="-10">
                <a:latin typeface="Cambria"/>
                <a:cs typeface="Cambria"/>
              </a:rPr>
              <a:t>(which </a:t>
            </a:r>
            <a:r>
              <a:rPr dirty="0" sz="1800" spc="-5">
                <a:latin typeface="Cambria"/>
                <a:cs typeface="Cambria"/>
              </a:rPr>
              <a:t>part are which) </a:t>
            </a:r>
            <a:r>
              <a:rPr dirty="0" sz="1800" spc="-10">
                <a:latin typeface="Cambria"/>
                <a:cs typeface="Cambria"/>
              </a:rPr>
              <a:t>and </a:t>
            </a:r>
            <a:r>
              <a:rPr dirty="0" sz="1800" spc="-5">
                <a:latin typeface="Cambria"/>
                <a:cs typeface="Cambria"/>
              </a:rPr>
              <a:t>makes decision  about presentation </a:t>
            </a:r>
            <a:r>
              <a:rPr dirty="0" sz="1800">
                <a:latin typeface="Cambria"/>
                <a:cs typeface="Cambria"/>
              </a:rPr>
              <a:t>(how </a:t>
            </a:r>
            <a:r>
              <a:rPr dirty="0" sz="1800" spc="-5">
                <a:latin typeface="Cambria"/>
                <a:cs typeface="Cambria"/>
              </a:rPr>
              <a:t>the parts </a:t>
            </a:r>
            <a:r>
              <a:rPr dirty="0" sz="1800">
                <a:latin typeface="Cambria"/>
                <a:cs typeface="Cambria"/>
              </a:rPr>
              <a:t>look) of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document.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A812E"/>
              </a:buClr>
              <a:buFont typeface="Wingdings"/>
              <a:buChar char=""/>
            </a:pPr>
            <a:endParaRPr sz="2600">
              <a:latin typeface="Times New Roman"/>
              <a:cs typeface="Times New Roman"/>
            </a:endParaRPr>
          </a:p>
          <a:p>
            <a:pPr algn="just" lvl="1" marL="683260" marR="5715" indent="-326390">
              <a:lnSpc>
                <a:spcPct val="100000"/>
              </a:lnSpc>
              <a:buClr>
                <a:srgbClr val="3A812E"/>
              </a:buClr>
              <a:buSzPct val="58333"/>
              <a:buFont typeface="Wingdings"/>
              <a:buChar char=""/>
              <a:tabLst>
                <a:tab pos="683895" algn="l"/>
              </a:tabLst>
            </a:pPr>
            <a:r>
              <a:rPr dirty="0" sz="1800">
                <a:latin typeface="Cambria"/>
                <a:cs typeface="Cambria"/>
              </a:rPr>
              <a:t>HTML </a:t>
            </a:r>
            <a:r>
              <a:rPr dirty="0" sz="1800" spc="-10">
                <a:latin typeface="Cambria"/>
                <a:cs typeface="Cambria"/>
              </a:rPr>
              <a:t>also </a:t>
            </a:r>
            <a:r>
              <a:rPr dirty="0" sz="1800" spc="-5">
                <a:latin typeface="Cambria"/>
                <a:cs typeface="Cambria"/>
              </a:rPr>
              <a:t>provides tags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make the </a:t>
            </a:r>
            <a:r>
              <a:rPr dirty="0" sz="1800" spc="-10">
                <a:latin typeface="Cambria"/>
                <a:cs typeface="Cambria"/>
              </a:rPr>
              <a:t>document </a:t>
            </a:r>
            <a:r>
              <a:rPr dirty="0" sz="1800" spc="-5">
                <a:latin typeface="Cambria"/>
                <a:cs typeface="Cambria"/>
              </a:rPr>
              <a:t>look attractive using  graphics, </a:t>
            </a:r>
            <a:r>
              <a:rPr dirty="0" sz="1800">
                <a:latin typeface="Cambria"/>
                <a:cs typeface="Cambria"/>
              </a:rPr>
              <a:t>font </a:t>
            </a:r>
            <a:r>
              <a:rPr dirty="0" sz="1800" spc="-5">
                <a:latin typeface="Cambria"/>
                <a:cs typeface="Cambria"/>
              </a:rPr>
              <a:t>size and</a:t>
            </a:r>
            <a:r>
              <a:rPr dirty="0" sz="1800">
                <a:latin typeface="Cambria"/>
                <a:cs typeface="Cambria"/>
              </a:rPr>
              <a:t> colors.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A812E"/>
              </a:buClr>
              <a:buFont typeface="Wingdings"/>
              <a:buChar char=""/>
            </a:pPr>
            <a:endParaRPr sz="2600">
              <a:latin typeface="Times New Roman"/>
              <a:cs typeface="Times New Roman"/>
            </a:endParaRPr>
          </a:p>
          <a:p>
            <a:pPr algn="just" lvl="1" marL="683260" marR="6985" indent="-326390">
              <a:lnSpc>
                <a:spcPct val="100000"/>
              </a:lnSpc>
              <a:buClr>
                <a:srgbClr val="3A812E"/>
              </a:buClr>
              <a:buSzPct val="58333"/>
              <a:buFont typeface="Wingdings"/>
              <a:buChar char=""/>
              <a:tabLst>
                <a:tab pos="683895" algn="l"/>
              </a:tabLst>
            </a:pPr>
            <a:r>
              <a:rPr dirty="0" sz="1800" spc="-5">
                <a:latin typeface="Cambria"/>
                <a:cs typeface="Cambria"/>
              </a:rPr>
              <a:t>User can make </a:t>
            </a:r>
            <a:r>
              <a:rPr dirty="0" sz="1800">
                <a:latin typeface="Cambria"/>
                <a:cs typeface="Cambria"/>
              </a:rPr>
              <a:t>a link </a:t>
            </a:r>
            <a:r>
              <a:rPr dirty="0" sz="1800" spc="-5">
                <a:latin typeface="Cambria"/>
                <a:cs typeface="Cambria"/>
              </a:rPr>
              <a:t>to the other document by creating Hypertext Links  also </a:t>
            </a:r>
            <a:r>
              <a:rPr dirty="0" sz="1800">
                <a:latin typeface="Cambria"/>
                <a:cs typeface="Cambria"/>
              </a:rPr>
              <a:t>known </a:t>
            </a:r>
            <a:r>
              <a:rPr dirty="0" sz="1800" spc="-5">
                <a:latin typeface="Cambria"/>
                <a:cs typeface="Cambria"/>
              </a:rPr>
              <a:t>as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Hyperlinks.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11986"/>
            <a:ext cx="8075295" cy="3959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Forms in </a:t>
            </a:r>
            <a:r>
              <a:rPr dirty="0" sz="1900" spc="-10" b="1">
                <a:latin typeface="Cambria"/>
                <a:cs typeface="Cambria"/>
              </a:rPr>
              <a:t>Web </a:t>
            </a:r>
            <a:r>
              <a:rPr dirty="0" sz="1900" spc="-5" b="1">
                <a:latin typeface="Cambria"/>
                <a:cs typeface="Cambria"/>
              </a:rPr>
              <a:t>Page</a:t>
            </a:r>
            <a:r>
              <a:rPr dirty="0" sz="1900" spc="1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&lt;FORM&gt;</a:t>
            </a:r>
            <a:r>
              <a:rPr dirty="0" sz="2000" spc="-5" b="1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algn="just" lvl="1" marL="683260" marR="5080" indent="-326390">
              <a:lnSpc>
                <a:spcPct val="160000"/>
              </a:lnSpc>
              <a:spcBef>
                <a:spcPts val="55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3895" algn="l"/>
              </a:tabLst>
            </a:pPr>
            <a:r>
              <a:rPr dirty="0" sz="1800">
                <a:latin typeface="Cambria"/>
                <a:cs typeface="Cambria"/>
              </a:rPr>
              <a:t>HTML forms provide a </a:t>
            </a:r>
            <a:r>
              <a:rPr dirty="0" sz="1800" spc="-5">
                <a:latin typeface="Cambria"/>
                <a:cs typeface="Cambria"/>
              </a:rPr>
              <a:t>simple and </a:t>
            </a:r>
            <a:r>
              <a:rPr dirty="0" sz="1800">
                <a:latin typeface="Cambria"/>
                <a:cs typeface="Cambria"/>
              </a:rPr>
              <a:t>reliable </a:t>
            </a:r>
            <a:r>
              <a:rPr dirty="0" sz="1800" spc="-5">
                <a:latin typeface="Cambria"/>
                <a:cs typeface="Cambria"/>
              </a:rPr>
              <a:t>user interface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collect </a:t>
            </a:r>
            <a:r>
              <a:rPr dirty="0" sz="1800">
                <a:latin typeface="Cambria"/>
                <a:cs typeface="Cambria"/>
              </a:rPr>
              <a:t>data  </a:t>
            </a:r>
            <a:r>
              <a:rPr dirty="0" sz="1800" spc="-5">
                <a:latin typeface="Cambria"/>
                <a:cs typeface="Cambria"/>
              </a:rPr>
              <a:t>from the </a:t>
            </a:r>
            <a:r>
              <a:rPr dirty="0" sz="1800">
                <a:latin typeface="Cambria"/>
                <a:cs typeface="Cambria"/>
              </a:rPr>
              <a:t>user </a:t>
            </a:r>
            <a:r>
              <a:rPr dirty="0" sz="1800" spc="-5">
                <a:latin typeface="Cambria"/>
                <a:cs typeface="Cambria"/>
              </a:rPr>
              <a:t>and transmit the data </a:t>
            </a:r>
            <a:r>
              <a:rPr dirty="0" sz="1800">
                <a:latin typeface="Cambria"/>
                <a:cs typeface="Cambria"/>
              </a:rPr>
              <a:t>to a server-side </a:t>
            </a:r>
            <a:r>
              <a:rPr dirty="0" sz="1800" spc="-5">
                <a:latin typeface="Cambria"/>
                <a:cs typeface="Cambria"/>
              </a:rPr>
              <a:t>program </a:t>
            </a:r>
            <a:r>
              <a:rPr dirty="0" sz="1800">
                <a:latin typeface="Cambria"/>
                <a:cs typeface="Cambria"/>
              </a:rPr>
              <a:t>for  </a:t>
            </a:r>
            <a:r>
              <a:rPr dirty="0" sz="1800" spc="-5">
                <a:latin typeface="Cambria"/>
                <a:cs typeface="Cambria"/>
              </a:rPr>
              <a:t>processing.</a:t>
            </a:r>
            <a:endParaRPr sz="1800">
              <a:latin typeface="Cambria"/>
              <a:cs typeface="Cambria"/>
            </a:endParaRPr>
          </a:p>
          <a:p>
            <a:pPr algn="just" lvl="1" marL="683260" marR="6985" indent="-326390">
              <a:lnSpc>
                <a:spcPct val="160000"/>
              </a:lnSpc>
              <a:spcBef>
                <a:spcPts val="434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3895" algn="l"/>
              </a:tabLst>
            </a:pP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5">
                <a:latin typeface="Cambria"/>
                <a:cs typeface="Cambria"/>
              </a:rPr>
              <a:t>server </a:t>
            </a:r>
            <a:r>
              <a:rPr dirty="0" sz="1800">
                <a:latin typeface="Cambria"/>
                <a:cs typeface="Cambria"/>
              </a:rPr>
              <a:t>simply reads </a:t>
            </a:r>
            <a:r>
              <a:rPr dirty="0" sz="1800" spc="-5">
                <a:latin typeface="Cambria"/>
                <a:cs typeface="Cambria"/>
              </a:rPr>
              <a:t>all the </a:t>
            </a:r>
            <a:r>
              <a:rPr dirty="0" sz="1800">
                <a:latin typeface="Cambria"/>
                <a:cs typeface="Cambria"/>
              </a:rPr>
              <a:t>HTTP </a:t>
            </a:r>
            <a:r>
              <a:rPr dirty="0" sz="1800" spc="-5">
                <a:latin typeface="Cambria"/>
                <a:cs typeface="Cambria"/>
              </a:rPr>
              <a:t>data sent </a:t>
            </a:r>
            <a:r>
              <a:rPr dirty="0" sz="1800">
                <a:latin typeface="Cambria"/>
                <a:cs typeface="Cambria"/>
              </a:rPr>
              <a:t>to it </a:t>
            </a:r>
            <a:r>
              <a:rPr dirty="0" sz="1800" spc="-5">
                <a:latin typeface="Cambria"/>
                <a:cs typeface="Cambria"/>
              </a:rPr>
              <a:t>by the browser, then  </a:t>
            </a:r>
            <a:r>
              <a:rPr dirty="0" sz="1800">
                <a:latin typeface="Cambria"/>
                <a:cs typeface="Cambria"/>
              </a:rPr>
              <a:t>returns a </a:t>
            </a:r>
            <a:r>
              <a:rPr dirty="0" sz="1800" spc="-5">
                <a:latin typeface="Cambria"/>
                <a:cs typeface="Cambria"/>
              </a:rPr>
              <a:t>Web page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the</a:t>
            </a:r>
            <a:r>
              <a:rPr dirty="0" sz="1800">
                <a:latin typeface="Cambria"/>
                <a:cs typeface="Cambria"/>
              </a:rPr>
              <a:t> client.</a:t>
            </a:r>
            <a:endParaRPr sz="1800">
              <a:latin typeface="Cambria"/>
              <a:cs typeface="Cambria"/>
            </a:endParaRPr>
          </a:p>
          <a:p>
            <a:pPr algn="just" lvl="1" marL="683260" marR="5080" indent="-326390">
              <a:lnSpc>
                <a:spcPct val="160100"/>
              </a:lnSpc>
              <a:spcBef>
                <a:spcPts val="430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3895" algn="l"/>
              </a:tabLst>
            </a:pPr>
            <a:r>
              <a:rPr dirty="0" sz="1800" spc="-5">
                <a:latin typeface="Cambria"/>
                <a:cs typeface="Cambria"/>
              </a:rPr>
              <a:t>Each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 spc="-10">
                <a:latin typeface="Cambria"/>
                <a:cs typeface="Cambria"/>
              </a:rPr>
              <a:t>controls </a:t>
            </a:r>
            <a:r>
              <a:rPr dirty="0" sz="1800" spc="-5">
                <a:latin typeface="Cambria"/>
                <a:cs typeface="Cambria"/>
              </a:rPr>
              <a:t>typically </a:t>
            </a:r>
            <a:r>
              <a:rPr dirty="0" sz="1800">
                <a:latin typeface="Cambria"/>
                <a:cs typeface="Cambria"/>
              </a:rPr>
              <a:t>has a </a:t>
            </a:r>
            <a:r>
              <a:rPr dirty="0" sz="1800" spc="-5">
                <a:latin typeface="Cambria"/>
                <a:cs typeface="Cambria"/>
              </a:rPr>
              <a:t>name </a:t>
            </a:r>
            <a:r>
              <a:rPr dirty="0" sz="1800" spc="-10">
                <a:latin typeface="Cambria"/>
                <a:cs typeface="Cambria"/>
              </a:rPr>
              <a:t>and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value, where the name </a:t>
            </a:r>
            <a:r>
              <a:rPr dirty="0" sz="1800">
                <a:latin typeface="Cambria"/>
                <a:cs typeface="Cambria"/>
              </a:rPr>
              <a:t>is  </a:t>
            </a:r>
            <a:r>
              <a:rPr dirty="0" sz="1800" spc="-5">
                <a:latin typeface="Cambria"/>
                <a:cs typeface="Cambria"/>
              </a:rPr>
              <a:t>specified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the HTML </a:t>
            </a:r>
            <a:r>
              <a:rPr dirty="0" sz="1800" spc="-10">
                <a:latin typeface="Cambria"/>
                <a:cs typeface="Cambria"/>
              </a:rPr>
              <a:t>and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value comes </a:t>
            </a:r>
            <a:r>
              <a:rPr dirty="0" sz="1800" spc="-5">
                <a:latin typeface="Cambria"/>
                <a:cs typeface="Cambria"/>
              </a:rPr>
              <a:t>either </a:t>
            </a:r>
            <a:r>
              <a:rPr dirty="0" sz="1800">
                <a:latin typeface="Cambria"/>
                <a:cs typeface="Cambria"/>
              </a:rPr>
              <a:t>from </a:t>
            </a:r>
            <a:r>
              <a:rPr dirty="0" sz="1800" spc="-5">
                <a:latin typeface="Cambria"/>
                <a:cs typeface="Cambria"/>
              </a:rPr>
              <a:t>user </a:t>
            </a:r>
            <a:r>
              <a:rPr dirty="0" sz="1800">
                <a:latin typeface="Cambria"/>
                <a:cs typeface="Cambria"/>
              </a:rPr>
              <a:t>input or from a  </a:t>
            </a:r>
            <a:r>
              <a:rPr dirty="0" sz="1800" spc="-5">
                <a:latin typeface="Cambria"/>
                <a:cs typeface="Cambria"/>
              </a:rPr>
              <a:t>default </a:t>
            </a:r>
            <a:r>
              <a:rPr dirty="0" sz="1800">
                <a:latin typeface="Cambria"/>
                <a:cs typeface="Cambria"/>
              </a:rPr>
              <a:t>value in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HTML.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11986"/>
            <a:ext cx="8074025" cy="3582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Forms in </a:t>
            </a:r>
            <a:r>
              <a:rPr dirty="0" sz="1900" spc="-10" b="1">
                <a:latin typeface="Cambria"/>
                <a:cs typeface="Cambria"/>
              </a:rPr>
              <a:t>Web </a:t>
            </a:r>
            <a:r>
              <a:rPr dirty="0" sz="1900" spc="-5" b="1">
                <a:latin typeface="Cambria"/>
                <a:cs typeface="Cambria"/>
              </a:rPr>
              <a:t>Page</a:t>
            </a:r>
            <a:r>
              <a:rPr dirty="0" sz="1900" spc="1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&lt;FORM&gt;</a:t>
            </a:r>
            <a:r>
              <a:rPr dirty="0" sz="2000" spc="-5" b="1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683260" indent="-326390">
              <a:lnSpc>
                <a:spcPct val="100000"/>
              </a:lnSpc>
              <a:spcBef>
                <a:spcPts val="1350"/>
              </a:spcBef>
              <a:buClr>
                <a:srgbClr val="3A812E"/>
              </a:buClr>
              <a:buSzPct val="58333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dirty="0" sz="1800" spc="-5" b="1">
                <a:latin typeface="Cambria"/>
                <a:cs typeface="Cambria"/>
              </a:rPr>
              <a:t>&lt;form action=“processform.php” </a:t>
            </a:r>
            <a:r>
              <a:rPr dirty="0" sz="1800" b="1">
                <a:latin typeface="Cambria"/>
                <a:cs typeface="Cambria"/>
              </a:rPr>
              <a:t>name= “f1” method</a:t>
            </a:r>
            <a:r>
              <a:rPr dirty="0" sz="1800" spc="-8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=“POST”&gt;</a:t>
            </a:r>
            <a:endParaRPr sz="1800">
              <a:latin typeface="Cambria"/>
              <a:cs typeface="Cambria"/>
            </a:endParaRPr>
          </a:p>
          <a:p>
            <a:pPr lvl="2" marL="1035050" marR="5080" indent="-351790">
              <a:lnSpc>
                <a:spcPct val="160000"/>
              </a:lnSpc>
              <a:spcBef>
                <a:spcPts val="434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1035050" algn="l"/>
                <a:tab pos="1035685" algn="l"/>
                <a:tab pos="4403725" algn="l"/>
              </a:tabLst>
            </a:pPr>
            <a:r>
              <a:rPr dirty="0" sz="1800">
                <a:latin typeface="Cambria"/>
                <a:cs typeface="Cambria"/>
              </a:rPr>
              <a:t>The   </a:t>
            </a:r>
            <a:r>
              <a:rPr dirty="0" sz="1800" spc="-5">
                <a:latin typeface="Cambria"/>
                <a:cs typeface="Cambria"/>
              </a:rPr>
              <a:t>action   attributes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tells </a:t>
            </a:r>
            <a:r>
              <a:rPr dirty="0" sz="1800" spc="15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the	HTML </a:t>
            </a:r>
            <a:r>
              <a:rPr dirty="0" sz="1800" spc="-5">
                <a:latin typeface="Cambria"/>
                <a:cs typeface="Cambria"/>
              </a:rPr>
              <a:t>where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send the collected  </a:t>
            </a:r>
            <a:r>
              <a:rPr dirty="0" sz="1800">
                <a:latin typeface="Cambria"/>
                <a:cs typeface="Cambria"/>
              </a:rPr>
              <a:t>information.</a:t>
            </a:r>
            <a:endParaRPr sz="1800">
              <a:latin typeface="Cambria"/>
              <a:cs typeface="Cambria"/>
            </a:endParaRPr>
          </a:p>
          <a:p>
            <a:pPr lvl="2" marL="1035050" indent="-351790">
              <a:lnSpc>
                <a:spcPct val="100000"/>
              </a:lnSpc>
              <a:spcBef>
                <a:spcPts val="173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5">
                <a:latin typeface="Cambria"/>
                <a:cs typeface="Cambria"/>
              </a:rPr>
              <a:t>method attribute describes the way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send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it.</a:t>
            </a:r>
            <a:endParaRPr sz="1800">
              <a:latin typeface="Cambria"/>
              <a:cs typeface="Cambria"/>
            </a:endParaRPr>
          </a:p>
          <a:p>
            <a:pPr lvl="2" marL="1035050" indent="-351790">
              <a:lnSpc>
                <a:spcPct val="100000"/>
              </a:lnSpc>
              <a:spcBef>
                <a:spcPts val="172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1035050" algn="l"/>
                <a:tab pos="1035685" algn="l"/>
              </a:tabLst>
            </a:pPr>
            <a:r>
              <a:rPr dirty="0" sz="1800" b="1">
                <a:latin typeface="Cambria"/>
                <a:cs typeface="Cambria"/>
              </a:rPr>
              <a:t>There </a:t>
            </a:r>
            <a:r>
              <a:rPr dirty="0" sz="1800" spc="-5" b="1">
                <a:latin typeface="Cambria"/>
                <a:cs typeface="Cambria"/>
              </a:rPr>
              <a:t>are </a:t>
            </a:r>
            <a:r>
              <a:rPr dirty="0" sz="1800" b="1">
                <a:latin typeface="Cambria"/>
                <a:cs typeface="Cambria"/>
              </a:rPr>
              <a:t>two types </a:t>
            </a:r>
            <a:r>
              <a:rPr dirty="0" sz="1800" spc="-5" b="1">
                <a:latin typeface="Cambria"/>
                <a:cs typeface="Cambria"/>
              </a:rPr>
              <a:t>of</a:t>
            </a:r>
            <a:r>
              <a:rPr dirty="0" sz="1800" spc="-3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Method:</a:t>
            </a:r>
            <a:endParaRPr sz="1800">
              <a:latin typeface="Cambria"/>
              <a:cs typeface="Cambria"/>
            </a:endParaRPr>
          </a:p>
          <a:p>
            <a:pPr lvl="3" marL="1352550" indent="-315595">
              <a:lnSpc>
                <a:spcPct val="100000"/>
              </a:lnSpc>
              <a:spcBef>
                <a:spcPts val="1595"/>
              </a:spcBef>
              <a:buClr>
                <a:srgbClr val="3A812E"/>
              </a:buClr>
              <a:buSzPct val="68750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600" spc="-5">
                <a:latin typeface="Cambria"/>
                <a:cs typeface="Cambria"/>
              </a:rPr>
              <a:t>GET</a:t>
            </a:r>
            <a:endParaRPr sz="1600">
              <a:latin typeface="Cambria"/>
              <a:cs typeface="Cambria"/>
            </a:endParaRPr>
          </a:p>
          <a:p>
            <a:pPr lvl="3" marL="1352550" indent="-315595">
              <a:lnSpc>
                <a:spcPct val="100000"/>
              </a:lnSpc>
              <a:spcBef>
                <a:spcPts val="1535"/>
              </a:spcBef>
              <a:buClr>
                <a:srgbClr val="3A812E"/>
              </a:buClr>
              <a:buSzPct val="68750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600" spc="-5">
                <a:latin typeface="Cambria"/>
                <a:cs typeface="Cambria"/>
              </a:rPr>
              <a:t>POST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08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pc="-5" b="1">
                <a:latin typeface="Cambria"/>
                <a:cs typeface="Cambria"/>
              </a:rPr>
              <a:t>Forms in Web </a:t>
            </a:r>
            <a:r>
              <a:rPr dirty="0" b="1">
                <a:latin typeface="Cambria"/>
                <a:cs typeface="Cambria"/>
              </a:rPr>
              <a:t>Page</a:t>
            </a:r>
            <a:r>
              <a:rPr dirty="0" spc="-30" b="1">
                <a:latin typeface="Cambria"/>
                <a:cs typeface="Cambria"/>
              </a:rPr>
              <a:t> </a:t>
            </a:r>
            <a:r>
              <a:rPr dirty="0" spc="-5" b="1">
                <a:latin typeface="Cambria"/>
                <a:cs typeface="Cambria"/>
              </a:rPr>
              <a:t>&lt;FORM&gt;</a:t>
            </a:r>
            <a:r>
              <a:rPr dirty="0" sz="1900" spc="-5" b="1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lvl="1" marL="1352550" indent="-315595">
              <a:lnSpc>
                <a:spcPct val="100000"/>
              </a:lnSpc>
              <a:spcBef>
                <a:spcPts val="1125"/>
              </a:spcBef>
              <a:buClr>
                <a:srgbClr val="3A812E"/>
              </a:buClr>
              <a:buSzPct val="67647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700" spc="-5" b="1">
                <a:latin typeface="Cambria"/>
                <a:cs typeface="Cambria"/>
              </a:rPr>
              <a:t>GET Method:</a:t>
            </a:r>
            <a:endParaRPr sz="1700">
              <a:latin typeface="Cambria"/>
              <a:cs typeface="Cambria"/>
            </a:endParaRPr>
          </a:p>
          <a:p>
            <a:pPr algn="just" lvl="2" marL="1693545" marR="6350" indent="-339725">
              <a:lnSpc>
                <a:spcPct val="150000"/>
              </a:lnSpc>
              <a:spcBef>
                <a:spcPts val="415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694180" algn="l"/>
              </a:tabLst>
            </a:pPr>
            <a:r>
              <a:rPr dirty="0" sz="1800" spc="-5">
                <a:latin typeface="Cambria"/>
                <a:cs typeface="Cambria"/>
              </a:rPr>
              <a:t>An </a:t>
            </a:r>
            <a:r>
              <a:rPr dirty="0" sz="1800">
                <a:latin typeface="Cambria"/>
                <a:cs typeface="Cambria"/>
              </a:rPr>
              <a:t>HTTP GET </a:t>
            </a:r>
            <a:r>
              <a:rPr dirty="0" sz="1800" spc="-5">
                <a:latin typeface="Cambria"/>
                <a:cs typeface="Cambria"/>
              </a:rPr>
              <a:t>request, appends the </a:t>
            </a:r>
            <a:r>
              <a:rPr dirty="0" sz="1800">
                <a:latin typeface="Cambria"/>
                <a:cs typeface="Cambria"/>
              </a:rPr>
              <a:t>form data to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end of the  </a:t>
            </a:r>
            <a:r>
              <a:rPr dirty="0" sz="1800" spc="-5">
                <a:latin typeface="Cambria"/>
                <a:cs typeface="Cambria"/>
              </a:rPr>
              <a:t>specified URL after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question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mark.</a:t>
            </a:r>
            <a:endParaRPr sz="1800">
              <a:latin typeface="Cambria"/>
              <a:cs typeface="Cambria"/>
            </a:endParaRPr>
          </a:p>
          <a:p>
            <a:pPr algn="just" lvl="2" marL="1693545" marR="5080" indent="-339725">
              <a:lnSpc>
                <a:spcPct val="150000"/>
              </a:lnSpc>
              <a:spcBef>
                <a:spcPts val="434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694180" algn="l"/>
              </a:tabLst>
            </a:pPr>
            <a:r>
              <a:rPr dirty="0" sz="1800">
                <a:latin typeface="Cambria"/>
                <a:cs typeface="Cambria"/>
              </a:rPr>
              <a:t>GET is </a:t>
            </a:r>
            <a:r>
              <a:rPr dirty="0" sz="1800" spc="-5">
                <a:latin typeface="Cambria"/>
                <a:cs typeface="Cambria"/>
              </a:rPr>
              <a:t>the default and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also the method that </a:t>
            </a:r>
            <a:r>
              <a:rPr dirty="0" sz="1800">
                <a:latin typeface="Cambria"/>
                <a:cs typeface="Cambria"/>
              </a:rPr>
              <a:t>is used </a:t>
            </a:r>
            <a:r>
              <a:rPr dirty="0" sz="1800" spc="-5">
                <a:latin typeface="Cambria"/>
                <a:cs typeface="Cambria"/>
              </a:rPr>
              <a:t>when the  user types </a:t>
            </a:r>
            <a:r>
              <a:rPr dirty="0" sz="1800">
                <a:latin typeface="Cambria"/>
                <a:cs typeface="Cambria"/>
              </a:rPr>
              <a:t>a URL </a:t>
            </a:r>
            <a:r>
              <a:rPr dirty="0" sz="1800" spc="-5">
                <a:latin typeface="Cambria"/>
                <a:cs typeface="Cambria"/>
              </a:rPr>
              <a:t>into the address </a:t>
            </a:r>
            <a:r>
              <a:rPr dirty="0" sz="1800">
                <a:latin typeface="Cambria"/>
                <a:cs typeface="Cambria"/>
              </a:rPr>
              <a:t>bar or </a:t>
            </a:r>
            <a:r>
              <a:rPr dirty="0" sz="1800" spc="-5">
                <a:latin typeface="Cambria"/>
                <a:cs typeface="Cambria"/>
              </a:rPr>
              <a:t>clicks </a:t>
            </a:r>
            <a:r>
              <a:rPr dirty="0" sz="1800">
                <a:latin typeface="Cambria"/>
                <a:cs typeface="Cambria"/>
              </a:rPr>
              <a:t>on a </a:t>
            </a:r>
            <a:r>
              <a:rPr dirty="0" sz="1800" spc="-5">
                <a:latin typeface="Cambria"/>
                <a:cs typeface="Cambria"/>
              </a:rPr>
              <a:t>hypertext  </a:t>
            </a:r>
            <a:r>
              <a:rPr dirty="0" sz="1800">
                <a:latin typeface="Cambria"/>
                <a:cs typeface="Cambria"/>
              </a:rPr>
              <a:t>link.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510"/>
              </a:spcBef>
            </a:pPr>
            <a:r>
              <a:rPr dirty="0" spc="-5" b="1">
                <a:latin typeface="Cambria"/>
                <a:cs typeface="Cambria"/>
              </a:rPr>
              <a:t>Advantage of GET</a:t>
            </a:r>
            <a:r>
              <a:rPr dirty="0" spc="5" b="1">
                <a:latin typeface="Cambria"/>
                <a:cs typeface="Cambria"/>
              </a:rPr>
              <a:t> </a:t>
            </a:r>
            <a:r>
              <a:rPr dirty="0" spc="-5" b="1">
                <a:latin typeface="Cambria"/>
                <a:cs typeface="Cambria"/>
              </a:rPr>
              <a:t>Method:</a:t>
            </a:r>
          </a:p>
          <a:p>
            <a:pPr algn="just" lvl="2" marL="1693545" marR="5080" indent="-339725">
              <a:lnSpc>
                <a:spcPct val="150000"/>
              </a:lnSpc>
              <a:spcBef>
                <a:spcPts val="434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694180" algn="l"/>
              </a:tabLst>
            </a:pPr>
            <a:r>
              <a:rPr dirty="0" sz="1800" spc="-5">
                <a:latin typeface="Cambria"/>
                <a:cs typeface="Cambria"/>
              </a:rPr>
              <a:t>Save the </a:t>
            </a:r>
            <a:r>
              <a:rPr dirty="0" sz="1800">
                <a:latin typeface="Cambria"/>
                <a:cs typeface="Cambria"/>
              </a:rPr>
              <a:t>results of a form </a:t>
            </a:r>
            <a:r>
              <a:rPr dirty="0" sz="1800" spc="-5">
                <a:latin typeface="Cambria"/>
                <a:cs typeface="Cambria"/>
              </a:rPr>
              <a:t>submission: </a:t>
            </a:r>
            <a:r>
              <a:rPr dirty="0" sz="1800">
                <a:latin typeface="Cambria"/>
                <a:cs typeface="Cambria"/>
              </a:rPr>
              <a:t>you </a:t>
            </a:r>
            <a:r>
              <a:rPr dirty="0" sz="1800" spc="-10">
                <a:latin typeface="Cambria"/>
                <a:cs typeface="Cambria"/>
              </a:rPr>
              <a:t>can </a:t>
            </a:r>
            <a:r>
              <a:rPr dirty="0" sz="1800" spc="-5">
                <a:latin typeface="Cambria"/>
                <a:cs typeface="Cambria"/>
              </a:rPr>
              <a:t>submit data and  bookmark the resultant </a:t>
            </a:r>
            <a:r>
              <a:rPr dirty="0" sz="1800">
                <a:latin typeface="Cambria"/>
                <a:cs typeface="Cambria"/>
              </a:rPr>
              <a:t>URL, </a:t>
            </a:r>
            <a:r>
              <a:rPr dirty="0" sz="1800" spc="-5">
                <a:latin typeface="Cambria"/>
                <a:cs typeface="Cambria"/>
              </a:rPr>
              <a:t>send </a:t>
            </a:r>
            <a:r>
              <a:rPr dirty="0" sz="1800">
                <a:latin typeface="Cambria"/>
                <a:cs typeface="Cambria"/>
              </a:rPr>
              <a:t>ita </a:t>
            </a:r>
            <a:r>
              <a:rPr dirty="0" sz="1800" spc="-5">
                <a:latin typeface="Cambria"/>
                <a:cs typeface="Cambria"/>
              </a:rPr>
              <a:t>normal hypertext </a:t>
            </a:r>
            <a:r>
              <a:rPr dirty="0" sz="1800">
                <a:latin typeface="Cambria"/>
                <a:cs typeface="Cambria"/>
              </a:rPr>
              <a:t>link.  Google.com, yahoo.com etc to a other </a:t>
            </a:r>
            <a:r>
              <a:rPr dirty="0" sz="1800" spc="-5">
                <a:latin typeface="Cambria"/>
                <a:cs typeface="Cambria"/>
              </a:rPr>
              <a:t>by </a:t>
            </a:r>
            <a:r>
              <a:rPr dirty="0" sz="1800">
                <a:latin typeface="Cambria"/>
                <a:cs typeface="Cambria"/>
              </a:rPr>
              <a:t>email, or </a:t>
            </a:r>
            <a:r>
              <a:rPr dirty="0" sz="1800" spc="-5">
                <a:latin typeface="Cambria"/>
                <a:cs typeface="Cambria"/>
              </a:rPr>
              <a:t>put </a:t>
            </a:r>
            <a:r>
              <a:rPr dirty="0" sz="1800">
                <a:latin typeface="Cambria"/>
                <a:cs typeface="Cambria"/>
              </a:rPr>
              <a:t>it</a:t>
            </a:r>
            <a:r>
              <a:rPr dirty="0" sz="1800" spc="-8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in.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11986"/>
            <a:ext cx="8072755" cy="319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Forms in </a:t>
            </a:r>
            <a:r>
              <a:rPr dirty="0" sz="1900" spc="-10" b="1">
                <a:latin typeface="Cambria"/>
                <a:cs typeface="Cambria"/>
              </a:rPr>
              <a:t>Web </a:t>
            </a:r>
            <a:r>
              <a:rPr dirty="0" sz="1900" spc="-5" b="1">
                <a:latin typeface="Cambria"/>
                <a:cs typeface="Cambria"/>
              </a:rPr>
              <a:t>Page</a:t>
            </a:r>
            <a:r>
              <a:rPr dirty="0" sz="1900" spc="1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&lt;FORM&gt;</a:t>
            </a:r>
            <a:r>
              <a:rPr dirty="0" sz="2000" spc="-5" b="1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1352550" indent="-315595">
              <a:lnSpc>
                <a:spcPct val="100000"/>
              </a:lnSpc>
              <a:spcBef>
                <a:spcPts val="135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b="1">
                <a:latin typeface="Cambria"/>
                <a:cs typeface="Cambria"/>
              </a:rPr>
              <a:t>POST</a:t>
            </a:r>
            <a:r>
              <a:rPr dirty="0" sz="1800" spc="-1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Method:</a:t>
            </a:r>
            <a:endParaRPr sz="1800">
              <a:latin typeface="Cambria"/>
              <a:cs typeface="Cambria"/>
            </a:endParaRPr>
          </a:p>
          <a:p>
            <a:pPr lvl="2" marL="1693545" marR="5080" indent="-339725">
              <a:lnSpc>
                <a:spcPct val="160000"/>
              </a:lnSpc>
              <a:spcBef>
                <a:spcPts val="434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800">
                <a:latin typeface="Cambria"/>
                <a:cs typeface="Cambria"/>
              </a:rPr>
              <a:t>HTTP </a:t>
            </a:r>
            <a:r>
              <a:rPr dirty="0" sz="1800" spc="-5">
                <a:latin typeface="Cambria"/>
                <a:cs typeface="Cambria"/>
              </a:rPr>
              <a:t>POST, sends the </a:t>
            </a:r>
            <a:r>
              <a:rPr dirty="0" sz="1800">
                <a:latin typeface="Cambria"/>
                <a:cs typeface="Cambria"/>
              </a:rPr>
              <a:t>data </a:t>
            </a:r>
            <a:r>
              <a:rPr dirty="0" sz="1800" spc="-5">
                <a:latin typeface="Cambria"/>
                <a:cs typeface="Cambria"/>
              </a:rPr>
              <a:t>after the </a:t>
            </a:r>
            <a:r>
              <a:rPr dirty="0" sz="1800">
                <a:latin typeface="Cambria"/>
                <a:cs typeface="Cambria"/>
              </a:rPr>
              <a:t>HTTP </a:t>
            </a:r>
            <a:r>
              <a:rPr dirty="0" sz="1800" spc="-5">
                <a:latin typeface="Cambria"/>
                <a:cs typeface="Cambria"/>
              </a:rPr>
              <a:t>request </a:t>
            </a:r>
            <a:r>
              <a:rPr dirty="0" sz="1800">
                <a:latin typeface="Cambria"/>
                <a:cs typeface="Cambria"/>
              </a:rPr>
              <a:t>headers and a  </a:t>
            </a:r>
            <a:r>
              <a:rPr dirty="0" sz="1800" spc="-5">
                <a:latin typeface="Cambria"/>
                <a:cs typeface="Cambria"/>
              </a:rPr>
              <a:t>blank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line.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730"/>
              </a:spcBef>
            </a:pPr>
            <a:r>
              <a:rPr dirty="0" sz="1800" spc="-5" b="1">
                <a:latin typeface="Cambria"/>
                <a:cs typeface="Cambria"/>
              </a:rPr>
              <a:t>Advantage of </a:t>
            </a:r>
            <a:r>
              <a:rPr dirty="0" sz="1800" b="1">
                <a:latin typeface="Cambria"/>
                <a:cs typeface="Cambria"/>
              </a:rPr>
              <a:t>POST</a:t>
            </a:r>
            <a:r>
              <a:rPr dirty="0" sz="1800" spc="-5" b="1">
                <a:latin typeface="Cambria"/>
                <a:cs typeface="Cambria"/>
              </a:rPr>
              <a:t> Method:</a:t>
            </a:r>
            <a:endParaRPr sz="18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725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800" spc="-5">
                <a:latin typeface="Cambria"/>
                <a:cs typeface="Cambria"/>
              </a:rPr>
              <a:t>When POST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used, the data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sent </a:t>
            </a:r>
            <a:r>
              <a:rPr dirty="0" sz="1800">
                <a:latin typeface="Cambria"/>
                <a:cs typeface="Cambria"/>
              </a:rPr>
              <a:t>on a </a:t>
            </a:r>
            <a:r>
              <a:rPr dirty="0" sz="1800" spc="-5">
                <a:latin typeface="Cambria"/>
                <a:cs typeface="Cambria"/>
              </a:rPr>
              <a:t>separate</a:t>
            </a:r>
            <a:r>
              <a:rPr dirty="0" sz="1800" spc="3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line.</a:t>
            </a:r>
            <a:endParaRPr sz="18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730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800" spc="-5">
                <a:latin typeface="Cambria"/>
                <a:cs typeface="Cambria"/>
              </a:rPr>
              <a:t>POST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Secure than </a:t>
            </a:r>
            <a:r>
              <a:rPr dirty="0" sz="1800">
                <a:latin typeface="Cambria"/>
                <a:cs typeface="Cambria"/>
              </a:rPr>
              <a:t>GET.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11986"/>
            <a:ext cx="7678420" cy="439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&lt;FORM&gt; Elements</a:t>
            </a:r>
            <a:r>
              <a:rPr dirty="0" sz="2000" spc="-5" b="1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1352550" indent="-315595">
              <a:lnSpc>
                <a:spcPct val="100000"/>
              </a:lnSpc>
              <a:spcBef>
                <a:spcPts val="135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 b="1">
                <a:latin typeface="Cambria"/>
                <a:cs typeface="Cambria"/>
              </a:rPr>
              <a:t>&lt;INPUT&gt; </a:t>
            </a:r>
            <a:r>
              <a:rPr dirty="0" sz="1800" spc="-5">
                <a:latin typeface="Cambria"/>
                <a:cs typeface="Cambria"/>
              </a:rPr>
              <a:t>tag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collect </a:t>
            </a:r>
            <a:r>
              <a:rPr dirty="0" sz="1800">
                <a:latin typeface="Cambria"/>
                <a:cs typeface="Cambria"/>
              </a:rPr>
              <a:t>information </a:t>
            </a:r>
            <a:r>
              <a:rPr dirty="0" sz="1800" spc="-5">
                <a:latin typeface="Cambria"/>
                <a:cs typeface="Cambria"/>
              </a:rPr>
              <a:t>from </a:t>
            </a:r>
            <a:r>
              <a:rPr dirty="0" sz="1800">
                <a:latin typeface="Cambria"/>
                <a:cs typeface="Cambria"/>
              </a:rPr>
              <a:t>the</a:t>
            </a:r>
            <a:r>
              <a:rPr dirty="0" sz="1800" spc="-3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user.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7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 b="1">
                <a:latin typeface="Cambria"/>
                <a:cs typeface="Cambria"/>
              </a:rPr>
              <a:t>Different Types of</a:t>
            </a:r>
            <a:r>
              <a:rPr dirty="0" sz="1800" spc="-30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Input:</a:t>
            </a:r>
            <a:endParaRPr sz="18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795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900" spc="-5">
                <a:latin typeface="Cambria"/>
                <a:cs typeface="Cambria"/>
              </a:rPr>
              <a:t>&lt;input </a:t>
            </a:r>
            <a:r>
              <a:rPr dirty="0" sz="1900" spc="-10" b="1">
                <a:latin typeface="Cambria"/>
                <a:cs typeface="Cambria"/>
              </a:rPr>
              <a:t>type</a:t>
            </a:r>
            <a:r>
              <a:rPr dirty="0" sz="1900" spc="-10">
                <a:latin typeface="Cambria"/>
                <a:cs typeface="Cambria"/>
              </a:rPr>
              <a:t>=“text” </a:t>
            </a:r>
            <a:r>
              <a:rPr dirty="0" sz="1900" spc="-5" b="1">
                <a:latin typeface="Cambria"/>
                <a:cs typeface="Cambria"/>
              </a:rPr>
              <a:t>name</a:t>
            </a:r>
            <a:r>
              <a:rPr dirty="0" sz="1900" spc="-5">
                <a:latin typeface="Cambria"/>
                <a:cs typeface="Cambria"/>
              </a:rPr>
              <a:t>=“fn” </a:t>
            </a:r>
            <a:r>
              <a:rPr dirty="0" sz="1900" spc="-10" b="1">
                <a:latin typeface="Cambria"/>
                <a:cs typeface="Cambria"/>
              </a:rPr>
              <a:t>id</a:t>
            </a:r>
            <a:r>
              <a:rPr dirty="0" sz="1900" spc="-10">
                <a:latin typeface="Cambria"/>
                <a:cs typeface="Cambria"/>
              </a:rPr>
              <a:t>=“fn1”</a:t>
            </a:r>
            <a:r>
              <a:rPr dirty="0" sz="1900" spc="120">
                <a:latin typeface="Cambria"/>
                <a:cs typeface="Cambria"/>
              </a:rPr>
              <a:t> </a:t>
            </a:r>
            <a:r>
              <a:rPr dirty="0" sz="1900" spc="-10" b="1">
                <a:latin typeface="Cambria"/>
                <a:cs typeface="Cambria"/>
              </a:rPr>
              <a:t>value</a:t>
            </a:r>
            <a:r>
              <a:rPr dirty="0" sz="1900" spc="-10">
                <a:latin typeface="Cambria"/>
                <a:cs typeface="Cambria"/>
              </a:rPr>
              <a:t>=“fname”/&gt;</a:t>
            </a:r>
            <a:endParaRPr sz="19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825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900" spc="-5">
                <a:latin typeface="Cambria"/>
                <a:cs typeface="Cambria"/>
              </a:rPr>
              <a:t>&lt;input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type=“password”/&gt;</a:t>
            </a:r>
            <a:endParaRPr sz="19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825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900" spc="-5">
                <a:latin typeface="Cambria"/>
                <a:cs typeface="Cambria"/>
              </a:rPr>
              <a:t>&lt;input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type=“radio”/&gt;</a:t>
            </a:r>
            <a:endParaRPr sz="19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825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900" spc="-5">
                <a:latin typeface="Cambria"/>
                <a:cs typeface="Cambria"/>
              </a:rPr>
              <a:t>&lt;input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type=“checkbox”/&gt;</a:t>
            </a:r>
            <a:endParaRPr sz="19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825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900" spc="-5">
                <a:latin typeface="Cambria"/>
                <a:cs typeface="Cambria"/>
              </a:rPr>
              <a:t>&lt;input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type=“file”/&gt;</a:t>
            </a:r>
            <a:endParaRPr sz="19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825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900" spc="-5">
                <a:latin typeface="Cambria"/>
                <a:cs typeface="Cambria"/>
              </a:rPr>
              <a:t>&lt;input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type=“submit”/&gt;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11986"/>
            <a:ext cx="8071484" cy="38436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&lt;FORM&gt; Elements</a:t>
            </a:r>
            <a:r>
              <a:rPr dirty="0" sz="2000" spc="-5" b="1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1352550" indent="-315595">
              <a:lnSpc>
                <a:spcPct val="100000"/>
              </a:lnSpc>
              <a:spcBef>
                <a:spcPts val="135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 b="1">
                <a:latin typeface="Cambria"/>
                <a:cs typeface="Cambria"/>
              </a:rPr>
              <a:t>Different Types of</a:t>
            </a:r>
            <a:r>
              <a:rPr dirty="0" sz="1800" spc="-30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Input:</a:t>
            </a:r>
            <a:endParaRPr sz="18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800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900" spc="-5">
                <a:latin typeface="Cambria"/>
                <a:cs typeface="Cambria"/>
              </a:rPr>
              <a:t>&lt;input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type=“button”/&gt;</a:t>
            </a:r>
            <a:endParaRPr sz="19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820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900" spc="-5">
                <a:latin typeface="Cambria"/>
                <a:cs typeface="Cambria"/>
              </a:rPr>
              <a:t>&lt;input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type=“image”/&gt;</a:t>
            </a:r>
            <a:endParaRPr sz="19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825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900" spc="-5">
                <a:latin typeface="Cambria"/>
                <a:cs typeface="Cambria"/>
              </a:rPr>
              <a:t>&lt;input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type=“reset”/&gt;</a:t>
            </a:r>
            <a:endParaRPr sz="1900">
              <a:latin typeface="Cambria"/>
              <a:cs typeface="Cambria"/>
            </a:endParaRPr>
          </a:p>
          <a:p>
            <a:pPr lvl="2" marL="1693545" marR="5080" indent="-339725">
              <a:lnSpc>
                <a:spcPct val="160000"/>
              </a:lnSpc>
              <a:spcBef>
                <a:spcPts val="459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693545" algn="l"/>
                <a:tab pos="1694180" algn="l"/>
                <a:tab pos="2595880" algn="l"/>
              </a:tabLst>
            </a:pPr>
            <a:r>
              <a:rPr dirty="0" sz="1900" spc="-5">
                <a:latin typeface="Cambria"/>
                <a:cs typeface="Cambria"/>
              </a:rPr>
              <a:t>&lt;input	type=“hidden”/&gt;: </a:t>
            </a:r>
            <a:r>
              <a:rPr dirty="0" sz="1900" spc="-10">
                <a:latin typeface="Cambria"/>
                <a:cs typeface="Cambria"/>
              </a:rPr>
              <a:t>allows </a:t>
            </a:r>
            <a:r>
              <a:rPr dirty="0" sz="1900" spc="-5">
                <a:latin typeface="Cambria"/>
                <a:cs typeface="Cambria"/>
              </a:rPr>
              <a:t>hidden </a:t>
            </a:r>
            <a:r>
              <a:rPr dirty="0" sz="1900" spc="-10">
                <a:latin typeface="Cambria"/>
                <a:cs typeface="Cambria"/>
              </a:rPr>
              <a:t>data to be passed  along with </a:t>
            </a:r>
            <a:r>
              <a:rPr dirty="0" sz="1900" spc="-5">
                <a:latin typeface="Cambria"/>
                <a:cs typeface="Cambria"/>
              </a:rPr>
              <a:t>form. (not seen </a:t>
            </a:r>
            <a:r>
              <a:rPr dirty="0" sz="1900" spc="-10">
                <a:latin typeface="Cambria"/>
                <a:cs typeface="Cambria"/>
              </a:rPr>
              <a:t>by</a:t>
            </a:r>
            <a:r>
              <a:rPr dirty="0" sz="1900" spc="4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user)</a:t>
            </a:r>
            <a:endParaRPr sz="19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825"/>
              </a:spcBef>
              <a:buClr>
                <a:srgbClr val="CC9900"/>
              </a:buClr>
              <a:buSzPct val="73684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900" spc="-10">
                <a:latin typeface="Cambria"/>
                <a:cs typeface="Cambria"/>
              </a:rPr>
              <a:t>&lt;</a:t>
            </a:r>
            <a:r>
              <a:rPr dirty="0" sz="1900" spc="-10" b="1">
                <a:latin typeface="Cambria"/>
                <a:cs typeface="Cambria"/>
              </a:rPr>
              <a:t>textarea </a:t>
            </a:r>
            <a:r>
              <a:rPr dirty="0" sz="1900" spc="-10">
                <a:latin typeface="Cambria"/>
                <a:cs typeface="Cambria"/>
              </a:rPr>
              <a:t>name=“add1” id=“add11” rows=“10”</a:t>
            </a:r>
            <a:r>
              <a:rPr dirty="0" sz="1900" spc="11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cols=“10”&gt;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11986"/>
            <a:ext cx="7023734" cy="3740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&lt;FORM&gt; Elements</a:t>
            </a:r>
            <a:r>
              <a:rPr dirty="0" sz="2000" spc="-5" b="1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1352550" indent="-315595">
              <a:lnSpc>
                <a:spcPct val="100000"/>
              </a:lnSpc>
              <a:spcBef>
                <a:spcPts val="135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b="1">
                <a:latin typeface="Cambria"/>
                <a:cs typeface="Cambria"/>
              </a:rPr>
              <a:t>Drop Down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Menu:</a:t>
            </a:r>
            <a:endParaRPr sz="1800">
              <a:latin typeface="Cambria"/>
              <a:cs typeface="Cambria"/>
            </a:endParaRPr>
          </a:p>
          <a:p>
            <a:pPr lvl="2" marL="1693545" indent="-339725">
              <a:lnSpc>
                <a:spcPct val="100000"/>
              </a:lnSpc>
              <a:spcBef>
                <a:spcPts val="1730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SELECT </a:t>
            </a:r>
            <a:r>
              <a:rPr dirty="0" sz="1800">
                <a:latin typeface="Cambria"/>
                <a:cs typeface="Cambria"/>
              </a:rPr>
              <a:t>element </a:t>
            </a:r>
            <a:r>
              <a:rPr dirty="0" sz="1800" spc="-5">
                <a:latin typeface="Cambria"/>
                <a:cs typeface="Cambria"/>
              </a:rPr>
              <a:t>presents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set </a:t>
            </a:r>
            <a:r>
              <a:rPr dirty="0" sz="1800">
                <a:latin typeface="Cambria"/>
                <a:cs typeface="Cambria"/>
              </a:rPr>
              <a:t>of options to </a:t>
            </a:r>
            <a:r>
              <a:rPr dirty="0" sz="1800" spc="-5">
                <a:latin typeface="Cambria"/>
                <a:cs typeface="Cambria"/>
              </a:rPr>
              <a:t>the</a:t>
            </a:r>
            <a:r>
              <a:rPr dirty="0" sz="1800" spc="-5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user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725"/>
              </a:spcBef>
            </a:pPr>
            <a:r>
              <a:rPr dirty="0" sz="1800" spc="-5">
                <a:latin typeface="Cambria"/>
                <a:cs typeface="Cambria"/>
              </a:rPr>
              <a:t>&lt;SELECT NAME=“FavLang"</a:t>
            </a:r>
            <a:r>
              <a:rPr dirty="0" sz="1800" spc="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&gt;</a:t>
            </a:r>
            <a:endParaRPr sz="1800">
              <a:latin typeface="Cambria"/>
              <a:cs typeface="Cambria"/>
            </a:endParaRPr>
          </a:p>
          <a:p>
            <a:pPr marL="194818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</a:t>
            </a:r>
            <a:r>
              <a:rPr dirty="0" sz="1800" spc="-5" b="1">
                <a:latin typeface="Cambria"/>
                <a:cs typeface="Cambria"/>
              </a:rPr>
              <a:t>OPTION </a:t>
            </a:r>
            <a:r>
              <a:rPr dirty="0" sz="1800" spc="-5">
                <a:latin typeface="Cambria"/>
                <a:cs typeface="Cambria"/>
              </a:rPr>
              <a:t>VALUE=“C“ </a:t>
            </a:r>
            <a:r>
              <a:rPr dirty="0" sz="1800" spc="-5" b="1">
                <a:latin typeface="Cambria"/>
                <a:cs typeface="Cambria"/>
              </a:rPr>
              <a:t>Selected </a:t>
            </a:r>
            <a:r>
              <a:rPr dirty="0" sz="1800">
                <a:latin typeface="Cambria"/>
                <a:cs typeface="Cambria"/>
              </a:rPr>
              <a:t>&gt; </a:t>
            </a:r>
            <a:r>
              <a:rPr dirty="0" sz="1800" b="1">
                <a:latin typeface="Cambria"/>
                <a:cs typeface="Cambria"/>
              </a:rPr>
              <a:t>C</a:t>
            </a:r>
            <a:r>
              <a:rPr dirty="0" sz="1800" spc="30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&lt;/OPTION&gt;</a:t>
            </a:r>
            <a:endParaRPr sz="1800">
              <a:latin typeface="Cambria"/>
              <a:cs typeface="Cambria"/>
            </a:endParaRPr>
          </a:p>
          <a:p>
            <a:pPr marL="194818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</a:t>
            </a:r>
            <a:r>
              <a:rPr dirty="0" sz="1800" spc="-5" b="1">
                <a:latin typeface="Cambria"/>
                <a:cs typeface="Cambria"/>
              </a:rPr>
              <a:t>OPTION </a:t>
            </a:r>
            <a:r>
              <a:rPr dirty="0" sz="1800" spc="-5">
                <a:latin typeface="Cambria"/>
                <a:cs typeface="Cambria"/>
              </a:rPr>
              <a:t>VALUE=“C++“ </a:t>
            </a:r>
            <a:r>
              <a:rPr dirty="0" sz="1800">
                <a:latin typeface="Cambria"/>
                <a:cs typeface="Cambria"/>
              </a:rPr>
              <a:t>&gt; </a:t>
            </a:r>
            <a:r>
              <a:rPr dirty="0" sz="1800" spc="-5" b="1">
                <a:latin typeface="Cambria"/>
                <a:cs typeface="Cambria"/>
              </a:rPr>
              <a:t>C++</a:t>
            </a:r>
            <a:r>
              <a:rPr dirty="0" sz="1800" spc="25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&lt;/OPTION&gt;</a:t>
            </a:r>
            <a:endParaRPr sz="1800">
              <a:latin typeface="Cambria"/>
              <a:cs typeface="Cambria"/>
            </a:endParaRPr>
          </a:p>
          <a:p>
            <a:pPr marL="194818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</a:t>
            </a:r>
            <a:r>
              <a:rPr dirty="0" sz="1800" spc="-5" b="1">
                <a:latin typeface="Cambria"/>
                <a:cs typeface="Cambria"/>
              </a:rPr>
              <a:t>OPTION </a:t>
            </a:r>
            <a:r>
              <a:rPr dirty="0" sz="1800" spc="-5">
                <a:latin typeface="Cambria"/>
                <a:cs typeface="Cambria"/>
              </a:rPr>
              <a:t>VALUE=“JAVA“&gt; </a:t>
            </a:r>
            <a:r>
              <a:rPr dirty="0" sz="1800" b="1">
                <a:latin typeface="Cambria"/>
                <a:cs typeface="Cambria"/>
              </a:rPr>
              <a:t>Java</a:t>
            </a:r>
            <a:r>
              <a:rPr dirty="0" sz="1800" spc="15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&lt;/OPTION&gt;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&lt;/SELECT&gt;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9564" y="4728971"/>
            <a:ext cx="2459736" cy="1208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11986"/>
            <a:ext cx="7903209" cy="3740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&lt;FORM&gt; Elements</a:t>
            </a:r>
            <a:r>
              <a:rPr dirty="0" sz="2000" spc="-5" b="1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1352550" indent="-315595">
              <a:lnSpc>
                <a:spcPct val="100000"/>
              </a:lnSpc>
              <a:spcBef>
                <a:spcPts val="135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b="1">
                <a:latin typeface="Cambria"/>
                <a:cs typeface="Cambria"/>
              </a:rPr>
              <a:t>Drop Down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Menu: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&lt;SELECT NAME=“FavLang"</a:t>
            </a:r>
            <a:r>
              <a:rPr dirty="0" sz="1800" spc="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&gt;</a:t>
            </a:r>
            <a:endParaRPr sz="1800">
              <a:latin typeface="Cambria"/>
              <a:cs typeface="Cambria"/>
            </a:endParaRPr>
          </a:p>
          <a:p>
            <a:pPr marL="1948180">
              <a:lnSpc>
                <a:spcPct val="100000"/>
              </a:lnSpc>
              <a:spcBef>
                <a:spcPts val="1725"/>
              </a:spcBef>
            </a:pPr>
            <a:r>
              <a:rPr dirty="0" sz="1800" spc="-5">
                <a:latin typeface="Cambria"/>
                <a:cs typeface="Cambria"/>
              </a:rPr>
              <a:t>&lt;</a:t>
            </a:r>
            <a:r>
              <a:rPr dirty="0" sz="1800" spc="-5" b="1">
                <a:latin typeface="Cambria"/>
                <a:cs typeface="Cambria"/>
              </a:rPr>
              <a:t>OPTION </a:t>
            </a:r>
            <a:r>
              <a:rPr dirty="0" sz="1800" spc="-5">
                <a:latin typeface="Cambria"/>
                <a:cs typeface="Cambria"/>
              </a:rPr>
              <a:t>Selected </a:t>
            </a:r>
            <a:r>
              <a:rPr dirty="0" sz="1800" spc="-5" b="1">
                <a:latin typeface="Cambria"/>
                <a:cs typeface="Cambria"/>
              </a:rPr>
              <a:t>disabled </a:t>
            </a:r>
            <a:r>
              <a:rPr dirty="0" sz="1800">
                <a:latin typeface="Cambria"/>
                <a:cs typeface="Cambria"/>
              </a:rPr>
              <a:t>&gt; </a:t>
            </a:r>
            <a:r>
              <a:rPr dirty="0" sz="1800" spc="-5" b="1">
                <a:latin typeface="Cambria"/>
                <a:cs typeface="Cambria"/>
              </a:rPr>
              <a:t>Select Language</a:t>
            </a:r>
            <a:r>
              <a:rPr dirty="0" sz="1800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&lt;/OPTION&gt;</a:t>
            </a:r>
            <a:endParaRPr sz="1800">
              <a:latin typeface="Cambria"/>
              <a:cs typeface="Cambria"/>
            </a:endParaRPr>
          </a:p>
          <a:p>
            <a:pPr marL="194818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</a:t>
            </a:r>
            <a:r>
              <a:rPr dirty="0" sz="1800" spc="-5" b="1">
                <a:latin typeface="Cambria"/>
                <a:cs typeface="Cambria"/>
              </a:rPr>
              <a:t>OPTION </a:t>
            </a:r>
            <a:r>
              <a:rPr dirty="0" sz="1800" spc="-5">
                <a:latin typeface="Cambria"/>
                <a:cs typeface="Cambria"/>
              </a:rPr>
              <a:t>VALUE=“C“ </a:t>
            </a:r>
            <a:r>
              <a:rPr dirty="0" sz="1800">
                <a:latin typeface="Cambria"/>
                <a:cs typeface="Cambria"/>
              </a:rPr>
              <a:t>&gt; </a:t>
            </a:r>
            <a:r>
              <a:rPr dirty="0" sz="1800" b="1">
                <a:latin typeface="Cambria"/>
                <a:cs typeface="Cambria"/>
              </a:rPr>
              <a:t>C</a:t>
            </a:r>
            <a:r>
              <a:rPr dirty="0" sz="1800" spc="30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&lt;/OPTION&gt;</a:t>
            </a:r>
            <a:endParaRPr sz="1800">
              <a:latin typeface="Cambria"/>
              <a:cs typeface="Cambria"/>
            </a:endParaRPr>
          </a:p>
          <a:p>
            <a:pPr marL="194818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</a:t>
            </a:r>
            <a:r>
              <a:rPr dirty="0" sz="1800" spc="-5" b="1">
                <a:latin typeface="Cambria"/>
                <a:cs typeface="Cambria"/>
              </a:rPr>
              <a:t>OPTION </a:t>
            </a:r>
            <a:r>
              <a:rPr dirty="0" sz="1800" spc="-5">
                <a:latin typeface="Cambria"/>
                <a:cs typeface="Cambria"/>
              </a:rPr>
              <a:t>VALUE=“C++“ </a:t>
            </a:r>
            <a:r>
              <a:rPr dirty="0" sz="1800">
                <a:latin typeface="Cambria"/>
                <a:cs typeface="Cambria"/>
              </a:rPr>
              <a:t>&gt; </a:t>
            </a:r>
            <a:r>
              <a:rPr dirty="0" sz="1800" spc="-5" b="1">
                <a:latin typeface="Cambria"/>
                <a:cs typeface="Cambria"/>
              </a:rPr>
              <a:t>C++</a:t>
            </a:r>
            <a:r>
              <a:rPr dirty="0" sz="1800" spc="25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&lt;/OPTION&gt;</a:t>
            </a:r>
            <a:endParaRPr sz="1800">
              <a:latin typeface="Cambria"/>
              <a:cs typeface="Cambria"/>
            </a:endParaRPr>
          </a:p>
          <a:p>
            <a:pPr marL="194818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</a:t>
            </a:r>
            <a:r>
              <a:rPr dirty="0" sz="1800" spc="-5" b="1">
                <a:latin typeface="Cambria"/>
                <a:cs typeface="Cambria"/>
              </a:rPr>
              <a:t>OPTION </a:t>
            </a:r>
            <a:r>
              <a:rPr dirty="0" sz="1800" spc="-5">
                <a:latin typeface="Cambria"/>
                <a:cs typeface="Cambria"/>
              </a:rPr>
              <a:t>VALUE=“JAVA“&gt; </a:t>
            </a:r>
            <a:r>
              <a:rPr dirty="0" sz="1800" b="1">
                <a:latin typeface="Cambria"/>
                <a:cs typeface="Cambria"/>
              </a:rPr>
              <a:t>Java</a:t>
            </a:r>
            <a:r>
              <a:rPr dirty="0" sz="1800" spc="15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&lt;/OPTION&gt;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&lt;/SELECT&gt;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11986"/>
            <a:ext cx="8071484" cy="417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&lt;FORM&gt; Elements</a:t>
            </a:r>
            <a:r>
              <a:rPr dirty="0" sz="2000" spc="-5" b="1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lvl="1" marL="1352550" indent="-315595">
              <a:lnSpc>
                <a:spcPct val="100000"/>
              </a:lnSpc>
              <a:spcBef>
                <a:spcPts val="135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b="1">
                <a:latin typeface="Cambria"/>
                <a:cs typeface="Cambria"/>
              </a:rPr>
              <a:t>List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Box:</a:t>
            </a:r>
            <a:endParaRPr sz="1800">
              <a:latin typeface="Cambria"/>
              <a:cs typeface="Cambria"/>
            </a:endParaRPr>
          </a:p>
          <a:p>
            <a:pPr lvl="2" marL="1693545" marR="5080" indent="-339725">
              <a:lnSpc>
                <a:spcPct val="160000"/>
              </a:lnSpc>
              <a:spcBef>
                <a:spcPts val="434"/>
              </a:spcBef>
              <a:buClr>
                <a:srgbClr val="CC9900"/>
              </a:buClr>
              <a:buSzPct val="75000"/>
              <a:buFont typeface="Wingdings"/>
              <a:buChar char=""/>
              <a:tabLst>
                <a:tab pos="1693545" algn="l"/>
                <a:tab pos="1694180" algn="l"/>
              </a:tabLst>
            </a:pPr>
            <a:r>
              <a:rPr dirty="0" sz="1800">
                <a:latin typeface="Cambria"/>
                <a:cs typeface="Cambria"/>
              </a:rPr>
              <a:t>List boxes </a:t>
            </a:r>
            <a:r>
              <a:rPr dirty="0" sz="1800" spc="-5">
                <a:latin typeface="Cambria"/>
                <a:cs typeface="Cambria"/>
              </a:rPr>
              <a:t>are used when multiple selections are permitted </a:t>
            </a:r>
            <a:r>
              <a:rPr dirty="0" sz="1800" spc="5">
                <a:latin typeface="Cambria"/>
                <a:cs typeface="Cambria"/>
              </a:rPr>
              <a:t>or </a:t>
            </a:r>
            <a:r>
              <a:rPr dirty="0" sz="1800">
                <a:latin typeface="Cambria"/>
                <a:cs typeface="Cambria"/>
              </a:rPr>
              <a:t>a  </a:t>
            </a:r>
            <a:r>
              <a:rPr dirty="0" sz="1800" spc="-5">
                <a:latin typeface="Cambria"/>
                <a:cs typeface="Cambria"/>
              </a:rPr>
              <a:t>specific </a:t>
            </a:r>
            <a:r>
              <a:rPr dirty="0" sz="1800">
                <a:latin typeface="Cambria"/>
                <a:cs typeface="Cambria"/>
              </a:rPr>
              <a:t>visible </a:t>
            </a:r>
            <a:r>
              <a:rPr dirty="0" sz="1800" spc="-5">
                <a:latin typeface="Cambria"/>
                <a:cs typeface="Cambria"/>
              </a:rPr>
              <a:t>size </a:t>
            </a:r>
            <a:r>
              <a:rPr dirty="0" sz="1800">
                <a:latin typeface="Cambria"/>
                <a:cs typeface="Cambria"/>
              </a:rPr>
              <a:t>has </a:t>
            </a:r>
            <a:r>
              <a:rPr dirty="0" sz="1800" spc="-5">
                <a:latin typeface="Cambria"/>
                <a:cs typeface="Cambria"/>
              </a:rPr>
              <a:t>been specified.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&lt;SELECT NAME=“FavLang“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size=“2”&gt;</a:t>
            </a:r>
            <a:endParaRPr sz="1800">
              <a:latin typeface="Cambria"/>
              <a:cs typeface="Cambria"/>
            </a:endParaRPr>
          </a:p>
          <a:p>
            <a:pPr marL="1948180">
              <a:lnSpc>
                <a:spcPct val="100000"/>
              </a:lnSpc>
              <a:spcBef>
                <a:spcPts val="1725"/>
              </a:spcBef>
            </a:pPr>
            <a:r>
              <a:rPr dirty="0" sz="1800" spc="-5">
                <a:latin typeface="Cambria"/>
                <a:cs typeface="Cambria"/>
              </a:rPr>
              <a:t>&lt;</a:t>
            </a:r>
            <a:r>
              <a:rPr dirty="0" sz="1800" spc="-5" b="1">
                <a:latin typeface="Cambria"/>
                <a:cs typeface="Cambria"/>
              </a:rPr>
              <a:t>OPTION </a:t>
            </a:r>
            <a:r>
              <a:rPr dirty="0" sz="1800" spc="-5">
                <a:latin typeface="Cambria"/>
                <a:cs typeface="Cambria"/>
              </a:rPr>
              <a:t>VALUE=“C“ </a:t>
            </a:r>
            <a:r>
              <a:rPr dirty="0" sz="1800">
                <a:latin typeface="Cambria"/>
                <a:cs typeface="Cambria"/>
              </a:rPr>
              <a:t>&gt; </a:t>
            </a:r>
            <a:r>
              <a:rPr dirty="0" sz="1800" b="1">
                <a:latin typeface="Cambria"/>
                <a:cs typeface="Cambria"/>
              </a:rPr>
              <a:t>C</a:t>
            </a:r>
            <a:r>
              <a:rPr dirty="0" sz="1800" spc="30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&lt;/OPTION&gt;</a:t>
            </a:r>
            <a:endParaRPr sz="1800">
              <a:latin typeface="Cambria"/>
              <a:cs typeface="Cambria"/>
            </a:endParaRPr>
          </a:p>
          <a:p>
            <a:pPr marL="194818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</a:t>
            </a:r>
            <a:r>
              <a:rPr dirty="0" sz="1800" spc="-5" b="1">
                <a:latin typeface="Cambria"/>
                <a:cs typeface="Cambria"/>
              </a:rPr>
              <a:t>OPTION </a:t>
            </a:r>
            <a:r>
              <a:rPr dirty="0" sz="1800" spc="-5">
                <a:latin typeface="Cambria"/>
                <a:cs typeface="Cambria"/>
              </a:rPr>
              <a:t>VALUE=“C++“ </a:t>
            </a:r>
            <a:r>
              <a:rPr dirty="0" sz="1800">
                <a:latin typeface="Cambria"/>
                <a:cs typeface="Cambria"/>
              </a:rPr>
              <a:t>&gt; </a:t>
            </a:r>
            <a:r>
              <a:rPr dirty="0" sz="1800" spc="-5" b="1">
                <a:latin typeface="Cambria"/>
                <a:cs typeface="Cambria"/>
              </a:rPr>
              <a:t>C++</a:t>
            </a:r>
            <a:r>
              <a:rPr dirty="0" sz="1800" spc="25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&lt;/OPTION&gt;</a:t>
            </a:r>
            <a:endParaRPr sz="1800">
              <a:latin typeface="Cambria"/>
              <a:cs typeface="Cambria"/>
            </a:endParaRPr>
          </a:p>
          <a:p>
            <a:pPr marL="194818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</a:t>
            </a:r>
            <a:r>
              <a:rPr dirty="0" sz="1800" spc="-5" b="1">
                <a:latin typeface="Cambria"/>
                <a:cs typeface="Cambria"/>
              </a:rPr>
              <a:t>OPTION </a:t>
            </a:r>
            <a:r>
              <a:rPr dirty="0" sz="1800" spc="-5">
                <a:latin typeface="Cambria"/>
                <a:cs typeface="Cambria"/>
              </a:rPr>
              <a:t>VALUE=“JAVA“&gt; </a:t>
            </a:r>
            <a:r>
              <a:rPr dirty="0" sz="1800" b="1">
                <a:latin typeface="Cambria"/>
                <a:cs typeface="Cambria"/>
              </a:rPr>
              <a:t>Java</a:t>
            </a:r>
            <a:r>
              <a:rPr dirty="0" sz="1800" spc="15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&lt;/OPTION&gt;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&lt;/SELECT&gt;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3954"/>
            <a:ext cx="6798945" cy="267906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Fieldset </a:t>
            </a:r>
            <a:r>
              <a:rPr dirty="0" sz="1900" spc="-10" b="1">
                <a:latin typeface="Cambria"/>
                <a:cs typeface="Cambria"/>
              </a:rPr>
              <a:t>and</a:t>
            </a:r>
            <a:r>
              <a:rPr dirty="0" sz="1900" spc="20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Legend:</a:t>
            </a:r>
            <a:endParaRPr sz="19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44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 b="1">
                <a:latin typeface="Cambria"/>
                <a:cs typeface="Cambria"/>
              </a:rPr>
              <a:t>Fieldset</a:t>
            </a:r>
            <a:r>
              <a:rPr dirty="0" sz="1800" spc="-5">
                <a:latin typeface="Cambria"/>
                <a:cs typeface="Cambria"/>
              </a:rPr>
              <a:t>: draws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rectangle around the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area.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b="1">
                <a:latin typeface="Cambria"/>
                <a:cs typeface="Cambria"/>
              </a:rPr>
              <a:t>Legend</a:t>
            </a:r>
            <a:r>
              <a:rPr dirty="0" sz="1800">
                <a:latin typeface="Cambria"/>
                <a:cs typeface="Cambria"/>
              </a:rPr>
              <a:t>: </a:t>
            </a:r>
            <a:r>
              <a:rPr dirty="0" sz="1800" spc="-5">
                <a:latin typeface="Cambria"/>
                <a:cs typeface="Cambria"/>
              </a:rPr>
              <a:t>gives </a:t>
            </a:r>
            <a:r>
              <a:rPr dirty="0" sz="1800">
                <a:latin typeface="Cambria"/>
                <a:cs typeface="Cambria"/>
              </a:rPr>
              <a:t>heading </a:t>
            </a:r>
            <a:r>
              <a:rPr dirty="0" sz="1800" spc="-5">
                <a:latin typeface="Cambria"/>
                <a:cs typeface="Cambria"/>
              </a:rPr>
              <a:t>to each input</a:t>
            </a:r>
            <a:r>
              <a:rPr dirty="0" sz="1800" spc="-5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section.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36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b="1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1626870">
              <a:lnSpc>
                <a:spcPct val="100000"/>
              </a:lnSpc>
              <a:spcBef>
                <a:spcPts val="505"/>
              </a:spcBef>
            </a:pPr>
            <a:r>
              <a:rPr dirty="0" sz="1800" spc="-5">
                <a:latin typeface="Cambria"/>
                <a:cs typeface="Cambria"/>
              </a:rPr>
              <a:t>&lt;fieldset&gt;</a:t>
            </a:r>
            <a:endParaRPr sz="1800">
              <a:latin typeface="Cambria"/>
              <a:cs typeface="Cambria"/>
            </a:endParaRPr>
          </a:p>
          <a:p>
            <a:pPr marL="3670935" marR="5080" indent="-914400">
              <a:lnSpc>
                <a:spcPct val="120000"/>
              </a:lnSpc>
            </a:pPr>
            <a:r>
              <a:rPr dirty="0" sz="1800" spc="-5">
                <a:latin typeface="Cambria"/>
                <a:cs typeface="Cambria"/>
              </a:rPr>
              <a:t>&lt;legend&gt; Personal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details&lt;/legend&gt;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First  </a:t>
            </a:r>
            <a:r>
              <a:rPr dirty="0" sz="1800" spc="-5">
                <a:latin typeface="Cambria"/>
                <a:cs typeface="Cambria"/>
              </a:rPr>
              <a:t>Name: &lt;input type=text </a:t>
            </a:r>
            <a:r>
              <a:rPr dirty="0" sz="1800" spc="5">
                <a:latin typeface="Cambria"/>
                <a:cs typeface="Cambria"/>
              </a:rPr>
              <a:t>/&gt; </a:t>
            </a:r>
            <a:r>
              <a:rPr dirty="0" sz="1800" spc="-5">
                <a:latin typeface="Cambria"/>
                <a:cs typeface="Cambria"/>
              </a:rPr>
              <a:t>Last  Name: &lt;input type=text</a:t>
            </a:r>
            <a:r>
              <a:rPr dirty="0" sz="1800" spc="20">
                <a:latin typeface="Cambria"/>
                <a:cs typeface="Cambria"/>
              </a:rPr>
              <a:t> </a:t>
            </a:r>
            <a:r>
              <a:rPr dirty="0" sz="1800" spc="5">
                <a:latin typeface="Cambria"/>
                <a:cs typeface="Cambria"/>
              </a:rPr>
              <a:t>/&gt;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75" y="4017009"/>
            <a:ext cx="82232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-5">
                <a:latin typeface="Cambria"/>
                <a:cs typeface="Cambria"/>
              </a:rPr>
              <a:t>Email  </a:t>
            </a:r>
            <a:r>
              <a:rPr dirty="0" sz="1800" spc="-10">
                <a:latin typeface="Cambria"/>
                <a:cs typeface="Cambria"/>
              </a:rPr>
              <a:t>A</a:t>
            </a:r>
            <a:r>
              <a:rPr dirty="0" sz="1800">
                <a:latin typeface="Cambria"/>
                <a:cs typeface="Cambria"/>
              </a:rPr>
              <a:t>d</a:t>
            </a:r>
            <a:r>
              <a:rPr dirty="0" sz="1800" spc="-5">
                <a:latin typeface="Cambria"/>
                <a:cs typeface="Cambria"/>
              </a:rPr>
              <a:t>d</a:t>
            </a:r>
            <a:r>
              <a:rPr dirty="0" sz="1800">
                <a:latin typeface="Cambria"/>
                <a:cs typeface="Cambria"/>
              </a:rPr>
              <a:t>re</a:t>
            </a:r>
            <a:r>
              <a:rPr dirty="0" sz="1800" spc="-10">
                <a:latin typeface="Cambria"/>
                <a:cs typeface="Cambria"/>
              </a:rPr>
              <a:t>s</a:t>
            </a:r>
            <a:r>
              <a:rPr dirty="0" sz="1800">
                <a:latin typeface="Cambria"/>
                <a:cs typeface="Cambria"/>
              </a:rPr>
              <a:t>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7221" y="4017009"/>
            <a:ext cx="2349500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Cambria"/>
                <a:cs typeface="Cambria"/>
              </a:rPr>
              <a:t>: </a:t>
            </a:r>
            <a:r>
              <a:rPr dirty="0" sz="1800" spc="-5">
                <a:latin typeface="Cambria"/>
                <a:cs typeface="Cambria"/>
              </a:rPr>
              <a:t>&lt;input type=text</a:t>
            </a:r>
            <a:r>
              <a:rPr dirty="0" sz="1800" spc="5">
                <a:latin typeface="Cambria"/>
                <a:cs typeface="Cambria"/>
              </a:rPr>
              <a:t> /&gt;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Cambria"/>
                <a:cs typeface="Cambria"/>
              </a:rPr>
              <a:t>: </a:t>
            </a:r>
            <a:r>
              <a:rPr dirty="0" sz="1800" spc="-5">
                <a:latin typeface="Cambria"/>
                <a:cs typeface="Cambria"/>
              </a:rPr>
              <a:t>&lt;textarea type=text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5">
                <a:latin typeface="Cambria"/>
                <a:cs typeface="Cambria"/>
              </a:rPr>
              <a:t>/&gt;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0110" y="4729937"/>
            <a:ext cx="11118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"/>
                <a:cs typeface="Cambria"/>
              </a:rPr>
              <a:t>&lt;/fieldset&gt;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6101" y="5117591"/>
            <a:ext cx="6171821" cy="972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52914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Website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Development</a:t>
            </a:r>
            <a:r>
              <a:rPr dirty="0" sz="3200" spc="-7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Process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2653"/>
            <a:ext cx="7653655" cy="348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Web </a:t>
            </a:r>
            <a:r>
              <a:rPr dirty="0" sz="1800">
                <a:latin typeface="Cambria"/>
                <a:cs typeface="Cambria"/>
              </a:rPr>
              <a:t>site is </a:t>
            </a:r>
            <a:r>
              <a:rPr dirty="0" sz="1800" spc="-5">
                <a:latin typeface="Cambria"/>
                <a:cs typeface="Cambria"/>
              </a:rPr>
              <a:t>composed </a:t>
            </a:r>
            <a:r>
              <a:rPr dirty="0" sz="1800">
                <a:latin typeface="Cambria"/>
                <a:cs typeface="Cambria"/>
              </a:rPr>
              <a:t>of individual </a:t>
            </a:r>
            <a:r>
              <a:rPr dirty="0" sz="1800" spc="-5">
                <a:latin typeface="Cambria"/>
                <a:cs typeface="Cambria"/>
              </a:rPr>
              <a:t>pages that are linked together each </a:t>
            </a:r>
            <a:r>
              <a:rPr dirty="0" sz="1800">
                <a:latin typeface="Cambria"/>
                <a:cs typeface="Cambria"/>
              </a:rPr>
              <a:t>of  </a:t>
            </a:r>
            <a:r>
              <a:rPr dirty="0" sz="1800" spc="-5">
                <a:latin typeface="Cambria"/>
                <a:cs typeface="Cambria"/>
              </a:rPr>
              <a:t>these </a:t>
            </a:r>
            <a:r>
              <a:rPr dirty="0" sz="1800">
                <a:latin typeface="Cambria"/>
                <a:cs typeface="Cambria"/>
              </a:rPr>
              <a:t>relating </a:t>
            </a:r>
            <a:r>
              <a:rPr dirty="0" sz="1800" spc="-5">
                <a:latin typeface="Cambria"/>
                <a:cs typeface="Cambria"/>
              </a:rPr>
              <a:t>to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different </a:t>
            </a:r>
            <a:r>
              <a:rPr dirty="0" sz="1800" spc="-10">
                <a:latin typeface="Cambria"/>
                <a:cs typeface="Cambria"/>
              </a:rPr>
              <a:t>aspects </a:t>
            </a:r>
            <a:r>
              <a:rPr dirty="0" sz="1800">
                <a:latin typeface="Cambria"/>
                <a:cs typeface="Cambria"/>
              </a:rPr>
              <a:t>of your </a:t>
            </a:r>
            <a:r>
              <a:rPr dirty="0" sz="1800" spc="-5">
                <a:latin typeface="Cambria"/>
                <a:cs typeface="Cambria"/>
              </a:rPr>
              <a:t>site </a:t>
            </a:r>
            <a:r>
              <a:rPr dirty="0" sz="1800" spc="-10">
                <a:latin typeface="Cambria"/>
                <a:cs typeface="Cambria"/>
              </a:rPr>
              <a:t>such </a:t>
            </a:r>
            <a:r>
              <a:rPr dirty="0" sz="1800" spc="-5">
                <a:latin typeface="Cambria"/>
                <a:cs typeface="Cambria"/>
              </a:rPr>
              <a:t>as news </a:t>
            </a:r>
            <a:r>
              <a:rPr dirty="0" sz="1800">
                <a:latin typeface="Cambria"/>
                <a:cs typeface="Cambria"/>
              </a:rPr>
              <a:t>, </a:t>
            </a:r>
            <a:r>
              <a:rPr dirty="0" sz="1800" spc="-5">
                <a:latin typeface="Cambria"/>
                <a:cs typeface="Cambria"/>
              </a:rPr>
              <a:t>links and  biography.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9900"/>
              </a:buClr>
              <a:buFont typeface="Wingdings"/>
              <a:buChar char="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It </a:t>
            </a:r>
            <a:r>
              <a:rPr dirty="0" sz="1800">
                <a:latin typeface="Cambria"/>
                <a:cs typeface="Cambria"/>
              </a:rPr>
              <a:t>is a </a:t>
            </a:r>
            <a:r>
              <a:rPr dirty="0" sz="1800" spc="-5">
                <a:latin typeface="Cambria"/>
                <a:cs typeface="Cambria"/>
              </a:rPr>
              <a:t>much </a:t>
            </a:r>
            <a:r>
              <a:rPr dirty="0" sz="1800">
                <a:latin typeface="Cambria"/>
                <a:cs typeface="Cambria"/>
              </a:rPr>
              <a:t>like a </a:t>
            </a:r>
            <a:r>
              <a:rPr dirty="0" sz="1800" spc="-5">
                <a:latin typeface="Cambria"/>
                <a:cs typeface="Cambria"/>
              </a:rPr>
              <a:t>SDLC </a:t>
            </a:r>
            <a:r>
              <a:rPr dirty="0" sz="1800">
                <a:latin typeface="Cambria"/>
                <a:cs typeface="Cambria"/>
              </a:rPr>
              <a:t>( </a:t>
            </a:r>
            <a:r>
              <a:rPr dirty="0" sz="1800" spc="-5">
                <a:latin typeface="Cambria"/>
                <a:cs typeface="Cambria"/>
              </a:rPr>
              <a:t>Software </a:t>
            </a:r>
            <a:r>
              <a:rPr dirty="0" sz="1800">
                <a:latin typeface="Cambria"/>
                <a:cs typeface="Cambria"/>
              </a:rPr>
              <a:t>development Life </a:t>
            </a:r>
            <a:r>
              <a:rPr dirty="0" sz="1800" spc="-5">
                <a:latin typeface="Cambria"/>
                <a:cs typeface="Cambria"/>
              </a:rPr>
              <a:t>Cycle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).</a:t>
            </a:r>
            <a:endParaRPr sz="1800">
              <a:latin typeface="Cambria"/>
              <a:cs typeface="Cambria"/>
            </a:endParaRPr>
          </a:p>
          <a:p>
            <a:pPr lvl="1" marL="1099185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099185" algn="l"/>
                <a:tab pos="1099820" algn="l"/>
              </a:tabLst>
            </a:pPr>
            <a:r>
              <a:rPr dirty="0" sz="1800" spc="-5">
                <a:latin typeface="Cambria"/>
                <a:cs typeface="Cambria"/>
              </a:rPr>
              <a:t>Requirements</a:t>
            </a:r>
            <a:endParaRPr sz="1800">
              <a:latin typeface="Cambria"/>
              <a:cs typeface="Cambria"/>
            </a:endParaRPr>
          </a:p>
          <a:p>
            <a:pPr lvl="1" marL="1099185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099185" algn="l"/>
                <a:tab pos="1099820" algn="l"/>
              </a:tabLst>
            </a:pPr>
            <a:r>
              <a:rPr dirty="0" sz="1800" spc="-5">
                <a:latin typeface="Cambria"/>
                <a:cs typeface="Cambria"/>
              </a:rPr>
              <a:t>Design</a:t>
            </a:r>
            <a:endParaRPr sz="1800">
              <a:latin typeface="Cambria"/>
              <a:cs typeface="Cambria"/>
            </a:endParaRPr>
          </a:p>
          <a:p>
            <a:pPr lvl="1" marL="1099185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099185" algn="l"/>
                <a:tab pos="1099820" algn="l"/>
              </a:tabLst>
            </a:pPr>
            <a:r>
              <a:rPr dirty="0" sz="1800" spc="-5">
                <a:latin typeface="Cambria"/>
                <a:cs typeface="Cambria"/>
              </a:rPr>
              <a:t>Write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Code</a:t>
            </a:r>
            <a:endParaRPr sz="1800">
              <a:latin typeface="Cambria"/>
              <a:cs typeface="Cambria"/>
            </a:endParaRPr>
          </a:p>
          <a:p>
            <a:pPr lvl="1" marL="1099185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099185" algn="l"/>
                <a:tab pos="1099820" algn="l"/>
              </a:tabLst>
            </a:pPr>
            <a:r>
              <a:rPr dirty="0" sz="1800" spc="-5">
                <a:latin typeface="Cambria"/>
                <a:cs typeface="Cambria"/>
              </a:rPr>
              <a:t>Test</a:t>
            </a:r>
            <a:endParaRPr sz="1800">
              <a:latin typeface="Cambria"/>
              <a:cs typeface="Cambria"/>
            </a:endParaRPr>
          </a:p>
          <a:p>
            <a:pPr lvl="1" marL="1099185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099185" algn="l"/>
                <a:tab pos="1099820" algn="l"/>
              </a:tabLst>
            </a:pPr>
            <a:r>
              <a:rPr dirty="0" sz="1800" spc="-5">
                <a:latin typeface="Cambria"/>
                <a:cs typeface="Cambria"/>
              </a:rPr>
              <a:t>Upload</a:t>
            </a:r>
            <a:endParaRPr sz="1800">
              <a:latin typeface="Cambria"/>
              <a:cs typeface="Cambria"/>
            </a:endParaRPr>
          </a:p>
          <a:p>
            <a:pPr lvl="1" marL="1099185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099185" algn="l"/>
                <a:tab pos="1099820" algn="l"/>
              </a:tabLst>
            </a:pPr>
            <a:r>
              <a:rPr dirty="0" sz="1800" spc="-5">
                <a:latin typeface="Cambria"/>
                <a:cs typeface="Cambria"/>
              </a:rPr>
              <a:t>Reiterate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4520"/>
            <a:ext cx="8072755" cy="44983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10" b="1">
                <a:latin typeface="Cambria"/>
                <a:cs typeface="Cambria"/>
              </a:rPr>
              <a:t>Web </a:t>
            </a:r>
            <a:r>
              <a:rPr dirty="0" sz="1900" spc="-5" b="1">
                <a:latin typeface="Cambria"/>
                <a:cs typeface="Cambria"/>
              </a:rPr>
              <a:t>Site </a:t>
            </a:r>
            <a:r>
              <a:rPr dirty="0" sz="1900" spc="-10" b="1">
                <a:latin typeface="Cambria"/>
                <a:cs typeface="Cambria"/>
              </a:rPr>
              <a:t>Structure</a:t>
            </a:r>
            <a:r>
              <a:rPr dirty="0" sz="1900" spc="30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:</a:t>
            </a:r>
            <a:endParaRPr sz="1900">
              <a:latin typeface="Cambria"/>
              <a:cs typeface="Cambria"/>
            </a:endParaRPr>
          </a:p>
          <a:p>
            <a:pPr lvl="1" marL="1352550" indent="-315595">
              <a:lnSpc>
                <a:spcPts val="2055"/>
              </a:lnSpc>
              <a:spcBef>
                <a:spcPts val="22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Web site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collection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pages associated by hyperlinks </a:t>
            </a:r>
            <a:r>
              <a:rPr dirty="0" sz="1800">
                <a:latin typeface="Cambria"/>
                <a:cs typeface="Cambria"/>
              </a:rPr>
              <a:t>, </a:t>
            </a:r>
            <a:r>
              <a:rPr dirty="0" sz="1800" spc="-5">
                <a:latin typeface="Cambria"/>
                <a:cs typeface="Cambria"/>
              </a:rPr>
              <a:t>but</a:t>
            </a:r>
            <a:r>
              <a:rPr dirty="0" sz="1800" spc="229">
                <a:latin typeface="Cambria"/>
                <a:cs typeface="Cambria"/>
              </a:rPr>
              <a:t> </a:t>
            </a:r>
            <a:r>
              <a:rPr dirty="0" sz="1800" spc="15">
                <a:latin typeface="Cambria"/>
                <a:cs typeface="Cambria"/>
              </a:rPr>
              <a:t>it</a:t>
            </a:r>
            <a:endParaRPr sz="1800">
              <a:latin typeface="Cambria"/>
              <a:cs typeface="Cambria"/>
            </a:endParaRPr>
          </a:p>
          <a:p>
            <a:pPr marL="1351915">
              <a:lnSpc>
                <a:spcPts val="2055"/>
              </a:lnSpc>
            </a:pPr>
            <a:r>
              <a:rPr dirty="0" sz="1800">
                <a:latin typeface="Cambria"/>
                <a:cs typeface="Cambria"/>
              </a:rPr>
              <a:t>should </a:t>
            </a:r>
            <a:r>
              <a:rPr dirty="0" sz="1800" spc="-5">
                <a:latin typeface="Cambria"/>
                <a:cs typeface="Cambria"/>
              </a:rPr>
              <a:t>be broken </a:t>
            </a:r>
            <a:r>
              <a:rPr dirty="0" sz="1800">
                <a:latin typeface="Cambria"/>
                <a:cs typeface="Cambria"/>
              </a:rPr>
              <a:t>up into </a:t>
            </a:r>
            <a:r>
              <a:rPr dirty="0" sz="1800" spc="-5">
                <a:latin typeface="Cambria"/>
                <a:cs typeface="Cambria"/>
              </a:rPr>
              <a:t>area </a:t>
            </a:r>
            <a:r>
              <a:rPr dirty="0" sz="1800">
                <a:latin typeface="Cambria"/>
                <a:cs typeface="Cambria"/>
              </a:rPr>
              <a:t>for</a:t>
            </a:r>
            <a:r>
              <a:rPr dirty="0" sz="1800" spc="-5">
                <a:latin typeface="Cambria"/>
                <a:cs typeface="Cambria"/>
              </a:rPr>
              <a:t> structure.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21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>
                <a:latin typeface="Cambria"/>
                <a:cs typeface="Cambria"/>
              </a:rPr>
              <a:t>Your site is </a:t>
            </a:r>
            <a:r>
              <a:rPr dirty="0" sz="1800" spc="-5">
                <a:latin typeface="Cambria"/>
                <a:cs typeface="Cambria"/>
              </a:rPr>
              <a:t>broken </a:t>
            </a:r>
            <a:r>
              <a:rPr dirty="0" sz="1800">
                <a:latin typeface="Cambria"/>
                <a:cs typeface="Cambria"/>
              </a:rPr>
              <a:t>into </a:t>
            </a:r>
            <a:r>
              <a:rPr dirty="0" sz="1800" spc="-5">
                <a:latin typeface="Cambria"/>
                <a:cs typeface="Cambria"/>
              </a:rPr>
              <a:t>several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sub-sites.</a:t>
            </a:r>
            <a:endParaRPr sz="1800">
              <a:latin typeface="Cambria"/>
              <a:cs typeface="Cambria"/>
            </a:endParaRPr>
          </a:p>
          <a:p>
            <a:pPr lvl="1" marL="1352550" marR="5080" indent="-315595">
              <a:lnSpc>
                <a:spcPts val="1939"/>
              </a:lnSpc>
              <a:spcBef>
                <a:spcPts val="46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website </a:t>
            </a:r>
            <a:r>
              <a:rPr dirty="0" sz="1800">
                <a:latin typeface="Cambria"/>
                <a:cs typeface="Cambria"/>
              </a:rPr>
              <a:t>has a root </a:t>
            </a:r>
            <a:r>
              <a:rPr dirty="0" sz="1800" spc="-5">
                <a:latin typeface="Cambria"/>
                <a:cs typeface="Cambria"/>
              </a:rPr>
              <a:t>directory which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entered </a:t>
            </a:r>
            <a:r>
              <a:rPr dirty="0" sz="1800">
                <a:latin typeface="Cambria"/>
                <a:cs typeface="Cambria"/>
              </a:rPr>
              <a:t>first , </a:t>
            </a:r>
            <a:r>
              <a:rPr dirty="0" sz="1800" spc="-5">
                <a:latin typeface="Cambria"/>
                <a:cs typeface="Cambria"/>
              </a:rPr>
              <a:t>then several  sub-directories that serve as the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sub-sites.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A812E"/>
              </a:buClr>
              <a:buFont typeface="Wingdings"/>
              <a:buChar char="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u="sng" sz="1800" spc="-5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Cambria"/>
                <a:cs typeface="Cambria"/>
                <a:hlinkClick r:id="rId2"/>
              </a:rPr>
              <a:t>www.mywebsite.co.in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944"/>
              </a:spcBef>
              <a:tabLst>
                <a:tab pos="1693545" algn="l"/>
                <a:tab pos="2940685" algn="l"/>
              </a:tabLst>
            </a:pPr>
            <a:r>
              <a:rPr dirty="0" sz="1350" spc="5">
                <a:solidFill>
                  <a:srgbClr val="3A812E"/>
                </a:solidFill>
                <a:latin typeface="Wingdings"/>
                <a:cs typeface="Wingdings"/>
              </a:rPr>
              <a:t></a:t>
            </a:r>
            <a:r>
              <a:rPr dirty="0" sz="1350" spc="5">
                <a:solidFill>
                  <a:srgbClr val="3A812E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ambria"/>
                <a:cs typeface="Cambria"/>
              </a:rPr>
              <a:t>index.html	(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homepage)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300"/>
              </a:spcBef>
              <a:tabLst>
                <a:tab pos="1693545" algn="l"/>
              </a:tabLst>
            </a:pPr>
            <a:r>
              <a:rPr dirty="0" sz="1350" spc="5">
                <a:solidFill>
                  <a:srgbClr val="3A812E"/>
                </a:solidFill>
                <a:latin typeface="Wingdings"/>
                <a:cs typeface="Wingdings"/>
              </a:rPr>
              <a:t></a:t>
            </a:r>
            <a:r>
              <a:rPr dirty="0" sz="1350" spc="5">
                <a:solidFill>
                  <a:srgbClr val="3A812E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ambria"/>
                <a:cs typeface="Cambria"/>
              </a:rPr>
              <a:t>Department </a:t>
            </a:r>
            <a:r>
              <a:rPr dirty="0" sz="1800">
                <a:latin typeface="Cambria"/>
                <a:cs typeface="Cambria"/>
              </a:rPr>
              <a:t>( </a:t>
            </a:r>
            <a:r>
              <a:rPr dirty="0" sz="1800" spc="-5">
                <a:latin typeface="Cambria"/>
                <a:cs typeface="Cambria"/>
              </a:rPr>
              <a:t>All department </a:t>
            </a:r>
            <a:r>
              <a:rPr dirty="0" sz="1800">
                <a:latin typeface="Cambria"/>
                <a:cs typeface="Cambria"/>
              </a:rPr>
              <a:t>related files</a:t>
            </a:r>
            <a:r>
              <a:rPr dirty="0" sz="1800" spc="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(pages))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295"/>
              </a:spcBef>
              <a:tabLst>
                <a:tab pos="1693545" algn="l"/>
              </a:tabLst>
            </a:pPr>
            <a:r>
              <a:rPr dirty="0" sz="1350" spc="5">
                <a:solidFill>
                  <a:srgbClr val="3A812E"/>
                </a:solidFill>
                <a:latin typeface="Wingdings"/>
                <a:cs typeface="Wingdings"/>
              </a:rPr>
              <a:t></a:t>
            </a:r>
            <a:r>
              <a:rPr dirty="0" sz="1350" spc="5">
                <a:solidFill>
                  <a:srgbClr val="3A812E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ambria"/>
                <a:cs typeface="Cambria"/>
              </a:rPr>
              <a:t>Images </a:t>
            </a:r>
            <a:r>
              <a:rPr dirty="0" sz="1800">
                <a:latin typeface="Cambria"/>
                <a:cs typeface="Cambria"/>
              </a:rPr>
              <a:t>( </a:t>
            </a:r>
            <a:r>
              <a:rPr dirty="0" sz="1800" spc="-5">
                <a:latin typeface="Cambria"/>
                <a:cs typeface="Cambria"/>
              </a:rPr>
              <a:t>images and </a:t>
            </a:r>
            <a:r>
              <a:rPr dirty="0" sz="1800">
                <a:latin typeface="Cambria"/>
                <a:cs typeface="Cambria"/>
              </a:rPr>
              <a:t>other files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(pages))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300"/>
              </a:spcBef>
              <a:tabLst>
                <a:tab pos="1693545" algn="l"/>
              </a:tabLst>
            </a:pPr>
            <a:r>
              <a:rPr dirty="0" sz="1350" spc="5">
                <a:solidFill>
                  <a:srgbClr val="3A812E"/>
                </a:solidFill>
                <a:latin typeface="Wingdings"/>
                <a:cs typeface="Wingdings"/>
              </a:rPr>
              <a:t></a:t>
            </a:r>
            <a:r>
              <a:rPr dirty="0" sz="1350" spc="5">
                <a:solidFill>
                  <a:srgbClr val="3A812E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ambria"/>
                <a:cs typeface="Cambria"/>
              </a:rPr>
              <a:t>CSS (All CSS</a:t>
            </a:r>
            <a:r>
              <a:rPr dirty="0" sz="1800" spc="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files)</a:t>
            </a:r>
            <a:endParaRPr sz="1800">
              <a:latin typeface="Cambria"/>
              <a:cs typeface="Cambria"/>
            </a:endParaRPr>
          </a:p>
          <a:p>
            <a:pPr marL="1353820">
              <a:lnSpc>
                <a:spcPct val="100000"/>
              </a:lnSpc>
              <a:spcBef>
                <a:spcPts val="1295"/>
              </a:spcBef>
              <a:tabLst>
                <a:tab pos="1693545" algn="l"/>
              </a:tabLst>
            </a:pPr>
            <a:r>
              <a:rPr dirty="0" sz="1350" spc="5">
                <a:solidFill>
                  <a:srgbClr val="3A812E"/>
                </a:solidFill>
                <a:latin typeface="Wingdings"/>
                <a:cs typeface="Wingdings"/>
              </a:rPr>
              <a:t></a:t>
            </a:r>
            <a:r>
              <a:rPr dirty="0" sz="1350" spc="5">
                <a:solidFill>
                  <a:srgbClr val="3A812E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ambria"/>
                <a:cs typeface="Cambria"/>
              </a:rPr>
              <a:t>JS </a:t>
            </a:r>
            <a:r>
              <a:rPr dirty="0" sz="1800" spc="-5">
                <a:latin typeface="Cambria"/>
                <a:cs typeface="Cambria"/>
              </a:rPr>
              <a:t>(All JavaScript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files)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633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521"/>
            <a:ext cx="6034405" cy="263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XHTML stands </a:t>
            </a:r>
            <a:r>
              <a:rPr dirty="0" sz="1800">
                <a:latin typeface="Cambria"/>
                <a:cs typeface="Cambria"/>
              </a:rPr>
              <a:t>for </a:t>
            </a:r>
            <a:r>
              <a:rPr dirty="0" sz="1800" spc="-5">
                <a:latin typeface="Cambria"/>
                <a:cs typeface="Cambria"/>
              </a:rPr>
              <a:t>Extensible </a:t>
            </a:r>
            <a:r>
              <a:rPr dirty="0" sz="1800">
                <a:latin typeface="Cambria"/>
                <a:cs typeface="Cambria"/>
              </a:rPr>
              <a:t>Hypertext </a:t>
            </a:r>
            <a:r>
              <a:rPr dirty="0" sz="1800" spc="-5">
                <a:latin typeface="Cambria"/>
                <a:cs typeface="Cambria"/>
              </a:rPr>
              <a:t>Markup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Language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XHTML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aimed to replace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HTML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XHTML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almost </a:t>
            </a:r>
            <a:r>
              <a:rPr dirty="0" sz="1800">
                <a:latin typeface="Cambria"/>
                <a:cs typeface="Cambria"/>
              </a:rPr>
              <a:t>identical </a:t>
            </a:r>
            <a:r>
              <a:rPr dirty="0" sz="1800" spc="-5">
                <a:latin typeface="Cambria"/>
                <a:cs typeface="Cambria"/>
              </a:rPr>
              <a:t>to </a:t>
            </a:r>
            <a:r>
              <a:rPr dirty="0" sz="1800">
                <a:latin typeface="Cambria"/>
                <a:cs typeface="Cambria"/>
              </a:rPr>
              <a:t>HTML</a:t>
            </a:r>
            <a:r>
              <a:rPr dirty="0" sz="1800" spc="-5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4.01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XHTML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stricter and </a:t>
            </a:r>
            <a:r>
              <a:rPr dirty="0" sz="1800">
                <a:latin typeface="Cambria"/>
                <a:cs typeface="Cambria"/>
              </a:rPr>
              <a:t>cleaner version of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HTML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XML </a:t>
            </a:r>
            <a:r>
              <a:rPr dirty="0" sz="1800">
                <a:latin typeface="Cambria"/>
                <a:cs typeface="Cambria"/>
              </a:rPr>
              <a:t>is a </a:t>
            </a:r>
            <a:r>
              <a:rPr dirty="0" sz="1800" spc="-5">
                <a:latin typeface="Cambria"/>
                <a:cs typeface="Cambria"/>
              </a:rPr>
              <a:t>markup language designed for describing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XHTML </a:t>
            </a:r>
            <a:r>
              <a:rPr dirty="0" sz="1800">
                <a:latin typeface="Cambria"/>
                <a:cs typeface="Cambria"/>
              </a:rPr>
              <a:t>is a </a:t>
            </a:r>
            <a:r>
              <a:rPr dirty="0" sz="1800" spc="-5">
                <a:latin typeface="Cambria"/>
                <a:cs typeface="Cambria"/>
              </a:rPr>
              <a:t>Bridge between </a:t>
            </a:r>
            <a:r>
              <a:rPr dirty="0" sz="1800">
                <a:latin typeface="Cambria"/>
                <a:cs typeface="Cambria"/>
              </a:rPr>
              <a:t>HTML </a:t>
            </a:r>
            <a:r>
              <a:rPr dirty="0" sz="1800" spc="-5">
                <a:latin typeface="Cambria"/>
                <a:cs typeface="Cambria"/>
              </a:rPr>
              <a:t>and</a:t>
            </a:r>
            <a:r>
              <a:rPr dirty="0" sz="1800" spc="-4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XML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633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521"/>
            <a:ext cx="5192395" cy="263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XHTML </a:t>
            </a:r>
            <a:r>
              <a:rPr dirty="0" sz="1800">
                <a:latin typeface="Cambria"/>
                <a:cs typeface="Cambria"/>
              </a:rPr>
              <a:t>elements </a:t>
            </a:r>
            <a:r>
              <a:rPr dirty="0" sz="1800" spc="-5">
                <a:latin typeface="Cambria"/>
                <a:cs typeface="Cambria"/>
              </a:rPr>
              <a:t>must be properly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nested.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XHTML </a:t>
            </a:r>
            <a:r>
              <a:rPr dirty="0" sz="1800">
                <a:latin typeface="Cambria"/>
                <a:cs typeface="Cambria"/>
              </a:rPr>
              <a:t>elements </a:t>
            </a:r>
            <a:r>
              <a:rPr dirty="0" sz="1800" spc="-5">
                <a:latin typeface="Cambria"/>
                <a:cs typeface="Cambria"/>
              </a:rPr>
              <a:t>must always be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closed.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XHTML </a:t>
            </a:r>
            <a:r>
              <a:rPr dirty="0" sz="1800">
                <a:latin typeface="Cambria"/>
                <a:cs typeface="Cambria"/>
              </a:rPr>
              <a:t>elements </a:t>
            </a:r>
            <a:r>
              <a:rPr dirty="0" sz="1800" spc="-5">
                <a:latin typeface="Cambria"/>
                <a:cs typeface="Cambria"/>
              </a:rPr>
              <a:t>must be </a:t>
            </a:r>
            <a:r>
              <a:rPr dirty="0" sz="1800">
                <a:latin typeface="Cambria"/>
                <a:cs typeface="Cambria"/>
              </a:rPr>
              <a:t>in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10" b="1">
                <a:latin typeface="Cambria"/>
                <a:cs typeface="Cambria"/>
              </a:rPr>
              <a:t>lowercase.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XHTML </a:t>
            </a:r>
            <a:r>
              <a:rPr dirty="0" sz="1800">
                <a:latin typeface="Cambria"/>
                <a:cs typeface="Cambria"/>
              </a:rPr>
              <a:t>documents </a:t>
            </a:r>
            <a:r>
              <a:rPr dirty="0" sz="1800" spc="-5">
                <a:latin typeface="Cambria"/>
                <a:cs typeface="Cambria"/>
              </a:rPr>
              <a:t>must </a:t>
            </a:r>
            <a:r>
              <a:rPr dirty="0" sz="1800">
                <a:latin typeface="Cambria"/>
                <a:cs typeface="Cambria"/>
              </a:rPr>
              <a:t>have </a:t>
            </a:r>
            <a:r>
              <a:rPr dirty="0" sz="1800" spc="-5" b="1">
                <a:latin typeface="Cambria"/>
                <a:cs typeface="Cambria"/>
              </a:rPr>
              <a:t>one root</a:t>
            </a:r>
            <a:r>
              <a:rPr dirty="0" sz="1800" spc="-4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element.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Attribute names must be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 b="1">
                <a:latin typeface="Cambria"/>
                <a:cs typeface="Cambria"/>
              </a:rPr>
              <a:t>lower</a:t>
            </a:r>
            <a:r>
              <a:rPr dirty="0" sz="1800" spc="2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case.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Attribute values must be</a:t>
            </a:r>
            <a:r>
              <a:rPr dirty="0" sz="1800" spc="55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quoted.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633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521"/>
            <a:ext cx="3616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b="1">
                <a:latin typeface="Cambria"/>
                <a:cs typeface="Cambria"/>
              </a:rPr>
              <a:t>DOCTYPE </a:t>
            </a:r>
            <a:r>
              <a:rPr dirty="0" sz="1800">
                <a:latin typeface="Cambria"/>
                <a:cs typeface="Cambria"/>
              </a:rPr>
              <a:t>declaration of</a:t>
            </a:r>
            <a:r>
              <a:rPr dirty="0" sz="1800" spc="-1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XHTML: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23820"/>
            <a:ext cx="5772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This is </a:t>
            </a:r>
            <a:r>
              <a:rPr dirty="0" sz="1800" spc="-5">
                <a:latin typeface="Cambria"/>
                <a:cs typeface="Cambria"/>
              </a:rPr>
              <a:t>what </a:t>
            </a: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5" b="1">
                <a:latin typeface="Cambria"/>
                <a:cs typeface="Cambria"/>
              </a:rPr>
              <a:t>&lt;html&gt; </a:t>
            </a:r>
            <a:r>
              <a:rPr dirty="0" sz="1800">
                <a:latin typeface="Cambria"/>
                <a:cs typeface="Cambria"/>
              </a:rPr>
              <a:t>element looked </a:t>
            </a:r>
            <a:r>
              <a:rPr dirty="0" sz="1800" spc="-5">
                <a:latin typeface="Cambria"/>
                <a:cs typeface="Cambria"/>
              </a:rPr>
              <a:t>like </a:t>
            </a:r>
            <a:r>
              <a:rPr dirty="0" sz="1800">
                <a:latin typeface="Cambria"/>
                <a:cs typeface="Cambria"/>
              </a:rPr>
              <a:t>in</a:t>
            </a:r>
            <a:r>
              <a:rPr dirty="0" sz="1800" spc="-1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XHTML: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15842"/>
            <a:ext cx="4356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Here is a </a:t>
            </a:r>
            <a:r>
              <a:rPr dirty="0" sz="1800" spc="-5">
                <a:latin typeface="Cambria"/>
                <a:cs typeface="Cambria"/>
              </a:rPr>
              <a:t>typical XHTML </a:t>
            </a:r>
            <a:r>
              <a:rPr dirty="0" sz="1800" b="1">
                <a:latin typeface="Cambria"/>
                <a:cs typeface="Cambria"/>
              </a:rPr>
              <a:t>&lt;head&gt;</a:t>
            </a:r>
            <a:r>
              <a:rPr dirty="0" sz="1800" spc="-70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section: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2251" y="1871472"/>
            <a:ext cx="81716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6344" y="1860804"/>
            <a:ext cx="7903464" cy="804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495" y="1898904"/>
            <a:ext cx="80772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9495" y="1898904"/>
            <a:ext cx="8077200" cy="685800"/>
          </a:xfrm>
          <a:prstGeom prst="rect">
            <a:avLst/>
          </a:prstGeom>
          <a:ln w="9144">
            <a:solidFill>
              <a:srgbClr val="38802C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dirty="0" sz="1600" spc="-5" b="1">
                <a:latin typeface="Courier New"/>
                <a:cs typeface="Courier New"/>
              </a:rPr>
              <a:t>&lt;!DOCTYPE html PUBLIC "-//W3C//DTD XHTML </a:t>
            </a:r>
            <a:r>
              <a:rPr dirty="0" sz="1600" b="1">
                <a:latin typeface="Courier New"/>
                <a:cs typeface="Courier New"/>
              </a:rPr>
              <a:t>1.0</a:t>
            </a:r>
            <a:r>
              <a:rPr dirty="0" sz="1600" spc="5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Transitional//EN"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  <a:hlinkClick r:id="rId5"/>
              </a:rPr>
              <a:t>"http://</a:t>
            </a:r>
            <a:r>
              <a:rPr dirty="0" sz="1600" spc="-5" b="1">
                <a:latin typeface="Courier New"/>
                <a:cs typeface="Courier New"/>
              </a:rPr>
              <a:t>w</a:t>
            </a:r>
            <a:r>
              <a:rPr dirty="0" sz="1600" spc="-5" b="1">
                <a:latin typeface="Courier New"/>
                <a:cs typeface="Courier New"/>
                <a:hlinkClick r:id="rId5"/>
              </a:rPr>
              <a:t>ww.w3.org/TR/xhtml1/DTD/xhtml1-transitional.dtd</a:t>
            </a:r>
            <a:r>
              <a:rPr dirty="0" sz="1600" spc="-5" b="1">
                <a:latin typeface="Courier New"/>
                <a:cs typeface="Courier New"/>
              </a:rPr>
              <a:t>"&gt;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5968" y="3003804"/>
            <a:ext cx="8171688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0059" y="2993135"/>
            <a:ext cx="7292340" cy="755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3212" y="3031235"/>
            <a:ext cx="8077200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3212" y="3031235"/>
            <a:ext cx="8077200" cy="685800"/>
          </a:xfrm>
          <a:prstGeom prst="rect">
            <a:avLst/>
          </a:prstGeom>
          <a:ln w="9144">
            <a:solidFill>
              <a:srgbClr val="38802C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33705" marR="1144270" indent="-342900">
              <a:lnSpc>
                <a:spcPct val="100000"/>
              </a:lnSpc>
              <a:spcBef>
                <a:spcPts val="175"/>
              </a:spcBef>
            </a:pPr>
            <a:r>
              <a:rPr dirty="0" sz="1600" spc="-5" b="1">
                <a:latin typeface="Courier New"/>
                <a:cs typeface="Courier New"/>
              </a:rPr>
              <a:t>&lt;html xmlns=</a:t>
            </a:r>
            <a:r>
              <a:rPr dirty="0" sz="1600" spc="-5" b="1">
                <a:latin typeface="Courier New"/>
                <a:cs typeface="Courier New"/>
                <a:hlinkClick r:id="rId7"/>
              </a:rPr>
              <a:t>"http:</a:t>
            </a:r>
            <a:r>
              <a:rPr dirty="0" sz="1600" spc="-5" b="1">
                <a:latin typeface="Courier New"/>
                <a:cs typeface="Courier New"/>
              </a:rPr>
              <a:t>/</a:t>
            </a:r>
            <a:r>
              <a:rPr dirty="0" sz="1600" spc="-5" b="1">
                <a:latin typeface="Courier New"/>
                <a:cs typeface="Courier New"/>
                <a:hlinkClick r:id="rId7"/>
              </a:rPr>
              <a:t>/www.w3.org/1999/xhtml" </a:t>
            </a:r>
            <a:r>
              <a:rPr dirty="0" sz="1600" spc="-5" b="1">
                <a:latin typeface="Courier New"/>
                <a:cs typeface="Courier New"/>
              </a:rPr>
              <a:t>xml:lang="en"  lang="en"&gt;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9683" y="4218432"/>
            <a:ext cx="8171688" cy="1770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3776" y="4209288"/>
            <a:ext cx="7659624" cy="19263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6927" y="4245864"/>
            <a:ext cx="8077200" cy="167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66927" y="4245864"/>
            <a:ext cx="8077200" cy="1676400"/>
          </a:xfrm>
          <a:prstGeom prst="rect">
            <a:avLst/>
          </a:prstGeom>
          <a:ln w="9144">
            <a:solidFill>
              <a:srgbClr val="38802C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dirty="0" sz="1600" spc="-5" b="1">
                <a:latin typeface="Courier New"/>
                <a:cs typeface="Courier New"/>
              </a:rPr>
              <a:t>&lt;head&gt;</a:t>
            </a:r>
            <a:endParaRPr sz="1600">
              <a:latin typeface="Courier New"/>
              <a:cs typeface="Courier New"/>
            </a:endParaRPr>
          </a:p>
          <a:p>
            <a:pPr marL="434340" marR="1506220" indent="-9906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&lt;meta http-equiv="Content-type" content="text/html;  charset=UTF-8" /&gt;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&lt;title&gt;My First XHTML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Page&lt;/title&gt;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&lt;link rel="stylesheet" type="text/css" href="style.css"</a:t>
            </a:r>
            <a:r>
              <a:rPr dirty="0" sz="1600" spc="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875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&lt;/head&gt;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633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521"/>
            <a:ext cx="5350510" cy="441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XHTML </a:t>
            </a:r>
            <a:r>
              <a:rPr dirty="0" sz="1800">
                <a:latin typeface="Cambria"/>
                <a:cs typeface="Cambria"/>
              </a:rPr>
              <a:t>elements </a:t>
            </a:r>
            <a:r>
              <a:rPr dirty="0" sz="1800" spc="-5">
                <a:latin typeface="Cambria"/>
                <a:cs typeface="Cambria"/>
              </a:rPr>
              <a:t>must be properly nested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515"/>
              </a:spcBef>
            </a:pPr>
            <a:r>
              <a:rPr dirty="0" sz="1800" spc="-5" b="1">
                <a:latin typeface="Cambria"/>
                <a:cs typeface="Cambria"/>
              </a:rPr>
              <a:t>&lt;b&gt;&lt;i&gt; bold and italic &lt;/b&gt; </a:t>
            </a:r>
            <a:r>
              <a:rPr dirty="0" sz="1800" b="1">
                <a:latin typeface="Cambria"/>
                <a:cs typeface="Cambria"/>
              </a:rPr>
              <a:t>&lt;/i&gt; </a:t>
            </a:r>
            <a:r>
              <a:rPr dirty="0" sz="1800" spc="-5" b="1">
                <a:latin typeface="Cambria"/>
                <a:cs typeface="Cambria"/>
              </a:rPr>
              <a:t>is</a:t>
            </a:r>
            <a:r>
              <a:rPr dirty="0" sz="1800" spc="-6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wrong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510"/>
              </a:spcBef>
            </a:pPr>
            <a:r>
              <a:rPr dirty="0" sz="1800" spc="-5" b="1">
                <a:latin typeface="Cambria"/>
                <a:cs typeface="Cambria"/>
              </a:rPr>
              <a:t>&lt;b&gt;&lt;i&gt; bold and italic </a:t>
            </a:r>
            <a:r>
              <a:rPr dirty="0" sz="1800" b="1">
                <a:latin typeface="Cambria"/>
                <a:cs typeface="Cambria"/>
              </a:rPr>
              <a:t>&lt;/i&gt; </a:t>
            </a:r>
            <a:r>
              <a:rPr dirty="0" sz="1800" spc="-5" b="1">
                <a:latin typeface="Cambria"/>
                <a:cs typeface="Cambria"/>
              </a:rPr>
              <a:t>&lt;/b&gt; is</a:t>
            </a:r>
            <a:r>
              <a:rPr dirty="0" sz="1800" spc="-7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correct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XHTML </a:t>
            </a:r>
            <a:r>
              <a:rPr dirty="0" sz="1800">
                <a:latin typeface="Cambria"/>
                <a:cs typeface="Cambria"/>
              </a:rPr>
              <a:t>documents </a:t>
            </a:r>
            <a:r>
              <a:rPr dirty="0" sz="1800" spc="-5">
                <a:latin typeface="Cambria"/>
                <a:cs typeface="Cambria"/>
              </a:rPr>
              <a:t>must be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well-formed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Cambria"/>
                <a:cs typeface="Cambria"/>
              </a:rPr>
              <a:t>&lt;html&gt;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Cambria"/>
                <a:cs typeface="Cambria"/>
              </a:rPr>
              <a:t>&lt;head&gt;……..&lt;/head&gt;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510"/>
              </a:spcBef>
            </a:pPr>
            <a:r>
              <a:rPr dirty="0" sz="1800">
                <a:latin typeface="Cambria"/>
                <a:cs typeface="Cambria"/>
              </a:rPr>
              <a:t>&lt;body&gt;……..&lt;/body&gt;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Cambria"/>
                <a:cs typeface="Cambria"/>
              </a:rPr>
              <a:t>&lt;/html&gt;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If an </a:t>
            </a:r>
            <a:r>
              <a:rPr dirty="0" sz="1800">
                <a:latin typeface="Cambria"/>
                <a:cs typeface="Cambria"/>
              </a:rPr>
              <a:t>HTML </a:t>
            </a:r>
            <a:r>
              <a:rPr dirty="0" sz="1800" spc="-5">
                <a:latin typeface="Cambria"/>
                <a:cs typeface="Cambria"/>
              </a:rPr>
              <a:t>tag </a:t>
            </a:r>
            <a:r>
              <a:rPr dirty="0" sz="1800">
                <a:latin typeface="Cambria"/>
                <a:cs typeface="Cambria"/>
              </a:rPr>
              <a:t>is not a </a:t>
            </a:r>
            <a:r>
              <a:rPr dirty="0" sz="1800" spc="-5">
                <a:latin typeface="Cambria"/>
                <a:cs typeface="Cambria"/>
              </a:rPr>
              <a:t>container, </a:t>
            </a:r>
            <a:r>
              <a:rPr dirty="0" sz="1800">
                <a:latin typeface="Cambria"/>
                <a:cs typeface="Cambria"/>
              </a:rPr>
              <a:t>close it </a:t>
            </a:r>
            <a:r>
              <a:rPr dirty="0" sz="1800" spc="-5">
                <a:latin typeface="Cambria"/>
                <a:cs typeface="Cambria"/>
              </a:rPr>
              <a:t>like </a:t>
            </a:r>
            <a:r>
              <a:rPr dirty="0" sz="1800">
                <a:latin typeface="Cambria"/>
                <a:cs typeface="Cambria"/>
              </a:rPr>
              <a:t>this</a:t>
            </a:r>
            <a:r>
              <a:rPr dirty="0" sz="1800" spc="-9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763905">
              <a:lnSpc>
                <a:spcPct val="100000"/>
              </a:lnSpc>
              <a:spcBef>
                <a:spcPts val="830"/>
              </a:spcBef>
            </a:pPr>
            <a:r>
              <a:rPr dirty="0" sz="1800" b="1">
                <a:latin typeface="Cambria"/>
                <a:cs typeface="Cambria"/>
              </a:rPr>
              <a:t>&lt;br /&gt;, </a:t>
            </a:r>
            <a:r>
              <a:rPr dirty="0" sz="1800" spc="-5" b="1">
                <a:latin typeface="Cambria"/>
                <a:cs typeface="Cambria"/>
              </a:rPr>
              <a:t>&lt;hr </a:t>
            </a:r>
            <a:r>
              <a:rPr dirty="0" sz="1800" b="1">
                <a:latin typeface="Cambria"/>
                <a:cs typeface="Cambria"/>
              </a:rPr>
              <a:t>/&gt;, </a:t>
            </a:r>
            <a:r>
              <a:rPr dirty="0" sz="1800" spc="-5" b="1">
                <a:latin typeface="Cambria"/>
                <a:cs typeface="Cambria"/>
              </a:rPr>
              <a:t>&lt;img src=“smile.gif”</a:t>
            </a:r>
            <a:r>
              <a:rPr dirty="0" sz="1800" spc="-90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/&gt;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633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2453"/>
            <a:ext cx="8074659" cy="392747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10" b="1">
                <a:latin typeface="Cambria"/>
                <a:cs typeface="Cambria"/>
              </a:rPr>
              <a:t>META</a:t>
            </a:r>
            <a:r>
              <a:rPr dirty="0" sz="1900" spc="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tag:</a:t>
            </a:r>
            <a:endParaRPr sz="1900">
              <a:latin typeface="Cambria"/>
              <a:cs typeface="Cambria"/>
            </a:endParaRPr>
          </a:p>
          <a:p>
            <a:pPr lvl="1" marL="1352550" marR="5080" indent="-315595">
              <a:lnSpc>
                <a:spcPct val="150000"/>
              </a:lnSpc>
              <a:spcBef>
                <a:spcPts val="4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Metadata </a:t>
            </a:r>
            <a:r>
              <a:rPr dirty="0" sz="1800">
                <a:latin typeface="Cambria"/>
                <a:cs typeface="Cambria"/>
              </a:rPr>
              <a:t>is information </a:t>
            </a:r>
            <a:r>
              <a:rPr dirty="0" sz="1800" spc="-5">
                <a:latin typeface="Cambria"/>
                <a:cs typeface="Cambria"/>
              </a:rPr>
              <a:t>about </a:t>
            </a:r>
            <a:r>
              <a:rPr dirty="0" sz="1800">
                <a:latin typeface="Cambria"/>
                <a:cs typeface="Cambria"/>
              </a:rPr>
              <a:t>information </a:t>
            </a:r>
            <a:r>
              <a:rPr dirty="0" sz="1800" spc="-5">
                <a:latin typeface="Cambria"/>
                <a:cs typeface="Cambria"/>
              </a:rPr>
              <a:t>in this context machine  understandable </a:t>
            </a:r>
            <a:r>
              <a:rPr dirty="0" sz="1800">
                <a:latin typeface="Cambria"/>
                <a:cs typeface="Cambria"/>
              </a:rPr>
              <a:t>information </a:t>
            </a:r>
            <a:r>
              <a:rPr dirty="0" sz="1800" spc="-5">
                <a:latin typeface="Cambria"/>
                <a:cs typeface="Cambria"/>
              </a:rPr>
              <a:t>about web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resources.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51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>
                <a:latin typeface="Cambria"/>
                <a:cs typeface="Cambria"/>
              </a:rPr>
              <a:t>It</a:t>
            </a:r>
            <a:r>
              <a:rPr dirty="0" sz="1800" spc="17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can</a:t>
            </a:r>
            <a:r>
              <a:rPr dirty="0" sz="1800" spc="16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be</a:t>
            </a:r>
            <a:r>
              <a:rPr dirty="0" sz="1800" spc="16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included</a:t>
            </a:r>
            <a:r>
              <a:rPr dirty="0" sz="1800" spc="16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in</a:t>
            </a:r>
            <a:r>
              <a:rPr dirty="0" sz="1800" spc="17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both</a:t>
            </a:r>
            <a:r>
              <a:rPr dirty="0" sz="1800" spc="17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HTML</a:t>
            </a:r>
            <a:r>
              <a:rPr dirty="0" sz="1800" spc="17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and</a:t>
            </a:r>
            <a:r>
              <a:rPr dirty="0" sz="1800" spc="165">
                <a:latin typeface="Cambria"/>
                <a:cs typeface="Cambria"/>
              </a:rPr>
              <a:t> </a:t>
            </a:r>
            <a:r>
              <a:rPr dirty="0" sz="1800" spc="-10">
                <a:latin typeface="Cambria"/>
                <a:cs typeface="Cambria"/>
              </a:rPr>
              <a:t>XHTML</a:t>
            </a:r>
            <a:r>
              <a:rPr dirty="0" sz="1800" spc="16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to</a:t>
            </a:r>
            <a:r>
              <a:rPr dirty="0" sz="1800" spc="17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describe</a:t>
            </a:r>
            <a:r>
              <a:rPr dirty="0" sz="1800" spc="16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the</a:t>
            </a:r>
            <a:r>
              <a:rPr dirty="0" sz="1800" spc="16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actual</a:t>
            </a:r>
            <a:endParaRPr sz="1800">
              <a:latin typeface="Cambria"/>
              <a:cs typeface="Cambria"/>
            </a:endParaRPr>
          </a:p>
          <a:p>
            <a:pPr marL="1351915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Cambria"/>
                <a:cs typeface="Cambria"/>
              </a:rPr>
              <a:t>documents rather than the </a:t>
            </a:r>
            <a:r>
              <a:rPr dirty="0" sz="1800">
                <a:latin typeface="Cambria"/>
                <a:cs typeface="Cambria"/>
              </a:rPr>
              <a:t>document’s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content.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51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Metadata </a:t>
            </a:r>
            <a:r>
              <a:rPr dirty="0" sz="1800">
                <a:latin typeface="Cambria"/>
                <a:cs typeface="Cambria"/>
              </a:rPr>
              <a:t>is included in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head section of </a:t>
            </a:r>
            <a:r>
              <a:rPr dirty="0" sz="1800" spc="-5">
                <a:latin typeface="Cambria"/>
                <a:cs typeface="Cambria"/>
              </a:rPr>
              <a:t>web</a:t>
            </a:r>
            <a:r>
              <a:rPr dirty="0" sz="1800" spc="-5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page.</a:t>
            </a:r>
            <a:endParaRPr sz="1800">
              <a:latin typeface="Cambria"/>
              <a:cs typeface="Cambria"/>
            </a:endParaRPr>
          </a:p>
          <a:p>
            <a:pPr algn="just" lvl="1" marL="1352550" marR="6350" indent="-315595">
              <a:lnSpc>
                <a:spcPct val="1501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Meta tags are used </a:t>
            </a:r>
            <a:r>
              <a:rPr dirty="0" sz="1800">
                <a:latin typeface="Cambria"/>
                <a:cs typeface="Cambria"/>
              </a:rPr>
              <a:t>to provide </a:t>
            </a:r>
            <a:r>
              <a:rPr dirty="0" sz="1800" spc="-5">
                <a:latin typeface="Cambria"/>
                <a:cs typeface="Cambria"/>
              </a:rPr>
              <a:t>information to search </a:t>
            </a:r>
            <a:r>
              <a:rPr dirty="0" sz="1800" spc="-10">
                <a:latin typeface="Cambria"/>
                <a:cs typeface="Cambria"/>
              </a:rPr>
              <a:t>engine. </a:t>
            </a:r>
            <a:r>
              <a:rPr dirty="0" sz="1800">
                <a:latin typeface="Cambria"/>
                <a:cs typeface="Cambria"/>
              </a:rPr>
              <a:t>They  </a:t>
            </a:r>
            <a:r>
              <a:rPr dirty="0" sz="1800" spc="-5">
                <a:latin typeface="Cambria"/>
                <a:cs typeface="Cambria"/>
              </a:rPr>
              <a:t>pick </a:t>
            </a:r>
            <a:r>
              <a:rPr dirty="0" sz="1800">
                <a:latin typeface="Cambria"/>
                <a:cs typeface="Cambria"/>
              </a:rPr>
              <a:t>up the data you </a:t>
            </a:r>
            <a:r>
              <a:rPr dirty="0" sz="1800" spc="-5">
                <a:latin typeface="Cambria"/>
                <a:cs typeface="Cambria"/>
              </a:rPr>
              <a:t>give and also control some </a:t>
            </a:r>
            <a:r>
              <a:rPr dirty="0" sz="1800">
                <a:latin typeface="Cambria"/>
                <a:cs typeface="Cambria"/>
              </a:rPr>
              <a:t>extent </a:t>
            </a:r>
            <a:r>
              <a:rPr dirty="0" sz="1800" spc="-5">
                <a:latin typeface="Cambria"/>
                <a:cs typeface="Cambria"/>
              </a:rPr>
              <a:t>where </a:t>
            </a:r>
            <a:r>
              <a:rPr dirty="0" sz="1800">
                <a:latin typeface="Cambria"/>
                <a:cs typeface="Cambria"/>
              </a:rPr>
              <a:t>they  </a:t>
            </a:r>
            <a:r>
              <a:rPr dirty="0" sz="1800" spc="-5">
                <a:latin typeface="Cambria"/>
                <a:cs typeface="Cambria"/>
              </a:rPr>
              <a:t>go </a:t>
            </a:r>
            <a:r>
              <a:rPr dirty="0" sz="1800">
                <a:latin typeface="Cambria"/>
                <a:cs typeface="Cambria"/>
              </a:rPr>
              <a:t>on your site following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links.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633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2654"/>
            <a:ext cx="7767320" cy="4153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10" b="1">
                <a:latin typeface="Cambria"/>
                <a:cs typeface="Cambria"/>
              </a:rPr>
              <a:t>META</a:t>
            </a:r>
            <a:r>
              <a:rPr dirty="0" sz="1900" spc="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tag:</a:t>
            </a:r>
            <a:endParaRPr sz="1900">
              <a:latin typeface="Cambria"/>
              <a:cs typeface="Cambria"/>
            </a:endParaRPr>
          </a:p>
          <a:p>
            <a:pPr marL="1036955">
              <a:lnSpc>
                <a:spcPct val="100000"/>
              </a:lnSpc>
              <a:spcBef>
                <a:spcPts val="1275"/>
              </a:spcBef>
            </a:pPr>
            <a:r>
              <a:rPr dirty="0" sz="1800" spc="-5">
                <a:latin typeface="Cambria"/>
                <a:cs typeface="Cambria"/>
              </a:rPr>
              <a:t>&lt;html&gt;</a:t>
            </a:r>
            <a:endParaRPr sz="1800">
              <a:latin typeface="Cambria"/>
              <a:cs typeface="Cambria"/>
            </a:endParaRPr>
          </a:p>
          <a:p>
            <a:pPr marL="1351915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&lt;head&gt;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&lt;title&gt; My Web Page</a:t>
            </a:r>
            <a:r>
              <a:rPr dirty="0" sz="1800" spc="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&lt;/title&gt;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1730"/>
              </a:spcBef>
            </a:pPr>
            <a:r>
              <a:rPr dirty="0" sz="1800">
                <a:latin typeface="Cambria"/>
                <a:cs typeface="Cambria"/>
              </a:rPr>
              <a:t>&lt;meta </a:t>
            </a:r>
            <a:r>
              <a:rPr dirty="0" sz="1800" spc="-5">
                <a:latin typeface="Cambria"/>
                <a:cs typeface="Cambria"/>
              </a:rPr>
              <a:t>name =“</a:t>
            </a:r>
            <a:r>
              <a:rPr dirty="0" sz="1800" spc="-5" b="1">
                <a:latin typeface="Cambria"/>
                <a:cs typeface="Cambria"/>
              </a:rPr>
              <a:t>author</a:t>
            </a:r>
            <a:r>
              <a:rPr dirty="0" sz="1800" spc="-5">
                <a:latin typeface="Cambria"/>
                <a:cs typeface="Cambria"/>
              </a:rPr>
              <a:t>” content=“Kirti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Sharma”/&gt;</a:t>
            </a:r>
            <a:endParaRPr sz="1800">
              <a:latin typeface="Cambria"/>
              <a:cs typeface="Cambria"/>
            </a:endParaRPr>
          </a:p>
          <a:p>
            <a:pPr marL="1841500" marR="5080">
              <a:lnSpc>
                <a:spcPct val="160000"/>
              </a:lnSpc>
              <a:spcBef>
                <a:spcPts val="430"/>
              </a:spcBef>
            </a:pPr>
            <a:r>
              <a:rPr dirty="0" sz="1800">
                <a:latin typeface="Cambria"/>
                <a:cs typeface="Cambria"/>
              </a:rPr>
              <a:t>&lt;meta </a:t>
            </a:r>
            <a:r>
              <a:rPr dirty="0" sz="1800" spc="-5">
                <a:latin typeface="Cambria"/>
                <a:cs typeface="Cambria"/>
              </a:rPr>
              <a:t>name =“</a:t>
            </a:r>
            <a:r>
              <a:rPr dirty="0" sz="1800" spc="-5" b="1">
                <a:latin typeface="Cambria"/>
                <a:cs typeface="Cambria"/>
              </a:rPr>
              <a:t>description</a:t>
            </a:r>
            <a:r>
              <a:rPr dirty="0" sz="1800" spc="-5">
                <a:latin typeface="Cambria"/>
                <a:cs typeface="Cambria"/>
              </a:rPr>
              <a:t>” </a:t>
            </a:r>
            <a:r>
              <a:rPr dirty="0" sz="1800">
                <a:latin typeface="Cambria"/>
                <a:cs typeface="Cambria"/>
              </a:rPr>
              <a:t>content=“This </a:t>
            </a:r>
            <a:r>
              <a:rPr dirty="0" sz="1800" spc="-5">
                <a:latin typeface="Cambria"/>
                <a:cs typeface="Cambria"/>
              </a:rPr>
              <a:t>page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related to  </a:t>
            </a:r>
            <a:r>
              <a:rPr dirty="0" sz="1800">
                <a:latin typeface="Cambria"/>
                <a:cs typeface="Cambria"/>
              </a:rPr>
              <a:t>information of </a:t>
            </a:r>
            <a:r>
              <a:rPr dirty="0" sz="1800" spc="-5">
                <a:latin typeface="Cambria"/>
                <a:cs typeface="Cambria"/>
              </a:rPr>
              <a:t>faculties </a:t>
            </a:r>
            <a:r>
              <a:rPr dirty="0" sz="1800">
                <a:latin typeface="Cambria"/>
                <a:cs typeface="Cambria"/>
              </a:rPr>
              <a:t>of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bvm”/&gt;</a:t>
            </a:r>
            <a:endParaRPr sz="1800">
              <a:latin typeface="Cambria"/>
              <a:cs typeface="Cambria"/>
            </a:endParaRPr>
          </a:p>
          <a:p>
            <a:pPr marL="1351915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&lt;/head&gt;</a:t>
            </a:r>
            <a:endParaRPr sz="1800">
              <a:latin typeface="Cambria"/>
              <a:cs typeface="Cambria"/>
            </a:endParaRPr>
          </a:p>
          <a:p>
            <a:pPr marL="1036955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&lt;/html&gt;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633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2654"/>
            <a:ext cx="8028940" cy="3714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10" b="1">
                <a:latin typeface="Cambria"/>
                <a:cs typeface="Cambria"/>
              </a:rPr>
              <a:t>META</a:t>
            </a:r>
            <a:r>
              <a:rPr dirty="0" sz="1900" spc="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tag:</a:t>
            </a:r>
            <a:endParaRPr sz="1900">
              <a:latin typeface="Cambria"/>
              <a:cs typeface="Cambria"/>
            </a:endParaRPr>
          </a:p>
          <a:p>
            <a:pPr marL="1036955">
              <a:lnSpc>
                <a:spcPct val="100000"/>
              </a:lnSpc>
              <a:spcBef>
                <a:spcPts val="1275"/>
              </a:spcBef>
            </a:pPr>
            <a:r>
              <a:rPr dirty="0" sz="1800" spc="-5">
                <a:latin typeface="Cambria"/>
                <a:cs typeface="Cambria"/>
              </a:rPr>
              <a:t>&lt;html&gt;</a:t>
            </a:r>
            <a:endParaRPr sz="1800">
              <a:latin typeface="Cambria"/>
              <a:cs typeface="Cambria"/>
            </a:endParaRPr>
          </a:p>
          <a:p>
            <a:pPr marL="1351915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&lt;head&gt;</a:t>
            </a:r>
            <a:endParaRPr sz="1800">
              <a:latin typeface="Cambria"/>
              <a:cs typeface="Cambria"/>
            </a:endParaRPr>
          </a:p>
          <a:p>
            <a:pPr marL="1758950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&lt;title&gt; My Web Page</a:t>
            </a:r>
            <a:r>
              <a:rPr dirty="0" sz="1800" spc="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&lt;/title&gt;</a:t>
            </a:r>
            <a:endParaRPr sz="1800">
              <a:latin typeface="Cambria"/>
              <a:cs typeface="Cambria"/>
            </a:endParaRPr>
          </a:p>
          <a:p>
            <a:pPr marL="1758950">
              <a:lnSpc>
                <a:spcPct val="100000"/>
              </a:lnSpc>
              <a:spcBef>
                <a:spcPts val="1730"/>
              </a:spcBef>
            </a:pPr>
            <a:r>
              <a:rPr dirty="0" sz="1800">
                <a:latin typeface="Cambria"/>
                <a:cs typeface="Cambria"/>
              </a:rPr>
              <a:t>&lt;meta </a:t>
            </a:r>
            <a:r>
              <a:rPr dirty="0" sz="1800" spc="-5">
                <a:latin typeface="Cambria"/>
                <a:cs typeface="Cambria"/>
              </a:rPr>
              <a:t>name =“</a:t>
            </a:r>
            <a:r>
              <a:rPr dirty="0" sz="1800" spc="-5" b="1">
                <a:latin typeface="Cambria"/>
                <a:cs typeface="Cambria"/>
              </a:rPr>
              <a:t>expires</a:t>
            </a:r>
            <a:r>
              <a:rPr dirty="0" sz="1800" spc="-5">
                <a:latin typeface="Cambria"/>
                <a:cs typeface="Cambria"/>
              </a:rPr>
              <a:t>” content=“Mon,20 </a:t>
            </a:r>
            <a:r>
              <a:rPr dirty="0" sz="1800">
                <a:latin typeface="Cambria"/>
                <a:cs typeface="Cambria"/>
              </a:rPr>
              <a:t>Jul 2017 16:00:00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”/&gt;</a:t>
            </a:r>
            <a:endParaRPr sz="1800">
              <a:latin typeface="Cambria"/>
              <a:cs typeface="Cambria"/>
            </a:endParaRPr>
          </a:p>
          <a:p>
            <a:pPr marL="1758950">
              <a:lnSpc>
                <a:spcPct val="100000"/>
              </a:lnSpc>
              <a:spcBef>
                <a:spcPts val="1725"/>
              </a:spcBef>
            </a:pPr>
            <a:r>
              <a:rPr dirty="0" sz="1800">
                <a:latin typeface="Cambria"/>
                <a:cs typeface="Cambria"/>
              </a:rPr>
              <a:t>&lt;meta </a:t>
            </a:r>
            <a:r>
              <a:rPr dirty="0" sz="1800" spc="-5">
                <a:latin typeface="Cambria"/>
                <a:cs typeface="Cambria"/>
              </a:rPr>
              <a:t>name =“</a:t>
            </a:r>
            <a:r>
              <a:rPr dirty="0" sz="1800" spc="-5" b="1">
                <a:latin typeface="Cambria"/>
                <a:cs typeface="Cambria"/>
              </a:rPr>
              <a:t>refresh</a:t>
            </a:r>
            <a:r>
              <a:rPr dirty="0" sz="1800" spc="-5">
                <a:latin typeface="Cambria"/>
                <a:cs typeface="Cambria"/>
              </a:rPr>
              <a:t>”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content=“50;abc1.html”/&gt;</a:t>
            </a:r>
            <a:endParaRPr sz="1800">
              <a:latin typeface="Cambria"/>
              <a:cs typeface="Cambria"/>
            </a:endParaRPr>
          </a:p>
          <a:p>
            <a:pPr marL="1351915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&lt;/head&gt;</a:t>
            </a:r>
            <a:endParaRPr sz="1800">
              <a:latin typeface="Cambria"/>
              <a:cs typeface="Cambria"/>
            </a:endParaRPr>
          </a:p>
          <a:p>
            <a:pPr marL="1036955">
              <a:lnSpc>
                <a:spcPct val="100000"/>
              </a:lnSpc>
              <a:spcBef>
                <a:spcPts val="1730"/>
              </a:spcBef>
            </a:pPr>
            <a:r>
              <a:rPr dirty="0" sz="1800" spc="-5">
                <a:latin typeface="Cambria"/>
                <a:cs typeface="Cambria"/>
              </a:rPr>
              <a:t>&lt;/html&gt;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633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65971"/>
            <a:ext cx="8074025" cy="451421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10" b="1">
                <a:latin typeface="Cambria"/>
                <a:cs typeface="Cambria"/>
              </a:rPr>
              <a:t>META </a:t>
            </a:r>
            <a:r>
              <a:rPr dirty="0" sz="1900" spc="-5" b="1">
                <a:latin typeface="Cambria"/>
                <a:cs typeface="Cambria"/>
              </a:rPr>
              <a:t>tag </a:t>
            </a:r>
            <a:r>
              <a:rPr dirty="0" sz="1900" spc="-10" b="1">
                <a:latin typeface="Cambria"/>
                <a:cs typeface="Cambria"/>
              </a:rPr>
              <a:t>(Memory</a:t>
            </a:r>
            <a:r>
              <a:rPr dirty="0" sz="1900" spc="1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Cache):</a:t>
            </a:r>
            <a:endParaRPr sz="1900">
              <a:latin typeface="Cambria"/>
              <a:cs typeface="Cambria"/>
            </a:endParaRPr>
          </a:p>
          <a:p>
            <a:pPr algn="just" lvl="1" marL="1352550" marR="5080" indent="-315595">
              <a:lnSpc>
                <a:spcPct val="140000"/>
              </a:lnSpc>
              <a:spcBef>
                <a:spcPts val="9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Web </a:t>
            </a:r>
            <a:r>
              <a:rPr dirty="0" sz="1800">
                <a:latin typeface="Cambria"/>
                <a:cs typeface="Cambria"/>
              </a:rPr>
              <a:t>browsers </a:t>
            </a:r>
            <a:r>
              <a:rPr dirty="0" sz="1800" spc="-5">
                <a:latin typeface="Cambria"/>
                <a:cs typeface="Cambria"/>
              </a:rPr>
              <a:t>can cache </a:t>
            </a:r>
            <a:r>
              <a:rPr dirty="0" sz="1800" spc="-10">
                <a:latin typeface="Cambria"/>
                <a:cs typeface="Cambria"/>
              </a:rPr>
              <a:t>pages </a:t>
            </a:r>
            <a:r>
              <a:rPr dirty="0" sz="1800">
                <a:latin typeface="Cambria"/>
                <a:cs typeface="Cambria"/>
              </a:rPr>
              <a:t>for quick reviewing </a:t>
            </a:r>
            <a:r>
              <a:rPr dirty="0" sz="1800" spc="-5">
                <a:latin typeface="Cambria"/>
                <a:cs typeface="Cambria"/>
              </a:rPr>
              <a:t>without </a:t>
            </a:r>
            <a:r>
              <a:rPr dirty="0" sz="1800">
                <a:latin typeface="Cambria"/>
                <a:cs typeface="Cambria"/>
              </a:rPr>
              <a:t>having  to </a:t>
            </a:r>
            <a:r>
              <a:rPr dirty="0" sz="1800" spc="-5">
                <a:latin typeface="Cambria"/>
                <a:cs typeface="Cambria"/>
              </a:rPr>
              <a:t>request them again and </a:t>
            </a:r>
            <a:r>
              <a:rPr dirty="0" sz="1800">
                <a:latin typeface="Cambria"/>
                <a:cs typeface="Cambria"/>
              </a:rPr>
              <a:t>re-download </a:t>
            </a:r>
            <a:r>
              <a:rPr dirty="0" sz="1800" spc="-5">
                <a:latin typeface="Cambria"/>
                <a:cs typeface="Cambria"/>
              </a:rPr>
              <a:t>the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document.</a:t>
            </a:r>
            <a:endParaRPr sz="1800">
              <a:latin typeface="Cambria"/>
              <a:cs typeface="Cambria"/>
            </a:endParaRPr>
          </a:p>
          <a:p>
            <a:pPr algn="just" lvl="1" marL="1352550" marR="5080" indent="-315595">
              <a:lnSpc>
                <a:spcPct val="14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Each page </a:t>
            </a:r>
            <a:r>
              <a:rPr dirty="0" sz="1800">
                <a:latin typeface="Cambria"/>
                <a:cs typeface="Cambria"/>
              </a:rPr>
              <a:t>has a TTL ( Time </a:t>
            </a:r>
            <a:r>
              <a:rPr dirty="0" sz="1800" spc="-10">
                <a:latin typeface="Cambria"/>
                <a:cs typeface="Cambria"/>
              </a:rPr>
              <a:t>To </a:t>
            </a:r>
            <a:r>
              <a:rPr dirty="0" sz="1800">
                <a:latin typeface="Cambria"/>
                <a:cs typeface="Cambria"/>
              </a:rPr>
              <a:t>Leave) . </a:t>
            </a:r>
            <a:r>
              <a:rPr dirty="0" sz="1800" spc="-5">
                <a:latin typeface="Cambria"/>
                <a:cs typeface="Cambria"/>
              </a:rPr>
              <a:t>Usually 30 </a:t>
            </a:r>
            <a:r>
              <a:rPr dirty="0" sz="1800">
                <a:latin typeface="Cambria"/>
                <a:cs typeface="Cambria"/>
              </a:rPr>
              <a:t>days, </a:t>
            </a:r>
            <a:r>
              <a:rPr dirty="0" sz="1800" spc="-5">
                <a:latin typeface="Cambria"/>
                <a:cs typeface="Cambria"/>
              </a:rPr>
              <a:t>when the  browser cache </a:t>
            </a:r>
            <a:r>
              <a:rPr dirty="0" sz="1800">
                <a:latin typeface="Cambria"/>
                <a:cs typeface="Cambria"/>
              </a:rPr>
              <a:t>has </a:t>
            </a:r>
            <a:r>
              <a:rPr dirty="0" sz="1800" spc="-5">
                <a:latin typeface="Cambria"/>
                <a:cs typeface="Cambria"/>
              </a:rPr>
              <a:t>been cleared </a:t>
            </a:r>
            <a:r>
              <a:rPr dirty="0" sz="1800">
                <a:latin typeface="Cambria"/>
                <a:cs typeface="Cambria"/>
              </a:rPr>
              <a:t>or </a:t>
            </a:r>
            <a:r>
              <a:rPr dirty="0" sz="1800" spc="-5">
                <a:latin typeface="Cambria"/>
                <a:cs typeface="Cambria"/>
              </a:rPr>
              <a:t>the allotted memory </a:t>
            </a:r>
            <a:r>
              <a:rPr dirty="0" sz="1800">
                <a:latin typeface="Cambria"/>
                <a:cs typeface="Cambria"/>
              </a:rPr>
              <a:t>is all </a:t>
            </a:r>
            <a:r>
              <a:rPr dirty="0" sz="1800" spc="-5">
                <a:latin typeface="Cambria"/>
                <a:cs typeface="Cambria"/>
              </a:rPr>
              <a:t>used  up.</a:t>
            </a:r>
            <a:endParaRPr sz="1800">
              <a:latin typeface="Cambria"/>
              <a:cs typeface="Cambria"/>
            </a:endParaRPr>
          </a:p>
          <a:p>
            <a:pPr algn="just" lvl="1" marL="1352550" marR="8255" indent="-315595">
              <a:lnSpc>
                <a:spcPct val="140000"/>
              </a:lnSpc>
              <a:spcBef>
                <a:spcPts val="434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Browser can be stopped from caching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page. </a:t>
            </a:r>
            <a:r>
              <a:rPr dirty="0" sz="1800" spc="5">
                <a:latin typeface="Cambria"/>
                <a:cs typeface="Cambria"/>
              </a:rPr>
              <a:t>If </a:t>
            </a:r>
            <a:r>
              <a:rPr dirty="0" sz="1800">
                <a:latin typeface="Cambria"/>
                <a:cs typeface="Cambria"/>
              </a:rPr>
              <a:t>it </a:t>
            </a:r>
            <a:r>
              <a:rPr dirty="0" sz="1800" spc="-5">
                <a:latin typeface="Cambria"/>
                <a:cs typeface="Cambria"/>
              </a:rPr>
              <a:t>supports the meta  </a:t>
            </a:r>
            <a:r>
              <a:rPr dirty="0" sz="1800">
                <a:latin typeface="Cambria"/>
                <a:cs typeface="Cambria"/>
              </a:rPr>
              <a:t>elements </a:t>
            </a:r>
            <a:r>
              <a:rPr dirty="0" sz="1800" b="1">
                <a:latin typeface="Cambria"/>
                <a:cs typeface="Cambria"/>
              </a:rPr>
              <a:t>http-equiv</a:t>
            </a:r>
            <a:r>
              <a:rPr dirty="0" sz="1800" spc="-45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attribute.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9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For this we </a:t>
            </a:r>
            <a:r>
              <a:rPr dirty="0" sz="1800">
                <a:latin typeface="Cambria"/>
                <a:cs typeface="Cambria"/>
              </a:rPr>
              <a:t>have to </a:t>
            </a:r>
            <a:r>
              <a:rPr dirty="0" sz="1800" spc="-5">
                <a:latin typeface="Cambria"/>
                <a:cs typeface="Cambria"/>
              </a:rPr>
              <a:t>set </a:t>
            </a:r>
            <a:r>
              <a:rPr dirty="0" sz="1800">
                <a:latin typeface="Cambria"/>
                <a:cs typeface="Cambria"/>
              </a:rPr>
              <a:t>value </a:t>
            </a:r>
            <a:r>
              <a:rPr dirty="0" sz="1800" spc="-5" b="1">
                <a:latin typeface="Cambria"/>
                <a:cs typeface="Cambria"/>
              </a:rPr>
              <a:t>pragma </a:t>
            </a:r>
            <a:r>
              <a:rPr dirty="0" sz="1800">
                <a:latin typeface="Cambria"/>
                <a:cs typeface="Cambria"/>
              </a:rPr>
              <a:t>is assigned to</a:t>
            </a:r>
            <a:r>
              <a:rPr dirty="0" sz="1800" spc="35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http-equiv</a:t>
            </a:r>
            <a:endParaRPr sz="1800">
              <a:latin typeface="Cambria"/>
              <a:cs typeface="Cambria"/>
            </a:endParaRPr>
          </a:p>
          <a:p>
            <a:pPr marL="1351915">
              <a:lnSpc>
                <a:spcPct val="100000"/>
              </a:lnSpc>
              <a:spcBef>
                <a:spcPts val="865"/>
              </a:spcBef>
            </a:pPr>
            <a:r>
              <a:rPr dirty="0" sz="1800" spc="-5">
                <a:latin typeface="Cambria"/>
                <a:cs typeface="Cambria"/>
              </a:rPr>
              <a:t>attribute and no-cache </a:t>
            </a:r>
            <a:r>
              <a:rPr dirty="0" sz="1800">
                <a:latin typeface="Cambria"/>
                <a:cs typeface="Cambria"/>
              </a:rPr>
              <a:t>value to </a:t>
            </a:r>
            <a:r>
              <a:rPr dirty="0" sz="1800" spc="-5">
                <a:latin typeface="Cambria"/>
                <a:cs typeface="Cambria"/>
              </a:rPr>
              <a:t>the content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attribute.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30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b="1">
                <a:latin typeface="Cambria"/>
                <a:cs typeface="Cambria"/>
              </a:rPr>
              <a:t>&lt;meta http-equiv </a:t>
            </a:r>
            <a:r>
              <a:rPr dirty="0" sz="1800" spc="-5" b="1">
                <a:latin typeface="Cambria"/>
                <a:cs typeface="Cambria"/>
              </a:rPr>
              <a:t>=“pragma”</a:t>
            </a:r>
            <a:r>
              <a:rPr dirty="0" sz="1800" spc="-8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content=“no-cache”/&gt;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633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2453"/>
            <a:ext cx="8009890" cy="281622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Character</a:t>
            </a:r>
            <a:r>
              <a:rPr dirty="0" sz="1900" spc="-15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Entities:</a:t>
            </a:r>
            <a:endParaRPr sz="19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12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&amp;lt </a:t>
            </a:r>
            <a:r>
              <a:rPr dirty="0" sz="1800">
                <a:latin typeface="Cambria"/>
                <a:cs typeface="Cambria"/>
              </a:rPr>
              <a:t>, </a:t>
            </a:r>
            <a:r>
              <a:rPr dirty="0" sz="1800" spc="-5">
                <a:latin typeface="Cambria"/>
                <a:cs typeface="Cambria"/>
              </a:rPr>
              <a:t>&amp;gt, &amp;amp, </a:t>
            </a:r>
            <a:r>
              <a:rPr dirty="0" sz="1800">
                <a:latin typeface="Cambria"/>
                <a:cs typeface="Cambria"/>
              </a:rPr>
              <a:t>&amp;divide, &amp;copy, </a:t>
            </a:r>
            <a:r>
              <a:rPr dirty="0" sz="1800" spc="-5">
                <a:latin typeface="Cambria"/>
                <a:cs typeface="Cambria"/>
              </a:rPr>
              <a:t>&amp;reg,</a:t>
            </a:r>
            <a:r>
              <a:rPr dirty="0" sz="1800" spc="5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&amp;quot.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Frameset:</a:t>
            </a:r>
            <a:endParaRPr sz="1900">
              <a:latin typeface="Cambria"/>
              <a:cs typeface="Cambria"/>
            </a:endParaRPr>
          </a:p>
          <a:p>
            <a:pPr lvl="1" marL="928369" indent="-314960">
              <a:lnSpc>
                <a:spcPct val="100000"/>
              </a:lnSpc>
              <a:spcBef>
                <a:spcPts val="439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928369" algn="l"/>
                <a:tab pos="929005" algn="l"/>
              </a:tabLst>
            </a:pPr>
            <a:r>
              <a:rPr dirty="0" sz="1800" spc="-5" b="1">
                <a:latin typeface="Cambria"/>
                <a:cs typeface="Cambria"/>
              </a:rPr>
              <a:t>&lt;frame&gt; and </a:t>
            </a:r>
            <a:r>
              <a:rPr dirty="0" sz="1800" b="1">
                <a:latin typeface="Cambria"/>
                <a:cs typeface="Cambria"/>
              </a:rPr>
              <a:t>&lt;noframes&gt;</a:t>
            </a:r>
            <a:r>
              <a:rPr dirty="0" sz="1800" spc="-6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tags:</a:t>
            </a:r>
            <a:endParaRPr sz="1800">
              <a:latin typeface="Cambria"/>
              <a:cs typeface="Cambria"/>
            </a:endParaRPr>
          </a:p>
          <a:p>
            <a:pPr lvl="2" marL="1352550" indent="-315595">
              <a:lnSpc>
                <a:spcPct val="10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>
                <a:latin typeface="Cambria"/>
                <a:cs typeface="Cambria"/>
              </a:rPr>
              <a:t>Dividing </a:t>
            </a:r>
            <a:r>
              <a:rPr dirty="0" sz="1800" spc="-5">
                <a:latin typeface="Cambria"/>
                <a:cs typeface="Cambria"/>
              </a:rPr>
              <a:t>content </a:t>
            </a:r>
            <a:r>
              <a:rPr dirty="0" sz="1800">
                <a:latin typeface="Cambria"/>
                <a:cs typeface="Cambria"/>
              </a:rPr>
              <a:t>on </a:t>
            </a:r>
            <a:r>
              <a:rPr dirty="0" sz="1800" spc="-5">
                <a:latin typeface="Cambria"/>
                <a:cs typeface="Cambria"/>
              </a:rPr>
              <a:t>website when </a:t>
            </a:r>
            <a:r>
              <a:rPr dirty="0" sz="1800">
                <a:latin typeface="Cambria"/>
                <a:cs typeface="Cambria"/>
              </a:rPr>
              <a:t>it is </a:t>
            </a:r>
            <a:r>
              <a:rPr dirty="0" sz="1800" spc="-5">
                <a:latin typeface="Cambria"/>
                <a:cs typeface="Cambria"/>
              </a:rPr>
              <a:t>large, then use frames</a:t>
            </a:r>
            <a:r>
              <a:rPr dirty="0" sz="1800" spc="-4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to</a:t>
            </a:r>
            <a:endParaRPr sz="1800">
              <a:latin typeface="Cambria"/>
              <a:cs typeface="Cambria"/>
            </a:endParaRPr>
          </a:p>
          <a:p>
            <a:pPr marL="1351915">
              <a:lnSpc>
                <a:spcPct val="100000"/>
              </a:lnSpc>
            </a:pPr>
            <a:r>
              <a:rPr dirty="0" sz="1800" spc="-5">
                <a:latin typeface="Cambria"/>
                <a:cs typeface="Cambria"/>
              </a:rPr>
              <a:t>break </a:t>
            </a:r>
            <a:r>
              <a:rPr dirty="0" sz="1800">
                <a:latin typeface="Cambria"/>
                <a:cs typeface="Cambria"/>
              </a:rPr>
              <a:t>information </a:t>
            </a:r>
            <a:r>
              <a:rPr dirty="0" sz="1800" spc="-5">
                <a:latin typeface="Cambria"/>
                <a:cs typeface="Cambria"/>
              </a:rPr>
              <a:t>up and partition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it.</a:t>
            </a:r>
            <a:endParaRPr sz="1800">
              <a:latin typeface="Cambria"/>
              <a:cs typeface="Cambria"/>
            </a:endParaRPr>
          </a:p>
          <a:p>
            <a:pPr lvl="2" marL="1352550" marR="5080" indent="-315595">
              <a:lnSpc>
                <a:spcPct val="100000"/>
              </a:lnSpc>
              <a:spcBef>
                <a:spcPts val="434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Separate the different </a:t>
            </a:r>
            <a:r>
              <a:rPr dirty="0" sz="1800">
                <a:latin typeface="Cambria"/>
                <a:cs typeface="Cambria"/>
              </a:rPr>
              <a:t>elements of your </a:t>
            </a:r>
            <a:r>
              <a:rPr dirty="0" sz="1800" spc="-5">
                <a:latin typeface="Cambria"/>
                <a:cs typeface="Cambria"/>
              </a:rPr>
              <a:t>content like to </a:t>
            </a:r>
            <a:r>
              <a:rPr dirty="0" sz="1800">
                <a:latin typeface="Cambria"/>
                <a:cs typeface="Cambria"/>
              </a:rPr>
              <a:t>divide </a:t>
            </a:r>
            <a:r>
              <a:rPr dirty="0" sz="1800" spc="-5">
                <a:latin typeface="Cambria"/>
                <a:cs typeface="Cambria"/>
              </a:rPr>
              <a:t>the  page </a:t>
            </a:r>
            <a:r>
              <a:rPr dirty="0" sz="1800">
                <a:latin typeface="Cambria"/>
                <a:cs typeface="Cambria"/>
              </a:rPr>
              <a:t>into rows </a:t>
            </a:r>
            <a:r>
              <a:rPr dirty="0" sz="1800" spc="-5">
                <a:latin typeface="Cambria"/>
                <a:cs typeface="Cambria"/>
              </a:rPr>
              <a:t>and to place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new page </a:t>
            </a:r>
            <a:r>
              <a:rPr dirty="0" sz="1800">
                <a:latin typeface="Cambria"/>
                <a:cs typeface="Cambria"/>
              </a:rPr>
              <a:t>into</a:t>
            </a:r>
            <a:r>
              <a:rPr dirty="0" sz="1800" spc="-4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frame.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8167"/>
            <a:ext cx="6997700" cy="28225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page </a:t>
            </a:r>
            <a:r>
              <a:rPr dirty="0" sz="1800">
                <a:latin typeface="Cambria"/>
                <a:cs typeface="Cambria"/>
              </a:rPr>
              <a:t>can </a:t>
            </a:r>
            <a:r>
              <a:rPr dirty="0" sz="1800" spc="-5">
                <a:latin typeface="Cambria"/>
                <a:cs typeface="Cambria"/>
              </a:rPr>
              <a:t>be loaded </a:t>
            </a:r>
            <a:r>
              <a:rPr dirty="0" sz="1800">
                <a:latin typeface="Cambria"/>
                <a:cs typeface="Cambria"/>
              </a:rPr>
              <a:t>into a </a:t>
            </a:r>
            <a:r>
              <a:rPr dirty="0" sz="1800" spc="-5">
                <a:latin typeface="Cambria"/>
                <a:cs typeface="Cambria"/>
              </a:rPr>
              <a:t>browser by two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ways</a:t>
            </a:r>
            <a:endParaRPr sz="1800">
              <a:latin typeface="Cambria"/>
              <a:cs typeface="Cambria"/>
            </a:endParaRPr>
          </a:p>
          <a:p>
            <a:pPr lvl="1" marL="1076325" indent="-393065">
              <a:lnSpc>
                <a:spcPct val="10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76325" algn="l"/>
                <a:tab pos="1076960" algn="l"/>
              </a:tabLst>
            </a:pPr>
            <a:r>
              <a:rPr dirty="0" sz="1800" spc="-5">
                <a:latin typeface="Cambria"/>
                <a:cs typeface="Cambria"/>
              </a:rPr>
              <a:t>By writing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URL </a:t>
            </a:r>
            <a:r>
              <a:rPr dirty="0" sz="1800">
                <a:latin typeface="Cambria"/>
                <a:cs typeface="Cambria"/>
              </a:rPr>
              <a:t>in the </a:t>
            </a:r>
            <a:r>
              <a:rPr dirty="0" sz="1800" spc="-5">
                <a:latin typeface="Cambria"/>
                <a:cs typeface="Cambria"/>
              </a:rPr>
              <a:t>address</a:t>
            </a:r>
            <a:r>
              <a:rPr dirty="0" sz="1800" spc="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bar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434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By manually </a:t>
            </a:r>
            <a:r>
              <a:rPr dirty="0" sz="1800">
                <a:latin typeface="Cambria"/>
                <a:cs typeface="Cambria"/>
              </a:rPr>
              <a:t>open a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file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5">
                <a:latin typeface="Cambria"/>
                <a:cs typeface="Cambria"/>
              </a:rPr>
              <a:t>essential tags that are </a:t>
            </a:r>
            <a:r>
              <a:rPr dirty="0" sz="1800">
                <a:latin typeface="Cambria"/>
                <a:cs typeface="Cambria"/>
              </a:rPr>
              <a:t>required </a:t>
            </a:r>
            <a:r>
              <a:rPr dirty="0" sz="1800" spc="-5">
                <a:latin typeface="Cambria"/>
                <a:cs typeface="Cambria"/>
              </a:rPr>
              <a:t>to create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HTML </a:t>
            </a:r>
            <a:r>
              <a:rPr dirty="0" sz="1800">
                <a:latin typeface="Cambria"/>
                <a:cs typeface="Cambria"/>
              </a:rPr>
              <a:t>document</a:t>
            </a:r>
            <a:r>
              <a:rPr dirty="0" sz="1800" spc="-3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are: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2669540">
              <a:lnSpc>
                <a:spcPct val="100000"/>
              </a:lnSpc>
            </a:pPr>
            <a:r>
              <a:rPr dirty="0" sz="2100" spc="-5" b="1">
                <a:latin typeface="Cambria"/>
                <a:cs typeface="Cambria"/>
              </a:rPr>
              <a:t>&lt;html&gt;.............&lt;/html&gt;</a:t>
            </a:r>
            <a:endParaRPr sz="2100">
              <a:latin typeface="Cambria"/>
              <a:cs typeface="Cambria"/>
            </a:endParaRPr>
          </a:p>
          <a:p>
            <a:pPr marL="2643505">
              <a:lnSpc>
                <a:spcPct val="100000"/>
              </a:lnSpc>
              <a:spcBef>
                <a:spcPts val="509"/>
              </a:spcBef>
            </a:pPr>
            <a:r>
              <a:rPr dirty="0" sz="2100" spc="-5" b="1">
                <a:latin typeface="Cambria"/>
                <a:cs typeface="Cambria"/>
              </a:rPr>
              <a:t>&lt;head&gt;.............&lt;/head&gt;</a:t>
            </a:r>
            <a:endParaRPr sz="2100">
              <a:latin typeface="Cambria"/>
              <a:cs typeface="Cambria"/>
            </a:endParaRPr>
          </a:p>
          <a:p>
            <a:pPr marL="2635885">
              <a:lnSpc>
                <a:spcPct val="100000"/>
              </a:lnSpc>
              <a:spcBef>
                <a:spcPts val="500"/>
              </a:spcBef>
            </a:pPr>
            <a:r>
              <a:rPr dirty="0" sz="2100" spc="-5" b="1">
                <a:latin typeface="Cambria"/>
                <a:cs typeface="Cambria"/>
              </a:rPr>
              <a:t>&lt;body&gt;.............&lt;/body&gt;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633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2654"/>
            <a:ext cx="5664835" cy="3063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Frameset</a:t>
            </a:r>
            <a:r>
              <a:rPr dirty="0" sz="1900" b="1">
                <a:latin typeface="Cambria"/>
                <a:cs typeface="Cambria"/>
              </a:rPr>
              <a:t> </a:t>
            </a:r>
            <a:r>
              <a:rPr dirty="0" sz="1900" spc="-5" b="1">
                <a:latin typeface="Cambria"/>
                <a:cs typeface="Cambria"/>
              </a:rPr>
              <a:t>Example: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692150">
              <a:lnSpc>
                <a:spcPct val="100000"/>
              </a:lnSpc>
            </a:pPr>
            <a:r>
              <a:rPr dirty="0" sz="1800" spc="-5">
                <a:latin typeface="Cambria"/>
                <a:cs typeface="Cambria"/>
              </a:rPr>
              <a:t>&lt;frameset frameborder=“3”</a:t>
            </a:r>
            <a:r>
              <a:rPr dirty="0" sz="1800" spc="6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rows=“220,*,60”&gt;</a:t>
            </a:r>
            <a:endParaRPr sz="1800">
              <a:latin typeface="Cambria"/>
              <a:cs typeface="Cambria"/>
            </a:endParaRPr>
          </a:p>
          <a:p>
            <a:pPr marL="114935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Cambria"/>
                <a:cs typeface="Cambria"/>
              </a:rPr>
              <a:t>&lt;frame name=“banner” src=“banner.html”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5">
                <a:latin typeface="Cambria"/>
                <a:cs typeface="Cambria"/>
              </a:rPr>
              <a:t>/&gt;</a:t>
            </a:r>
            <a:endParaRPr sz="1800">
              <a:latin typeface="Cambria"/>
              <a:cs typeface="Cambria"/>
            </a:endParaRPr>
          </a:p>
          <a:p>
            <a:pPr marL="1149350">
              <a:lnSpc>
                <a:spcPct val="100000"/>
              </a:lnSpc>
              <a:spcBef>
                <a:spcPts val="1510"/>
              </a:spcBef>
            </a:pPr>
            <a:r>
              <a:rPr dirty="0" sz="1800" spc="-5">
                <a:latin typeface="Cambria"/>
                <a:cs typeface="Cambria"/>
              </a:rPr>
              <a:t>&lt;frame name=“main” src=“main.html”</a:t>
            </a:r>
            <a:r>
              <a:rPr dirty="0" sz="1800" spc="5">
                <a:latin typeface="Cambria"/>
                <a:cs typeface="Cambria"/>
              </a:rPr>
              <a:t> /&gt;</a:t>
            </a:r>
            <a:endParaRPr sz="1800">
              <a:latin typeface="Cambria"/>
              <a:cs typeface="Cambria"/>
            </a:endParaRPr>
          </a:p>
          <a:p>
            <a:pPr marL="114935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Cambria"/>
                <a:cs typeface="Cambria"/>
              </a:rPr>
              <a:t>&lt;frame name=“options” src=“options.html”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5">
                <a:latin typeface="Cambria"/>
                <a:cs typeface="Cambria"/>
              </a:rPr>
              <a:t>/&gt;</a:t>
            </a:r>
            <a:endParaRPr sz="1800">
              <a:latin typeface="Cambria"/>
              <a:cs typeface="Cambria"/>
            </a:endParaRPr>
          </a:p>
          <a:p>
            <a:pPr marL="692150">
              <a:lnSpc>
                <a:spcPct val="100000"/>
              </a:lnSpc>
              <a:spcBef>
                <a:spcPts val="1510"/>
              </a:spcBef>
            </a:pPr>
            <a:r>
              <a:rPr dirty="0" sz="1800" spc="-5">
                <a:latin typeface="Cambria"/>
                <a:cs typeface="Cambria"/>
              </a:rPr>
              <a:t>&lt;/frameset&gt;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633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XHTML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3954"/>
            <a:ext cx="8070850" cy="358838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CC9900"/>
              </a:buClr>
              <a:buSzPct val="631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900" spc="-5" b="1">
                <a:latin typeface="Cambria"/>
                <a:cs typeface="Cambria"/>
              </a:rPr>
              <a:t>&lt;noframe&gt;:</a:t>
            </a:r>
            <a:endParaRPr sz="1900">
              <a:latin typeface="Cambria"/>
              <a:cs typeface="Cambria"/>
            </a:endParaRPr>
          </a:p>
          <a:p>
            <a:pPr lvl="1" marL="1352550" marR="5080" indent="-315595">
              <a:lnSpc>
                <a:spcPct val="100000"/>
              </a:lnSpc>
              <a:spcBef>
                <a:spcPts val="44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Only give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body </a:t>
            </a:r>
            <a:r>
              <a:rPr dirty="0" sz="1800">
                <a:latin typeface="Cambria"/>
                <a:cs typeface="Cambria"/>
              </a:rPr>
              <a:t>section </a:t>
            </a:r>
            <a:r>
              <a:rPr dirty="0" sz="1800" spc="-5">
                <a:latin typeface="Cambria"/>
                <a:cs typeface="Cambria"/>
              </a:rPr>
              <a:t>to </a:t>
            </a:r>
            <a:r>
              <a:rPr dirty="0" sz="1800" spc="-10">
                <a:latin typeface="Cambria"/>
                <a:cs typeface="Cambria"/>
              </a:rPr>
              <a:t>such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program where </a:t>
            </a:r>
            <a:r>
              <a:rPr dirty="0" sz="1800">
                <a:latin typeface="Cambria"/>
                <a:cs typeface="Cambria"/>
              </a:rPr>
              <a:t>you </a:t>
            </a:r>
            <a:r>
              <a:rPr dirty="0" sz="1800" spc="-5">
                <a:latin typeface="Cambria"/>
                <a:cs typeface="Cambria"/>
              </a:rPr>
              <a:t>want </a:t>
            </a:r>
            <a:r>
              <a:rPr dirty="0" sz="1800" spc="-10">
                <a:latin typeface="Cambria"/>
                <a:cs typeface="Cambria"/>
              </a:rPr>
              <a:t>to  </a:t>
            </a:r>
            <a:r>
              <a:rPr dirty="0" sz="1800" spc="-5">
                <a:latin typeface="Cambria"/>
                <a:cs typeface="Cambria"/>
              </a:rPr>
              <a:t>suppose browsers that </a:t>
            </a:r>
            <a:r>
              <a:rPr dirty="0" sz="1800">
                <a:latin typeface="Cambria"/>
                <a:cs typeface="Cambria"/>
              </a:rPr>
              <a:t>don’t have </a:t>
            </a:r>
            <a:r>
              <a:rPr dirty="0" sz="1800" spc="-5">
                <a:latin typeface="Cambria"/>
                <a:cs typeface="Cambria"/>
              </a:rPr>
              <a:t>frame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capability.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1295"/>
              </a:spcBef>
            </a:pPr>
            <a:r>
              <a:rPr dirty="0" sz="1800" spc="-5">
                <a:latin typeface="Cambria"/>
                <a:cs typeface="Cambria"/>
              </a:rPr>
              <a:t>&lt;noframes&gt;</a:t>
            </a:r>
            <a:endParaRPr sz="1800">
              <a:latin typeface="Cambria"/>
              <a:cs typeface="Cambria"/>
            </a:endParaRPr>
          </a:p>
          <a:p>
            <a:pPr marL="1009650">
              <a:lnSpc>
                <a:spcPct val="100000"/>
              </a:lnSpc>
              <a:spcBef>
                <a:spcPts val="1510"/>
              </a:spcBef>
            </a:pPr>
            <a:r>
              <a:rPr dirty="0" sz="1800">
                <a:latin typeface="Cambria"/>
                <a:cs typeface="Cambria"/>
              </a:rPr>
              <a:t>&lt;body&gt;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Cambria"/>
                <a:cs typeface="Cambria"/>
              </a:rPr>
              <a:t>&lt;p&gt; </a:t>
            </a:r>
            <a:r>
              <a:rPr dirty="0" sz="1800">
                <a:latin typeface="Cambria"/>
                <a:cs typeface="Cambria"/>
              </a:rPr>
              <a:t>your </a:t>
            </a:r>
            <a:r>
              <a:rPr dirty="0" sz="1800" spc="-5">
                <a:latin typeface="Cambria"/>
                <a:cs typeface="Cambria"/>
              </a:rPr>
              <a:t>browser </a:t>
            </a:r>
            <a:r>
              <a:rPr dirty="0" sz="1800">
                <a:latin typeface="Cambria"/>
                <a:cs typeface="Cambria"/>
              </a:rPr>
              <a:t>does not </a:t>
            </a:r>
            <a:r>
              <a:rPr dirty="0" sz="1800" spc="-5">
                <a:latin typeface="Cambria"/>
                <a:cs typeface="Cambria"/>
              </a:rPr>
              <a:t>support frame.</a:t>
            </a:r>
            <a:r>
              <a:rPr dirty="0" sz="1800" spc="6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&lt;/p&gt;</a:t>
            </a:r>
            <a:endParaRPr sz="1800">
              <a:latin typeface="Cambria"/>
              <a:cs typeface="Cambria"/>
            </a:endParaRPr>
          </a:p>
          <a:p>
            <a:pPr marL="1009650">
              <a:lnSpc>
                <a:spcPct val="100000"/>
              </a:lnSpc>
              <a:spcBef>
                <a:spcPts val="1510"/>
              </a:spcBef>
            </a:pPr>
            <a:r>
              <a:rPr dirty="0" sz="1800">
                <a:latin typeface="Cambria"/>
                <a:cs typeface="Cambria"/>
              </a:rPr>
              <a:t>&lt;/body&gt;</a:t>
            </a:r>
            <a:endParaRPr sz="1800">
              <a:latin typeface="Cambria"/>
              <a:cs typeface="Cambria"/>
            </a:endParaRPr>
          </a:p>
          <a:p>
            <a:pPr marL="1009650">
              <a:lnSpc>
                <a:spcPct val="100000"/>
              </a:lnSpc>
              <a:spcBef>
                <a:spcPts val="1515"/>
              </a:spcBef>
            </a:pPr>
            <a:r>
              <a:rPr dirty="0" sz="1800" spc="-5">
                <a:latin typeface="Cambria"/>
                <a:cs typeface="Cambria"/>
              </a:rPr>
              <a:t>&lt;/noframe&gt;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551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Introduction to</a:t>
            </a:r>
            <a:r>
              <a:rPr dirty="0" sz="3200" spc="-6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HTML5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26453"/>
            <a:ext cx="8073390" cy="454660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HTML5 is </a:t>
            </a:r>
            <a:r>
              <a:rPr dirty="0" sz="1800" spc="-5">
                <a:latin typeface="Cambria"/>
                <a:cs typeface="Cambria"/>
              </a:rPr>
              <a:t>the newest </a:t>
            </a:r>
            <a:r>
              <a:rPr dirty="0" sz="1800">
                <a:latin typeface="Cambria"/>
                <a:cs typeface="Cambria"/>
              </a:rPr>
              <a:t>version </a:t>
            </a:r>
            <a:r>
              <a:rPr dirty="0" sz="1800" spc="-5">
                <a:latin typeface="Cambria"/>
                <a:cs typeface="Cambria"/>
              </a:rPr>
              <a:t>of </a:t>
            </a:r>
            <a:r>
              <a:rPr dirty="0" sz="1800">
                <a:latin typeface="Cambria"/>
                <a:cs typeface="Cambria"/>
              </a:rPr>
              <a:t>HTML, </a:t>
            </a:r>
            <a:r>
              <a:rPr dirty="0" sz="1800" spc="-5">
                <a:latin typeface="Cambria"/>
                <a:cs typeface="Cambria"/>
              </a:rPr>
              <a:t>only recently </a:t>
            </a:r>
            <a:r>
              <a:rPr dirty="0" sz="1800" spc="-10">
                <a:latin typeface="Cambria"/>
                <a:cs typeface="Cambria"/>
              </a:rPr>
              <a:t>gaining </a:t>
            </a:r>
            <a:r>
              <a:rPr dirty="0" sz="1800" spc="-5">
                <a:latin typeface="Cambria"/>
                <a:cs typeface="Cambria"/>
              </a:rPr>
              <a:t>partial support</a:t>
            </a:r>
            <a:r>
              <a:rPr dirty="0" sz="1800" spc="165">
                <a:latin typeface="Cambria"/>
                <a:cs typeface="Cambria"/>
              </a:rPr>
              <a:t> </a:t>
            </a:r>
            <a:r>
              <a:rPr dirty="0" sz="1800" spc="10">
                <a:latin typeface="Cambria"/>
                <a:cs typeface="Cambria"/>
              </a:rPr>
              <a:t>by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latin typeface="Cambria"/>
                <a:cs typeface="Cambria"/>
              </a:rPr>
              <a:t>the makers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web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browsers.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38900"/>
              </a:lnSpc>
              <a:spcBef>
                <a:spcPts val="145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It </a:t>
            </a:r>
            <a:r>
              <a:rPr dirty="0" sz="1800" spc="-5">
                <a:latin typeface="Cambria"/>
                <a:cs typeface="Cambria"/>
              </a:rPr>
              <a:t>incorporates all features </a:t>
            </a:r>
            <a:r>
              <a:rPr dirty="0" sz="1800">
                <a:latin typeface="Cambria"/>
                <a:cs typeface="Cambria"/>
              </a:rPr>
              <a:t>from </a:t>
            </a:r>
            <a:r>
              <a:rPr dirty="0" sz="1800" spc="-5">
                <a:latin typeface="Cambria"/>
                <a:cs typeface="Cambria"/>
              </a:rPr>
              <a:t>earlier versions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HTML, including </a:t>
            </a:r>
            <a:r>
              <a:rPr dirty="0" sz="1800" spc="-10">
                <a:latin typeface="Cambria"/>
                <a:cs typeface="Cambria"/>
              </a:rPr>
              <a:t>the  </a:t>
            </a:r>
            <a:r>
              <a:rPr dirty="0" sz="1800" spc="-5">
                <a:latin typeface="Cambria"/>
                <a:cs typeface="Cambria"/>
              </a:rPr>
              <a:t>stricter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XHTML.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CC9900"/>
              </a:buClr>
              <a:buFont typeface="Wingdings"/>
              <a:buChar char=""/>
            </a:pPr>
            <a:endParaRPr sz="2100">
              <a:latin typeface="Times New Roman"/>
              <a:cs typeface="Times New Roman"/>
            </a:endParaRPr>
          </a:p>
          <a:p>
            <a:pPr algn="just" marL="355600" marR="5715" indent="-342900">
              <a:lnSpc>
                <a:spcPct val="138900"/>
              </a:lnSpc>
              <a:spcBef>
                <a:spcPts val="145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It is </a:t>
            </a:r>
            <a:r>
              <a:rPr dirty="0" sz="1800" spc="-5">
                <a:latin typeface="Cambria"/>
                <a:cs typeface="Cambria"/>
              </a:rPr>
              <a:t>still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work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progress. </a:t>
            </a:r>
            <a:r>
              <a:rPr dirty="0" sz="1800" spc="5">
                <a:latin typeface="Cambria"/>
                <a:cs typeface="Cambria"/>
              </a:rPr>
              <a:t>No </a:t>
            </a:r>
            <a:r>
              <a:rPr dirty="0" sz="1800" spc="-5">
                <a:latin typeface="Cambria"/>
                <a:cs typeface="Cambria"/>
              </a:rPr>
              <a:t>browsers </a:t>
            </a:r>
            <a:r>
              <a:rPr dirty="0" sz="1800">
                <a:latin typeface="Cambria"/>
                <a:cs typeface="Cambria"/>
              </a:rPr>
              <a:t>have full HTML5 </a:t>
            </a:r>
            <a:r>
              <a:rPr dirty="0" sz="1800" spc="-5">
                <a:latin typeface="Cambria"/>
                <a:cs typeface="Cambria"/>
              </a:rPr>
              <a:t>support. </a:t>
            </a:r>
            <a:r>
              <a:rPr dirty="0" sz="1800">
                <a:latin typeface="Cambria"/>
                <a:cs typeface="Cambria"/>
              </a:rPr>
              <a:t>It </a:t>
            </a:r>
            <a:r>
              <a:rPr dirty="0" sz="1800" spc="-5">
                <a:latin typeface="Cambria"/>
                <a:cs typeface="Cambria"/>
              </a:rPr>
              <a:t>will be  many </a:t>
            </a:r>
            <a:r>
              <a:rPr dirty="0" sz="1800">
                <a:latin typeface="Cambria"/>
                <a:cs typeface="Cambria"/>
              </a:rPr>
              <a:t>years – </a:t>
            </a:r>
            <a:r>
              <a:rPr dirty="0" sz="1800" spc="-5">
                <a:latin typeface="Cambria"/>
                <a:cs typeface="Cambria"/>
              </a:rPr>
              <a:t>perhaps </a:t>
            </a:r>
            <a:r>
              <a:rPr dirty="0" sz="1800">
                <a:latin typeface="Cambria"/>
                <a:cs typeface="Cambria"/>
              </a:rPr>
              <a:t>not </a:t>
            </a:r>
            <a:r>
              <a:rPr dirty="0" sz="1800" spc="-5">
                <a:latin typeface="Cambria"/>
                <a:cs typeface="Cambria"/>
              </a:rPr>
              <a:t>until 2018 </a:t>
            </a:r>
            <a:r>
              <a:rPr dirty="0" sz="1800">
                <a:latin typeface="Cambria"/>
                <a:cs typeface="Cambria"/>
              </a:rPr>
              <a:t>or </a:t>
            </a:r>
            <a:r>
              <a:rPr dirty="0" sz="1800" spc="-5">
                <a:latin typeface="Cambria"/>
                <a:cs typeface="Cambria"/>
              </a:rPr>
              <a:t>later </a:t>
            </a:r>
            <a:r>
              <a:rPr dirty="0" sz="1800">
                <a:latin typeface="Cambria"/>
                <a:cs typeface="Cambria"/>
              </a:rPr>
              <a:t>- </a:t>
            </a:r>
            <a:r>
              <a:rPr dirty="0" sz="1800" spc="-5">
                <a:latin typeface="Cambria"/>
                <a:cs typeface="Cambria"/>
              </a:rPr>
              <a:t>before being </a:t>
            </a:r>
            <a:r>
              <a:rPr dirty="0" sz="1800">
                <a:latin typeface="Cambria"/>
                <a:cs typeface="Cambria"/>
              </a:rPr>
              <a:t>fully </a:t>
            </a:r>
            <a:r>
              <a:rPr dirty="0" sz="1800" spc="-5">
                <a:latin typeface="Cambria"/>
                <a:cs typeface="Cambria"/>
              </a:rPr>
              <a:t>defined and  supported.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CC9900"/>
              </a:buClr>
              <a:buFont typeface="Wingdings"/>
              <a:buChar char=""/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9900"/>
              </a:buClr>
              <a:buFont typeface="Wingdings"/>
              <a:buChar char=""/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New features are based </a:t>
            </a:r>
            <a:r>
              <a:rPr dirty="0" sz="1800">
                <a:latin typeface="Cambria"/>
                <a:cs typeface="Cambria"/>
              </a:rPr>
              <a:t>on HTML, </a:t>
            </a:r>
            <a:r>
              <a:rPr dirty="0" sz="1800" spc="-5">
                <a:latin typeface="Cambria"/>
                <a:cs typeface="Cambria"/>
              </a:rPr>
              <a:t>CSS, DOM, and</a:t>
            </a:r>
            <a:r>
              <a:rPr dirty="0" sz="1800" spc="5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JavaScript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7870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Goals of</a:t>
            </a:r>
            <a:r>
              <a:rPr dirty="0" sz="3200" spc="-9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1315" y="1432686"/>
            <a:ext cx="4438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"/>
                <a:cs typeface="Cambria"/>
              </a:rPr>
              <a:t>With HTML5, there </a:t>
            </a:r>
            <a:r>
              <a:rPr dirty="0" sz="1800">
                <a:latin typeface="Cambria"/>
                <a:cs typeface="Cambria"/>
              </a:rPr>
              <a:t>is no requirement to</a:t>
            </a:r>
            <a:r>
              <a:rPr dirty="0" sz="1800" spc="39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go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26453"/>
            <a:ext cx="3499485" cy="78740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Support</a:t>
            </a:r>
            <a:r>
              <a:rPr dirty="0" sz="1800" spc="204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all</a:t>
            </a:r>
            <a:r>
              <a:rPr dirty="0" sz="1800" spc="2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existing</a:t>
            </a:r>
            <a:r>
              <a:rPr dirty="0" sz="1800" spc="2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web</a:t>
            </a:r>
            <a:r>
              <a:rPr dirty="0" sz="1800" spc="2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pages.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latin typeface="Cambria"/>
                <a:cs typeface="Cambria"/>
              </a:rPr>
              <a:t>back and revise </a:t>
            </a:r>
            <a:r>
              <a:rPr dirty="0" sz="1800">
                <a:latin typeface="Cambria"/>
                <a:cs typeface="Cambria"/>
              </a:rPr>
              <a:t>older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websites.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2477" rIns="0" bIns="0" rtlCol="0" vert="horz">
            <a:spAutoFit/>
          </a:bodyPr>
          <a:lstStyle/>
          <a:p>
            <a:pPr marL="35687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pc="-5"/>
              <a:t>Reduce the need </a:t>
            </a:r>
            <a:r>
              <a:rPr dirty="0"/>
              <a:t>for external </a:t>
            </a:r>
            <a:r>
              <a:rPr dirty="0" spc="-5"/>
              <a:t>plugins and scripts </a:t>
            </a:r>
            <a:r>
              <a:rPr dirty="0"/>
              <a:t>to show </a:t>
            </a:r>
            <a:r>
              <a:rPr dirty="0" spc="-5"/>
              <a:t>website</a:t>
            </a:r>
            <a:r>
              <a:rPr dirty="0" spc="45"/>
              <a:t> </a:t>
            </a:r>
            <a:r>
              <a:rPr dirty="0" spc="-5"/>
              <a:t>content.</a:t>
            </a:r>
          </a:p>
          <a:p>
            <a:pPr marL="1270">
              <a:lnSpc>
                <a:spcPct val="100000"/>
              </a:lnSpc>
              <a:buClr>
                <a:srgbClr val="CC9900"/>
              </a:buClr>
              <a:buFont typeface="Wingdings"/>
              <a:buChar char=""/>
            </a:pPr>
            <a:endParaRPr sz="2100">
              <a:latin typeface="Times New Roman"/>
              <a:cs typeface="Times New Roman"/>
            </a:endParaRPr>
          </a:p>
          <a:p>
            <a:pPr marL="356870" marR="5080" indent="-342900">
              <a:lnSpc>
                <a:spcPct val="138900"/>
              </a:lnSpc>
              <a:spcBef>
                <a:spcPts val="145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pc="-5"/>
              <a:t>Make the rendering </a:t>
            </a:r>
            <a:r>
              <a:rPr dirty="0"/>
              <a:t>of </a:t>
            </a:r>
            <a:r>
              <a:rPr dirty="0" spc="-5"/>
              <a:t>web content universal and independent </a:t>
            </a:r>
            <a:r>
              <a:rPr dirty="0"/>
              <a:t>of </a:t>
            </a:r>
            <a:r>
              <a:rPr dirty="0" spc="-5"/>
              <a:t>the </a:t>
            </a:r>
            <a:r>
              <a:rPr dirty="0"/>
              <a:t>device  </a:t>
            </a:r>
            <a:r>
              <a:rPr dirty="0" spc="-5"/>
              <a:t>being</a:t>
            </a:r>
            <a:r>
              <a:rPr dirty="0" spc="-15"/>
              <a:t> </a:t>
            </a:r>
            <a:r>
              <a:rPr dirty="0" spc="-5"/>
              <a:t>used.</a:t>
            </a:r>
          </a:p>
          <a:p>
            <a:pPr marL="1270">
              <a:lnSpc>
                <a:spcPct val="100000"/>
              </a:lnSpc>
              <a:buClr>
                <a:srgbClr val="CC9900"/>
              </a:buClr>
              <a:buFont typeface="Wingdings"/>
              <a:buChar char=""/>
            </a:pPr>
            <a:endParaRPr sz="210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45"/>
              </a:spcBef>
              <a:buClr>
                <a:srgbClr val="CC9900"/>
              </a:buClr>
              <a:buFont typeface="Wingdings"/>
              <a:buChar char=""/>
            </a:pPr>
            <a:endParaRPr sz="1950">
              <a:latin typeface="Times New Roman"/>
              <a:cs typeface="Times New Roman"/>
            </a:endParaRPr>
          </a:p>
          <a:p>
            <a:pPr marL="356870" indent="-342900">
              <a:lnSpc>
                <a:spcPct val="100000"/>
              </a:lnSpc>
              <a:buClr>
                <a:srgbClr val="CC9900"/>
              </a:buClr>
              <a:buSzPct val="63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 spc="-5"/>
              <a:t>Enhanced </a:t>
            </a:r>
            <a:r>
              <a:rPr dirty="0"/>
              <a:t>form controls </a:t>
            </a:r>
            <a:r>
              <a:rPr dirty="0" spc="-5"/>
              <a:t>and</a:t>
            </a:r>
            <a:r>
              <a:rPr dirty="0" spc="-35"/>
              <a:t> </a:t>
            </a:r>
            <a:r>
              <a:rPr dirty="0" spc="-5"/>
              <a:t>attributes</a:t>
            </a:r>
          </a:p>
          <a:p>
            <a:pPr marL="1270">
              <a:lnSpc>
                <a:spcPct val="100000"/>
              </a:lnSpc>
              <a:buClr>
                <a:srgbClr val="CC9900"/>
              </a:buClr>
              <a:buFont typeface="Wingdings"/>
              <a:buChar char=""/>
            </a:pPr>
            <a:endParaRPr sz="210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50"/>
              </a:spcBef>
              <a:buClr>
                <a:srgbClr val="CC9900"/>
              </a:buClr>
              <a:buFont typeface="Wingdings"/>
              <a:buChar char=""/>
            </a:pPr>
            <a:endParaRPr sz="1950">
              <a:latin typeface="Times New Roman"/>
              <a:cs typeface="Times New Roman"/>
            </a:endParaRPr>
          </a:p>
          <a:p>
            <a:pPr marL="356870" indent="-342900">
              <a:lnSpc>
                <a:spcPct val="100000"/>
              </a:lnSpc>
              <a:buClr>
                <a:srgbClr val="CC9900"/>
              </a:buClr>
              <a:buSzPct val="63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dirty="0"/>
              <a:t>Built-in </a:t>
            </a:r>
            <a:r>
              <a:rPr dirty="0" spc="-5"/>
              <a:t>audio and </a:t>
            </a:r>
            <a:r>
              <a:rPr dirty="0"/>
              <a:t>video </a:t>
            </a:r>
            <a:r>
              <a:rPr dirty="0" spc="-5"/>
              <a:t>support </a:t>
            </a:r>
            <a:r>
              <a:rPr dirty="0"/>
              <a:t>(without</a:t>
            </a:r>
            <a:r>
              <a:rPr dirty="0" spc="5"/>
              <a:t> </a:t>
            </a:r>
            <a:r>
              <a:rPr dirty="0" spc="-5"/>
              <a:t>plugins)</a:t>
            </a:r>
          </a:p>
        </p:txBody>
      </p:sp>
      <p:sp>
        <p:nvSpPr>
          <p:cNvPr id="6" name="object 6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3598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First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Look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at</a:t>
            </a:r>
            <a:r>
              <a:rPr dirty="0" sz="3200" spc="-7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HTML5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32686"/>
            <a:ext cx="5381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Remember the DOCTYPE </a:t>
            </a:r>
            <a:r>
              <a:rPr dirty="0" sz="1800">
                <a:latin typeface="Cambria"/>
                <a:cs typeface="Cambria"/>
              </a:rPr>
              <a:t>declaration </a:t>
            </a:r>
            <a:r>
              <a:rPr dirty="0" sz="1800" spc="-5">
                <a:latin typeface="Cambria"/>
                <a:cs typeface="Cambria"/>
              </a:rPr>
              <a:t>from</a:t>
            </a:r>
            <a:r>
              <a:rPr dirty="0" sz="1800" spc="-3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XHTML?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9036" y="1775460"/>
            <a:ext cx="8171688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3127" y="1764792"/>
            <a:ext cx="7903464" cy="804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6280" y="1802892"/>
            <a:ext cx="80772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6280" y="1802892"/>
            <a:ext cx="8077200" cy="685800"/>
          </a:xfrm>
          <a:prstGeom prst="rect">
            <a:avLst/>
          </a:prstGeom>
          <a:ln w="9144">
            <a:solidFill>
              <a:srgbClr val="38802C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dirty="0" sz="1600" spc="-5" b="1">
                <a:latin typeface="Courier New"/>
                <a:cs typeface="Courier New"/>
              </a:rPr>
              <a:t>&lt;!DOCTYPE html PUBLIC "-//W3C//DTD XHTML </a:t>
            </a:r>
            <a:r>
              <a:rPr dirty="0" sz="1600" b="1">
                <a:latin typeface="Courier New"/>
                <a:cs typeface="Courier New"/>
              </a:rPr>
              <a:t>1.0</a:t>
            </a:r>
            <a:r>
              <a:rPr dirty="0" sz="1600" spc="5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Transitional//EN"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  <a:hlinkClick r:id="rId6"/>
              </a:rPr>
              <a:t>"http://</a:t>
            </a:r>
            <a:r>
              <a:rPr dirty="0" sz="1600" spc="-5" b="1">
                <a:latin typeface="Courier New"/>
                <a:cs typeface="Courier New"/>
              </a:rPr>
              <a:t>w</a:t>
            </a:r>
            <a:r>
              <a:rPr dirty="0" sz="1600" spc="-5" b="1">
                <a:latin typeface="Courier New"/>
                <a:cs typeface="Courier New"/>
                <a:hlinkClick r:id="rId6"/>
              </a:rPr>
              <a:t>ww.w3.org/TR/xhtml1/DTD/xhtml1-transitional.dtd</a:t>
            </a:r>
            <a:r>
              <a:rPr dirty="0" sz="1600" spc="-5" b="1">
                <a:latin typeface="Courier New"/>
                <a:cs typeface="Courier New"/>
              </a:rPr>
              <a:t>"&gt;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319" y="3142488"/>
            <a:ext cx="8171688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9412" y="3131820"/>
            <a:ext cx="2162556" cy="512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2563" y="3169920"/>
            <a:ext cx="8077200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2563" y="3169920"/>
            <a:ext cx="8077200" cy="381000"/>
          </a:xfrm>
          <a:custGeom>
            <a:avLst/>
            <a:gdLst/>
            <a:ahLst/>
            <a:cxnLst/>
            <a:rect l="l" t="t" r="r" b="b"/>
            <a:pathLst>
              <a:path w="8077200" h="381000">
                <a:moveTo>
                  <a:pt x="0" y="381000"/>
                </a:moveTo>
                <a:lnTo>
                  <a:pt x="8077200" y="381000"/>
                </a:lnTo>
                <a:lnTo>
                  <a:pt x="807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3880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5940" y="2690240"/>
            <a:ext cx="7704455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HTML5, there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just </a:t>
            </a:r>
            <a:r>
              <a:rPr dirty="0" sz="1800">
                <a:latin typeface="Cambria"/>
                <a:cs typeface="Cambria"/>
              </a:rPr>
              <a:t>one </a:t>
            </a:r>
            <a:r>
              <a:rPr dirty="0" sz="1800" spc="-5">
                <a:latin typeface="Cambria"/>
                <a:cs typeface="Cambria"/>
              </a:rPr>
              <a:t>possible DOCTYPE </a:t>
            </a:r>
            <a:r>
              <a:rPr dirty="0" sz="1800">
                <a:latin typeface="Cambria"/>
                <a:cs typeface="Cambria"/>
              </a:rPr>
              <a:t>declaration </a:t>
            </a:r>
            <a:r>
              <a:rPr dirty="0" sz="1800" spc="-5">
                <a:latin typeface="Cambria"/>
                <a:cs typeface="Cambria"/>
              </a:rPr>
              <a:t>and </a:t>
            </a:r>
            <a:r>
              <a:rPr dirty="0" sz="1800">
                <a:latin typeface="Cambria"/>
                <a:cs typeface="Cambria"/>
              </a:rPr>
              <a:t>it is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simpler:</a:t>
            </a:r>
            <a:endParaRPr sz="1800">
              <a:latin typeface="Cambria"/>
              <a:cs typeface="Cambria"/>
            </a:endParaRPr>
          </a:p>
          <a:p>
            <a:pPr marL="258445">
              <a:lnSpc>
                <a:spcPct val="100000"/>
              </a:lnSpc>
              <a:spcBef>
                <a:spcPts val="1700"/>
              </a:spcBef>
            </a:pPr>
            <a:r>
              <a:rPr dirty="0" sz="1600" spc="-5" b="1">
                <a:latin typeface="Courier New"/>
                <a:cs typeface="Courier New"/>
              </a:rPr>
              <a:t>&lt;!DOCTYPE html&gt;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3326" y="4237482"/>
            <a:ext cx="8001000" cy="9418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3326" y="4237482"/>
            <a:ext cx="8001000" cy="942340"/>
          </a:xfrm>
          <a:custGeom>
            <a:avLst/>
            <a:gdLst/>
            <a:ahLst/>
            <a:cxnLst/>
            <a:rect l="l" t="t" r="r" b="b"/>
            <a:pathLst>
              <a:path w="8001000" h="942339">
                <a:moveTo>
                  <a:pt x="0" y="941832"/>
                </a:moveTo>
                <a:lnTo>
                  <a:pt x="8001000" y="941832"/>
                </a:lnTo>
                <a:lnTo>
                  <a:pt x="8001000" y="0"/>
                </a:lnTo>
                <a:lnTo>
                  <a:pt x="0" y="0"/>
                </a:lnTo>
                <a:lnTo>
                  <a:pt x="0" y="9418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1608" y="4264279"/>
            <a:ext cx="784352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5">
                <a:latin typeface="Cambria"/>
                <a:cs typeface="Cambria"/>
              </a:rPr>
              <a:t>DOCTYPE tells </a:t>
            </a: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10">
                <a:latin typeface="Cambria"/>
                <a:cs typeface="Cambria"/>
              </a:rPr>
              <a:t>browser </a:t>
            </a:r>
            <a:r>
              <a:rPr dirty="0" sz="1800" spc="-5">
                <a:latin typeface="Cambria"/>
                <a:cs typeface="Cambria"/>
              </a:rPr>
              <a:t>which type and version </a:t>
            </a:r>
            <a:r>
              <a:rPr dirty="0" sz="1800">
                <a:latin typeface="Cambria"/>
                <a:cs typeface="Cambria"/>
              </a:rPr>
              <a:t>of document </a:t>
            </a:r>
            <a:r>
              <a:rPr dirty="0" sz="1800" spc="-5">
                <a:latin typeface="Cambria"/>
                <a:cs typeface="Cambria"/>
              </a:rPr>
              <a:t>to expect.  This </a:t>
            </a:r>
            <a:r>
              <a:rPr dirty="0" sz="1800">
                <a:latin typeface="Cambria"/>
                <a:cs typeface="Cambria"/>
              </a:rPr>
              <a:t>should </a:t>
            </a:r>
            <a:r>
              <a:rPr dirty="0" sz="1800" spc="-5">
                <a:latin typeface="Cambria"/>
                <a:cs typeface="Cambria"/>
              </a:rPr>
              <a:t>be the last time the DOCTYPE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15">
                <a:latin typeface="Cambria"/>
                <a:cs typeface="Cambria"/>
              </a:rPr>
              <a:t>ever </a:t>
            </a:r>
            <a:r>
              <a:rPr dirty="0" sz="1800" spc="-5">
                <a:latin typeface="Cambria"/>
                <a:cs typeface="Cambria"/>
              </a:rPr>
              <a:t>changed. </a:t>
            </a:r>
            <a:r>
              <a:rPr dirty="0" sz="1800" spc="-15">
                <a:latin typeface="Cambria"/>
                <a:cs typeface="Cambria"/>
              </a:rPr>
              <a:t>From </a:t>
            </a:r>
            <a:r>
              <a:rPr dirty="0" sz="1800" spc="-5">
                <a:latin typeface="Cambria"/>
                <a:cs typeface="Cambria"/>
              </a:rPr>
              <a:t>now on, all  future </a:t>
            </a:r>
            <a:r>
              <a:rPr dirty="0" sz="1800" spc="-10">
                <a:latin typeface="Cambria"/>
                <a:cs typeface="Cambria"/>
              </a:rPr>
              <a:t>versions </a:t>
            </a:r>
            <a:r>
              <a:rPr dirty="0" sz="1800">
                <a:latin typeface="Cambria"/>
                <a:cs typeface="Cambria"/>
              </a:rPr>
              <a:t>of HTML </a:t>
            </a:r>
            <a:r>
              <a:rPr dirty="0" sz="1800" spc="-5">
                <a:latin typeface="Cambria"/>
                <a:cs typeface="Cambria"/>
              </a:rPr>
              <a:t>will use this same simplified</a:t>
            </a:r>
            <a:r>
              <a:rPr dirty="0" sz="1800" spc="6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declaration.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81683" y="3413759"/>
            <a:ext cx="315468" cy="8869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79727" y="3551682"/>
            <a:ext cx="120650" cy="685800"/>
          </a:xfrm>
          <a:custGeom>
            <a:avLst/>
            <a:gdLst/>
            <a:ahLst/>
            <a:cxnLst/>
            <a:rect l="l" t="t" r="r" b="b"/>
            <a:pathLst>
              <a:path w="120650" h="685800">
                <a:moveTo>
                  <a:pt x="59911" y="51351"/>
                </a:moveTo>
                <a:lnTo>
                  <a:pt x="47135" y="73511"/>
                </a:lnTo>
                <a:lnTo>
                  <a:pt x="47190" y="96519"/>
                </a:lnTo>
                <a:lnTo>
                  <a:pt x="49910" y="685799"/>
                </a:lnTo>
                <a:lnTo>
                  <a:pt x="75818" y="685799"/>
                </a:lnTo>
                <a:lnTo>
                  <a:pt x="72992" y="73511"/>
                </a:lnTo>
                <a:lnTo>
                  <a:pt x="59911" y="51351"/>
                </a:lnTo>
                <a:close/>
              </a:path>
              <a:path w="120650" h="685800">
                <a:moveTo>
                  <a:pt x="59690" y="0"/>
                </a:moveTo>
                <a:lnTo>
                  <a:pt x="3556" y="97154"/>
                </a:lnTo>
                <a:lnTo>
                  <a:pt x="0" y="103250"/>
                </a:lnTo>
                <a:lnTo>
                  <a:pt x="2159" y="111251"/>
                </a:lnTo>
                <a:lnTo>
                  <a:pt x="14605" y="118363"/>
                </a:lnTo>
                <a:lnTo>
                  <a:pt x="22478" y="116204"/>
                </a:lnTo>
                <a:lnTo>
                  <a:pt x="26034" y="110108"/>
                </a:lnTo>
                <a:lnTo>
                  <a:pt x="47084" y="73599"/>
                </a:lnTo>
                <a:lnTo>
                  <a:pt x="46862" y="25653"/>
                </a:lnTo>
                <a:lnTo>
                  <a:pt x="74771" y="25526"/>
                </a:lnTo>
                <a:lnTo>
                  <a:pt x="59690" y="0"/>
                </a:lnTo>
                <a:close/>
              </a:path>
              <a:path w="120650" h="685800">
                <a:moveTo>
                  <a:pt x="74771" y="25526"/>
                </a:moveTo>
                <a:lnTo>
                  <a:pt x="72771" y="25526"/>
                </a:lnTo>
                <a:lnTo>
                  <a:pt x="72992" y="73511"/>
                </a:lnTo>
                <a:lnTo>
                  <a:pt x="98043" y="115950"/>
                </a:lnTo>
                <a:lnTo>
                  <a:pt x="105918" y="117982"/>
                </a:lnTo>
                <a:lnTo>
                  <a:pt x="118237" y="110743"/>
                </a:lnTo>
                <a:lnTo>
                  <a:pt x="120268" y="102742"/>
                </a:lnTo>
                <a:lnTo>
                  <a:pt x="116712" y="96519"/>
                </a:lnTo>
                <a:lnTo>
                  <a:pt x="74771" y="25526"/>
                </a:lnTo>
                <a:close/>
              </a:path>
              <a:path w="120650" h="685800">
                <a:moveTo>
                  <a:pt x="72771" y="25526"/>
                </a:moveTo>
                <a:lnTo>
                  <a:pt x="46862" y="25653"/>
                </a:lnTo>
                <a:lnTo>
                  <a:pt x="47084" y="73599"/>
                </a:lnTo>
                <a:lnTo>
                  <a:pt x="59911" y="51351"/>
                </a:lnTo>
                <a:lnTo>
                  <a:pt x="48640" y="32257"/>
                </a:lnTo>
                <a:lnTo>
                  <a:pt x="72801" y="32130"/>
                </a:lnTo>
                <a:lnTo>
                  <a:pt x="72771" y="25526"/>
                </a:lnTo>
                <a:close/>
              </a:path>
              <a:path w="120650" h="685800">
                <a:moveTo>
                  <a:pt x="72801" y="32130"/>
                </a:moveTo>
                <a:lnTo>
                  <a:pt x="70993" y="32130"/>
                </a:lnTo>
                <a:lnTo>
                  <a:pt x="59911" y="51351"/>
                </a:lnTo>
                <a:lnTo>
                  <a:pt x="72992" y="73511"/>
                </a:lnTo>
                <a:lnTo>
                  <a:pt x="72801" y="32130"/>
                </a:lnTo>
                <a:close/>
              </a:path>
              <a:path w="120650" h="685800">
                <a:moveTo>
                  <a:pt x="70993" y="32130"/>
                </a:moveTo>
                <a:lnTo>
                  <a:pt x="48640" y="32257"/>
                </a:lnTo>
                <a:lnTo>
                  <a:pt x="59911" y="51351"/>
                </a:lnTo>
                <a:lnTo>
                  <a:pt x="70993" y="3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3598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First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Look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at</a:t>
            </a:r>
            <a:r>
              <a:rPr dirty="0" sz="3200" spc="-7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HTML5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32686"/>
            <a:ext cx="5721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This is </a:t>
            </a:r>
            <a:r>
              <a:rPr dirty="0" sz="1800" spc="-5">
                <a:latin typeface="Cambria"/>
                <a:cs typeface="Cambria"/>
              </a:rPr>
              <a:t>what the </a:t>
            </a:r>
            <a:r>
              <a:rPr dirty="0" sz="1800">
                <a:latin typeface="Cambria"/>
                <a:cs typeface="Cambria"/>
              </a:rPr>
              <a:t>&lt;html&gt; element looked like in</a:t>
            </a:r>
            <a:r>
              <a:rPr dirty="0" sz="1800" spc="-10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XHTML: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90240"/>
            <a:ext cx="3643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Again, </a:t>
            </a:r>
            <a:r>
              <a:rPr dirty="0" sz="1800">
                <a:latin typeface="Cambria"/>
                <a:cs typeface="Cambria"/>
              </a:rPr>
              <a:t>HTML5 </a:t>
            </a:r>
            <a:r>
              <a:rPr dirty="0" sz="1800" spc="-5">
                <a:latin typeface="Cambria"/>
                <a:cs typeface="Cambria"/>
              </a:rPr>
              <a:t>simplifies this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line: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19" y="3142488"/>
            <a:ext cx="8171688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9412" y="3131820"/>
            <a:ext cx="2284476" cy="512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2563" y="3169920"/>
            <a:ext cx="80772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2563" y="3169920"/>
            <a:ext cx="8077200" cy="381000"/>
          </a:xfrm>
          <a:prstGeom prst="rect">
            <a:avLst/>
          </a:prstGeom>
          <a:ln w="9144">
            <a:solidFill>
              <a:srgbClr val="38802C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dirty="0" sz="1600" spc="-5" b="1">
                <a:latin typeface="Courier New"/>
                <a:cs typeface="Courier New"/>
              </a:rPr>
              <a:t>&lt;html lang="en"&gt;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036" y="1775460"/>
            <a:ext cx="8171688" cy="780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3127" y="1764792"/>
            <a:ext cx="7293864" cy="7559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6280" y="1802892"/>
            <a:ext cx="8077200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6280" y="1802892"/>
            <a:ext cx="8077200" cy="685800"/>
          </a:xfrm>
          <a:prstGeom prst="rect">
            <a:avLst/>
          </a:prstGeom>
          <a:ln w="9144">
            <a:solidFill>
              <a:srgbClr val="38802C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33705" marR="1136015" indent="-343535">
              <a:lnSpc>
                <a:spcPct val="100000"/>
              </a:lnSpc>
              <a:spcBef>
                <a:spcPts val="180"/>
              </a:spcBef>
            </a:pPr>
            <a:r>
              <a:rPr dirty="0" sz="1600" spc="-5" b="1">
                <a:latin typeface="Courier New"/>
                <a:cs typeface="Courier New"/>
              </a:rPr>
              <a:t>&lt;html xmlns=</a:t>
            </a:r>
            <a:r>
              <a:rPr dirty="0" sz="1600" spc="-5" b="1">
                <a:latin typeface="Courier New"/>
                <a:cs typeface="Courier New"/>
                <a:hlinkClick r:id="rId9"/>
              </a:rPr>
              <a:t>"http:</a:t>
            </a:r>
            <a:r>
              <a:rPr dirty="0" sz="1600" spc="-5" b="1">
                <a:latin typeface="Courier New"/>
                <a:cs typeface="Courier New"/>
              </a:rPr>
              <a:t>/</a:t>
            </a:r>
            <a:r>
              <a:rPr dirty="0" sz="1600" spc="-5" b="1">
                <a:latin typeface="Courier New"/>
                <a:cs typeface="Courier New"/>
                <a:hlinkClick r:id="rId9"/>
              </a:rPr>
              <a:t>/www.w3.org/1999/xhtml" </a:t>
            </a:r>
            <a:r>
              <a:rPr dirty="0" sz="1600" spc="-5" b="1">
                <a:latin typeface="Courier New"/>
                <a:cs typeface="Courier New"/>
              </a:rPr>
              <a:t>xml:lang="en"  lang="en"&gt;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7041" y="5234178"/>
            <a:ext cx="8077200" cy="646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7041" y="5234178"/>
            <a:ext cx="8077200" cy="64643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0805" marR="84455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latin typeface="Cambria"/>
                <a:cs typeface="Cambria"/>
              </a:rPr>
              <a:t>Each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the world’s major languages </a:t>
            </a:r>
            <a:r>
              <a:rPr dirty="0" sz="1800">
                <a:latin typeface="Cambria"/>
                <a:cs typeface="Cambria"/>
              </a:rPr>
              <a:t>has a </a:t>
            </a:r>
            <a:r>
              <a:rPr dirty="0" sz="1800" spc="-10">
                <a:latin typeface="Cambria"/>
                <a:cs typeface="Cambria"/>
              </a:rPr>
              <a:t>two-character </a:t>
            </a:r>
            <a:r>
              <a:rPr dirty="0" sz="1800">
                <a:latin typeface="Cambria"/>
                <a:cs typeface="Cambria"/>
              </a:rPr>
              <a:t>code, </a:t>
            </a:r>
            <a:r>
              <a:rPr dirty="0" sz="1800" spc="-5">
                <a:latin typeface="Cambria"/>
                <a:cs typeface="Cambria"/>
              </a:rPr>
              <a:t>e.g. Spanish </a:t>
            </a:r>
            <a:r>
              <a:rPr dirty="0" sz="1800">
                <a:latin typeface="Cambria"/>
                <a:cs typeface="Cambria"/>
              </a:rPr>
              <a:t>=  "es", </a:t>
            </a:r>
            <a:r>
              <a:rPr dirty="0" sz="1800" spc="-10">
                <a:latin typeface="Cambria"/>
                <a:cs typeface="Cambria"/>
              </a:rPr>
              <a:t>French </a:t>
            </a:r>
            <a:r>
              <a:rPr dirty="0" sz="1800">
                <a:latin typeface="Cambria"/>
                <a:cs typeface="Cambria"/>
              </a:rPr>
              <a:t>= </a:t>
            </a:r>
            <a:r>
              <a:rPr dirty="0" sz="1800" spc="-5">
                <a:latin typeface="Cambria"/>
                <a:cs typeface="Cambria"/>
              </a:rPr>
              <a:t>"fr", </a:t>
            </a:r>
            <a:r>
              <a:rPr dirty="0" sz="1800">
                <a:latin typeface="Cambria"/>
                <a:cs typeface="Cambria"/>
              </a:rPr>
              <a:t>German = </a:t>
            </a:r>
            <a:r>
              <a:rPr dirty="0" sz="1800" spc="-15">
                <a:latin typeface="Cambria"/>
                <a:cs typeface="Cambria"/>
              </a:rPr>
              <a:t>"de", </a:t>
            </a:r>
            <a:r>
              <a:rPr dirty="0" sz="1800" spc="-5">
                <a:latin typeface="Cambria"/>
                <a:cs typeface="Cambria"/>
              </a:rPr>
              <a:t>Chinese </a:t>
            </a:r>
            <a:r>
              <a:rPr dirty="0" sz="1800">
                <a:latin typeface="Cambria"/>
                <a:cs typeface="Cambria"/>
              </a:rPr>
              <a:t>= </a:t>
            </a:r>
            <a:r>
              <a:rPr dirty="0" sz="1800" spc="-15">
                <a:latin typeface="Cambria"/>
                <a:cs typeface="Cambria"/>
              </a:rPr>
              <a:t>"zh", Arabic </a:t>
            </a:r>
            <a:r>
              <a:rPr dirty="0" sz="1800">
                <a:latin typeface="Cambria"/>
                <a:cs typeface="Cambria"/>
              </a:rPr>
              <a:t>=</a:t>
            </a:r>
            <a:r>
              <a:rPr dirty="0" sz="1800" spc="1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"ar".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7041" y="4014978"/>
            <a:ext cx="8077200" cy="9418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17041" y="4014978"/>
            <a:ext cx="8077200" cy="94234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algn="just" marL="90805" marR="8509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5">
                <a:latin typeface="Cambria"/>
                <a:cs typeface="Cambria"/>
              </a:rPr>
              <a:t>lang attribute </a:t>
            </a:r>
            <a:r>
              <a:rPr dirty="0" sz="1800">
                <a:latin typeface="Cambria"/>
                <a:cs typeface="Cambria"/>
              </a:rPr>
              <a:t>in the &lt;html&gt; element </a:t>
            </a:r>
            <a:r>
              <a:rPr dirty="0" sz="1800" spc="-5">
                <a:latin typeface="Cambria"/>
                <a:cs typeface="Cambria"/>
              </a:rPr>
              <a:t>declares which language the  </a:t>
            </a:r>
            <a:r>
              <a:rPr dirty="0" sz="1800" spc="-10">
                <a:latin typeface="Cambria"/>
                <a:cs typeface="Cambria"/>
              </a:rPr>
              <a:t>page content </a:t>
            </a:r>
            <a:r>
              <a:rPr dirty="0" sz="1800">
                <a:latin typeface="Cambria"/>
                <a:cs typeface="Cambria"/>
              </a:rPr>
              <a:t>is in. </a:t>
            </a:r>
            <a:r>
              <a:rPr dirty="0" sz="1800" spc="-5">
                <a:latin typeface="Cambria"/>
                <a:cs typeface="Cambria"/>
              </a:rPr>
              <a:t>Though not </a:t>
            </a:r>
            <a:r>
              <a:rPr dirty="0" sz="1800" spc="-10">
                <a:latin typeface="Cambria"/>
                <a:cs typeface="Cambria"/>
              </a:rPr>
              <a:t>strictly </a:t>
            </a:r>
            <a:r>
              <a:rPr dirty="0" sz="1800" spc="-5">
                <a:latin typeface="Cambria"/>
                <a:cs typeface="Cambria"/>
              </a:rPr>
              <a:t>required, </a:t>
            </a:r>
            <a:r>
              <a:rPr dirty="0" sz="1800">
                <a:latin typeface="Cambria"/>
                <a:cs typeface="Cambria"/>
              </a:rPr>
              <a:t>it </a:t>
            </a:r>
            <a:r>
              <a:rPr dirty="0" sz="1800" spc="-5">
                <a:latin typeface="Cambria"/>
                <a:cs typeface="Cambria"/>
              </a:rPr>
              <a:t>should </a:t>
            </a:r>
            <a:r>
              <a:rPr dirty="0" sz="1800" spc="-25">
                <a:latin typeface="Cambria"/>
                <a:cs typeface="Cambria"/>
              </a:rPr>
              <a:t>always </a:t>
            </a:r>
            <a:r>
              <a:rPr dirty="0" sz="1800" spc="5">
                <a:latin typeface="Cambria"/>
                <a:cs typeface="Cambria"/>
              </a:rPr>
              <a:t>be </a:t>
            </a:r>
            <a:r>
              <a:rPr dirty="0" sz="1800" spc="-5">
                <a:latin typeface="Cambria"/>
                <a:cs typeface="Cambria"/>
              </a:rPr>
              <a:t>specified, </a:t>
            </a:r>
            <a:r>
              <a:rPr dirty="0" sz="1800">
                <a:latin typeface="Cambria"/>
                <a:cs typeface="Cambria"/>
              </a:rPr>
              <a:t>as  it </a:t>
            </a:r>
            <a:r>
              <a:rPr dirty="0" sz="1800" spc="-5">
                <a:latin typeface="Cambria"/>
                <a:cs typeface="Cambria"/>
              </a:rPr>
              <a:t>can assist </a:t>
            </a:r>
            <a:r>
              <a:rPr dirty="0" sz="1800" spc="-10">
                <a:latin typeface="Cambria"/>
                <a:cs typeface="Cambria"/>
              </a:rPr>
              <a:t>search</a:t>
            </a:r>
            <a:r>
              <a:rPr dirty="0" sz="1800" spc="3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engines.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359917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First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Look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at</a:t>
            </a:r>
            <a:r>
              <a:rPr dirty="0" sz="3200" spc="-7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HTML5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32686"/>
            <a:ext cx="4298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Here is a </a:t>
            </a:r>
            <a:r>
              <a:rPr dirty="0" sz="1800" spc="-5">
                <a:latin typeface="Cambria"/>
                <a:cs typeface="Cambria"/>
              </a:rPr>
              <a:t>typical XHTML &lt;head&gt;</a:t>
            </a:r>
            <a:r>
              <a:rPr dirty="0" sz="1800" spc="-7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section: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34917"/>
            <a:ext cx="2753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>
                <a:latin typeface="Cambria"/>
                <a:cs typeface="Cambria"/>
              </a:rPr>
              <a:t>And the </a:t>
            </a:r>
            <a:r>
              <a:rPr dirty="0" sz="1800">
                <a:latin typeface="Cambria"/>
                <a:cs typeface="Cambria"/>
              </a:rPr>
              <a:t>HTML5</a:t>
            </a:r>
            <a:r>
              <a:rPr dirty="0" sz="1800" spc="-7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version: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19" y="1722120"/>
            <a:ext cx="8171688" cy="1824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9412" y="1711451"/>
            <a:ext cx="7659624" cy="1926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2563" y="1749551"/>
            <a:ext cx="8077200" cy="1729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2563" y="1749551"/>
            <a:ext cx="8077200" cy="1729739"/>
          </a:xfrm>
          <a:prstGeom prst="rect">
            <a:avLst/>
          </a:prstGeom>
          <a:ln w="9144">
            <a:solidFill>
              <a:srgbClr val="38802C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75"/>
              </a:spcBef>
            </a:pPr>
            <a:r>
              <a:rPr dirty="0" sz="1600" spc="-5" b="1">
                <a:latin typeface="Courier New"/>
                <a:cs typeface="Courier New"/>
              </a:rPr>
              <a:t>&lt;head&gt;</a:t>
            </a:r>
            <a:endParaRPr sz="1600">
              <a:latin typeface="Courier New"/>
              <a:cs typeface="Courier New"/>
            </a:endParaRPr>
          </a:p>
          <a:p>
            <a:pPr marL="434975" marR="1505585" indent="-9906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&lt;meta http-equiv="Content-type" content="text/html;  charset=UTF-8" /&gt;</a:t>
            </a:r>
            <a:endParaRPr sz="16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&lt;title&gt;My First XHTML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Page&lt;/title&gt;</a:t>
            </a:r>
            <a:endParaRPr sz="16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&lt;link rel="stylesheet" type="text/css" href="style.css"</a:t>
            </a:r>
            <a:r>
              <a:rPr dirty="0" sz="1600" spc="3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&lt;/head&gt;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9609" y="5505450"/>
            <a:ext cx="8077200" cy="665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9609" y="5505450"/>
            <a:ext cx="8077200" cy="66611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0805" marR="82550">
              <a:lnSpc>
                <a:spcPct val="100000"/>
              </a:lnSpc>
              <a:spcBef>
                <a:spcPts val="315"/>
              </a:spcBef>
            </a:pPr>
            <a:r>
              <a:rPr dirty="0" sz="1800" spc="-5">
                <a:latin typeface="Cambria"/>
                <a:cs typeface="Cambria"/>
              </a:rPr>
              <a:t>Notice the simplified </a:t>
            </a:r>
            <a:r>
              <a:rPr dirty="0" sz="1800" spc="-10">
                <a:latin typeface="Cambria"/>
                <a:cs typeface="Cambria"/>
              </a:rPr>
              <a:t>character </a:t>
            </a:r>
            <a:r>
              <a:rPr dirty="0" sz="1800" spc="-5">
                <a:latin typeface="Cambria"/>
                <a:cs typeface="Cambria"/>
              </a:rPr>
              <a:t>set declaration, the shorter </a:t>
            </a:r>
            <a:r>
              <a:rPr dirty="0" sz="1800" spc="-10">
                <a:latin typeface="Cambria"/>
                <a:cs typeface="Cambria"/>
              </a:rPr>
              <a:t>CSS stylesheet  </a:t>
            </a:r>
            <a:r>
              <a:rPr dirty="0" sz="1800">
                <a:latin typeface="Cambria"/>
                <a:cs typeface="Cambria"/>
              </a:rPr>
              <a:t>link </a:t>
            </a:r>
            <a:r>
              <a:rPr dirty="0" sz="1800" spc="-5">
                <a:latin typeface="Cambria"/>
                <a:cs typeface="Cambria"/>
              </a:rPr>
              <a:t>text, and the </a:t>
            </a:r>
            <a:r>
              <a:rPr dirty="0" sz="1800" spc="-15">
                <a:latin typeface="Cambria"/>
                <a:cs typeface="Cambria"/>
              </a:rPr>
              <a:t>removal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 spc="-10">
                <a:latin typeface="Cambria"/>
                <a:cs typeface="Cambria"/>
              </a:rPr>
              <a:t>trailing </a:t>
            </a:r>
            <a:r>
              <a:rPr dirty="0" sz="1800" spc="-5">
                <a:latin typeface="Cambria"/>
                <a:cs typeface="Cambria"/>
              </a:rPr>
              <a:t>slashes </a:t>
            </a:r>
            <a:r>
              <a:rPr dirty="0" sz="1800" spc="-10">
                <a:latin typeface="Cambria"/>
                <a:cs typeface="Cambria"/>
              </a:rPr>
              <a:t>for </a:t>
            </a:r>
            <a:r>
              <a:rPr dirty="0" sz="1800" spc="-5">
                <a:latin typeface="Cambria"/>
                <a:cs typeface="Cambria"/>
              </a:rPr>
              <a:t>these </a:t>
            </a:r>
            <a:r>
              <a:rPr dirty="0" sz="1800" spc="-10">
                <a:latin typeface="Cambria"/>
                <a:cs typeface="Cambria"/>
              </a:rPr>
              <a:t>two</a:t>
            </a:r>
            <a:r>
              <a:rPr dirty="0" sz="1800" spc="6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lines.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604" y="3848100"/>
            <a:ext cx="8171688" cy="15834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5695" y="3837432"/>
            <a:ext cx="5460492" cy="1682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8848" y="3875532"/>
            <a:ext cx="8077200" cy="14889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88848" y="3875532"/>
            <a:ext cx="8077200" cy="1489075"/>
          </a:xfrm>
          <a:prstGeom prst="rect">
            <a:avLst/>
          </a:prstGeom>
          <a:ln w="9144">
            <a:solidFill>
              <a:srgbClr val="38802C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dirty="0" sz="1600" spc="-5" b="1">
                <a:latin typeface="Courier New"/>
                <a:cs typeface="Courier New"/>
              </a:rPr>
              <a:t>&lt;head&gt;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390"/>
              </a:spcBef>
            </a:pPr>
            <a:r>
              <a:rPr dirty="0" sz="1600" spc="-5" b="1">
                <a:latin typeface="Courier New"/>
                <a:cs typeface="Courier New"/>
              </a:rPr>
              <a:t>&lt;meta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charset="utf-8"&gt;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latin typeface="Courier New"/>
                <a:cs typeface="Courier New"/>
              </a:rPr>
              <a:t>&lt;title&gt;My First HTML5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Page&lt;/title&gt;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380"/>
              </a:spcBef>
            </a:pPr>
            <a:r>
              <a:rPr dirty="0" sz="1600" spc="-5" b="1">
                <a:latin typeface="Courier New"/>
                <a:cs typeface="Courier New"/>
              </a:rPr>
              <a:t>&lt;link rel="stylesheet"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href="style.css"&gt;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&lt;/head&gt;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3598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First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Look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at</a:t>
            </a:r>
            <a:r>
              <a:rPr dirty="0" sz="3200" spc="-7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HTML5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26453"/>
            <a:ext cx="8074025" cy="78740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Putting </a:t>
            </a:r>
            <a:r>
              <a:rPr dirty="0" sz="1800" spc="-5">
                <a:latin typeface="Cambria"/>
                <a:cs typeface="Cambria"/>
              </a:rPr>
              <a:t>the prior </a:t>
            </a:r>
            <a:r>
              <a:rPr dirty="0" sz="1800">
                <a:latin typeface="Cambria"/>
                <a:cs typeface="Cambria"/>
              </a:rPr>
              <a:t>sections </a:t>
            </a:r>
            <a:r>
              <a:rPr dirty="0" sz="1800" spc="-5">
                <a:latin typeface="Cambria"/>
                <a:cs typeface="Cambria"/>
              </a:rPr>
              <a:t>together, and </a:t>
            </a:r>
            <a:r>
              <a:rPr dirty="0" sz="1800">
                <a:latin typeface="Cambria"/>
                <a:cs typeface="Cambria"/>
              </a:rPr>
              <a:t>now </a:t>
            </a:r>
            <a:r>
              <a:rPr dirty="0" sz="1800" spc="-5">
                <a:latin typeface="Cambria"/>
                <a:cs typeface="Cambria"/>
              </a:rPr>
              <a:t>adding the </a:t>
            </a:r>
            <a:r>
              <a:rPr dirty="0" sz="1800">
                <a:latin typeface="Cambria"/>
                <a:cs typeface="Cambria"/>
              </a:rPr>
              <a:t>&lt;body&gt; section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dirty="0" sz="1800">
                <a:latin typeface="Cambria"/>
                <a:cs typeface="Cambria"/>
              </a:rPr>
              <a:t>closing </a:t>
            </a:r>
            <a:r>
              <a:rPr dirty="0" sz="1800" spc="-10">
                <a:latin typeface="Cambria"/>
                <a:cs typeface="Cambria"/>
              </a:rPr>
              <a:t>tags, </a:t>
            </a:r>
            <a:r>
              <a:rPr dirty="0" sz="1800" spc="-5">
                <a:latin typeface="Cambria"/>
                <a:cs typeface="Cambria"/>
              </a:rPr>
              <a:t>we </a:t>
            </a:r>
            <a:r>
              <a:rPr dirty="0" sz="1800">
                <a:latin typeface="Cambria"/>
                <a:cs typeface="Cambria"/>
              </a:rPr>
              <a:t>have our </a:t>
            </a:r>
            <a:r>
              <a:rPr dirty="0" sz="1800" spc="-5">
                <a:latin typeface="Cambria"/>
                <a:cs typeface="Cambria"/>
              </a:rPr>
              <a:t>first complete web page </a:t>
            </a:r>
            <a:r>
              <a:rPr dirty="0" sz="1800">
                <a:latin typeface="Cambria"/>
                <a:cs typeface="Cambria"/>
              </a:rPr>
              <a:t>in</a:t>
            </a:r>
            <a:r>
              <a:rPr dirty="0" sz="1800" spc="2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HTML5: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3023" y="2258567"/>
            <a:ext cx="8171688" cy="3371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7116" y="2247900"/>
            <a:ext cx="5460492" cy="3438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0268" y="2286000"/>
            <a:ext cx="8077200" cy="327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0268" y="2286000"/>
            <a:ext cx="8077200" cy="3276600"/>
          </a:xfrm>
          <a:prstGeom prst="rect">
            <a:avLst/>
          </a:prstGeom>
          <a:ln w="9144">
            <a:solidFill>
              <a:srgbClr val="38802C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dirty="0" sz="1600" spc="-5" b="1">
                <a:latin typeface="Courier New"/>
                <a:cs typeface="Courier New"/>
              </a:rPr>
              <a:t>&lt;!DOCTYPE html&gt;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&lt;html lang="en"&gt;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latin typeface="Courier New"/>
                <a:cs typeface="Courier New"/>
              </a:rPr>
              <a:t>&lt;head&gt;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380"/>
              </a:spcBef>
            </a:pPr>
            <a:r>
              <a:rPr dirty="0" sz="1600" spc="-5" b="1">
                <a:latin typeface="Courier New"/>
                <a:cs typeface="Courier New"/>
              </a:rPr>
              <a:t>&lt;meta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charset="utf-8"&gt;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390"/>
              </a:spcBef>
            </a:pPr>
            <a:r>
              <a:rPr dirty="0" sz="1600" spc="-5" b="1">
                <a:latin typeface="Courier New"/>
                <a:cs typeface="Courier New"/>
              </a:rPr>
              <a:t>&lt;title&gt;My First HTML5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Page&lt;/title&gt;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380"/>
              </a:spcBef>
            </a:pPr>
            <a:r>
              <a:rPr dirty="0" sz="1600" spc="-5" b="1">
                <a:latin typeface="Courier New"/>
                <a:cs typeface="Courier New"/>
              </a:rPr>
              <a:t>&lt;link rel="stylesheet"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href="style.css"&gt;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&lt;/head&gt;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&lt;body&gt;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latin typeface="Courier New"/>
                <a:cs typeface="Courier New"/>
              </a:rPr>
              <a:t>&lt;p&gt;HTML5 </a:t>
            </a:r>
            <a:r>
              <a:rPr dirty="0" sz="1600" b="1">
                <a:latin typeface="Courier New"/>
                <a:cs typeface="Courier New"/>
              </a:rPr>
              <a:t>is </a:t>
            </a:r>
            <a:r>
              <a:rPr dirty="0" sz="1600" spc="-5" b="1">
                <a:latin typeface="Courier New"/>
                <a:cs typeface="Courier New"/>
              </a:rPr>
              <a:t>fun!&lt;/p&gt;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latin typeface="Courier New"/>
                <a:cs typeface="Courier New"/>
              </a:rPr>
              <a:t>&lt;/body&gt;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latin typeface="Courier New"/>
                <a:cs typeface="Courier New"/>
              </a:rPr>
              <a:t>&lt;/html&gt;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359917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First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Look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at</a:t>
            </a:r>
            <a:r>
              <a:rPr dirty="0" sz="3200" spc="-7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HTML5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4162" y="5478017"/>
            <a:ext cx="8077200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162" y="5478017"/>
            <a:ext cx="8077200" cy="942340"/>
          </a:xfrm>
          <a:custGeom>
            <a:avLst/>
            <a:gdLst/>
            <a:ahLst/>
            <a:cxnLst/>
            <a:rect l="l" t="t" r="r" b="b"/>
            <a:pathLst>
              <a:path w="8077200" h="942339">
                <a:moveTo>
                  <a:pt x="0" y="941831"/>
                </a:moveTo>
                <a:lnTo>
                  <a:pt x="8077200" y="941831"/>
                </a:lnTo>
                <a:lnTo>
                  <a:pt x="8077200" y="0"/>
                </a:lnTo>
                <a:lnTo>
                  <a:pt x="0" y="0"/>
                </a:lnTo>
                <a:lnTo>
                  <a:pt x="0" y="94183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7116" y="5505399"/>
            <a:ext cx="80518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7470" marR="7112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mbria"/>
                <a:cs typeface="Cambria"/>
              </a:rPr>
              <a:t>Even </a:t>
            </a:r>
            <a:r>
              <a:rPr dirty="0" sz="1800" spc="-5">
                <a:latin typeface="Cambria"/>
                <a:cs typeface="Cambria"/>
              </a:rPr>
              <a:t>though </a:t>
            </a:r>
            <a:r>
              <a:rPr dirty="0" sz="1800" spc="-20">
                <a:latin typeface="Cambria"/>
                <a:cs typeface="Cambria"/>
              </a:rPr>
              <a:t>we </a:t>
            </a:r>
            <a:r>
              <a:rPr dirty="0" sz="1800" spc="-5">
                <a:latin typeface="Cambria"/>
                <a:cs typeface="Cambria"/>
              </a:rPr>
              <a:t>used HTML5, the page looks </a:t>
            </a:r>
            <a:r>
              <a:rPr dirty="0" sz="1800" spc="-15">
                <a:latin typeface="Cambria"/>
                <a:cs typeface="Cambria"/>
              </a:rPr>
              <a:t>exactly </a:t>
            </a:r>
            <a:r>
              <a:rPr dirty="0" sz="1800" spc="-5">
                <a:latin typeface="Cambria"/>
                <a:cs typeface="Cambria"/>
              </a:rPr>
              <a:t>the same </a:t>
            </a:r>
            <a:r>
              <a:rPr dirty="0" sz="1800">
                <a:latin typeface="Cambria"/>
                <a:cs typeface="Cambria"/>
              </a:rPr>
              <a:t>in a </a:t>
            </a:r>
            <a:r>
              <a:rPr dirty="0" sz="1800" spc="-10">
                <a:latin typeface="Cambria"/>
                <a:cs typeface="Cambria"/>
              </a:rPr>
              <a:t>web </a:t>
            </a:r>
            <a:r>
              <a:rPr dirty="0" sz="1800" spc="-15">
                <a:latin typeface="Cambria"/>
                <a:cs typeface="Cambria"/>
              </a:rPr>
              <a:t>browser  </a:t>
            </a:r>
            <a:r>
              <a:rPr dirty="0" sz="1800" spc="-5">
                <a:latin typeface="Cambria"/>
                <a:cs typeface="Cambria"/>
              </a:rPr>
              <a:t>as </a:t>
            </a:r>
            <a:r>
              <a:rPr dirty="0" sz="1800">
                <a:latin typeface="Cambria"/>
                <a:cs typeface="Cambria"/>
              </a:rPr>
              <a:t>it </a:t>
            </a:r>
            <a:r>
              <a:rPr dirty="0" sz="1800" spc="-10">
                <a:latin typeface="Cambria"/>
                <a:cs typeface="Cambria"/>
              </a:rPr>
              <a:t>would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5">
                <a:latin typeface="Cambria"/>
                <a:cs typeface="Cambria"/>
              </a:rPr>
              <a:t>XHTML. Without looking at the source </a:t>
            </a:r>
            <a:r>
              <a:rPr dirty="0" sz="1800">
                <a:latin typeface="Cambria"/>
                <a:cs typeface="Cambria"/>
              </a:rPr>
              <a:t>code, </a:t>
            </a:r>
            <a:r>
              <a:rPr dirty="0" sz="1800" spc="-10">
                <a:latin typeface="Cambria"/>
                <a:cs typeface="Cambria"/>
              </a:rPr>
              <a:t>web </a:t>
            </a:r>
            <a:r>
              <a:rPr dirty="0" sz="1800">
                <a:latin typeface="Cambria"/>
                <a:cs typeface="Cambria"/>
              </a:rPr>
              <a:t>visitors </a:t>
            </a:r>
            <a:r>
              <a:rPr dirty="0" sz="1800" spc="-5">
                <a:latin typeface="Cambria"/>
                <a:cs typeface="Cambria"/>
              </a:rPr>
              <a:t>will not  know which </a:t>
            </a:r>
            <a:r>
              <a:rPr dirty="0" sz="1800" spc="-10">
                <a:latin typeface="Cambria"/>
                <a:cs typeface="Cambria"/>
              </a:rPr>
              <a:t>version </a:t>
            </a:r>
            <a:r>
              <a:rPr dirty="0" sz="1800">
                <a:latin typeface="Cambria"/>
                <a:cs typeface="Cambria"/>
              </a:rPr>
              <a:t>of HTML </a:t>
            </a:r>
            <a:r>
              <a:rPr dirty="0" sz="1800" spc="-5">
                <a:latin typeface="Cambria"/>
                <a:cs typeface="Cambria"/>
              </a:rPr>
              <a:t>the page </a:t>
            </a:r>
            <a:r>
              <a:rPr dirty="0" sz="1800" spc="-15">
                <a:latin typeface="Cambria"/>
                <a:cs typeface="Cambria"/>
              </a:rPr>
              <a:t>was </a:t>
            </a:r>
            <a:r>
              <a:rPr dirty="0" sz="1800" spc="-10">
                <a:latin typeface="Cambria"/>
                <a:cs typeface="Cambria"/>
              </a:rPr>
              <a:t>created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with.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6319" y="1414272"/>
            <a:ext cx="6566916" cy="3950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303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HTML5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Elements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1662"/>
            <a:ext cx="8074025" cy="4655820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6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b="1">
                <a:latin typeface="Cambria"/>
                <a:cs typeface="Cambria"/>
              </a:rPr>
              <a:t>&lt;header&gt;: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define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header </a:t>
            </a:r>
            <a:r>
              <a:rPr dirty="0" sz="1800">
                <a:latin typeface="Cambria"/>
                <a:cs typeface="Cambria"/>
              </a:rPr>
              <a:t>for section or</a:t>
            </a:r>
            <a:r>
              <a:rPr dirty="0" sz="1800" spc="-4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document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&lt;footer&gt;: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define a </a:t>
            </a:r>
            <a:r>
              <a:rPr dirty="0" sz="1800" spc="-5">
                <a:latin typeface="Cambria"/>
                <a:cs typeface="Cambria"/>
              </a:rPr>
              <a:t>footer for section </a:t>
            </a:r>
            <a:r>
              <a:rPr dirty="0" sz="1800">
                <a:latin typeface="Cambria"/>
                <a:cs typeface="Cambria"/>
              </a:rPr>
              <a:t>or </a:t>
            </a:r>
            <a:r>
              <a:rPr dirty="0" sz="1800" spc="-5">
                <a:latin typeface="Cambria"/>
                <a:cs typeface="Cambria"/>
              </a:rPr>
              <a:t>document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27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&lt;article&gt;: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define </a:t>
            </a:r>
            <a:r>
              <a:rPr dirty="0" sz="1800">
                <a:latin typeface="Cambria"/>
                <a:cs typeface="Cambria"/>
              </a:rPr>
              <a:t>a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article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&lt;section&gt;: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define </a:t>
            </a:r>
            <a:r>
              <a:rPr dirty="0" sz="1800">
                <a:latin typeface="Cambria"/>
                <a:cs typeface="Cambria"/>
              </a:rPr>
              <a:t>a section </a:t>
            </a:r>
            <a:r>
              <a:rPr dirty="0" sz="1800" spc="-5">
                <a:latin typeface="Cambria"/>
                <a:cs typeface="Cambria"/>
              </a:rPr>
              <a:t>within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document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27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b="1">
                <a:latin typeface="Cambria"/>
                <a:cs typeface="Cambria"/>
              </a:rPr>
              <a:t>&lt;nav&gt;: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define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navigation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links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&lt;menuitem&gt;: </a:t>
            </a:r>
            <a:r>
              <a:rPr dirty="0" sz="1800" spc="-5">
                <a:latin typeface="Cambria"/>
                <a:cs typeface="Cambria"/>
              </a:rPr>
              <a:t>used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define </a:t>
            </a:r>
            <a:r>
              <a:rPr dirty="0" sz="1800">
                <a:latin typeface="Cambria"/>
                <a:cs typeface="Cambria"/>
              </a:rPr>
              <a:t>a </a:t>
            </a:r>
            <a:r>
              <a:rPr dirty="0" sz="1800" spc="-5">
                <a:latin typeface="Cambria"/>
                <a:cs typeface="Cambria"/>
              </a:rPr>
              <a:t>list </a:t>
            </a:r>
            <a:r>
              <a:rPr dirty="0" sz="1800">
                <a:latin typeface="Cambria"/>
                <a:cs typeface="Cambria"/>
              </a:rPr>
              <a:t>of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menuitems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CC9900"/>
              </a:buClr>
              <a:buFont typeface="Wingdings"/>
              <a:buChar char=""/>
            </a:pPr>
            <a:endParaRPr sz="21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38900"/>
              </a:lnSpc>
              <a:spcBef>
                <a:spcPts val="145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header</a:t>
            </a:r>
            <a:r>
              <a:rPr dirty="0" sz="1800" spc="-5">
                <a:latin typeface="Cambria"/>
                <a:cs typeface="Cambria"/>
              </a:rPr>
              <a:t>, </a:t>
            </a:r>
            <a:r>
              <a:rPr dirty="0" sz="1800" b="1">
                <a:latin typeface="Cambria"/>
                <a:cs typeface="Cambria"/>
              </a:rPr>
              <a:t>nav </a:t>
            </a:r>
            <a:r>
              <a:rPr dirty="0" sz="1800" spc="-10">
                <a:latin typeface="Cambria"/>
                <a:cs typeface="Cambria"/>
              </a:rPr>
              <a:t>and </a:t>
            </a:r>
            <a:r>
              <a:rPr dirty="0" sz="1800" spc="-5" b="1">
                <a:latin typeface="Cambria"/>
                <a:cs typeface="Cambria"/>
              </a:rPr>
              <a:t>footer </a:t>
            </a:r>
            <a:r>
              <a:rPr dirty="0" sz="1800" spc="-5">
                <a:latin typeface="Cambria"/>
                <a:cs typeface="Cambria"/>
              </a:rPr>
              <a:t>are </a:t>
            </a:r>
            <a:r>
              <a:rPr dirty="0" sz="1800">
                <a:latin typeface="Cambria"/>
                <a:cs typeface="Cambria"/>
              </a:rPr>
              <a:t>not doing </a:t>
            </a:r>
            <a:r>
              <a:rPr dirty="0" sz="1800" spc="-5">
                <a:latin typeface="Cambria"/>
                <a:cs typeface="Cambria"/>
              </a:rPr>
              <a:t>fancy things </a:t>
            </a:r>
            <a:r>
              <a:rPr dirty="0" sz="1800">
                <a:latin typeface="Cambria"/>
                <a:cs typeface="Cambria"/>
              </a:rPr>
              <a:t>like the other </a:t>
            </a:r>
            <a:r>
              <a:rPr dirty="0" sz="1800" spc="-5">
                <a:latin typeface="Cambria"/>
                <a:cs typeface="Cambria"/>
              </a:rPr>
              <a:t>new HTML5  </a:t>
            </a:r>
            <a:r>
              <a:rPr dirty="0" sz="1800">
                <a:latin typeface="Cambria"/>
                <a:cs typeface="Cambria"/>
              </a:rPr>
              <a:t>elements, </a:t>
            </a:r>
            <a:r>
              <a:rPr dirty="0" sz="1800" spc="-5">
                <a:latin typeface="Cambria"/>
                <a:cs typeface="Cambria"/>
              </a:rPr>
              <a:t>but these </a:t>
            </a:r>
            <a:r>
              <a:rPr dirty="0" sz="1800">
                <a:latin typeface="Cambria"/>
                <a:cs typeface="Cambria"/>
              </a:rPr>
              <a:t>elements </a:t>
            </a:r>
            <a:r>
              <a:rPr dirty="0" sz="1800" spc="-5">
                <a:latin typeface="Cambria"/>
                <a:cs typeface="Cambria"/>
              </a:rPr>
              <a:t>are </a:t>
            </a:r>
            <a:r>
              <a:rPr dirty="0" sz="1800">
                <a:latin typeface="Cambria"/>
                <a:cs typeface="Cambria"/>
              </a:rPr>
              <a:t>primarily </a:t>
            </a:r>
            <a:r>
              <a:rPr dirty="0" sz="1800" spc="-5">
                <a:latin typeface="Cambria"/>
                <a:cs typeface="Cambria"/>
              </a:rPr>
              <a:t>designed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make the web  structure </a:t>
            </a:r>
            <a:r>
              <a:rPr dirty="0" sz="1800">
                <a:latin typeface="Cambria"/>
                <a:cs typeface="Cambria"/>
              </a:rPr>
              <a:t>more </a:t>
            </a:r>
            <a:r>
              <a:rPr dirty="0" sz="1800" spc="-5">
                <a:latin typeface="Cambria"/>
                <a:cs typeface="Cambria"/>
              </a:rPr>
              <a:t>meaningful both </a:t>
            </a:r>
            <a:r>
              <a:rPr dirty="0" sz="1800">
                <a:latin typeface="Cambria"/>
                <a:cs typeface="Cambria"/>
              </a:rPr>
              <a:t>for browsers </a:t>
            </a:r>
            <a:r>
              <a:rPr dirty="0" sz="1800" spc="-5">
                <a:latin typeface="Cambria"/>
                <a:cs typeface="Cambria"/>
              </a:rPr>
              <a:t>and humans, just </a:t>
            </a:r>
            <a:r>
              <a:rPr dirty="0" sz="1800">
                <a:latin typeface="Cambria"/>
                <a:cs typeface="Cambria"/>
              </a:rPr>
              <a:t>like how the  </a:t>
            </a:r>
            <a:r>
              <a:rPr dirty="0" sz="1800" spc="-5">
                <a:latin typeface="Cambria"/>
                <a:cs typeface="Cambria"/>
              </a:rPr>
              <a:t>World Wide Web </a:t>
            </a:r>
            <a:r>
              <a:rPr dirty="0" sz="1800">
                <a:latin typeface="Cambria"/>
                <a:cs typeface="Cambria"/>
              </a:rPr>
              <a:t>inventor, </a:t>
            </a:r>
            <a:r>
              <a:rPr dirty="0" sz="1800" spc="-5" b="1">
                <a:latin typeface="Cambria"/>
                <a:cs typeface="Cambria"/>
              </a:rPr>
              <a:t>Tim Barners-Lee</a:t>
            </a:r>
            <a:r>
              <a:rPr dirty="0" sz="1800" spc="-5">
                <a:latin typeface="Cambria"/>
                <a:cs typeface="Cambria"/>
              </a:rPr>
              <a:t>, </a:t>
            </a:r>
            <a:r>
              <a:rPr dirty="0" sz="1800">
                <a:latin typeface="Cambria"/>
                <a:cs typeface="Cambria"/>
              </a:rPr>
              <a:t>think of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it.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8167"/>
            <a:ext cx="7766050" cy="32080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b="1">
                <a:latin typeface="Cambria"/>
                <a:cs typeface="Cambria"/>
              </a:rPr>
              <a:t>HTML </a:t>
            </a:r>
            <a:r>
              <a:rPr dirty="0" sz="1800" spc="-5" b="1">
                <a:latin typeface="Cambria"/>
                <a:cs typeface="Cambria"/>
              </a:rPr>
              <a:t>Tag</a:t>
            </a:r>
            <a:r>
              <a:rPr dirty="0" sz="1800" spc="-1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&lt;HTML&gt;: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5">
                <a:latin typeface="Cambria"/>
                <a:cs typeface="Cambria"/>
              </a:rPr>
              <a:t>&lt;HTML&gt; tag encloses all other HTML tags and associated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text</a:t>
            </a:r>
            <a:endParaRPr sz="1800">
              <a:latin typeface="Cambria"/>
              <a:cs typeface="Cambria"/>
            </a:endParaRPr>
          </a:p>
          <a:p>
            <a:pPr marL="1026160">
              <a:lnSpc>
                <a:spcPct val="100000"/>
              </a:lnSpc>
            </a:pPr>
            <a:r>
              <a:rPr dirty="0" sz="1800" spc="-5">
                <a:latin typeface="Cambria"/>
                <a:cs typeface="Cambria"/>
              </a:rPr>
              <a:t>within </a:t>
            </a:r>
            <a:r>
              <a:rPr dirty="0" sz="1800">
                <a:latin typeface="Cambria"/>
                <a:cs typeface="Cambria"/>
              </a:rPr>
              <a:t>your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document.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026160">
              <a:lnSpc>
                <a:spcPct val="100000"/>
              </a:lnSpc>
            </a:pPr>
            <a:r>
              <a:rPr dirty="0" sz="1800" spc="-5" b="1">
                <a:latin typeface="Cambria"/>
                <a:cs typeface="Cambria"/>
              </a:rPr>
              <a:t>&lt;HTML&gt;</a:t>
            </a:r>
            <a:endParaRPr sz="1800">
              <a:latin typeface="Cambria"/>
              <a:cs typeface="Cambria"/>
            </a:endParaRPr>
          </a:p>
          <a:p>
            <a:pPr marL="1026160" marR="5080" indent="815340">
              <a:lnSpc>
                <a:spcPct val="100000"/>
              </a:lnSpc>
              <a:spcBef>
                <a:spcPts val="434"/>
              </a:spcBef>
            </a:pPr>
            <a:r>
              <a:rPr dirty="0" sz="1800" spc="-5" b="1">
                <a:latin typeface="Cambria"/>
                <a:cs typeface="Cambria"/>
              </a:rPr>
              <a:t>Your Title and </a:t>
            </a:r>
            <a:r>
              <a:rPr dirty="0" sz="1800" b="1">
                <a:latin typeface="Cambria"/>
                <a:cs typeface="Cambria"/>
              </a:rPr>
              <a:t>Document </a:t>
            </a:r>
            <a:r>
              <a:rPr dirty="0" sz="1800" spc="-5" b="1">
                <a:latin typeface="Cambria"/>
                <a:cs typeface="Cambria"/>
              </a:rPr>
              <a:t>(contains text with </a:t>
            </a:r>
            <a:r>
              <a:rPr dirty="0" sz="1800" b="1">
                <a:latin typeface="Cambria"/>
                <a:cs typeface="Cambria"/>
              </a:rPr>
              <a:t>HTML </a:t>
            </a:r>
            <a:r>
              <a:rPr dirty="0" sz="1800" spc="-5" b="1">
                <a:latin typeface="Cambria"/>
                <a:cs typeface="Cambria"/>
              </a:rPr>
              <a:t>tags)  goes</a:t>
            </a:r>
            <a:r>
              <a:rPr dirty="0" sz="1800" spc="-10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here</a:t>
            </a:r>
            <a:endParaRPr sz="1800">
              <a:latin typeface="Cambria"/>
              <a:cs typeface="Cambria"/>
            </a:endParaRPr>
          </a:p>
          <a:p>
            <a:pPr marL="1026160">
              <a:lnSpc>
                <a:spcPct val="100000"/>
              </a:lnSpc>
              <a:spcBef>
                <a:spcPts val="430"/>
              </a:spcBef>
            </a:pPr>
            <a:r>
              <a:rPr dirty="0" sz="1800" spc="-5" b="1">
                <a:latin typeface="Cambria"/>
                <a:cs typeface="Cambria"/>
              </a:rPr>
              <a:t>&lt;/HTML&gt;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lvl="1" marL="1026160" indent="-342900">
              <a:lnSpc>
                <a:spcPct val="100000"/>
              </a:lnSpc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5" b="1" i="1">
                <a:latin typeface="Cambria"/>
                <a:cs typeface="Cambria"/>
              </a:rPr>
              <a:t>slash mark </a:t>
            </a:r>
            <a:r>
              <a:rPr dirty="0" sz="1800">
                <a:latin typeface="Cambria"/>
                <a:cs typeface="Cambria"/>
              </a:rPr>
              <a:t>is </a:t>
            </a:r>
            <a:r>
              <a:rPr dirty="0" sz="1800" spc="-5">
                <a:latin typeface="Cambria"/>
                <a:cs typeface="Cambria"/>
              </a:rPr>
              <a:t>always used </a:t>
            </a:r>
            <a:r>
              <a:rPr dirty="0" sz="1800">
                <a:latin typeface="Cambria"/>
                <a:cs typeface="Cambria"/>
              </a:rPr>
              <a:t>in closing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tags.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0322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HTML5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Elements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3419" y="1187196"/>
            <a:ext cx="6704330" cy="4899660"/>
          </a:xfrm>
          <a:custGeom>
            <a:avLst/>
            <a:gdLst/>
            <a:ahLst/>
            <a:cxnLst/>
            <a:rect l="l" t="t" r="r" b="b"/>
            <a:pathLst>
              <a:path w="6704330" h="4899660">
                <a:moveTo>
                  <a:pt x="0" y="1524"/>
                </a:moveTo>
                <a:lnTo>
                  <a:pt x="0" y="762"/>
                </a:lnTo>
                <a:lnTo>
                  <a:pt x="698" y="0"/>
                </a:lnTo>
                <a:lnTo>
                  <a:pt x="1574" y="0"/>
                </a:lnTo>
                <a:lnTo>
                  <a:pt x="6702552" y="0"/>
                </a:lnTo>
                <a:lnTo>
                  <a:pt x="6703313" y="0"/>
                </a:lnTo>
                <a:lnTo>
                  <a:pt x="6704076" y="762"/>
                </a:lnTo>
                <a:lnTo>
                  <a:pt x="6704076" y="1524"/>
                </a:lnTo>
                <a:lnTo>
                  <a:pt x="6704076" y="4898085"/>
                </a:lnTo>
                <a:lnTo>
                  <a:pt x="6704076" y="4898961"/>
                </a:lnTo>
                <a:lnTo>
                  <a:pt x="6703313" y="4899659"/>
                </a:lnTo>
                <a:lnTo>
                  <a:pt x="6702552" y="4899659"/>
                </a:lnTo>
                <a:lnTo>
                  <a:pt x="1574" y="4899659"/>
                </a:lnTo>
                <a:lnTo>
                  <a:pt x="698" y="4899659"/>
                </a:lnTo>
                <a:lnTo>
                  <a:pt x="0" y="4898961"/>
                </a:lnTo>
                <a:lnTo>
                  <a:pt x="0" y="4898085"/>
                </a:lnTo>
                <a:lnTo>
                  <a:pt x="0" y="15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0872" y="1386839"/>
            <a:ext cx="6329171" cy="451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224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HTML5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Elements: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Video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1662"/>
            <a:ext cx="6609080" cy="3893820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1800" spc="-5">
                <a:latin typeface="Cambria"/>
                <a:cs typeface="Cambria"/>
              </a:rPr>
              <a:t>&lt;!DOCTYPE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HTML&gt;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75"/>
              </a:spcBef>
            </a:pPr>
            <a:r>
              <a:rPr dirty="0" sz="1800">
                <a:latin typeface="Cambria"/>
                <a:cs typeface="Cambria"/>
              </a:rPr>
              <a:t>&lt;html&gt;</a:t>
            </a:r>
            <a:endParaRPr sz="1800">
              <a:latin typeface="Cambria"/>
              <a:cs typeface="Cambria"/>
            </a:endParaRPr>
          </a:p>
          <a:p>
            <a:pPr marL="736600">
              <a:lnSpc>
                <a:spcPct val="100000"/>
              </a:lnSpc>
              <a:spcBef>
                <a:spcPts val="1270"/>
              </a:spcBef>
            </a:pPr>
            <a:r>
              <a:rPr dirty="0" sz="1800">
                <a:latin typeface="Cambria"/>
                <a:cs typeface="Cambria"/>
              </a:rPr>
              <a:t>&lt;body&gt;</a:t>
            </a:r>
            <a:endParaRPr sz="1800">
              <a:latin typeface="Cambria"/>
              <a:cs typeface="Cambria"/>
            </a:endParaRPr>
          </a:p>
          <a:p>
            <a:pPr marL="1460500" marR="107950">
              <a:lnSpc>
                <a:spcPct val="138900"/>
              </a:lnSpc>
              <a:spcBef>
                <a:spcPts val="434"/>
              </a:spcBef>
            </a:pPr>
            <a:r>
              <a:rPr dirty="0" sz="1800">
                <a:latin typeface="Cambria"/>
                <a:cs typeface="Cambria"/>
              </a:rPr>
              <a:t>&lt;video </a:t>
            </a:r>
            <a:r>
              <a:rPr dirty="0" sz="1800" spc="-5">
                <a:latin typeface="Cambria"/>
                <a:cs typeface="Cambria"/>
              </a:rPr>
              <a:t>src="movie.ogg" width="320" height="240"  controls="controls"&gt;</a:t>
            </a:r>
            <a:endParaRPr sz="1800">
              <a:latin typeface="Cambria"/>
              <a:cs typeface="Cambria"/>
            </a:endParaRPr>
          </a:p>
          <a:p>
            <a:pPr marL="2185035">
              <a:lnSpc>
                <a:spcPct val="100000"/>
              </a:lnSpc>
              <a:spcBef>
                <a:spcPts val="1275"/>
              </a:spcBef>
            </a:pPr>
            <a:r>
              <a:rPr dirty="0" sz="1800">
                <a:latin typeface="Cambria"/>
                <a:cs typeface="Cambria"/>
              </a:rPr>
              <a:t>Your </a:t>
            </a:r>
            <a:r>
              <a:rPr dirty="0" sz="1800" spc="-5">
                <a:latin typeface="Cambria"/>
                <a:cs typeface="Cambria"/>
              </a:rPr>
              <a:t>browser </a:t>
            </a:r>
            <a:r>
              <a:rPr dirty="0" sz="1800">
                <a:latin typeface="Cambria"/>
                <a:cs typeface="Cambria"/>
              </a:rPr>
              <a:t>does not </a:t>
            </a:r>
            <a:r>
              <a:rPr dirty="0" sz="1800" spc="-5">
                <a:latin typeface="Cambria"/>
                <a:cs typeface="Cambria"/>
              </a:rPr>
              <a:t>support the </a:t>
            </a:r>
            <a:r>
              <a:rPr dirty="0" sz="1800">
                <a:latin typeface="Cambria"/>
                <a:cs typeface="Cambria"/>
              </a:rPr>
              <a:t>video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tag.</a:t>
            </a:r>
            <a:endParaRPr sz="1800">
              <a:latin typeface="Cambria"/>
              <a:cs typeface="Cambria"/>
            </a:endParaRPr>
          </a:p>
          <a:p>
            <a:pPr marL="1460500">
              <a:lnSpc>
                <a:spcPct val="100000"/>
              </a:lnSpc>
              <a:spcBef>
                <a:spcPts val="1270"/>
              </a:spcBef>
            </a:pPr>
            <a:r>
              <a:rPr dirty="0" sz="1800">
                <a:latin typeface="Cambria"/>
                <a:cs typeface="Cambria"/>
              </a:rPr>
              <a:t>&lt;/video&gt;</a:t>
            </a:r>
            <a:endParaRPr sz="1800">
              <a:latin typeface="Cambria"/>
              <a:cs typeface="Cambria"/>
            </a:endParaRPr>
          </a:p>
          <a:p>
            <a:pPr marL="736600">
              <a:lnSpc>
                <a:spcPct val="100000"/>
              </a:lnSpc>
              <a:spcBef>
                <a:spcPts val="1275"/>
              </a:spcBef>
            </a:pPr>
            <a:r>
              <a:rPr dirty="0" sz="1800">
                <a:latin typeface="Cambria"/>
                <a:cs typeface="Cambria"/>
              </a:rPr>
              <a:t>&lt;/body&gt;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70"/>
              </a:spcBef>
            </a:pPr>
            <a:r>
              <a:rPr dirty="0" sz="1800" spc="-5">
                <a:latin typeface="Cambria"/>
                <a:cs typeface="Cambria"/>
              </a:rPr>
              <a:t>&lt;/html&gt;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8837" y="5205221"/>
            <a:ext cx="8077200" cy="923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8837" y="5205221"/>
            <a:ext cx="8077200" cy="92392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algn="just" marL="89535" marR="85725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15">
                <a:latin typeface="Cambria"/>
                <a:cs typeface="Cambria"/>
              </a:rPr>
              <a:t>above </a:t>
            </a:r>
            <a:r>
              <a:rPr dirty="0" sz="1800" spc="-10">
                <a:latin typeface="Cambria"/>
                <a:cs typeface="Cambria"/>
              </a:rPr>
              <a:t>example </a:t>
            </a:r>
            <a:r>
              <a:rPr dirty="0" sz="1800" spc="-5">
                <a:latin typeface="Cambria"/>
                <a:cs typeface="Cambria"/>
              </a:rPr>
              <a:t>uses an </a:t>
            </a:r>
            <a:r>
              <a:rPr dirty="0" sz="1800" spc="-5" b="1">
                <a:latin typeface="Cambria"/>
                <a:cs typeface="Cambria"/>
              </a:rPr>
              <a:t>Ogg </a:t>
            </a:r>
            <a:r>
              <a:rPr dirty="0" sz="1800">
                <a:latin typeface="Cambria"/>
                <a:cs typeface="Cambria"/>
              </a:rPr>
              <a:t>file, </a:t>
            </a:r>
            <a:r>
              <a:rPr dirty="0" sz="1800" spc="-5">
                <a:latin typeface="Cambria"/>
                <a:cs typeface="Cambria"/>
              </a:rPr>
              <a:t>and will </a:t>
            </a:r>
            <a:r>
              <a:rPr dirty="0" sz="1800" spc="-10">
                <a:latin typeface="Cambria"/>
                <a:cs typeface="Cambria"/>
              </a:rPr>
              <a:t>work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10">
                <a:latin typeface="Cambria"/>
                <a:cs typeface="Cambria"/>
              </a:rPr>
              <a:t>Firefox, </a:t>
            </a:r>
            <a:r>
              <a:rPr dirty="0" sz="1800" spc="-15">
                <a:latin typeface="Cambria"/>
                <a:cs typeface="Cambria"/>
              </a:rPr>
              <a:t>Opera </a:t>
            </a:r>
            <a:r>
              <a:rPr dirty="0" sz="1800" spc="-5">
                <a:latin typeface="Cambria"/>
                <a:cs typeface="Cambria"/>
              </a:rPr>
              <a:t>and Chrome.  </a:t>
            </a:r>
            <a:r>
              <a:rPr dirty="0" sz="1800" spc="-75">
                <a:latin typeface="Cambria"/>
                <a:cs typeface="Cambria"/>
              </a:rPr>
              <a:t>To </a:t>
            </a:r>
            <a:r>
              <a:rPr dirty="0" sz="1800" spc="-15">
                <a:latin typeface="Cambria"/>
                <a:cs typeface="Cambria"/>
              </a:rPr>
              <a:t>make </a:t>
            </a:r>
            <a:r>
              <a:rPr dirty="0" sz="1800" spc="-5">
                <a:latin typeface="Cambria"/>
                <a:cs typeface="Cambria"/>
              </a:rPr>
              <a:t>the video </a:t>
            </a:r>
            <a:r>
              <a:rPr dirty="0" sz="1800" spc="-10">
                <a:latin typeface="Cambria"/>
                <a:cs typeface="Cambria"/>
              </a:rPr>
              <a:t>work </a:t>
            </a:r>
            <a:r>
              <a:rPr dirty="0" sz="1800">
                <a:latin typeface="Cambria"/>
                <a:cs typeface="Cambria"/>
              </a:rPr>
              <a:t>in </a:t>
            </a:r>
            <a:r>
              <a:rPr dirty="0" sz="1800" spc="-10">
                <a:latin typeface="Cambria"/>
                <a:cs typeface="Cambria"/>
              </a:rPr>
              <a:t>Safari </a:t>
            </a:r>
            <a:r>
              <a:rPr dirty="0" sz="1800" spc="-5">
                <a:latin typeface="Cambria"/>
                <a:cs typeface="Cambria"/>
              </a:rPr>
              <a:t>and future versions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10">
                <a:latin typeface="Cambria"/>
                <a:cs typeface="Cambria"/>
              </a:rPr>
              <a:t>Chrome, </a:t>
            </a:r>
            <a:r>
              <a:rPr dirty="0" sz="1800" spc="-15">
                <a:latin typeface="Cambria"/>
                <a:cs typeface="Cambria"/>
              </a:rPr>
              <a:t>we </a:t>
            </a:r>
            <a:r>
              <a:rPr dirty="0" sz="1800">
                <a:latin typeface="Cambria"/>
                <a:cs typeface="Cambria"/>
              </a:rPr>
              <a:t>must add  </a:t>
            </a:r>
            <a:r>
              <a:rPr dirty="0" sz="1800" spc="-5">
                <a:latin typeface="Cambria"/>
                <a:cs typeface="Cambria"/>
              </a:rPr>
              <a:t>an </a:t>
            </a:r>
            <a:r>
              <a:rPr dirty="0" sz="1800" spc="-5" b="1">
                <a:latin typeface="Cambria"/>
                <a:cs typeface="Cambria"/>
              </a:rPr>
              <a:t>MPEG4 </a:t>
            </a:r>
            <a:r>
              <a:rPr dirty="0" sz="1800" spc="-5">
                <a:latin typeface="Cambria"/>
                <a:cs typeface="Cambria"/>
              </a:rPr>
              <a:t>and </a:t>
            </a:r>
            <a:r>
              <a:rPr dirty="0" sz="1800" spc="-30" b="1">
                <a:latin typeface="Cambria"/>
                <a:cs typeface="Cambria"/>
              </a:rPr>
              <a:t>WebM</a:t>
            </a:r>
            <a:r>
              <a:rPr dirty="0" sz="1800" spc="-35" b="1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file.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2252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HTML5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Elements: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Video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82978"/>
            <a:ext cx="5625465" cy="4477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mbria"/>
                <a:cs typeface="Cambria"/>
              </a:rPr>
              <a:t>&lt;!DOCTYPE</a:t>
            </a:r>
            <a:r>
              <a:rPr dirty="0" sz="1400" spc="-2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HTML&gt;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latin typeface="Cambria"/>
                <a:cs typeface="Cambria"/>
              </a:rPr>
              <a:t>&lt;html&gt;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</a:pPr>
            <a:r>
              <a:rPr dirty="0" sz="1400">
                <a:latin typeface="Cambria"/>
                <a:cs typeface="Cambria"/>
              </a:rPr>
              <a:t>&lt;body&gt;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31127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mbria"/>
                <a:cs typeface="Cambria"/>
              </a:rPr>
              <a:t>&lt;video width="320" height="240"</a:t>
            </a:r>
            <a:r>
              <a:rPr dirty="0" sz="1400" spc="-9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controls="controls"&gt;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390015">
              <a:lnSpc>
                <a:spcPct val="100000"/>
              </a:lnSpc>
            </a:pPr>
            <a:r>
              <a:rPr dirty="0" sz="1400">
                <a:latin typeface="Cambria"/>
                <a:cs typeface="Cambria"/>
              </a:rPr>
              <a:t>&lt;source </a:t>
            </a:r>
            <a:r>
              <a:rPr dirty="0" sz="1400" spc="-5">
                <a:latin typeface="Cambria"/>
                <a:cs typeface="Cambria"/>
              </a:rPr>
              <a:t>src="movie.ogg" type="video/ogg"</a:t>
            </a:r>
            <a:r>
              <a:rPr dirty="0" sz="1400" spc="-6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/&gt;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39001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mbria"/>
                <a:cs typeface="Cambria"/>
              </a:rPr>
              <a:t>&lt;source src="movie.mp4" </a:t>
            </a:r>
            <a:r>
              <a:rPr dirty="0" sz="1400" spc="-5">
                <a:latin typeface="Cambria"/>
                <a:cs typeface="Cambria"/>
              </a:rPr>
              <a:t>type="video/mp4"</a:t>
            </a:r>
            <a:r>
              <a:rPr dirty="0" sz="1400" spc="-8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/&gt;</a:t>
            </a:r>
            <a:endParaRPr sz="1400">
              <a:latin typeface="Cambria"/>
              <a:cs typeface="Cambria"/>
            </a:endParaRPr>
          </a:p>
          <a:p>
            <a:pPr marL="2185035" marR="5080" indent="-794385">
              <a:lnSpc>
                <a:spcPct val="198600"/>
              </a:lnSpc>
            </a:pPr>
            <a:r>
              <a:rPr dirty="0" sz="1400">
                <a:latin typeface="Cambria"/>
                <a:cs typeface="Cambria"/>
              </a:rPr>
              <a:t>&lt;source src="movie.webm" type="video/webm" </a:t>
            </a:r>
            <a:r>
              <a:rPr dirty="0" sz="1400" spc="-5">
                <a:latin typeface="Cambria"/>
                <a:cs typeface="Cambria"/>
              </a:rPr>
              <a:t>/&gt;  </a:t>
            </a:r>
            <a:r>
              <a:rPr dirty="0" sz="1400">
                <a:latin typeface="Cambria"/>
                <a:cs typeface="Cambria"/>
              </a:rPr>
              <a:t>Your </a:t>
            </a:r>
            <a:r>
              <a:rPr dirty="0" sz="1400" spc="-5">
                <a:latin typeface="Cambria"/>
                <a:cs typeface="Cambria"/>
              </a:rPr>
              <a:t>browser </a:t>
            </a:r>
            <a:r>
              <a:rPr dirty="0" sz="1400">
                <a:latin typeface="Cambria"/>
                <a:cs typeface="Cambria"/>
              </a:rPr>
              <a:t>does </a:t>
            </a:r>
            <a:r>
              <a:rPr dirty="0" sz="1400" spc="-5">
                <a:latin typeface="Cambria"/>
                <a:cs typeface="Cambria"/>
              </a:rPr>
              <a:t>not </a:t>
            </a:r>
            <a:r>
              <a:rPr dirty="0" sz="1400">
                <a:latin typeface="Cambria"/>
                <a:cs typeface="Cambria"/>
              </a:rPr>
              <a:t>support the video</a:t>
            </a:r>
            <a:r>
              <a:rPr dirty="0" sz="1400" spc="-114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tag.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460500">
              <a:lnSpc>
                <a:spcPct val="100000"/>
              </a:lnSpc>
            </a:pPr>
            <a:r>
              <a:rPr dirty="0" sz="1400">
                <a:latin typeface="Cambria"/>
                <a:cs typeface="Cambria"/>
              </a:rPr>
              <a:t>&lt;/video&gt;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</a:pPr>
            <a:r>
              <a:rPr dirty="0" sz="1400">
                <a:latin typeface="Cambria"/>
                <a:cs typeface="Cambria"/>
              </a:rPr>
              <a:t>&lt;/body&gt;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mbria"/>
                <a:cs typeface="Cambria"/>
              </a:rPr>
              <a:t>&lt;/html&gt;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224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HTML5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Elements: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Video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6531" y="1519427"/>
            <a:ext cx="8176259" cy="4471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2595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HTML5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Elements:</a:t>
            </a:r>
            <a:r>
              <a:rPr dirty="0" sz="3200" spc="-55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Audio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1662"/>
            <a:ext cx="7110095" cy="438467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1800" spc="-5">
                <a:latin typeface="Cambria"/>
                <a:cs typeface="Cambria"/>
              </a:rPr>
              <a:t>&lt;!DOCTYPE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HTML&gt;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75"/>
              </a:spcBef>
            </a:pPr>
            <a:r>
              <a:rPr dirty="0" sz="1800">
                <a:latin typeface="Cambria"/>
                <a:cs typeface="Cambria"/>
              </a:rPr>
              <a:t>&lt;html&gt;</a:t>
            </a:r>
            <a:endParaRPr sz="1800">
              <a:latin typeface="Cambria"/>
              <a:cs typeface="Cambria"/>
            </a:endParaRPr>
          </a:p>
          <a:p>
            <a:pPr marL="736600">
              <a:lnSpc>
                <a:spcPct val="100000"/>
              </a:lnSpc>
              <a:spcBef>
                <a:spcPts val="1270"/>
              </a:spcBef>
            </a:pPr>
            <a:r>
              <a:rPr dirty="0" sz="1800">
                <a:latin typeface="Cambria"/>
                <a:cs typeface="Cambria"/>
              </a:rPr>
              <a:t>&lt;body&gt;</a:t>
            </a:r>
            <a:endParaRPr sz="1800">
              <a:latin typeface="Cambria"/>
              <a:cs typeface="Cambria"/>
            </a:endParaRPr>
          </a:p>
          <a:p>
            <a:pPr marL="1350645">
              <a:lnSpc>
                <a:spcPct val="100000"/>
              </a:lnSpc>
              <a:spcBef>
                <a:spcPts val="1275"/>
              </a:spcBef>
            </a:pPr>
            <a:r>
              <a:rPr dirty="0" sz="1800">
                <a:latin typeface="Cambria"/>
                <a:cs typeface="Cambria"/>
              </a:rPr>
              <a:t>&lt;audio</a:t>
            </a:r>
            <a:r>
              <a:rPr dirty="0" sz="1800" spc="-5">
                <a:latin typeface="Cambria"/>
                <a:cs typeface="Cambria"/>
              </a:rPr>
              <a:t> controls="controls"&gt;</a:t>
            </a:r>
            <a:endParaRPr sz="1800">
              <a:latin typeface="Cambria"/>
              <a:cs typeface="Cambria"/>
            </a:endParaRPr>
          </a:p>
          <a:p>
            <a:pPr marL="1765300">
              <a:lnSpc>
                <a:spcPct val="100000"/>
              </a:lnSpc>
              <a:spcBef>
                <a:spcPts val="1270"/>
              </a:spcBef>
            </a:pPr>
            <a:r>
              <a:rPr dirty="0" sz="1800" spc="-5">
                <a:latin typeface="Cambria"/>
                <a:cs typeface="Cambria"/>
              </a:rPr>
              <a:t>&lt;source src="song.ogg" type="audio/ogg"</a:t>
            </a:r>
            <a:r>
              <a:rPr dirty="0" sz="1800" spc="20">
                <a:latin typeface="Cambria"/>
                <a:cs typeface="Cambria"/>
              </a:rPr>
              <a:t> </a:t>
            </a:r>
            <a:r>
              <a:rPr dirty="0" sz="1800" spc="5">
                <a:latin typeface="Cambria"/>
                <a:cs typeface="Cambria"/>
              </a:rPr>
              <a:t>/&gt;</a:t>
            </a:r>
            <a:endParaRPr sz="1800">
              <a:latin typeface="Cambria"/>
              <a:cs typeface="Cambria"/>
            </a:endParaRPr>
          </a:p>
          <a:p>
            <a:pPr marL="1765300">
              <a:lnSpc>
                <a:spcPct val="100000"/>
              </a:lnSpc>
              <a:spcBef>
                <a:spcPts val="1275"/>
              </a:spcBef>
            </a:pPr>
            <a:r>
              <a:rPr dirty="0" sz="1800" spc="-5">
                <a:latin typeface="Cambria"/>
                <a:cs typeface="Cambria"/>
              </a:rPr>
              <a:t>&lt;source src="song.mp3" type="audio/mpeg"</a:t>
            </a:r>
            <a:r>
              <a:rPr dirty="0" sz="1800" spc="50">
                <a:latin typeface="Cambria"/>
                <a:cs typeface="Cambria"/>
              </a:rPr>
              <a:t> </a:t>
            </a:r>
            <a:r>
              <a:rPr dirty="0" sz="1800" spc="5">
                <a:latin typeface="Cambria"/>
                <a:cs typeface="Cambria"/>
              </a:rPr>
              <a:t>/&gt;</a:t>
            </a:r>
            <a:endParaRPr sz="1800">
              <a:latin typeface="Cambria"/>
              <a:cs typeface="Cambria"/>
            </a:endParaRPr>
          </a:p>
          <a:p>
            <a:pPr marL="2185035">
              <a:lnSpc>
                <a:spcPct val="100000"/>
              </a:lnSpc>
              <a:spcBef>
                <a:spcPts val="1275"/>
              </a:spcBef>
            </a:pPr>
            <a:r>
              <a:rPr dirty="0" sz="1800">
                <a:latin typeface="Cambria"/>
                <a:cs typeface="Cambria"/>
              </a:rPr>
              <a:t>Your </a:t>
            </a:r>
            <a:r>
              <a:rPr dirty="0" sz="1800" spc="-5">
                <a:latin typeface="Cambria"/>
                <a:cs typeface="Cambria"/>
              </a:rPr>
              <a:t>browser </a:t>
            </a:r>
            <a:r>
              <a:rPr dirty="0" sz="1800">
                <a:latin typeface="Cambria"/>
                <a:cs typeface="Cambria"/>
              </a:rPr>
              <a:t>does not </a:t>
            </a:r>
            <a:r>
              <a:rPr dirty="0" sz="1800" spc="-5">
                <a:latin typeface="Cambria"/>
                <a:cs typeface="Cambria"/>
              </a:rPr>
              <a:t>support the audio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element.</a:t>
            </a:r>
            <a:endParaRPr sz="1800">
              <a:latin typeface="Cambria"/>
              <a:cs typeface="Cambria"/>
            </a:endParaRPr>
          </a:p>
          <a:p>
            <a:pPr marL="1350645">
              <a:lnSpc>
                <a:spcPct val="100000"/>
              </a:lnSpc>
              <a:spcBef>
                <a:spcPts val="1270"/>
              </a:spcBef>
            </a:pPr>
            <a:r>
              <a:rPr dirty="0" sz="1800">
                <a:latin typeface="Cambria"/>
                <a:cs typeface="Cambria"/>
              </a:rPr>
              <a:t>&lt;/audio&gt;</a:t>
            </a:r>
            <a:endParaRPr sz="1800">
              <a:latin typeface="Cambria"/>
              <a:cs typeface="Cambria"/>
            </a:endParaRPr>
          </a:p>
          <a:p>
            <a:pPr marL="736600">
              <a:lnSpc>
                <a:spcPct val="100000"/>
              </a:lnSpc>
              <a:spcBef>
                <a:spcPts val="1275"/>
              </a:spcBef>
            </a:pPr>
            <a:r>
              <a:rPr dirty="0" sz="1800">
                <a:latin typeface="Cambria"/>
                <a:cs typeface="Cambria"/>
              </a:rPr>
              <a:t>&lt;/body&gt;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70"/>
              </a:spcBef>
            </a:pPr>
            <a:r>
              <a:rPr dirty="0" sz="1800" spc="-5">
                <a:latin typeface="Cambria"/>
                <a:cs typeface="Cambria"/>
              </a:rPr>
              <a:t>&lt;/html&gt;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42583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HTML5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Elements:</a:t>
            </a:r>
            <a:r>
              <a:rPr dirty="0" sz="3200" spc="-6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Audio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6757" y="1818911"/>
            <a:ext cx="8050804" cy="3072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53079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HTML5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Elements: Input</a:t>
            </a:r>
            <a:r>
              <a:rPr dirty="0" sz="3200" spc="-7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Types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1662"/>
            <a:ext cx="7585075" cy="307657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6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HTML5 has </a:t>
            </a:r>
            <a:r>
              <a:rPr dirty="0" sz="1800" spc="-5">
                <a:latin typeface="Cambria"/>
                <a:cs typeface="Cambria"/>
              </a:rPr>
              <a:t>several new input types </a:t>
            </a:r>
            <a:r>
              <a:rPr dirty="0" sz="1800">
                <a:latin typeface="Cambria"/>
                <a:cs typeface="Cambria"/>
              </a:rPr>
              <a:t>for</a:t>
            </a:r>
            <a:r>
              <a:rPr dirty="0" sz="1800" spc="3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forms.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email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url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number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>
                <a:latin typeface="Cambria"/>
                <a:cs typeface="Cambria"/>
              </a:rPr>
              <a:t>range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date pickers (date, </a:t>
            </a:r>
            <a:r>
              <a:rPr dirty="0" sz="1800">
                <a:latin typeface="Cambria"/>
                <a:cs typeface="Cambria"/>
              </a:rPr>
              <a:t>month, </a:t>
            </a:r>
            <a:r>
              <a:rPr dirty="0" sz="1800" spc="-5">
                <a:latin typeface="Cambria"/>
                <a:cs typeface="Cambria"/>
              </a:rPr>
              <a:t>week, time, datetime,</a:t>
            </a:r>
            <a:r>
              <a:rPr dirty="0" sz="1800" spc="7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datetime-local)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>
                <a:latin typeface="Cambria"/>
                <a:cs typeface="Cambria"/>
              </a:rPr>
              <a:t>color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60267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HTML5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Elements: Input</a:t>
            </a:r>
            <a:r>
              <a:rPr dirty="0" sz="3200" spc="-7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Attributes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1662"/>
            <a:ext cx="5300980" cy="307657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65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>
                <a:latin typeface="Cambria"/>
                <a:cs typeface="Cambria"/>
              </a:rPr>
              <a:t>HTML5 has </a:t>
            </a:r>
            <a:r>
              <a:rPr dirty="0" sz="1800" spc="-5">
                <a:latin typeface="Cambria"/>
                <a:cs typeface="Cambria"/>
              </a:rPr>
              <a:t>several new input attributes </a:t>
            </a:r>
            <a:r>
              <a:rPr dirty="0" sz="1800">
                <a:latin typeface="Cambria"/>
                <a:cs typeface="Cambria"/>
              </a:rPr>
              <a:t>for</a:t>
            </a:r>
            <a:r>
              <a:rPr dirty="0" sz="1800" spc="3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forms.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>
                <a:latin typeface="Cambria"/>
                <a:cs typeface="Cambria"/>
              </a:rPr>
              <a:t>required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autofocus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min, max,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step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pattern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5">
                <a:latin typeface="Cambria"/>
                <a:cs typeface="Cambria"/>
              </a:rPr>
              <a:t>placeholder</a:t>
            </a:r>
            <a:endParaRPr sz="1800">
              <a:latin typeface="Cambria"/>
              <a:cs typeface="Cambria"/>
            </a:endParaRPr>
          </a:p>
          <a:p>
            <a:pPr lvl="1" marL="1352550" indent="-315595">
              <a:lnSpc>
                <a:spcPct val="100000"/>
              </a:lnSpc>
              <a:spcBef>
                <a:spcPts val="1275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>
                <a:latin typeface="Cambria"/>
                <a:cs typeface="Cambria"/>
              </a:rPr>
              <a:t>readonly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6452" y="257556"/>
            <a:ext cx="1281683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8167"/>
            <a:ext cx="7870190" cy="29337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b="1">
                <a:latin typeface="Cambria"/>
                <a:cs typeface="Cambria"/>
              </a:rPr>
              <a:t>HEAD </a:t>
            </a:r>
            <a:r>
              <a:rPr dirty="0" sz="1800" spc="-5" b="1">
                <a:latin typeface="Cambria"/>
                <a:cs typeface="Cambria"/>
              </a:rPr>
              <a:t>Tag</a:t>
            </a:r>
            <a:r>
              <a:rPr dirty="0" sz="1800" spc="-1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&lt;HEAD&gt;: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HEAD tag comes after the HTML start tag. It </a:t>
            </a:r>
            <a:r>
              <a:rPr dirty="0" sz="1800">
                <a:latin typeface="Cambria"/>
                <a:cs typeface="Cambria"/>
              </a:rPr>
              <a:t>contains TITLE </a:t>
            </a:r>
            <a:r>
              <a:rPr dirty="0" sz="1800" spc="-5">
                <a:latin typeface="Cambria"/>
                <a:cs typeface="Cambria"/>
              </a:rPr>
              <a:t>tag to</a:t>
            </a:r>
            <a:r>
              <a:rPr dirty="0" sz="1800" spc="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give</a:t>
            </a:r>
            <a:endParaRPr sz="1800">
              <a:latin typeface="Cambria"/>
              <a:cs typeface="Cambria"/>
            </a:endParaRPr>
          </a:p>
          <a:p>
            <a:pPr marL="1026160">
              <a:lnSpc>
                <a:spcPct val="100000"/>
              </a:lnSpc>
            </a:pP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document a </a:t>
            </a:r>
            <a:r>
              <a:rPr dirty="0" sz="1800" spc="-5">
                <a:latin typeface="Cambria"/>
                <a:cs typeface="Cambria"/>
              </a:rPr>
              <a:t>title </a:t>
            </a:r>
            <a:r>
              <a:rPr dirty="0" sz="1800">
                <a:latin typeface="Cambria"/>
                <a:cs typeface="Cambria"/>
              </a:rPr>
              <a:t>that </a:t>
            </a:r>
            <a:r>
              <a:rPr dirty="0" sz="1800" spc="-5">
                <a:latin typeface="Cambria"/>
                <a:cs typeface="Cambria"/>
              </a:rPr>
              <a:t>displays </a:t>
            </a:r>
            <a:r>
              <a:rPr dirty="0" sz="1800">
                <a:latin typeface="Cambria"/>
                <a:cs typeface="Cambria"/>
              </a:rPr>
              <a:t>on </a:t>
            </a:r>
            <a:r>
              <a:rPr dirty="0" sz="1800" spc="-5">
                <a:latin typeface="Cambria"/>
                <a:cs typeface="Cambria"/>
              </a:rPr>
              <a:t>the browsers title bar at the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top.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026160">
              <a:lnSpc>
                <a:spcPct val="100000"/>
              </a:lnSpc>
            </a:pPr>
            <a:r>
              <a:rPr dirty="0" sz="1800" spc="-5" b="1">
                <a:latin typeface="Cambria"/>
                <a:cs typeface="Cambria"/>
              </a:rPr>
              <a:t>&lt;HEAD&gt;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34"/>
              </a:spcBef>
            </a:pPr>
            <a:r>
              <a:rPr dirty="0" sz="1800" spc="-5" b="1">
                <a:latin typeface="Cambria"/>
                <a:cs typeface="Cambria"/>
              </a:rPr>
              <a:t>&lt;TITLE&gt;</a:t>
            </a:r>
            <a:endParaRPr sz="1800">
              <a:latin typeface="Cambria"/>
              <a:cs typeface="Cambria"/>
            </a:endParaRPr>
          </a:p>
          <a:p>
            <a:pPr algn="ctr" marR="297815">
              <a:lnSpc>
                <a:spcPct val="100000"/>
              </a:lnSpc>
              <a:spcBef>
                <a:spcPts val="430"/>
              </a:spcBef>
            </a:pPr>
            <a:r>
              <a:rPr dirty="0" sz="1800" spc="-5" b="1">
                <a:latin typeface="Cambria"/>
                <a:cs typeface="Cambria"/>
              </a:rPr>
              <a:t>Your title goes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here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34"/>
              </a:spcBef>
            </a:pPr>
            <a:r>
              <a:rPr dirty="0" sz="1800" spc="-5" b="1">
                <a:latin typeface="Cambria"/>
                <a:cs typeface="Cambria"/>
              </a:rPr>
              <a:t>&lt;/TITLE&gt;</a:t>
            </a:r>
            <a:endParaRPr sz="1800">
              <a:latin typeface="Cambria"/>
              <a:cs typeface="Cambria"/>
            </a:endParaRPr>
          </a:p>
          <a:p>
            <a:pPr marL="1038225">
              <a:lnSpc>
                <a:spcPct val="100000"/>
              </a:lnSpc>
              <a:spcBef>
                <a:spcPts val="430"/>
              </a:spcBef>
            </a:pPr>
            <a:r>
              <a:rPr dirty="0" sz="1800" spc="-5" b="1">
                <a:latin typeface="Cambria"/>
                <a:cs typeface="Cambria"/>
              </a:rPr>
              <a:t>&lt;/HEAD&gt;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8167"/>
            <a:ext cx="8074025" cy="34823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BODY Tag &lt;BODY&gt;:</a:t>
            </a:r>
            <a:endParaRPr sz="1800">
              <a:latin typeface="Cambria"/>
              <a:cs typeface="Cambria"/>
            </a:endParaRPr>
          </a:p>
          <a:p>
            <a:pPr lvl="1" marL="1026160" indent="-342900">
              <a:lnSpc>
                <a:spcPct val="100000"/>
              </a:lnSpc>
              <a:spcBef>
                <a:spcPts val="430"/>
              </a:spcBef>
              <a:buClr>
                <a:srgbClr val="3A812E"/>
              </a:buClr>
              <a:buSzPct val="69444"/>
              <a:buFont typeface="Wingdings"/>
              <a:buChar char=""/>
              <a:tabLst>
                <a:tab pos="1026160" algn="l"/>
                <a:tab pos="1026794" algn="l"/>
              </a:tabLst>
            </a:pPr>
            <a:r>
              <a:rPr dirty="0" sz="1800">
                <a:latin typeface="Cambria"/>
                <a:cs typeface="Cambria"/>
              </a:rPr>
              <a:t>The </a:t>
            </a:r>
            <a:r>
              <a:rPr dirty="0" sz="1800" spc="-5">
                <a:latin typeface="Cambria"/>
                <a:cs typeface="Cambria"/>
              </a:rPr>
              <a:t>BODY tag </a:t>
            </a:r>
            <a:r>
              <a:rPr dirty="0" sz="1800" spc="-10">
                <a:latin typeface="Cambria"/>
                <a:cs typeface="Cambria"/>
              </a:rPr>
              <a:t>contains </a:t>
            </a:r>
            <a:r>
              <a:rPr dirty="0" sz="1800" spc="-5">
                <a:latin typeface="Cambria"/>
                <a:cs typeface="Cambria"/>
              </a:rPr>
              <a:t>all the text and graphics </a:t>
            </a:r>
            <a:r>
              <a:rPr dirty="0" sz="1800">
                <a:latin typeface="Cambria"/>
                <a:cs typeface="Cambria"/>
              </a:rPr>
              <a:t>of </a:t>
            </a:r>
            <a:r>
              <a:rPr dirty="0" sz="1800" spc="-5">
                <a:latin typeface="Cambria"/>
                <a:cs typeface="Cambria"/>
              </a:rPr>
              <a:t>the document with</a:t>
            </a:r>
            <a:r>
              <a:rPr dirty="0" sz="1800" spc="190">
                <a:latin typeface="Cambria"/>
                <a:cs typeface="Cambria"/>
              </a:rPr>
              <a:t> </a:t>
            </a:r>
            <a:r>
              <a:rPr dirty="0" sz="1800" spc="-10">
                <a:latin typeface="Cambria"/>
                <a:cs typeface="Cambria"/>
              </a:rPr>
              <a:t>all</a:t>
            </a:r>
            <a:endParaRPr sz="1800">
              <a:latin typeface="Cambria"/>
              <a:cs typeface="Cambria"/>
            </a:endParaRPr>
          </a:p>
          <a:p>
            <a:pPr marL="1026160">
              <a:lnSpc>
                <a:spcPct val="100000"/>
              </a:lnSpc>
            </a:pPr>
            <a:r>
              <a:rPr dirty="0" sz="1800" spc="-5">
                <a:latin typeface="Cambria"/>
                <a:cs typeface="Cambria"/>
              </a:rPr>
              <a:t>the </a:t>
            </a:r>
            <a:r>
              <a:rPr dirty="0" sz="1800">
                <a:latin typeface="Cambria"/>
                <a:cs typeface="Cambria"/>
              </a:rPr>
              <a:t>HTML </a:t>
            </a:r>
            <a:r>
              <a:rPr dirty="0" sz="1800" spc="-5">
                <a:latin typeface="Cambria"/>
                <a:cs typeface="Cambria"/>
              </a:rPr>
              <a:t>tags that are used </a:t>
            </a:r>
            <a:r>
              <a:rPr dirty="0" sz="1800">
                <a:latin typeface="Cambria"/>
                <a:cs typeface="Cambria"/>
              </a:rPr>
              <a:t>for </a:t>
            </a:r>
            <a:r>
              <a:rPr dirty="0" sz="1800" spc="-5">
                <a:latin typeface="Cambria"/>
                <a:cs typeface="Cambria"/>
              </a:rPr>
              <a:t>control and </a:t>
            </a:r>
            <a:r>
              <a:rPr dirty="0" sz="1800">
                <a:latin typeface="Cambria"/>
                <a:cs typeface="Cambria"/>
              </a:rPr>
              <a:t>formatting of </a:t>
            </a:r>
            <a:r>
              <a:rPr dirty="0" sz="1800" spc="-5">
                <a:latin typeface="Cambria"/>
                <a:cs typeface="Cambria"/>
              </a:rPr>
              <a:t>the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page.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1800" spc="-5" b="1">
                <a:latin typeface="Cambria"/>
                <a:cs typeface="Cambria"/>
              </a:rPr>
              <a:t>&lt;BODY&gt;</a:t>
            </a:r>
            <a:endParaRPr sz="1800">
              <a:latin typeface="Cambria"/>
              <a:cs typeface="Cambria"/>
            </a:endParaRPr>
          </a:p>
          <a:p>
            <a:pPr marL="2756535">
              <a:lnSpc>
                <a:spcPct val="100000"/>
              </a:lnSpc>
              <a:spcBef>
                <a:spcPts val="434"/>
              </a:spcBef>
            </a:pPr>
            <a:r>
              <a:rPr dirty="0" sz="1800" spc="-5" b="1">
                <a:latin typeface="Cambria"/>
                <a:cs typeface="Cambria"/>
              </a:rPr>
              <a:t>Your Document goes</a:t>
            </a:r>
            <a:r>
              <a:rPr dirty="0" sz="1800" spc="-30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here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30"/>
              </a:spcBef>
            </a:pPr>
            <a:r>
              <a:rPr dirty="0" sz="1800" spc="-5" b="1">
                <a:latin typeface="Cambria"/>
                <a:cs typeface="Cambria"/>
              </a:rPr>
              <a:t>&lt;/BODY&gt;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algn="just" lvl="1" marL="1026160" marR="5080" indent="-342900">
              <a:lnSpc>
                <a:spcPct val="100000"/>
              </a:lnSpc>
              <a:buClr>
                <a:srgbClr val="3A812E"/>
              </a:buClr>
              <a:buSzPct val="69444"/>
              <a:buFont typeface="Wingdings"/>
              <a:buChar char=""/>
              <a:tabLst>
                <a:tab pos="1026794" algn="l"/>
              </a:tabLst>
            </a:pPr>
            <a:r>
              <a:rPr dirty="0" sz="1800" spc="-5">
                <a:latin typeface="Cambria"/>
                <a:cs typeface="Cambria"/>
              </a:rPr>
              <a:t>An </a:t>
            </a:r>
            <a:r>
              <a:rPr dirty="0" sz="1800">
                <a:latin typeface="Cambria"/>
                <a:cs typeface="Cambria"/>
              </a:rPr>
              <a:t>HTML </a:t>
            </a:r>
            <a:r>
              <a:rPr dirty="0" sz="1800" spc="-5">
                <a:latin typeface="Cambria"/>
                <a:cs typeface="Cambria"/>
              </a:rPr>
              <a:t>document, web page can be created </a:t>
            </a:r>
            <a:r>
              <a:rPr dirty="0" sz="1800">
                <a:latin typeface="Cambria"/>
                <a:cs typeface="Cambria"/>
              </a:rPr>
              <a:t>using a </a:t>
            </a:r>
            <a:r>
              <a:rPr dirty="0" sz="1800" spc="-5" b="1">
                <a:latin typeface="Cambria"/>
                <a:cs typeface="Cambria"/>
              </a:rPr>
              <a:t>text editor,  Notepad or WordPad</a:t>
            </a:r>
            <a:r>
              <a:rPr dirty="0" sz="1800" spc="-5">
                <a:latin typeface="Cambria"/>
                <a:cs typeface="Cambria"/>
              </a:rPr>
              <a:t>. All </a:t>
            </a:r>
            <a:r>
              <a:rPr dirty="0" sz="1800">
                <a:latin typeface="Cambria"/>
                <a:cs typeface="Cambria"/>
              </a:rPr>
              <a:t>the HTML documents should have </a:t>
            </a:r>
            <a:r>
              <a:rPr dirty="0" sz="1800" spc="-5">
                <a:latin typeface="Cambria"/>
                <a:cs typeface="Cambria"/>
              </a:rPr>
              <a:t>the  </a:t>
            </a:r>
            <a:r>
              <a:rPr dirty="0" sz="1800">
                <a:latin typeface="Cambria"/>
                <a:cs typeface="Cambria"/>
              </a:rPr>
              <a:t>extension .htm or</a:t>
            </a:r>
            <a:r>
              <a:rPr dirty="0" sz="1800" spc="-4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.html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8831"/>
            <a:ext cx="209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solidFill>
                  <a:srgbClr val="001F5F"/>
                </a:solidFill>
                <a:latin typeface="Cambria"/>
                <a:cs typeface="Cambria"/>
              </a:rPr>
              <a:t>Basic</a:t>
            </a:r>
            <a:r>
              <a:rPr dirty="0" sz="3200" spc="-80" b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dirty="0" sz="3200" b="0">
                <a:solidFill>
                  <a:srgbClr val="001F5F"/>
                </a:solidFill>
                <a:latin typeface="Cambria"/>
                <a:cs typeface="Cambria"/>
              </a:rPr>
              <a:t>HTML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2653"/>
            <a:ext cx="5377815" cy="392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640715">
              <a:lnSpc>
                <a:spcPct val="100000"/>
              </a:lnSpc>
            </a:pPr>
            <a:r>
              <a:rPr dirty="0" sz="1800">
                <a:latin typeface="Cambria"/>
                <a:cs typeface="Cambria"/>
              </a:rPr>
              <a:t>&lt;HTML&gt;</a:t>
            </a:r>
            <a:endParaRPr sz="1800">
              <a:latin typeface="Cambria"/>
              <a:cs typeface="Cambria"/>
            </a:endParaRPr>
          </a:p>
          <a:p>
            <a:pPr marL="983615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ambria"/>
                <a:cs typeface="Cambria"/>
              </a:rPr>
              <a:t>&lt;HEAD&gt;</a:t>
            </a:r>
            <a:endParaRPr sz="1800">
              <a:latin typeface="Cambria"/>
              <a:cs typeface="Cambria"/>
            </a:endParaRPr>
          </a:p>
          <a:p>
            <a:pPr algn="ctr" marR="832485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latin typeface="Cambria"/>
                <a:cs typeface="Cambria"/>
              </a:rPr>
              <a:t>&lt;TITLE&gt;</a:t>
            </a:r>
            <a:endParaRPr sz="1800">
              <a:latin typeface="Cambria"/>
              <a:cs typeface="Cambria"/>
            </a:endParaRPr>
          </a:p>
          <a:p>
            <a:pPr marL="2756535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ambria"/>
                <a:cs typeface="Cambria"/>
              </a:rPr>
              <a:t>My first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Page</a:t>
            </a:r>
            <a:endParaRPr sz="1800">
              <a:latin typeface="Cambria"/>
              <a:cs typeface="Cambria"/>
            </a:endParaRPr>
          </a:p>
          <a:p>
            <a:pPr algn="ctr" marR="719455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latin typeface="Cambria"/>
                <a:cs typeface="Cambria"/>
              </a:rPr>
              <a:t>&lt;/TITLE&gt;</a:t>
            </a:r>
            <a:endParaRPr sz="1800">
              <a:latin typeface="Cambria"/>
              <a:cs typeface="Cambria"/>
            </a:endParaRPr>
          </a:p>
          <a:p>
            <a:pPr marL="983615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ambria"/>
                <a:cs typeface="Cambria"/>
              </a:rPr>
              <a:t>&lt;/HEAD&gt;</a:t>
            </a:r>
            <a:endParaRPr sz="1800">
              <a:latin typeface="Cambria"/>
              <a:cs typeface="Cambria"/>
            </a:endParaRPr>
          </a:p>
          <a:p>
            <a:pPr marL="983615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Cambria"/>
                <a:cs typeface="Cambria"/>
              </a:rPr>
              <a:t>&lt;BODY&gt;</a:t>
            </a:r>
            <a:endParaRPr sz="18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ambria"/>
                <a:cs typeface="Cambria"/>
              </a:rPr>
              <a:t>WELCOME </a:t>
            </a:r>
            <a:r>
              <a:rPr dirty="0" sz="1800">
                <a:latin typeface="Cambria"/>
                <a:cs typeface="Cambria"/>
              </a:rPr>
              <a:t>TO </a:t>
            </a:r>
            <a:r>
              <a:rPr dirty="0" sz="1800" spc="-5">
                <a:latin typeface="Cambria"/>
                <a:cs typeface="Cambria"/>
              </a:rPr>
              <a:t>MY FIRST WEB</a:t>
            </a:r>
            <a:r>
              <a:rPr dirty="0" sz="1800" spc="-7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PAGE</a:t>
            </a:r>
            <a:endParaRPr sz="1800">
              <a:latin typeface="Cambria"/>
              <a:cs typeface="Cambria"/>
            </a:endParaRPr>
          </a:p>
          <a:p>
            <a:pPr marL="983615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Cambria"/>
                <a:cs typeface="Cambria"/>
              </a:rPr>
              <a:t>&lt;/BODY&gt;</a:t>
            </a:r>
            <a:endParaRPr sz="1800">
              <a:latin typeface="Cambria"/>
              <a:cs typeface="Cambria"/>
            </a:endParaRPr>
          </a:p>
          <a:p>
            <a:pPr marL="640715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Cambria"/>
                <a:cs typeface="Cambria"/>
              </a:rPr>
              <a:t>&lt;/HTML&gt;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Steve Armstrong</dc:creator>
  <dc:title>Introduction</dc:title>
  <dcterms:created xsi:type="dcterms:W3CDTF">2018-08-11T19:03:19Z</dcterms:created>
  <dcterms:modified xsi:type="dcterms:W3CDTF">2018-08-11T19:03:19Z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2018-08-11T00:00:00Z</vt:filetime>
  </property>
</Properties>
</file>