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Default Extension="jpg" ContentType="image/jpg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0" y="6858000"/>
                </a:moveTo>
                <a:lnTo>
                  <a:pt x="105156" y="6858000"/>
                </a:lnTo>
                <a:lnTo>
                  <a:pt x="1051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875" y="6858000"/>
                </a:lnTo>
                <a:lnTo>
                  <a:pt x="1508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141475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724" y="6858000"/>
                </a:lnTo>
                <a:lnTo>
                  <a:pt x="777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88544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2448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912507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98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909034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56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2573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44" y="1293623"/>
                </a:lnTo>
                <a:lnTo>
                  <a:pt x="743422" y="1288378"/>
                </a:lnTo>
                <a:lnTo>
                  <a:pt x="789709" y="1279788"/>
                </a:lnTo>
                <a:lnTo>
                  <a:pt x="834780" y="1267980"/>
                </a:lnTo>
                <a:lnTo>
                  <a:pt x="878510" y="1253078"/>
                </a:lnTo>
                <a:lnTo>
                  <a:pt x="920773" y="1235208"/>
                </a:lnTo>
                <a:lnTo>
                  <a:pt x="961444" y="1214494"/>
                </a:lnTo>
                <a:lnTo>
                  <a:pt x="1000398" y="1191062"/>
                </a:lnTo>
                <a:lnTo>
                  <a:pt x="1037511" y="1165037"/>
                </a:lnTo>
                <a:lnTo>
                  <a:pt x="1072656" y="1136545"/>
                </a:lnTo>
                <a:lnTo>
                  <a:pt x="1105709" y="1105709"/>
                </a:lnTo>
                <a:lnTo>
                  <a:pt x="1136545" y="1072656"/>
                </a:lnTo>
                <a:lnTo>
                  <a:pt x="1165037" y="1037511"/>
                </a:lnTo>
                <a:lnTo>
                  <a:pt x="1191062" y="1000398"/>
                </a:lnTo>
                <a:lnTo>
                  <a:pt x="1214494" y="961444"/>
                </a:lnTo>
                <a:lnTo>
                  <a:pt x="1235208" y="920773"/>
                </a:lnTo>
                <a:lnTo>
                  <a:pt x="1253078" y="878510"/>
                </a:lnTo>
                <a:lnTo>
                  <a:pt x="1267980" y="834780"/>
                </a:lnTo>
                <a:lnTo>
                  <a:pt x="1279788" y="789709"/>
                </a:lnTo>
                <a:lnTo>
                  <a:pt x="1288378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8" y="551977"/>
                </a:lnTo>
                <a:lnTo>
                  <a:pt x="1279788" y="505690"/>
                </a:lnTo>
                <a:lnTo>
                  <a:pt x="1267980" y="460619"/>
                </a:lnTo>
                <a:lnTo>
                  <a:pt x="1253078" y="416889"/>
                </a:lnTo>
                <a:lnTo>
                  <a:pt x="1235208" y="374626"/>
                </a:lnTo>
                <a:lnTo>
                  <a:pt x="1214494" y="333955"/>
                </a:lnTo>
                <a:lnTo>
                  <a:pt x="1191062" y="295001"/>
                </a:lnTo>
                <a:lnTo>
                  <a:pt x="1165037" y="257888"/>
                </a:lnTo>
                <a:lnTo>
                  <a:pt x="1136545" y="222743"/>
                </a:lnTo>
                <a:lnTo>
                  <a:pt x="1105709" y="189690"/>
                </a:lnTo>
                <a:lnTo>
                  <a:pt x="1072656" y="158854"/>
                </a:lnTo>
                <a:lnTo>
                  <a:pt x="1037511" y="130362"/>
                </a:lnTo>
                <a:lnTo>
                  <a:pt x="1000398" y="104337"/>
                </a:lnTo>
                <a:lnTo>
                  <a:pt x="961444" y="80905"/>
                </a:lnTo>
                <a:lnTo>
                  <a:pt x="920773" y="60191"/>
                </a:lnTo>
                <a:lnTo>
                  <a:pt x="878510" y="42321"/>
                </a:lnTo>
                <a:lnTo>
                  <a:pt x="834780" y="27419"/>
                </a:lnTo>
                <a:lnTo>
                  <a:pt x="789709" y="15611"/>
                </a:lnTo>
                <a:lnTo>
                  <a:pt x="743422" y="7021"/>
                </a:lnTo>
                <a:lnTo>
                  <a:pt x="696044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309116" y="4866132"/>
            <a:ext cx="641985" cy="641985"/>
          </a:xfrm>
          <a:custGeom>
            <a:avLst/>
            <a:gdLst/>
            <a:ahLst/>
            <a:cxnLst/>
            <a:rect l="l" t="t" r="r" b="b"/>
            <a:pathLst>
              <a:path w="641985" h="641985">
                <a:moveTo>
                  <a:pt x="320802" y="0"/>
                </a:moveTo>
                <a:lnTo>
                  <a:pt x="273398" y="3478"/>
                </a:lnTo>
                <a:lnTo>
                  <a:pt x="228153" y="13583"/>
                </a:lnTo>
                <a:lnTo>
                  <a:pt x="185563" y="29817"/>
                </a:lnTo>
                <a:lnTo>
                  <a:pt x="146125" y="51685"/>
                </a:lnTo>
                <a:lnTo>
                  <a:pt x="110335" y="78690"/>
                </a:lnTo>
                <a:lnTo>
                  <a:pt x="78690" y="110335"/>
                </a:lnTo>
                <a:lnTo>
                  <a:pt x="51685" y="146125"/>
                </a:lnTo>
                <a:lnTo>
                  <a:pt x="29817" y="185563"/>
                </a:lnTo>
                <a:lnTo>
                  <a:pt x="13583" y="228153"/>
                </a:lnTo>
                <a:lnTo>
                  <a:pt x="3478" y="273398"/>
                </a:lnTo>
                <a:lnTo>
                  <a:pt x="0" y="320802"/>
                </a:lnTo>
                <a:lnTo>
                  <a:pt x="3478" y="368205"/>
                </a:lnTo>
                <a:lnTo>
                  <a:pt x="13583" y="413450"/>
                </a:lnTo>
                <a:lnTo>
                  <a:pt x="29817" y="456040"/>
                </a:lnTo>
                <a:lnTo>
                  <a:pt x="51685" y="495478"/>
                </a:lnTo>
                <a:lnTo>
                  <a:pt x="78690" y="531268"/>
                </a:lnTo>
                <a:lnTo>
                  <a:pt x="110335" y="562913"/>
                </a:lnTo>
                <a:lnTo>
                  <a:pt x="146125" y="589918"/>
                </a:lnTo>
                <a:lnTo>
                  <a:pt x="185563" y="611786"/>
                </a:lnTo>
                <a:lnTo>
                  <a:pt x="228153" y="628020"/>
                </a:lnTo>
                <a:lnTo>
                  <a:pt x="273398" y="638125"/>
                </a:lnTo>
                <a:lnTo>
                  <a:pt x="320802" y="641604"/>
                </a:lnTo>
                <a:lnTo>
                  <a:pt x="368205" y="638125"/>
                </a:lnTo>
                <a:lnTo>
                  <a:pt x="413450" y="628020"/>
                </a:lnTo>
                <a:lnTo>
                  <a:pt x="456040" y="611786"/>
                </a:lnTo>
                <a:lnTo>
                  <a:pt x="495478" y="589918"/>
                </a:lnTo>
                <a:lnTo>
                  <a:pt x="531268" y="562913"/>
                </a:lnTo>
                <a:lnTo>
                  <a:pt x="562913" y="531268"/>
                </a:lnTo>
                <a:lnTo>
                  <a:pt x="589918" y="495478"/>
                </a:lnTo>
                <a:lnTo>
                  <a:pt x="611786" y="456040"/>
                </a:lnTo>
                <a:lnTo>
                  <a:pt x="628020" y="413450"/>
                </a:lnTo>
                <a:lnTo>
                  <a:pt x="638125" y="368205"/>
                </a:lnTo>
                <a:lnTo>
                  <a:pt x="641604" y="320802"/>
                </a:lnTo>
                <a:lnTo>
                  <a:pt x="638125" y="273398"/>
                </a:lnTo>
                <a:lnTo>
                  <a:pt x="628020" y="228153"/>
                </a:lnTo>
                <a:lnTo>
                  <a:pt x="611786" y="185563"/>
                </a:lnTo>
                <a:lnTo>
                  <a:pt x="589918" y="146125"/>
                </a:lnTo>
                <a:lnTo>
                  <a:pt x="562913" y="110335"/>
                </a:lnTo>
                <a:lnTo>
                  <a:pt x="531268" y="78690"/>
                </a:lnTo>
                <a:lnTo>
                  <a:pt x="495478" y="51685"/>
                </a:lnTo>
                <a:lnTo>
                  <a:pt x="456040" y="29817"/>
                </a:lnTo>
                <a:lnTo>
                  <a:pt x="413450" y="13583"/>
                </a:lnTo>
                <a:lnTo>
                  <a:pt x="368205" y="3478"/>
                </a:lnTo>
                <a:lnTo>
                  <a:pt x="320802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091183" y="5500115"/>
            <a:ext cx="137159" cy="13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29" y="6992"/>
                </a:lnTo>
                <a:lnTo>
                  <a:pt x="56180" y="26462"/>
                </a:lnTo>
                <a:lnTo>
                  <a:pt x="26481" y="56153"/>
                </a:lnTo>
                <a:lnTo>
                  <a:pt x="6998" y="93805"/>
                </a:lnTo>
                <a:lnTo>
                  <a:pt x="0" y="137160"/>
                </a:lnTo>
                <a:lnTo>
                  <a:pt x="6998" y="180514"/>
                </a:lnTo>
                <a:lnTo>
                  <a:pt x="26481" y="218166"/>
                </a:lnTo>
                <a:lnTo>
                  <a:pt x="56180" y="247857"/>
                </a:lnTo>
                <a:lnTo>
                  <a:pt x="93829" y="267327"/>
                </a:lnTo>
                <a:lnTo>
                  <a:pt x="137160" y="274320"/>
                </a:lnTo>
                <a:lnTo>
                  <a:pt x="180490" y="267327"/>
                </a:lnTo>
                <a:lnTo>
                  <a:pt x="218139" y="247857"/>
                </a:lnTo>
                <a:lnTo>
                  <a:pt x="247838" y="218166"/>
                </a:lnTo>
                <a:lnTo>
                  <a:pt x="267321" y="180514"/>
                </a:lnTo>
                <a:lnTo>
                  <a:pt x="274319" y="137160"/>
                </a:lnTo>
                <a:lnTo>
                  <a:pt x="267321" y="93805"/>
                </a:lnTo>
                <a:lnTo>
                  <a:pt x="247838" y="56153"/>
                </a:lnTo>
                <a:lnTo>
                  <a:pt x="218139" y="26462"/>
                </a:lnTo>
                <a:lnTo>
                  <a:pt x="180490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80" y="365760"/>
                </a:lnTo>
                <a:lnTo>
                  <a:pt x="231483" y="359224"/>
                </a:lnTo>
                <a:lnTo>
                  <a:pt x="275166" y="340783"/>
                </a:lnTo>
                <a:lnTo>
                  <a:pt x="312181" y="312181"/>
                </a:lnTo>
                <a:lnTo>
                  <a:pt x="340783" y="275166"/>
                </a:lnTo>
                <a:lnTo>
                  <a:pt x="359224" y="231483"/>
                </a:lnTo>
                <a:lnTo>
                  <a:pt x="365760" y="182880"/>
                </a:lnTo>
                <a:lnTo>
                  <a:pt x="359224" y="134276"/>
                </a:lnTo>
                <a:lnTo>
                  <a:pt x="340783" y="90593"/>
                </a:lnTo>
                <a:lnTo>
                  <a:pt x="312181" y="53578"/>
                </a:lnTo>
                <a:lnTo>
                  <a:pt x="275166" y="24976"/>
                </a:lnTo>
                <a:lnTo>
                  <a:pt x="231483" y="6535"/>
                </a:lnTo>
                <a:lnTo>
                  <a:pt x="18288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3014" y="119888"/>
            <a:ext cx="333057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3014" y="1558899"/>
            <a:ext cx="8272780" cy="436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ric.org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867" y="2835021"/>
            <a:ext cx="60134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CSS ( C</a:t>
            </a:r>
            <a:r>
              <a:rPr dirty="0"/>
              <a:t>ASCADING </a:t>
            </a:r>
            <a:r>
              <a:rPr dirty="0" sz="3000" spc="-10"/>
              <a:t>S</a:t>
            </a:r>
            <a:r>
              <a:rPr dirty="0" spc="-10"/>
              <a:t>TYLE</a:t>
            </a:r>
            <a:r>
              <a:rPr dirty="0" spc="305"/>
              <a:t> </a:t>
            </a:r>
            <a:r>
              <a:rPr dirty="0" sz="3000" spc="-5"/>
              <a:t>S</a:t>
            </a:r>
            <a:r>
              <a:rPr dirty="0" spc="-5"/>
              <a:t>HEET</a:t>
            </a:r>
            <a:r>
              <a:rPr dirty="0" sz="3000" spc="-5"/>
              <a:t>)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26873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T</a:t>
            </a:r>
            <a:r>
              <a:rPr dirty="0" spc="-5"/>
              <a:t>YPES </a:t>
            </a:r>
            <a:r>
              <a:rPr dirty="0"/>
              <a:t>OF</a:t>
            </a:r>
            <a:r>
              <a:rPr dirty="0" spc="275"/>
              <a:t> </a:t>
            </a:r>
            <a:r>
              <a:rPr dirty="0" sz="3000"/>
              <a:t>CSS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126739" y="1770126"/>
            <a:ext cx="5438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565" algn="l"/>
                <a:tab pos="1628139" algn="l"/>
                <a:tab pos="2896235" algn="l"/>
                <a:tab pos="3748404" algn="l"/>
                <a:tab pos="4241800" algn="l"/>
                <a:tab pos="5156835" algn="l"/>
              </a:tabLst>
            </a:pPr>
            <a:r>
              <a:rPr dirty="0" sz="2400" spc="-10">
                <a:latin typeface="Century Schoolbook"/>
                <a:cs typeface="Century Schoolbook"/>
              </a:rPr>
              <a:t>t</a:t>
            </a:r>
            <a:r>
              <a:rPr dirty="0" sz="2400">
                <a:latin typeface="Century Schoolbook"/>
                <a:cs typeface="Century Schoolbook"/>
              </a:rPr>
              <a:t>he	least	flexible	</a:t>
            </a:r>
            <a:r>
              <a:rPr dirty="0" sz="2400" spc="-5">
                <a:latin typeface="Century Schoolbook"/>
                <a:cs typeface="Century Schoolbook"/>
              </a:rPr>
              <a:t>typ</a:t>
            </a:r>
            <a:r>
              <a:rPr dirty="0" sz="2400">
                <a:latin typeface="Century Schoolbook"/>
                <a:cs typeface="Century Schoolbook"/>
              </a:rPr>
              <a:t>e	</a:t>
            </a:r>
            <a:r>
              <a:rPr dirty="0" sz="2400" spc="-15">
                <a:latin typeface="Century Schoolbook"/>
                <a:cs typeface="Century Schoolbook"/>
              </a:rPr>
              <a:t>o</a:t>
            </a:r>
            <a:r>
              <a:rPr dirty="0" sz="2400">
                <a:latin typeface="Century Schoolbook"/>
                <a:cs typeface="Century Schoolbook"/>
              </a:rPr>
              <a:t>f	s</a:t>
            </a:r>
            <a:r>
              <a:rPr dirty="0" sz="2400" spc="5">
                <a:latin typeface="Century Schoolbook"/>
                <a:cs typeface="Century Schoolbook"/>
              </a:rPr>
              <a:t>t</a:t>
            </a:r>
            <a:r>
              <a:rPr dirty="0" sz="2400" spc="-5">
                <a:latin typeface="Century Schoolbook"/>
                <a:cs typeface="Century Schoolbook"/>
              </a:rPr>
              <a:t>yl</a:t>
            </a:r>
            <a:r>
              <a:rPr dirty="0" sz="2400">
                <a:latin typeface="Century Schoolbook"/>
                <a:cs typeface="Century Schoolbook"/>
              </a:rPr>
              <a:t>e	</a:t>
            </a:r>
            <a:r>
              <a:rPr dirty="0" sz="2400" spc="-10">
                <a:latin typeface="Century Schoolbook"/>
                <a:cs typeface="Century Schoolbook"/>
              </a:rPr>
              <a:t>to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884301"/>
            <a:ext cx="2616835" cy="1642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b="1">
                <a:latin typeface="Century Schoolbook"/>
                <a:cs typeface="Century Schoolbook"/>
              </a:rPr>
              <a:t>Inline</a:t>
            </a:r>
            <a:r>
              <a:rPr dirty="0" sz="2400" spc="-15" b="1">
                <a:latin typeface="Century Schoolbook"/>
                <a:cs typeface="Century Schoolbook"/>
              </a:rPr>
              <a:t> </a:t>
            </a:r>
            <a:r>
              <a:rPr dirty="0" sz="2400" spc="-5" b="1">
                <a:latin typeface="Century Schoolbook"/>
                <a:cs typeface="Century Schoolbook"/>
              </a:rPr>
              <a:t>styles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1093470" algn="l"/>
                <a:tab pos="2146300" algn="l"/>
              </a:tabLst>
            </a:pPr>
            <a:r>
              <a:rPr dirty="0" sz="2400" spc="-5">
                <a:latin typeface="Century Schoolbook"/>
                <a:cs typeface="Century Schoolbook"/>
              </a:rPr>
              <a:t>I</a:t>
            </a:r>
            <a:r>
              <a:rPr dirty="0" sz="2400" spc="-10">
                <a:latin typeface="Century Schoolbook"/>
                <a:cs typeface="Century Schoolbook"/>
              </a:rPr>
              <a:t>n</a:t>
            </a:r>
            <a:r>
              <a:rPr dirty="0" sz="2400">
                <a:latin typeface="Century Schoolbook"/>
                <a:cs typeface="Century Schoolbook"/>
              </a:rPr>
              <a:t>line	s</a:t>
            </a:r>
            <a:r>
              <a:rPr dirty="0" sz="2400" spc="5">
                <a:latin typeface="Century Schoolbook"/>
                <a:cs typeface="Century Schoolbook"/>
              </a:rPr>
              <a:t>t</a:t>
            </a:r>
            <a:r>
              <a:rPr dirty="0" sz="2400" spc="-20">
                <a:latin typeface="Century Schoolbook"/>
                <a:cs typeface="Century Schoolbook"/>
              </a:rPr>
              <a:t>y</a:t>
            </a:r>
            <a:r>
              <a:rPr dirty="0" sz="2400">
                <a:latin typeface="Century Schoolbook"/>
                <a:cs typeface="Century Schoolbook"/>
              </a:rPr>
              <a:t>les	</a:t>
            </a:r>
            <a:r>
              <a:rPr dirty="0" sz="2400" spc="-5">
                <a:latin typeface="Century Schoolbook"/>
                <a:cs typeface="Century Schoolbook"/>
              </a:rPr>
              <a:t>are  </a:t>
            </a:r>
            <a:r>
              <a:rPr dirty="0" sz="2400">
                <a:latin typeface="Century Schoolbook"/>
                <a:cs typeface="Century Schoolbook"/>
              </a:rPr>
              <a:t>implement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014" y="2577541"/>
            <a:ext cx="8273415" cy="3623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entury Schoolbook"/>
                <a:cs typeface="Century Schoolbook"/>
              </a:rPr>
              <a:t>You </a:t>
            </a:r>
            <a:r>
              <a:rPr dirty="0" sz="2400">
                <a:latin typeface="Century Schoolbook"/>
                <a:cs typeface="Century Schoolbook"/>
              </a:rPr>
              <a:t>can </a:t>
            </a:r>
            <a:r>
              <a:rPr dirty="0" sz="2400" spc="-5">
                <a:latin typeface="Century Schoolbook"/>
                <a:cs typeface="Century Schoolbook"/>
              </a:rPr>
              <a:t>apply inline </a:t>
            </a:r>
            <a:r>
              <a:rPr dirty="0" sz="2400">
                <a:latin typeface="Century Schoolbook"/>
                <a:cs typeface="Century Schoolbook"/>
              </a:rPr>
              <a:t>styles </a:t>
            </a:r>
            <a:r>
              <a:rPr dirty="0" sz="2400" spc="-5">
                <a:latin typeface="Century Schoolbook"/>
                <a:cs typeface="Century Schoolbook"/>
              </a:rPr>
              <a:t>to any tag, </a:t>
            </a:r>
            <a:r>
              <a:rPr dirty="0" sz="2400">
                <a:latin typeface="Century Schoolbook"/>
                <a:cs typeface="Century Schoolbook"/>
              </a:rPr>
              <a:t>for</a:t>
            </a:r>
            <a:r>
              <a:rPr dirty="0" sz="2400" spc="-120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example: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400" spc="-5" b="1">
                <a:latin typeface="Century Schoolbook"/>
                <a:cs typeface="Century Schoolbook"/>
              </a:rPr>
              <a:t>&lt;p style="color: red"&gt;Paragraph </a:t>
            </a:r>
            <a:r>
              <a:rPr dirty="0" sz="2400" b="1">
                <a:latin typeface="Century Schoolbook"/>
                <a:cs typeface="Century Schoolbook"/>
              </a:rPr>
              <a:t>text goes </a:t>
            </a:r>
            <a:r>
              <a:rPr dirty="0" sz="2400" spc="-5" b="1">
                <a:latin typeface="Century Schoolbook"/>
                <a:cs typeface="Century Schoolbook"/>
              </a:rPr>
              <a:t>in  here&lt;/p</a:t>
            </a:r>
            <a:r>
              <a:rPr dirty="0" sz="2400" spc="-5">
                <a:latin typeface="Century Schoolbook"/>
                <a:cs typeface="Century Schoolbook"/>
              </a:rPr>
              <a:t>&gt;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Century Schoolbook"/>
                <a:cs typeface="Century Schoolbook"/>
              </a:rPr>
              <a:t>It </a:t>
            </a:r>
            <a:r>
              <a:rPr dirty="0" sz="2400">
                <a:latin typeface="Century Schoolbook"/>
                <a:cs typeface="Century Schoolbook"/>
              </a:rPr>
              <a:t>suffers </a:t>
            </a:r>
            <a:r>
              <a:rPr dirty="0" sz="2400" spc="-5">
                <a:latin typeface="Century Schoolbook"/>
                <a:cs typeface="Century Schoolbook"/>
              </a:rPr>
              <a:t>the </a:t>
            </a:r>
            <a:r>
              <a:rPr dirty="0" sz="2400">
                <a:latin typeface="Century Schoolbook"/>
                <a:cs typeface="Century Schoolbook"/>
              </a:rPr>
              <a:t>same </a:t>
            </a:r>
            <a:r>
              <a:rPr dirty="0" sz="2400" spc="-5">
                <a:latin typeface="Century Schoolbook"/>
                <a:cs typeface="Century Schoolbook"/>
              </a:rPr>
              <a:t>major drawback </a:t>
            </a:r>
            <a:r>
              <a:rPr dirty="0" sz="2400">
                <a:latin typeface="Century Schoolbook"/>
                <a:cs typeface="Century Schoolbook"/>
              </a:rPr>
              <a:t>- </a:t>
            </a:r>
            <a:r>
              <a:rPr dirty="0" sz="2400" spc="-5">
                <a:latin typeface="Century Schoolbook"/>
                <a:cs typeface="Century Schoolbook"/>
              </a:rPr>
              <a:t>that </a:t>
            </a:r>
            <a:r>
              <a:rPr dirty="0" sz="2400" spc="-10">
                <a:latin typeface="Century Schoolbook"/>
                <a:cs typeface="Century Schoolbook"/>
              </a:rPr>
              <a:t>if </a:t>
            </a:r>
            <a:r>
              <a:rPr dirty="0" sz="2400" spc="-5">
                <a:latin typeface="Century Schoolbook"/>
                <a:cs typeface="Century Schoolbook"/>
              </a:rPr>
              <a:t>you </a:t>
            </a:r>
            <a:r>
              <a:rPr dirty="0" sz="2400">
                <a:latin typeface="Century Schoolbook"/>
                <a:cs typeface="Century Schoolbook"/>
              </a:rPr>
              <a:t>wanted </a:t>
            </a:r>
            <a:r>
              <a:rPr dirty="0" sz="2400" spc="-10">
                <a:latin typeface="Century Schoolbook"/>
                <a:cs typeface="Century Schoolbook"/>
              </a:rPr>
              <a:t>to  </a:t>
            </a:r>
            <a:r>
              <a:rPr dirty="0" sz="2400" spc="-5">
                <a:latin typeface="Century Schoolbook"/>
                <a:cs typeface="Century Schoolbook"/>
              </a:rPr>
              <a:t>change </a:t>
            </a:r>
            <a:r>
              <a:rPr dirty="0" sz="2400" spc="-10">
                <a:latin typeface="Century Schoolbook"/>
                <a:cs typeface="Century Schoolbook"/>
              </a:rPr>
              <a:t>the </a:t>
            </a:r>
            <a:r>
              <a:rPr dirty="0" sz="2400" spc="-5">
                <a:latin typeface="Century Schoolbook"/>
                <a:cs typeface="Century Schoolbook"/>
              </a:rPr>
              <a:t>style </a:t>
            </a:r>
            <a:r>
              <a:rPr dirty="0" sz="2400" spc="-10">
                <a:latin typeface="Century Schoolbook"/>
                <a:cs typeface="Century Schoolbook"/>
              </a:rPr>
              <a:t>properties, you </a:t>
            </a:r>
            <a:r>
              <a:rPr dirty="0" sz="2400" spc="-5">
                <a:latin typeface="Century Schoolbook"/>
                <a:cs typeface="Century Schoolbook"/>
              </a:rPr>
              <a:t>would </a:t>
            </a:r>
            <a:r>
              <a:rPr dirty="0" sz="2400" spc="-10">
                <a:latin typeface="Century Schoolbook"/>
                <a:cs typeface="Century Schoolbook"/>
              </a:rPr>
              <a:t>have </a:t>
            </a:r>
            <a:r>
              <a:rPr dirty="0" sz="2400">
                <a:latin typeface="Century Schoolbook"/>
                <a:cs typeface="Century Schoolbook"/>
              </a:rPr>
              <a:t>to </a:t>
            </a:r>
            <a:r>
              <a:rPr dirty="0" sz="2400" spc="-5">
                <a:latin typeface="Century Schoolbook"/>
                <a:cs typeface="Century Schoolbook"/>
              </a:rPr>
              <a:t>edit each  and every instance of the style on every single </a:t>
            </a:r>
            <a:r>
              <a:rPr dirty="0" sz="2400" spc="-10">
                <a:latin typeface="Century Schoolbook"/>
                <a:cs typeface="Century Schoolbook"/>
              </a:rPr>
              <a:t>page </a:t>
            </a:r>
            <a:r>
              <a:rPr dirty="0" sz="2400" spc="-5">
                <a:latin typeface="Century Schoolbook"/>
                <a:cs typeface="Century Schoolbook"/>
              </a:rPr>
              <a:t>of  your</a:t>
            </a:r>
            <a:r>
              <a:rPr dirty="0" sz="2400" spc="-10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website.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26873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T</a:t>
            </a:r>
            <a:r>
              <a:rPr dirty="0" spc="-5"/>
              <a:t>YPES </a:t>
            </a:r>
            <a:r>
              <a:rPr dirty="0"/>
              <a:t>OF</a:t>
            </a:r>
            <a:r>
              <a:rPr dirty="0" spc="275"/>
              <a:t> </a:t>
            </a:r>
            <a:r>
              <a:rPr dirty="0" sz="3000"/>
              <a:t>CSS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884301"/>
            <a:ext cx="8273415" cy="5102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b="1">
                <a:latin typeface="Century Schoolbook"/>
                <a:cs typeface="Century Schoolbook"/>
              </a:rPr>
              <a:t>Internal</a:t>
            </a:r>
            <a:r>
              <a:rPr dirty="0" sz="2400" spc="5" b="1">
                <a:latin typeface="Century Schoolbook"/>
                <a:cs typeface="Century Schoolbook"/>
              </a:rPr>
              <a:t> </a:t>
            </a:r>
            <a:r>
              <a:rPr dirty="0" sz="2400" spc="-5" b="1">
                <a:latin typeface="Century Schoolbook"/>
                <a:cs typeface="Century Schoolbook"/>
              </a:rPr>
              <a:t>stylesheets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400">
                <a:latin typeface="Century Schoolbook"/>
                <a:cs typeface="Century Schoolbook"/>
              </a:rPr>
              <a:t>With </a:t>
            </a:r>
            <a:r>
              <a:rPr dirty="0" sz="2400" spc="-5">
                <a:latin typeface="Century Schoolbook"/>
                <a:cs typeface="Century Schoolbook"/>
              </a:rPr>
              <a:t>internal stylesheets, </a:t>
            </a:r>
            <a:r>
              <a:rPr dirty="0" sz="2400">
                <a:latin typeface="Century Schoolbook"/>
                <a:cs typeface="Century Schoolbook"/>
              </a:rPr>
              <a:t>a web </a:t>
            </a:r>
            <a:r>
              <a:rPr dirty="0" sz="2400" spc="-5">
                <a:latin typeface="Century Schoolbook"/>
                <a:cs typeface="Century Schoolbook"/>
              </a:rPr>
              <a:t>page's styles are </a:t>
            </a:r>
            <a:r>
              <a:rPr dirty="0" sz="2400" spc="-10">
                <a:latin typeface="Century Schoolbook"/>
                <a:cs typeface="Century Schoolbook"/>
              </a:rPr>
              <a:t>all  </a:t>
            </a:r>
            <a:r>
              <a:rPr dirty="0" sz="2400" spc="-5">
                <a:latin typeface="Century Schoolbook"/>
                <a:cs typeface="Century Schoolbook"/>
              </a:rPr>
              <a:t>specified </a:t>
            </a:r>
            <a:r>
              <a:rPr dirty="0" sz="2400" spc="-10">
                <a:latin typeface="Century Schoolbook"/>
                <a:cs typeface="Century Schoolbook"/>
              </a:rPr>
              <a:t>at </a:t>
            </a:r>
            <a:r>
              <a:rPr dirty="0" sz="2400" spc="-5">
                <a:latin typeface="Century Schoolbook"/>
                <a:cs typeface="Century Schoolbook"/>
              </a:rPr>
              <a:t>the top </a:t>
            </a:r>
            <a:r>
              <a:rPr dirty="0" sz="2400">
                <a:latin typeface="Century Schoolbook"/>
                <a:cs typeface="Century Schoolbook"/>
              </a:rPr>
              <a:t>of </a:t>
            </a:r>
            <a:r>
              <a:rPr dirty="0" sz="2400" spc="-5">
                <a:latin typeface="Century Schoolbook"/>
                <a:cs typeface="Century Schoolbook"/>
              </a:rPr>
              <a:t>the page code, </a:t>
            </a:r>
            <a:r>
              <a:rPr dirty="0" sz="2400" spc="-10">
                <a:latin typeface="Century Schoolbook"/>
                <a:cs typeface="Century Schoolbook"/>
              </a:rPr>
              <a:t>within </a:t>
            </a:r>
            <a:r>
              <a:rPr dirty="0" sz="2400" spc="-5">
                <a:latin typeface="Century Schoolbook"/>
                <a:cs typeface="Century Schoolbook"/>
              </a:rPr>
              <a:t>the &lt;head&gt;  tag </a:t>
            </a:r>
            <a:r>
              <a:rPr dirty="0" sz="2400">
                <a:latin typeface="Century Schoolbook"/>
                <a:cs typeface="Century Schoolbook"/>
              </a:rPr>
              <a:t>for </a:t>
            </a:r>
            <a:r>
              <a:rPr dirty="0" sz="2400" spc="-5">
                <a:latin typeface="Century Schoolbook"/>
                <a:cs typeface="Century Schoolbook"/>
              </a:rPr>
              <a:t>the</a:t>
            </a:r>
            <a:r>
              <a:rPr dirty="0" sz="2400" spc="-20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page.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entury Schoolbook"/>
                <a:cs typeface="Century Schoolbook"/>
              </a:rPr>
              <a:t>&lt;head&gt;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latin typeface="Century Schoolbook"/>
                <a:cs typeface="Century Schoolbook"/>
              </a:rPr>
              <a:t>&lt;style</a:t>
            </a:r>
            <a:r>
              <a:rPr dirty="0" sz="2400" spc="-15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type="text/css"&gt;</a:t>
            </a:r>
            <a:endParaRPr sz="2400">
              <a:latin typeface="Century Schoolbook"/>
              <a:cs typeface="Century Schoolbook"/>
            </a:endParaRPr>
          </a:p>
          <a:p>
            <a:pPr marL="12700" marR="3625215">
              <a:lnSpc>
                <a:spcPct val="120800"/>
              </a:lnSpc>
              <a:spcBef>
                <a:spcPts val="5"/>
              </a:spcBef>
            </a:pPr>
            <a:r>
              <a:rPr dirty="0" sz="2400" spc="-5">
                <a:latin typeface="Century Schoolbook"/>
                <a:cs typeface="Century Schoolbook"/>
              </a:rPr>
              <a:t>h1 </a:t>
            </a:r>
            <a:r>
              <a:rPr dirty="0" sz="2400">
                <a:latin typeface="Century Schoolbook"/>
                <a:cs typeface="Century Schoolbook"/>
              </a:rPr>
              <a:t>{color: </a:t>
            </a:r>
            <a:r>
              <a:rPr dirty="0" sz="2400" spc="-5">
                <a:latin typeface="Century Schoolbook"/>
                <a:cs typeface="Century Schoolbook"/>
              </a:rPr>
              <a:t>blue; </a:t>
            </a:r>
            <a:r>
              <a:rPr dirty="0" sz="2400">
                <a:latin typeface="Century Schoolbook"/>
                <a:cs typeface="Century Schoolbook"/>
              </a:rPr>
              <a:t>font-weight:</a:t>
            </a:r>
            <a:r>
              <a:rPr dirty="0" sz="2400" spc="-145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bold}  </a:t>
            </a:r>
            <a:r>
              <a:rPr dirty="0" sz="2400">
                <a:latin typeface="Century Schoolbook"/>
                <a:cs typeface="Century Schoolbook"/>
              </a:rPr>
              <a:t>p {color:</a:t>
            </a:r>
            <a:r>
              <a:rPr dirty="0" sz="2400" spc="-55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gray}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latin typeface="Century Schoolbook"/>
                <a:cs typeface="Century Schoolbook"/>
              </a:rPr>
              <a:t>&lt;/style&gt;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latin typeface="Century Schoolbook"/>
                <a:cs typeface="Century Schoolbook"/>
              </a:rPr>
              <a:t>&lt;/head&gt;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26873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T</a:t>
            </a:r>
            <a:r>
              <a:rPr dirty="0" spc="-5"/>
              <a:t>YPES </a:t>
            </a:r>
            <a:r>
              <a:rPr dirty="0"/>
              <a:t>OF</a:t>
            </a:r>
            <a:r>
              <a:rPr dirty="0" spc="275"/>
              <a:t> </a:t>
            </a:r>
            <a:r>
              <a:rPr dirty="0" sz="3000"/>
              <a:t>CSS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58267" y="884301"/>
            <a:ext cx="8485505" cy="5332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b="1">
                <a:latin typeface="Century Schoolbook"/>
                <a:cs typeface="Century Schoolbook"/>
              </a:rPr>
              <a:t>External</a:t>
            </a:r>
            <a:r>
              <a:rPr dirty="0" sz="2400" spc="5" b="1">
                <a:latin typeface="Century Schoolbook"/>
                <a:cs typeface="Century Schoolbook"/>
              </a:rPr>
              <a:t> </a:t>
            </a:r>
            <a:r>
              <a:rPr dirty="0" sz="2400" spc="-5" b="1">
                <a:latin typeface="Century Schoolbook"/>
                <a:cs typeface="Century Schoolbook"/>
              </a:rPr>
              <a:t>stylesheets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tabLst>
                <a:tab pos="402590" algn="l"/>
                <a:tab pos="1298575" algn="l"/>
                <a:tab pos="1946275" algn="l"/>
                <a:tab pos="2364105" algn="l"/>
                <a:tab pos="2988945" algn="l"/>
                <a:tab pos="3498215" algn="l"/>
                <a:tab pos="3897629" algn="l"/>
                <a:tab pos="4681220" algn="l"/>
                <a:tab pos="5790565" algn="l"/>
                <a:tab pos="7599680" algn="l"/>
                <a:tab pos="8301355" algn="l"/>
              </a:tabLst>
            </a:pPr>
            <a:r>
              <a:rPr dirty="0" sz="2400" spc="-10">
                <a:latin typeface="Century Schoolbook"/>
                <a:cs typeface="Century Schoolbook"/>
              </a:rPr>
              <a:t>I</a:t>
            </a:r>
            <a:r>
              <a:rPr dirty="0" sz="2400">
                <a:latin typeface="Century Schoolbook"/>
                <a:cs typeface="Century Schoolbook"/>
              </a:rPr>
              <a:t>t	</a:t>
            </a:r>
            <a:r>
              <a:rPr dirty="0" sz="2400" spc="-5">
                <a:latin typeface="Century Schoolbook"/>
                <a:cs typeface="Century Schoolbook"/>
              </a:rPr>
              <a:t>all</a:t>
            </a:r>
            <a:r>
              <a:rPr dirty="0" sz="2400" spc="-15">
                <a:latin typeface="Century Schoolbook"/>
                <a:cs typeface="Century Schoolbook"/>
              </a:rPr>
              <a:t>o</a:t>
            </a:r>
            <a:r>
              <a:rPr dirty="0" sz="2400">
                <a:latin typeface="Century Schoolbook"/>
                <a:cs typeface="Century Schoolbook"/>
              </a:rPr>
              <a:t>w	</a:t>
            </a:r>
            <a:r>
              <a:rPr dirty="0" sz="2400" spc="-20">
                <a:latin typeface="Century Schoolbook"/>
                <a:cs typeface="Century Schoolbook"/>
              </a:rPr>
              <a:t>y</a:t>
            </a:r>
            <a:r>
              <a:rPr dirty="0" sz="2400">
                <a:latin typeface="Century Schoolbook"/>
                <a:cs typeface="Century Schoolbook"/>
              </a:rPr>
              <a:t>ou	to	</a:t>
            </a:r>
            <a:r>
              <a:rPr dirty="0" sz="2400" spc="-5">
                <a:latin typeface="Century Schoolbook"/>
                <a:cs typeface="Century Schoolbook"/>
              </a:rPr>
              <a:t>pu</a:t>
            </a:r>
            <a:r>
              <a:rPr dirty="0" sz="2400">
                <a:latin typeface="Century Schoolbook"/>
                <a:cs typeface="Century Schoolbook"/>
              </a:rPr>
              <a:t>t	</a:t>
            </a:r>
            <a:r>
              <a:rPr dirty="0" sz="2400" spc="-5">
                <a:latin typeface="Century Schoolbook"/>
                <a:cs typeface="Century Schoolbook"/>
              </a:rPr>
              <a:t>al</a:t>
            </a:r>
            <a:r>
              <a:rPr dirty="0" sz="2400">
                <a:latin typeface="Century Schoolbook"/>
                <a:cs typeface="Century Schoolbook"/>
              </a:rPr>
              <a:t>l	</a:t>
            </a:r>
            <a:r>
              <a:rPr dirty="0" sz="2400" spc="-15">
                <a:latin typeface="Century Schoolbook"/>
                <a:cs typeface="Century Schoolbook"/>
              </a:rPr>
              <a:t>o</a:t>
            </a:r>
            <a:r>
              <a:rPr dirty="0" sz="2400">
                <a:latin typeface="Century Schoolbook"/>
                <a:cs typeface="Century Schoolbook"/>
              </a:rPr>
              <a:t>f	</a:t>
            </a:r>
            <a:r>
              <a:rPr dirty="0" sz="2400" spc="-5">
                <a:latin typeface="Century Schoolbook"/>
                <a:cs typeface="Century Schoolbook"/>
              </a:rPr>
              <a:t>yo</a:t>
            </a:r>
            <a:r>
              <a:rPr dirty="0" sz="2400" spc="-10">
                <a:latin typeface="Century Schoolbook"/>
                <a:cs typeface="Century Schoolbook"/>
              </a:rPr>
              <a:t>u</a:t>
            </a:r>
            <a:r>
              <a:rPr dirty="0" sz="2400">
                <a:latin typeface="Century Schoolbook"/>
                <a:cs typeface="Century Schoolbook"/>
              </a:rPr>
              <a:t>r	s</a:t>
            </a:r>
            <a:r>
              <a:rPr dirty="0" sz="2400" spc="5">
                <a:latin typeface="Century Schoolbook"/>
                <a:cs typeface="Century Schoolbook"/>
              </a:rPr>
              <a:t>t</a:t>
            </a:r>
            <a:r>
              <a:rPr dirty="0" sz="2400" spc="-5">
                <a:latin typeface="Century Schoolbook"/>
                <a:cs typeface="Century Schoolbook"/>
              </a:rPr>
              <a:t>y</a:t>
            </a:r>
            <a:r>
              <a:rPr dirty="0" sz="2400" spc="-20">
                <a:latin typeface="Century Schoolbook"/>
                <a:cs typeface="Century Schoolbook"/>
              </a:rPr>
              <a:t>l</a:t>
            </a:r>
            <a:r>
              <a:rPr dirty="0" sz="2400">
                <a:latin typeface="Century Schoolbook"/>
                <a:cs typeface="Century Schoolbook"/>
              </a:rPr>
              <a:t>ing	i</a:t>
            </a:r>
            <a:r>
              <a:rPr dirty="0" sz="2400" spc="-15">
                <a:latin typeface="Century Schoolbook"/>
                <a:cs typeface="Century Schoolbook"/>
              </a:rPr>
              <a:t>n</a:t>
            </a:r>
            <a:r>
              <a:rPr dirty="0" sz="2400">
                <a:latin typeface="Century Schoolbook"/>
                <a:cs typeface="Century Schoolbook"/>
              </a:rPr>
              <a:t>for</a:t>
            </a:r>
            <a:r>
              <a:rPr dirty="0" sz="2400" spc="-5">
                <a:latin typeface="Century Schoolbook"/>
                <a:cs typeface="Century Schoolbook"/>
              </a:rPr>
              <a:t>matio</a:t>
            </a:r>
            <a:r>
              <a:rPr dirty="0" sz="2400">
                <a:latin typeface="Century Schoolbook"/>
                <a:cs typeface="Century Schoolbook"/>
              </a:rPr>
              <a:t>n	into	a  completely </a:t>
            </a:r>
            <a:r>
              <a:rPr dirty="0" sz="2400" spc="-5">
                <a:latin typeface="Century Schoolbook"/>
                <a:cs typeface="Century Schoolbook"/>
              </a:rPr>
              <a:t>separate CSS</a:t>
            </a:r>
            <a:r>
              <a:rPr dirty="0" sz="2400" spc="-30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file.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latin typeface="Century Schoolbook"/>
                <a:cs typeface="Century Schoolbook"/>
              </a:rPr>
              <a:t>We </a:t>
            </a:r>
            <a:r>
              <a:rPr dirty="0" sz="2400">
                <a:latin typeface="Century Schoolbook"/>
                <a:cs typeface="Century Schoolbook"/>
              </a:rPr>
              <a:t>can </a:t>
            </a:r>
            <a:r>
              <a:rPr dirty="0" sz="2400" spc="-5">
                <a:latin typeface="Century Schoolbook"/>
                <a:cs typeface="Century Schoolbook"/>
              </a:rPr>
              <a:t>then simply reference this file from within each</a:t>
            </a:r>
            <a:r>
              <a:rPr dirty="0" sz="2400" spc="160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web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Century Schoolbook"/>
                <a:cs typeface="Century Schoolbook"/>
              </a:rPr>
              <a:t>page, and the page's </a:t>
            </a:r>
            <a:r>
              <a:rPr dirty="0" sz="2400">
                <a:latin typeface="Century Schoolbook"/>
                <a:cs typeface="Century Schoolbook"/>
              </a:rPr>
              <a:t>content will </a:t>
            </a:r>
            <a:r>
              <a:rPr dirty="0" sz="2400" spc="-5">
                <a:latin typeface="Century Schoolbook"/>
                <a:cs typeface="Century Schoolbook"/>
              </a:rPr>
              <a:t>then be styled</a:t>
            </a:r>
            <a:r>
              <a:rPr dirty="0" sz="2400" spc="-85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accordingly.</a:t>
            </a:r>
            <a:endParaRPr sz="2400">
              <a:latin typeface="Century Schoolbook"/>
              <a:cs typeface="Century Schoolbook"/>
            </a:endParaRPr>
          </a:p>
          <a:p>
            <a:pPr algn="just"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Century Schoolbook"/>
                <a:cs typeface="Century Schoolbook"/>
              </a:rPr>
              <a:t>The </a:t>
            </a:r>
            <a:r>
              <a:rPr dirty="0" sz="2400" spc="-5">
                <a:latin typeface="Century Schoolbook"/>
                <a:cs typeface="Century Schoolbook"/>
              </a:rPr>
              <a:t>obvious huge advantage </a:t>
            </a:r>
            <a:r>
              <a:rPr dirty="0" sz="2400">
                <a:latin typeface="Century Schoolbook"/>
                <a:cs typeface="Century Schoolbook"/>
              </a:rPr>
              <a:t>of </a:t>
            </a:r>
            <a:r>
              <a:rPr dirty="0" sz="2400" spc="-5">
                <a:latin typeface="Century Schoolbook"/>
                <a:cs typeface="Century Schoolbook"/>
              </a:rPr>
              <a:t>this method </a:t>
            </a:r>
            <a:r>
              <a:rPr dirty="0" sz="2400">
                <a:latin typeface="Century Schoolbook"/>
                <a:cs typeface="Century Schoolbook"/>
              </a:rPr>
              <a:t>is </a:t>
            </a:r>
            <a:r>
              <a:rPr dirty="0" sz="2400" spc="-5">
                <a:latin typeface="Century Schoolbook"/>
                <a:cs typeface="Century Schoolbook"/>
              </a:rPr>
              <a:t>that </a:t>
            </a:r>
            <a:r>
              <a:rPr dirty="0" sz="2400" spc="-10">
                <a:latin typeface="Century Schoolbook"/>
                <a:cs typeface="Century Schoolbook"/>
              </a:rPr>
              <a:t>you </a:t>
            </a:r>
            <a:r>
              <a:rPr dirty="0" sz="2400" spc="-5">
                <a:latin typeface="Century Schoolbook"/>
                <a:cs typeface="Century Schoolbook"/>
              </a:rPr>
              <a:t>need  </a:t>
            </a:r>
            <a:r>
              <a:rPr dirty="0" sz="2400">
                <a:latin typeface="Century Schoolbook"/>
                <a:cs typeface="Century Schoolbook"/>
              </a:rPr>
              <a:t>only </a:t>
            </a:r>
            <a:r>
              <a:rPr dirty="0" sz="2400" spc="-5">
                <a:latin typeface="Century Schoolbook"/>
                <a:cs typeface="Century Schoolbook"/>
              </a:rPr>
              <a:t>change </a:t>
            </a:r>
            <a:r>
              <a:rPr dirty="0" sz="2400">
                <a:latin typeface="Century Schoolbook"/>
                <a:cs typeface="Century Schoolbook"/>
              </a:rPr>
              <a:t>a </a:t>
            </a:r>
            <a:r>
              <a:rPr dirty="0" sz="2400" spc="-5">
                <a:latin typeface="Century Schoolbook"/>
                <a:cs typeface="Century Schoolbook"/>
              </a:rPr>
              <a:t>style </a:t>
            </a:r>
            <a:r>
              <a:rPr dirty="0" sz="2400" spc="-10">
                <a:latin typeface="Century Schoolbook"/>
                <a:cs typeface="Century Schoolbook"/>
              </a:rPr>
              <a:t>in </a:t>
            </a:r>
            <a:r>
              <a:rPr dirty="0" sz="2400" spc="-5">
                <a:latin typeface="Century Schoolbook"/>
                <a:cs typeface="Century Schoolbook"/>
              </a:rPr>
              <a:t>your stylesheet file(.css file), and the  changes </a:t>
            </a:r>
            <a:r>
              <a:rPr dirty="0" sz="2400">
                <a:latin typeface="Century Schoolbook"/>
                <a:cs typeface="Century Schoolbook"/>
              </a:rPr>
              <a:t>will cascade </a:t>
            </a:r>
            <a:r>
              <a:rPr dirty="0" sz="2400" spc="-5">
                <a:latin typeface="Century Schoolbook"/>
                <a:cs typeface="Century Schoolbook"/>
              </a:rPr>
              <a:t>through the </a:t>
            </a:r>
            <a:r>
              <a:rPr dirty="0" sz="2400">
                <a:latin typeface="Century Schoolbook"/>
                <a:cs typeface="Century Schoolbook"/>
              </a:rPr>
              <a:t>rest </a:t>
            </a:r>
            <a:r>
              <a:rPr dirty="0" sz="2400" spc="-5">
                <a:latin typeface="Century Schoolbook"/>
                <a:cs typeface="Century Schoolbook"/>
              </a:rPr>
              <a:t>of your</a:t>
            </a:r>
            <a:r>
              <a:rPr dirty="0" sz="2400" spc="-100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website.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10">
                <a:latin typeface="Century Schoolbook"/>
                <a:cs typeface="Century Schoolbook"/>
              </a:rPr>
              <a:t>Exa: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latin typeface="Century Schoolbook"/>
                <a:cs typeface="Century Schoolbook"/>
              </a:rPr>
              <a:t>&lt;head&gt;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967990" algn="l"/>
                <a:tab pos="4998085" algn="l"/>
              </a:tabLst>
            </a:pPr>
            <a:r>
              <a:rPr dirty="0" sz="2000" spc="-5" b="1">
                <a:latin typeface="Century Schoolbook"/>
                <a:cs typeface="Century Schoolbook"/>
              </a:rPr>
              <a:t>&lt;link</a:t>
            </a:r>
            <a:r>
              <a:rPr dirty="0" sz="2000" spc="20" b="1">
                <a:latin typeface="Century Schoolbook"/>
                <a:cs typeface="Century Schoolbook"/>
              </a:rPr>
              <a:t> </a:t>
            </a:r>
            <a:r>
              <a:rPr dirty="0" sz="2000" spc="-5" b="1">
                <a:latin typeface="Century Schoolbook"/>
                <a:cs typeface="Century Schoolbook"/>
              </a:rPr>
              <a:t>rel="stylesheet“	type="text/css"	href="stylesheet.css"</a:t>
            </a:r>
            <a:r>
              <a:rPr dirty="0" sz="2000" spc="-40" b="1">
                <a:latin typeface="Century Schoolbook"/>
                <a:cs typeface="Century Schoolbook"/>
              </a:rPr>
              <a:t> </a:t>
            </a:r>
            <a:r>
              <a:rPr dirty="0" sz="2000" spc="-5" b="1">
                <a:latin typeface="Century Schoolbook"/>
                <a:cs typeface="Century Schoolbook"/>
              </a:rPr>
              <a:t>/&gt;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Century Schoolbook"/>
                <a:cs typeface="Century Schoolbook"/>
              </a:rPr>
              <a:t>&lt;/head&gt;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73558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L</a:t>
            </a:r>
            <a:r>
              <a:rPr dirty="0"/>
              <a:t>INKING </a:t>
            </a:r>
            <a:r>
              <a:rPr dirty="0" spc="-5"/>
              <a:t>TO </a:t>
            </a:r>
            <a:r>
              <a:rPr dirty="0"/>
              <a:t>AN </a:t>
            </a:r>
            <a:r>
              <a:rPr dirty="0" sz="3000" spc="-5"/>
              <a:t>E</a:t>
            </a:r>
            <a:r>
              <a:rPr dirty="0" spc="-5"/>
              <a:t>XTERNAL </a:t>
            </a:r>
            <a:r>
              <a:rPr dirty="0" sz="3000" spc="-10"/>
              <a:t>S</a:t>
            </a:r>
            <a:r>
              <a:rPr dirty="0" spc="-10"/>
              <a:t>TYLE</a:t>
            </a:r>
            <a:r>
              <a:rPr dirty="0" spc="185"/>
              <a:t> </a:t>
            </a:r>
            <a:r>
              <a:rPr dirty="0" sz="3000" spc="-5"/>
              <a:t>S</a:t>
            </a:r>
            <a:r>
              <a:rPr dirty="0" spc="-5"/>
              <a:t>HEET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066800" y="5020055"/>
            <a:ext cx="7620000" cy="1838325"/>
          </a:xfrm>
          <a:custGeom>
            <a:avLst/>
            <a:gdLst/>
            <a:ahLst/>
            <a:cxnLst/>
            <a:rect l="l" t="t" r="r" b="b"/>
            <a:pathLst>
              <a:path w="7620000" h="1838325">
                <a:moveTo>
                  <a:pt x="0" y="1837943"/>
                </a:moveTo>
                <a:lnTo>
                  <a:pt x="7620000" y="1837943"/>
                </a:lnTo>
                <a:lnTo>
                  <a:pt x="7620000" y="0"/>
                </a:lnTo>
                <a:lnTo>
                  <a:pt x="0" y="0"/>
                </a:lnTo>
                <a:lnTo>
                  <a:pt x="0" y="183794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6800" y="5020055"/>
            <a:ext cx="7620000" cy="1838325"/>
          </a:xfrm>
          <a:custGeom>
            <a:avLst/>
            <a:gdLst/>
            <a:ahLst/>
            <a:cxnLst/>
            <a:rect l="l" t="t" r="r" b="b"/>
            <a:pathLst>
              <a:path w="7620000" h="1838325">
                <a:moveTo>
                  <a:pt x="0" y="1837943"/>
                </a:moveTo>
                <a:lnTo>
                  <a:pt x="7620000" y="1837943"/>
                </a:lnTo>
                <a:lnTo>
                  <a:pt x="7620000" y="0"/>
                </a:lnTo>
                <a:lnTo>
                  <a:pt x="0" y="0"/>
                </a:lnTo>
                <a:lnTo>
                  <a:pt x="0" y="18379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05198" y="5927242"/>
            <a:ext cx="1962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entury Schoolbook"/>
                <a:cs typeface="Century Schoolbook"/>
              </a:rPr>
              <a:t>Rel=“stylsheet</a:t>
            </a:r>
            <a:r>
              <a:rPr dirty="0" sz="1800" spc="-5">
                <a:latin typeface="Century Schoolbook"/>
                <a:cs typeface="Century Schoolbook"/>
              </a:rPr>
              <a:t>”&gt;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4995545"/>
            <a:ext cx="2693035" cy="183705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latin typeface="Century Schoolbook"/>
                <a:cs typeface="Century Schoolbook"/>
              </a:rPr>
              <a:t>&lt;Head&gt;</a:t>
            </a:r>
            <a:endParaRPr sz="18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800" spc="-5">
                <a:latin typeface="Century Schoolbook"/>
                <a:cs typeface="Century Schoolbook"/>
              </a:rPr>
              <a:t>&lt;Title&gt;Demo_1&lt;/Title&gt;</a:t>
            </a:r>
            <a:endParaRPr sz="18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 spc="-5">
                <a:latin typeface="Century Schoolbook"/>
                <a:cs typeface="Century Schoolbook"/>
              </a:rPr>
              <a:t>&lt;Style</a:t>
            </a:r>
            <a:r>
              <a:rPr dirty="0" sz="1800" spc="-30">
                <a:latin typeface="Century Schoolbook"/>
                <a:cs typeface="Century Schoolbook"/>
              </a:rPr>
              <a:t> </a:t>
            </a:r>
            <a:r>
              <a:rPr dirty="0" sz="1800" spc="-5">
                <a:latin typeface="Century Schoolbook"/>
                <a:cs typeface="Century Schoolbook"/>
              </a:rPr>
              <a:t>type=“text/css”&gt;</a:t>
            </a:r>
            <a:endParaRPr sz="18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800">
                <a:latin typeface="Century Schoolbook"/>
                <a:cs typeface="Century Schoolbook"/>
              </a:rPr>
              <a:t>&lt;Link</a:t>
            </a:r>
            <a:r>
              <a:rPr dirty="0" sz="1800" spc="-70">
                <a:latin typeface="Century Schoolbook"/>
                <a:cs typeface="Century Schoolbook"/>
              </a:rPr>
              <a:t> </a:t>
            </a:r>
            <a:r>
              <a:rPr dirty="0" sz="1800" spc="-5" b="1">
                <a:latin typeface="Century Schoolbook"/>
                <a:cs typeface="Century Schoolbook"/>
              </a:rPr>
              <a:t>href=“style1.css”</a:t>
            </a:r>
            <a:endParaRPr sz="18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800">
                <a:latin typeface="Century Schoolbook"/>
                <a:cs typeface="Century Schoolbook"/>
              </a:rPr>
              <a:t>&lt;/Style&gt;</a:t>
            </a:r>
            <a:endParaRPr sz="18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 spc="-5">
                <a:latin typeface="Century Schoolbook"/>
                <a:cs typeface="Century Schoolbook"/>
              </a:rPr>
              <a:t>&lt;/Head&gt;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255" y="2714244"/>
            <a:ext cx="3709670" cy="3245485"/>
          </a:xfrm>
          <a:custGeom>
            <a:avLst/>
            <a:gdLst/>
            <a:ahLst/>
            <a:cxnLst/>
            <a:rect l="l" t="t" r="r" b="b"/>
            <a:pathLst>
              <a:path w="3709670" h="3245485">
                <a:moveTo>
                  <a:pt x="3091180" y="786383"/>
                </a:moveTo>
                <a:lnTo>
                  <a:pt x="2163826" y="786383"/>
                </a:lnTo>
                <a:lnTo>
                  <a:pt x="2931287" y="3244900"/>
                </a:lnTo>
                <a:lnTo>
                  <a:pt x="3091180" y="786383"/>
                </a:lnTo>
                <a:close/>
              </a:path>
              <a:path w="3709670" h="3245485">
                <a:moveTo>
                  <a:pt x="3578352" y="0"/>
                </a:moveTo>
                <a:lnTo>
                  <a:pt x="131064" y="0"/>
                </a:lnTo>
                <a:lnTo>
                  <a:pt x="80051" y="10298"/>
                </a:lnTo>
                <a:lnTo>
                  <a:pt x="38390" y="38385"/>
                </a:lnTo>
                <a:lnTo>
                  <a:pt x="10300" y="80045"/>
                </a:lnTo>
                <a:lnTo>
                  <a:pt x="0" y="131063"/>
                </a:lnTo>
                <a:lnTo>
                  <a:pt x="0" y="655319"/>
                </a:lnTo>
                <a:lnTo>
                  <a:pt x="10300" y="706338"/>
                </a:lnTo>
                <a:lnTo>
                  <a:pt x="38390" y="747998"/>
                </a:lnTo>
                <a:lnTo>
                  <a:pt x="80051" y="776085"/>
                </a:lnTo>
                <a:lnTo>
                  <a:pt x="131064" y="786383"/>
                </a:lnTo>
                <a:lnTo>
                  <a:pt x="3578352" y="786383"/>
                </a:lnTo>
                <a:lnTo>
                  <a:pt x="3629370" y="776085"/>
                </a:lnTo>
                <a:lnTo>
                  <a:pt x="3671030" y="747998"/>
                </a:lnTo>
                <a:lnTo>
                  <a:pt x="3699117" y="706338"/>
                </a:lnTo>
                <a:lnTo>
                  <a:pt x="3709416" y="655319"/>
                </a:lnTo>
                <a:lnTo>
                  <a:pt x="3709416" y="131063"/>
                </a:lnTo>
                <a:lnTo>
                  <a:pt x="3699117" y="80045"/>
                </a:lnTo>
                <a:lnTo>
                  <a:pt x="3671030" y="38385"/>
                </a:lnTo>
                <a:lnTo>
                  <a:pt x="3629370" y="10298"/>
                </a:lnTo>
                <a:lnTo>
                  <a:pt x="357835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3255" y="2714244"/>
            <a:ext cx="3709670" cy="3245485"/>
          </a:xfrm>
          <a:custGeom>
            <a:avLst/>
            <a:gdLst/>
            <a:ahLst/>
            <a:cxnLst/>
            <a:rect l="l" t="t" r="r" b="b"/>
            <a:pathLst>
              <a:path w="3709670" h="3245485">
                <a:moveTo>
                  <a:pt x="0" y="131063"/>
                </a:moveTo>
                <a:lnTo>
                  <a:pt x="10300" y="80045"/>
                </a:lnTo>
                <a:lnTo>
                  <a:pt x="38390" y="38385"/>
                </a:lnTo>
                <a:lnTo>
                  <a:pt x="80051" y="10298"/>
                </a:lnTo>
                <a:lnTo>
                  <a:pt x="131064" y="0"/>
                </a:lnTo>
                <a:lnTo>
                  <a:pt x="2163826" y="0"/>
                </a:lnTo>
                <a:lnTo>
                  <a:pt x="3091180" y="0"/>
                </a:lnTo>
                <a:lnTo>
                  <a:pt x="3578352" y="0"/>
                </a:lnTo>
                <a:lnTo>
                  <a:pt x="3629370" y="10298"/>
                </a:lnTo>
                <a:lnTo>
                  <a:pt x="3671030" y="38385"/>
                </a:lnTo>
                <a:lnTo>
                  <a:pt x="3699117" y="80045"/>
                </a:lnTo>
                <a:lnTo>
                  <a:pt x="3709416" y="131063"/>
                </a:lnTo>
                <a:lnTo>
                  <a:pt x="3709416" y="458723"/>
                </a:lnTo>
                <a:lnTo>
                  <a:pt x="3709416" y="655319"/>
                </a:lnTo>
                <a:lnTo>
                  <a:pt x="3699117" y="706338"/>
                </a:lnTo>
                <a:lnTo>
                  <a:pt x="3671030" y="747998"/>
                </a:lnTo>
                <a:lnTo>
                  <a:pt x="3629370" y="776085"/>
                </a:lnTo>
                <a:lnTo>
                  <a:pt x="3578352" y="786383"/>
                </a:lnTo>
                <a:lnTo>
                  <a:pt x="3091180" y="786383"/>
                </a:lnTo>
                <a:lnTo>
                  <a:pt x="2931287" y="3244900"/>
                </a:lnTo>
                <a:lnTo>
                  <a:pt x="2163826" y="786383"/>
                </a:lnTo>
                <a:lnTo>
                  <a:pt x="131064" y="786383"/>
                </a:lnTo>
                <a:lnTo>
                  <a:pt x="80051" y="776085"/>
                </a:lnTo>
                <a:lnTo>
                  <a:pt x="38390" y="747998"/>
                </a:lnTo>
                <a:lnTo>
                  <a:pt x="10300" y="706338"/>
                </a:lnTo>
                <a:lnTo>
                  <a:pt x="0" y="655319"/>
                </a:lnTo>
                <a:lnTo>
                  <a:pt x="0" y="458723"/>
                </a:lnTo>
                <a:lnTo>
                  <a:pt x="0" y="1310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0095" y="2783585"/>
            <a:ext cx="32683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entury Schoolbook"/>
                <a:cs typeface="Century Schoolbook"/>
              </a:rPr>
              <a:t>HREF attribute </a:t>
            </a:r>
            <a:r>
              <a:rPr dirty="0" sz="1800" spc="-10">
                <a:latin typeface="Century Schoolbook"/>
                <a:cs typeface="Century Schoolbook"/>
              </a:rPr>
              <a:t>states </a:t>
            </a:r>
            <a:r>
              <a:rPr dirty="0" sz="1800" spc="-5">
                <a:latin typeface="Century Schoolbook"/>
                <a:cs typeface="Century Schoolbook"/>
              </a:rPr>
              <a:t>the  relative URL to the style</a:t>
            </a:r>
            <a:r>
              <a:rPr dirty="0" sz="1800" spc="-45">
                <a:latin typeface="Century Schoolbook"/>
                <a:cs typeface="Century Schoolbook"/>
              </a:rPr>
              <a:t> </a:t>
            </a:r>
            <a:r>
              <a:rPr dirty="0" sz="1800" spc="-5">
                <a:latin typeface="Century Schoolbook"/>
                <a:cs typeface="Century Schoolbook"/>
              </a:rPr>
              <a:t>sheet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07840" y="2500883"/>
            <a:ext cx="4107815" cy="3520440"/>
          </a:xfrm>
          <a:custGeom>
            <a:avLst/>
            <a:gdLst/>
            <a:ahLst/>
            <a:cxnLst/>
            <a:rect l="l" t="t" r="r" b="b"/>
            <a:pathLst>
              <a:path w="4107815" h="3520440">
                <a:moveTo>
                  <a:pt x="1823847" y="1427988"/>
                </a:moveTo>
                <a:lnTo>
                  <a:pt x="845058" y="1427988"/>
                </a:lnTo>
                <a:lnTo>
                  <a:pt x="0" y="3519893"/>
                </a:lnTo>
                <a:lnTo>
                  <a:pt x="1823847" y="1427988"/>
                </a:lnTo>
                <a:close/>
              </a:path>
              <a:path w="4107815" h="3520440">
                <a:moveTo>
                  <a:pt x="3869690" y="0"/>
                </a:moveTo>
                <a:lnTo>
                  <a:pt x="430530" y="0"/>
                </a:lnTo>
                <a:lnTo>
                  <a:pt x="382564" y="4835"/>
                </a:lnTo>
                <a:lnTo>
                  <a:pt x="337889" y="18702"/>
                </a:lnTo>
                <a:lnTo>
                  <a:pt x="297462" y="40645"/>
                </a:lnTo>
                <a:lnTo>
                  <a:pt x="262239" y="69707"/>
                </a:lnTo>
                <a:lnTo>
                  <a:pt x="233177" y="104930"/>
                </a:lnTo>
                <a:lnTo>
                  <a:pt x="211234" y="145357"/>
                </a:lnTo>
                <a:lnTo>
                  <a:pt x="197367" y="190032"/>
                </a:lnTo>
                <a:lnTo>
                  <a:pt x="192532" y="237998"/>
                </a:lnTo>
                <a:lnTo>
                  <a:pt x="192532" y="1189989"/>
                </a:lnTo>
                <a:lnTo>
                  <a:pt x="197367" y="1237955"/>
                </a:lnTo>
                <a:lnTo>
                  <a:pt x="211234" y="1282630"/>
                </a:lnTo>
                <a:lnTo>
                  <a:pt x="233177" y="1323057"/>
                </a:lnTo>
                <a:lnTo>
                  <a:pt x="262239" y="1358280"/>
                </a:lnTo>
                <a:lnTo>
                  <a:pt x="297462" y="1387342"/>
                </a:lnTo>
                <a:lnTo>
                  <a:pt x="337889" y="1409285"/>
                </a:lnTo>
                <a:lnTo>
                  <a:pt x="382564" y="1423152"/>
                </a:lnTo>
                <a:lnTo>
                  <a:pt x="430530" y="1427988"/>
                </a:lnTo>
                <a:lnTo>
                  <a:pt x="3869690" y="1427988"/>
                </a:lnTo>
                <a:lnTo>
                  <a:pt x="3917655" y="1423152"/>
                </a:lnTo>
                <a:lnTo>
                  <a:pt x="3962330" y="1409285"/>
                </a:lnTo>
                <a:lnTo>
                  <a:pt x="4002757" y="1387342"/>
                </a:lnTo>
                <a:lnTo>
                  <a:pt x="4037980" y="1358280"/>
                </a:lnTo>
                <a:lnTo>
                  <a:pt x="4067042" y="1323057"/>
                </a:lnTo>
                <a:lnTo>
                  <a:pt x="4088985" y="1282630"/>
                </a:lnTo>
                <a:lnTo>
                  <a:pt x="4102852" y="1237955"/>
                </a:lnTo>
                <a:lnTo>
                  <a:pt x="4107688" y="1189989"/>
                </a:lnTo>
                <a:lnTo>
                  <a:pt x="4107688" y="237998"/>
                </a:lnTo>
                <a:lnTo>
                  <a:pt x="4102852" y="190032"/>
                </a:lnTo>
                <a:lnTo>
                  <a:pt x="4088985" y="145357"/>
                </a:lnTo>
                <a:lnTo>
                  <a:pt x="4067042" y="104930"/>
                </a:lnTo>
                <a:lnTo>
                  <a:pt x="4037980" y="69707"/>
                </a:lnTo>
                <a:lnTo>
                  <a:pt x="4002757" y="40645"/>
                </a:lnTo>
                <a:lnTo>
                  <a:pt x="3962330" y="18702"/>
                </a:lnTo>
                <a:lnTo>
                  <a:pt x="3917655" y="4835"/>
                </a:lnTo>
                <a:lnTo>
                  <a:pt x="386969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07840" y="2500883"/>
            <a:ext cx="4107815" cy="3520440"/>
          </a:xfrm>
          <a:custGeom>
            <a:avLst/>
            <a:gdLst/>
            <a:ahLst/>
            <a:cxnLst/>
            <a:rect l="l" t="t" r="r" b="b"/>
            <a:pathLst>
              <a:path w="4107815" h="3520440">
                <a:moveTo>
                  <a:pt x="192532" y="237998"/>
                </a:moveTo>
                <a:lnTo>
                  <a:pt x="197367" y="190032"/>
                </a:lnTo>
                <a:lnTo>
                  <a:pt x="211234" y="145357"/>
                </a:lnTo>
                <a:lnTo>
                  <a:pt x="233177" y="104930"/>
                </a:lnTo>
                <a:lnTo>
                  <a:pt x="262239" y="69707"/>
                </a:lnTo>
                <a:lnTo>
                  <a:pt x="297462" y="40645"/>
                </a:lnTo>
                <a:lnTo>
                  <a:pt x="337889" y="18702"/>
                </a:lnTo>
                <a:lnTo>
                  <a:pt x="382564" y="4835"/>
                </a:lnTo>
                <a:lnTo>
                  <a:pt x="430530" y="0"/>
                </a:lnTo>
                <a:lnTo>
                  <a:pt x="845058" y="0"/>
                </a:lnTo>
                <a:lnTo>
                  <a:pt x="1823847" y="0"/>
                </a:lnTo>
                <a:lnTo>
                  <a:pt x="3869690" y="0"/>
                </a:lnTo>
                <a:lnTo>
                  <a:pt x="3917655" y="4835"/>
                </a:lnTo>
                <a:lnTo>
                  <a:pt x="3962330" y="18702"/>
                </a:lnTo>
                <a:lnTo>
                  <a:pt x="4002757" y="40645"/>
                </a:lnTo>
                <a:lnTo>
                  <a:pt x="4037980" y="69707"/>
                </a:lnTo>
                <a:lnTo>
                  <a:pt x="4067042" y="104930"/>
                </a:lnTo>
                <a:lnTo>
                  <a:pt x="4088985" y="145357"/>
                </a:lnTo>
                <a:lnTo>
                  <a:pt x="4102852" y="190032"/>
                </a:lnTo>
                <a:lnTo>
                  <a:pt x="4107688" y="237998"/>
                </a:lnTo>
                <a:lnTo>
                  <a:pt x="4107688" y="832992"/>
                </a:lnTo>
                <a:lnTo>
                  <a:pt x="4107688" y="1189989"/>
                </a:lnTo>
                <a:lnTo>
                  <a:pt x="4102852" y="1237955"/>
                </a:lnTo>
                <a:lnTo>
                  <a:pt x="4088985" y="1282630"/>
                </a:lnTo>
                <a:lnTo>
                  <a:pt x="4067042" y="1323057"/>
                </a:lnTo>
                <a:lnTo>
                  <a:pt x="4037980" y="1358280"/>
                </a:lnTo>
                <a:lnTo>
                  <a:pt x="4002757" y="1387342"/>
                </a:lnTo>
                <a:lnTo>
                  <a:pt x="3962330" y="1409285"/>
                </a:lnTo>
                <a:lnTo>
                  <a:pt x="3917655" y="1423152"/>
                </a:lnTo>
                <a:lnTo>
                  <a:pt x="3869690" y="1427988"/>
                </a:lnTo>
                <a:lnTo>
                  <a:pt x="1823847" y="1427988"/>
                </a:lnTo>
                <a:lnTo>
                  <a:pt x="0" y="3519893"/>
                </a:lnTo>
                <a:lnTo>
                  <a:pt x="845058" y="1427988"/>
                </a:lnTo>
                <a:lnTo>
                  <a:pt x="430530" y="1427988"/>
                </a:lnTo>
                <a:lnTo>
                  <a:pt x="382564" y="1423152"/>
                </a:lnTo>
                <a:lnTo>
                  <a:pt x="337889" y="1409285"/>
                </a:lnTo>
                <a:lnTo>
                  <a:pt x="297462" y="1387342"/>
                </a:lnTo>
                <a:lnTo>
                  <a:pt x="262239" y="1358280"/>
                </a:lnTo>
                <a:lnTo>
                  <a:pt x="233177" y="1323057"/>
                </a:lnTo>
                <a:lnTo>
                  <a:pt x="211234" y="1282630"/>
                </a:lnTo>
                <a:lnTo>
                  <a:pt x="197367" y="1237955"/>
                </a:lnTo>
                <a:lnTo>
                  <a:pt x="192532" y="1189989"/>
                </a:lnTo>
                <a:lnTo>
                  <a:pt x="192532" y="832992"/>
                </a:lnTo>
                <a:lnTo>
                  <a:pt x="192532" y="2379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649851" y="2875026"/>
            <a:ext cx="3502660" cy="847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800" spc="-5">
                <a:latin typeface="Century Schoolbook"/>
                <a:cs typeface="Century Schoolbook"/>
              </a:rPr>
              <a:t>relationship between the </a:t>
            </a:r>
            <a:r>
              <a:rPr dirty="0" sz="1800">
                <a:latin typeface="Century Schoolbook"/>
                <a:cs typeface="Century Schoolbook"/>
              </a:rPr>
              <a:t>current  </a:t>
            </a:r>
            <a:r>
              <a:rPr dirty="0" sz="1800" spc="-5">
                <a:latin typeface="Century Schoolbook"/>
                <a:cs typeface="Century Schoolbook"/>
              </a:rPr>
              <a:t>document and the document  identified by the </a:t>
            </a:r>
            <a:r>
              <a:rPr dirty="0" sz="1800" i="1">
                <a:latin typeface="Century Schoolbook"/>
                <a:cs typeface="Century Schoolbook"/>
              </a:rPr>
              <a:t>href</a:t>
            </a:r>
            <a:r>
              <a:rPr dirty="0" sz="1800" spc="-20" i="1">
                <a:latin typeface="Century Schoolbook"/>
                <a:cs typeface="Century Schoolbook"/>
              </a:rPr>
              <a:t> </a:t>
            </a:r>
            <a:r>
              <a:rPr dirty="0" sz="1800" spc="-5">
                <a:latin typeface="Century Schoolbook"/>
                <a:cs typeface="Century Schoolbook"/>
              </a:rPr>
              <a:t>attribute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691" y="826617"/>
            <a:ext cx="8202295" cy="2073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spc="-5">
                <a:latin typeface="Century Schoolbook"/>
                <a:cs typeface="Century Schoolbook"/>
              </a:rPr>
              <a:t>To link </a:t>
            </a:r>
            <a:r>
              <a:rPr dirty="0" sz="2000">
                <a:latin typeface="Century Schoolbook"/>
                <a:cs typeface="Century Schoolbook"/>
              </a:rPr>
              <a:t>a Web </a:t>
            </a:r>
            <a:r>
              <a:rPr dirty="0" sz="2000" spc="-5">
                <a:latin typeface="Century Schoolbook"/>
                <a:cs typeface="Century Schoolbook"/>
              </a:rPr>
              <a:t>page </a:t>
            </a:r>
            <a:r>
              <a:rPr dirty="0" sz="2000" spc="-10">
                <a:latin typeface="Century Schoolbook"/>
                <a:cs typeface="Century Schoolbook"/>
              </a:rPr>
              <a:t>to an </a:t>
            </a:r>
            <a:r>
              <a:rPr dirty="0" sz="2000" spc="-5">
                <a:latin typeface="Century Schoolbook"/>
                <a:cs typeface="Century Schoolbook"/>
              </a:rPr>
              <a:t>external </a:t>
            </a:r>
            <a:r>
              <a:rPr dirty="0" sz="2000" spc="-10">
                <a:latin typeface="Century Schoolbook"/>
                <a:cs typeface="Century Schoolbook"/>
              </a:rPr>
              <a:t>style </a:t>
            </a:r>
            <a:r>
              <a:rPr dirty="0" sz="2000" spc="-5">
                <a:latin typeface="Century Schoolbook"/>
                <a:cs typeface="Century Schoolbook"/>
              </a:rPr>
              <a:t>sheet </a:t>
            </a:r>
            <a:r>
              <a:rPr dirty="0" sz="2000">
                <a:latin typeface="Century Schoolbook"/>
                <a:cs typeface="Century Schoolbook"/>
              </a:rPr>
              <a:t>a </a:t>
            </a:r>
            <a:r>
              <a:rPr dirty="0" sz="2000" spc="-5">
                <a:latin typeface="Century Schoolbook"/>
                <a:cs typeface="Century Schoolbook"/>
              </a:rPr>
              <a:t>&lt;LINK&gt; element  </a:t>
            </a:r>
            <a:r>
              <a:rPr dirty="0" sz="2000">
                <a:latin typeface="Century Schoolbook"/>
                <a:cs typeface="Century Schoolbook"/>
              </a:rPr>
              <a:t>should </a:t>
            </a:r>
            <a:r>
              <a:rPr dirty="0" sz="2000" spc="-10">
                <a:latin typeface="Century Schoolbook"/>
                <a:cs typeface="Century Schoolbook"/>
              </a:rPr>
              <a:t>be </a:t>
            </a:r>
            <a:r>
              <a:rPr dirty="0" sz="2000" spc="-5">
                <a:latin typeface="Century Schoolbook"/>
                <a:cs typeface="Century Schoolbook"/>
              </a:rPr>
              <a:t>added within </a:t>
            </a:r>
            <a:r>
              <a:rPr dirty="0" sz="2000">
                <a:latin typeface="Century Schoolbook"/>
                <a:cs typeface="Century Schoolbook"/>
              </a:rPr>
              <a:t>&lt;HEAD&gt; </a:t>
            </a:r>
            <a:r>
              <a:rPr dirty="0" sz="2000" spc="-5">
                <a:latin typeface="Century Schoolbook"/>
                <a:cs typeface="Century Schoolbook"/>
              </a:rPr>
              <a:t>element </a:t>
            </a:r>
            <a:r>
              <a:rPr dirty="0" sz="2000">
                <a:latin typeface="Century Schoolbook"/>
                <a:cs typeface="Century Schoolbook"/>
              </a:rPr>
              <a:t>of a </a:t>
            </a:r>
            <a:r>
              <a:rPr dirty="0" sz="2000" spc="-5">
                <a:latin typeface="Century Schoolbook"/>
                <a:cs typeface="Century Schoolbook"/>
              </a:rPr>
              <a:t>document </a:t>
            </a:r>
            <a:r>
              <a:rPr dirty="0" sz="2000" spc="-10">
                <a:latin typeface="Century Schoolbook"/>
                <a:cs typeface="Century Schoolbook"/>
              </a:rPr>
              <a:t>with </a:t>
            </a:r>
            <a:r>
              <a:rPr dirty="0" sz="2000">
                <a:latin typeface="Century Schoolbook"/>
                <a:cs typeface="Century Schoolbook"/>
              </a:rPr>
              <a:t>the  URL to a </a:t>
            </a:r>
            <a:r>
              <a:rPr dirty="0" sz="2000" spc="-5">
                <a:latin typeface="Century Schoolbook"/>
                <a:cs typeface="Century Schoolbook"/>
              </a:rPr>
              <a:t>style sheet. </a:t>
            </a:r>
            <a:r>
              <a:rPr dirty="0" sz="2000" spc="-10">
                <a:latin typeface="Century Schoolbook"/>
                <a:cs typeface="Century Schoolbook"/>
              </a:rPr>
              <a:t>It </a:t>
            </a:r>
            <a:r>
              <a:rPr dirty="0" sz="2000" spc="-5">
                <a:latin typeface="Century Schoolbook"/>
                <a:cs typeface="Century Schoolbook"/>
              </a:rPr>
              <a:t>tells the browser </a:t>
            </a:r>
            <a:r>
              <a:rPr dirty="0" sz="2000">
                <a:latin typeface="Century Schoolbook"/>
                <a:cs typeface="Century Schoolbook"/>
              </a:rPr>
              <a:t>to </a:t>
            </a:r>
            <a:r>
              <a:rPr dirty="0" sz="2000" spc="-5">
                <a:latin typeface="Century Schoolbook"/>
                <a:cs typeface="Century Schoolbook"/>
              </a:rPr>
              <a:t>find </a:t>
            </a:r>
            <a:r>
              <a:rPr dirty="0" sz="2000">
                <a:latin typeface="Century Schoolbook"/>
                <a:cs typeface="Century Schoolbook"/>
              </a:rPr>
              <a:t>a </a:t>
            </a:r>
            <a:r>
              <a:rPr dirty="0" sz="2000" spc="-5">
                <a:latin typeface="Century Schoolbook"/>
                <a:cs typeface="Century Schoolbook"/>
              </a:rPr>
              <a:t>specified style  </a:t>
            </a:r>
            <a:r>
              <a:rPr dirty="0" sz="2000">
                <a:latin typeface="Century Schoolbook"/>
                <a:cs typeface="Century Schoolbook"/>
              </a:rPr>
              <a:t>sheet.</a:t>
            </a:r>
            <a:endParaRPr sz="2000">
              <a:latin typeface="Century Schoolbook"/>
              <a:cs typeface="Century Schoolbook"/>
            </a:endParaRPr>
          </a:p>
          <a:p>
            <a:pPr marL="4440555">
              <a:lnSpc>
                <a:spcPts val="1725"/>
              </a:lnSpc>
            </a:pPr>
            <a:r>
              <a:rPr dirty="0" sz="1800">
                <a:latin typeface="Century Schoolbook"/>
                <a:cs typeface="Century Schoolbook"/>
              </a:rPr>
              <a:t>The </a:t>
            </a:r>
            <a:r>
              <a:rPr dirty="0" sz="1800" spc="-5">
                <a:latin typeface="Century Schoolbook"/>
                <a:cs typeface="Century Schoolbook"/>
              </a:rPr>
              <a:t>REL attribute describes</a:t>
            </a:r>
            <a:r>
              <a:rPr dirty="0" sz="1800" spc="-15">
                <a:latin typeface="Century Schoolbook"/>
                <a:cs typeface="Century Schoolbook"/>
              </a:rPr>
              <a:t> </a:t>
            </a:r>
            <a:r>
              <a:rPr dirty="0" sz="1800" spc="-5">
                <a:latin typeface="Century Schoolbook"/>
                <a:cs typeface="Century Schoolbook"/>
              </a:rPr>
              <a:t>the</a:t>
            </a:r>
            <a:endParaRPr sz="18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740473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0">
                <a:latin typeface="Century Schoolbook"/>
                <a:cs typeface="Century Schoolbook"/>
              </a:rPr>
              <a:t>W</a:t>
            </a:r>
            <a:r>
              <a:rPr dirty="0" spc="-5" b="0">
                <a:latin typeface="Century Schoolbook"/>
                <a:cs typeface="Century Schoolbook"/>
              </a:rPr>
              <a:t>AYS </a:t>
            </a:r>
            <a:r>
              <a:rPr dirty="0" sz="3000" b="0">
                <a:latin typeface="Century Schoolbook"/>
                <a:cs typeface="Century Schoolbook"/>
              </a:rPr>
              <a:t>T</a:t>
            </a:r>
            <a:r>
              <a:rPr dirty="0" b="0">
                <a:latin typeface="Century Schoolbook"/>
                <a:cs typeface="Century Schoolbook"/>
              </a:rPr>
              <a:t>O </a:t>
            </a:r>
            <a:r>
              <a:rPr dirty="0" sz="3000" b="0">
                <a:latin typeface="Century Schoolbook"/>
                <a:cs typeface="Century Schoolbook"/>
              </a:rPr>
              <a:t>P</a:t>
            </a:r>
            <a:r>
              <a:rPr dirty="0" b="0">
                <a:latin typeface="Century Schoolbook"/>
                <a:cs typeface="Century Schoolbook"/>
              </a:rPr>
              <a:t>UT </a:t>
            </a:r>
            <a:r>
              <a:rPr dirty="0" sz="3000" spc="-5" b="0">
                <a:latin typeface="Century Schoolbook"/>
                <a:cs typeface="Century Schoolbook"/>
              </a:rPr>
              <a:t>CSS </a:t>
            </a:r>
            <a:r>
              <a:rPr dirty="0" sz="3000" b="0">
                <a:latin typeface="Century Schoolbook"/>
                <a:cs typeface="Century Schoolbook"/>
              </a:rPr>
              <a:t>A</a:t>
            </a:r>
            <a:r>
              <a:rPr dirty="0" b="0">
                <a:latin typeface="Century Schoolbook"/>
                <a:cs typeface="Century Schoolbook"/>
              </a:rPr>
              <a:t>ND </a:t>
            </a:r>
            <a:r>
              <a:rPr dirty="0" sz="3000" b="0">
                <a:latin typeface="Century Schoolbook"/>
                <a:cs typeface="Century Schoolbook"/>
              </a:rPr>
              <a:t>HTML</a:t>
            </a:r>
            <a:r>
              <a:rPr dirty="0" sz="3000" spc="590" b="0">
                <a:latin typeface="Century Schoolbook"/>
                <a:cs typeface="Century Schoolbook"/>
              </a:rPr>
              <a:t> </a:t>
            </a:r>
            <a:r>
              <a:rPr dirty="0" sz="3000" spc="-5" b="0">
                <a:latin typeface="Century Schoolbook"/>
                <a:cs typeface="Century Schoolbook"/>
              </a:rPr>
              <a:t>T</a:t>
            </a:r>
            <a:r>
              <a:rPr dirty="0" spc="-5" b="0">
                <a:latin typeface="Century Schoolbook"/>
                <a:cs typeface="Century Schoolbook"/>
              </a:rPr>
              <a:t>OGETHER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996772"/>
            <a:ext cx="7890509" cy="4537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entury Schoolbook"/>
                <a:cs typeface="Century Schoolbook"/>
              </a:rPr>
              <a:t>.HTML</a:t>
            </a:r>
            <a:r>
              <a:rPr dirty="0" sz="2400" spc="-10" b="1">
                <a:latin typeface="Century Schoolbook"/>
                <a:cs typeface="Century Schoolbook"/>
              </a:rPr>
              <a:t> </a:t>
            </a:r>
            <a:r>
              <a:rPr dirty="0" sz="2400" spc="-5" b="1">
                <a:latin typeface="Century Schoolbook"/>
                <a:cs typeface="Century Schoolbook"/>
              </a:rPr>
              <a:t>File</a:t>
            </a:r>
            <a:endParaRPr sz="2400">
              <a:latin typeface="Century Schoolbook"/>
              <a:cs typeface="Century Schoolbook"/>
            </a:endParaRPr>
          </a:p>
          <a:p>
            <a:pPr algn="ctr" marR="6089015">
              <a:lnSpc>
                <a:spcPct val="100000"/>
              </a:lnSpc>
              <a:spcBef>
                <a:spcPts val="2045"/>
              </a:spcBef>
            </a:pPr>
            <a:r>
              <a:rPr dirty="0" sz="2400" spc="-5">
                <a:latin typeface="Century Schoolbook"/>
                <a:cs typeface="Century Schoolbook"/>
              </a:rPr>
              <a:t>&lt;head&gt;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dirty="0" sz="2400">
                <a:latin typeface="Century Schoolbook"/>
                <a:cs typeface="Century Schoolbook"/>
              </a:rPr>
              <a:t>&lt;link </a:t>
            </a:r>
            <a:r>
              <a:rPr dirty="0" sz="2400" spc="-5">
                <a:latin typeface="Century Schoolbook"/>
                <a:cs typeface="Century Schoolbook"/>
              </a:rPr>
              <a:t>rel="stylesheet" type="text/css" href=“Test1.css"/&gt;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Century Schoolbook"/>
                <a:cs typeface="Century Schoolbook"/>
              </a:rPr>
              <a:t>&lt;/head&gt;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dirty="0" sz="2400" b="1">
                <a:latin typeface="Century Schoolbook"/>
                <a:cs typeface="Century Schoolbook"/>
              </a:rPr>
              <a:t>.CSS</a:t>
            </a:r>
            <a:r>
              <a:rPr dirty="0" sz="2400" spc="-125" b="1">
                <a:latin typeface="Century Schoolbook"/>
                <a:cs typeface="Century Schoolbook"/>
              </a:rPr>
              <a:t> </a:t>
            </a:r>
            <a:r>
              <a:rPr dirty="0" sz="2400" spc="-5" b="1">
                <a:latin typeface="Century Schoolbook"/>
                <a:cs typeface="Century Schoolbook"/>
              </a:rPr>
              <a:t>File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2039"/>
              </a:spcBef>
            </a:pPr>
            <a:r>
              <a:rPr dirty="0" sz="2400">
                <a:latin typeface="Century Schoolbook"/>
                <a:cs typeface="Century Schoolbook"/>
              </a:rPr>
              <a:t>hr</a:t>
            </a:r>
            <a:r>
              <a:rPr dirty="0" sz="2400" spc="-15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{color:pink;}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latin typeface="Century Schoolbook"/>
                <a:cs typeface="Century Schoolbook"/>
              </a:rPr>
              <a:t>p</a:t>
            </a:r>
            <a:r>
              <a:rPr dirty="0" sz="2400" spc="-10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{margin-left:20px;}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440"/>
              </a:spcBef>
            </a:pPr>
            <a:r>
              <a:rPr dirty="0" sz="2400" spc="-5">
                <a:latin typeface="Century Schoolbook"/>
                <a:cs typeface="Century Schoolbook"/>
              </a:rPr>
              <a:t>body {background-image:url("images/back40.gif");}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46316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2500" algn="l"/>
              </a:tabLst>
            </a:pPr>
            <a:r>
              <a:rPr dirty="0" sz="3000" spc="-5"/>
              <a:t>U</a:t>
            </a:r>
            <a:r>
              <a:rPr dirty="0" spc="-5"/>
              <a:t>SING</a:t>
            </a:r>
            <a:r>
              <a:rPr dirty="0" spc="175"/>
              <a:t> </a:t>
            </a:r>
            <a:r>
              <a:rPr dirty="0" spc="-5"/>
              <a:t>THE	</a:t>
            </a:r>
            <a:r>
              <a:rPr dirty="0"/>
              <a:t>ID</a:t>
            </a:r>
            <a:r>
              <a:rPr dirty="0" spc="80"/>
              <a:t> </a:t>
            </a:r>
            <a:r>
              <a:rPr dirty="0" sz="3000"/>
              <a:t>S</a:t>
            </a:r>
            <a:r>
              <a:rPr dirty="0"/>
              <a:t>ELECTOR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831750"/>
            <a:ext cx="8274050" cy="4994275"/>
          </a:xfrm>
          <a:prstGeom prst="rect">
            <a:avLst/>
          </a:prstGeom>
        </p:spPr>
        <p:txBody>
          <a:bodyPr wrap="square" lIns="0" tIns="12319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7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  <a:tab pos="977265" algn="l"/>
                <a:tab pos="1396365" algn="l"/>
                <a:tab pos="2626360" algn="l"/>
                <a:tab pos="3012440" algn="l"/>
                <a:tab pos="3815079" algn="l"/>
                <a:tab pos="4234815" algn="l"/>
                <a:tab pos="5347335" algn="l"/>
                <a:tab pos="5665470" algn="l"/>
                <a:tab pos="6484620" algn="l"/>
                <a:tab pos="7022465" algn="l"/>
                <a:tab pos="7341234" algn="l"/>
              </a:tabLst>
            </a:pPr>
            <a:r>
              <a:rPr dirty="0" sz="2400" spc="-5">
                <a:latin typeface="Century Schoolbook"/>
                <a:cs typeface="Century Schoolbook"/>
              </a:rPr>
              <a:t>The	id	selector	is	used	</a:t>
            </a:r>
            <a:r>
              <a:rPr dirty="0" sz="2400">
                <a:latin typeface="Century Schoolbook"/>
                <a:cs typeface="Century Schoolbook"/>
              </a:rPr>
              <a:t>to	</a:t>
            </a:r>
            <a:r>
              <a:rPr dirty="0" sz="2400" spc="-5">
                <a:latin typeface="Century Schoolbook"/>
                <a:cs typeface="Century Schoolbook"/>
              </a:rPr>
              <a:t>specify	</a:t>
            </a:r>
            <a:r>
              <a:rPr dirty="0" sz="2400">
                <a:latin typeface="Century Schoolbook"/>
                <a:cs typeface="Century Schoolbook"/>
              </a:rPr>
              <a:t>a	</a:t>
            </a:r>
            <a:r>
              <a:rPr dirty="0" sz="2400" spc="-5">
                <a:latin typeface="Century Schoolbook"/>
                <a:cs typeface="Century Schoolbook"/>
              </a:rPr>
              <a:t>style	</a:t>
            </a:r>
            <a:r>
              <a:rPr dirty="0" sz="2400">
                <a:latin typeface="Century Schoolbook"/>
                <a:cs typeface="Century Schoolbook"/>
              </a:rPr>
              <a:t>for	a	</a:t>
            </a:r>
            <a:r>
              <a:rPr dirty="0" sz="2400" spc="-10">
                <a:latin typeface="Century Schoolbook"/>
                <a:cs typeface="Century Schoolbook"/>
              </a:rPr>
              <a:t>single,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865"/>
              </a:spcBef>
            </a:pPr>
            <a:r>
              <a:rPr dirty="0" sz="2400" spc="-5">
                <a:latin typeface="Century Schoolbook"/>
                <a:cs typeface="Century Schoolbook"/>
              </a:rPr>
              <a:t>unique</a:t>
            </a:r>
            <a:r>
              <a:rPr dirty="0" sz="2400" spc="-10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element.</a:t>
            </a:r>
            <a:endParaRPr sz="2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3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  <a:tab pos="1029335" algn="l"/>
                <a:tab pos="1499870" algn="l"/>
                <a:tab pos="2783840" algn="l"/>
                <a:tab pos="3604895" algn="l"/>
                <a:tab pos="4262120" algn="l"/>
                <a:tab pos="4733290" algn="l"/>
                <a:tab pos="6199505" algn="l"/>
                <a:tab pos="6655434" algn="l"/>
                <a:tab pos="7313295" algn="l"/>
              </a:tabLst>
            </a:pPr>
            <a:r>
              <a:rPr dirty="0" sz="2400">
                <a:latin typeface="Century Schoolbook"/>
                <a:cs typeface="Century Schoolbook"/>
              </a:rPr>
              <a:t>The	id	selector	us</a:t>
            </a:r>
            <a:r>
              <a:rPr dirty="0" sz="2400" spc="-10">
                <a:latin typeface="Century Schoolbook"/>
                <a:cs typeface="Century Schoolbook"/>
              </a:rPr>
              <a:t>e</a:t>
            </a:r>
            <a:r>
              <a:rPr dirty="0" sz="2400">
                <a:latin typeface="Century Schoolbook"/>
                <a:cs typeface="Century Schoolbook"/>
              </a:rPr>
              <a:t>s	</a:t>
            </a:r>
            <a:r>
              <a:rPr dirty="0" sz="2400" spc="-5">
                <a:latin typeface="Century Schoolbook"/>
                <a:cs typeface="Century Schoolbook"/>
              </a:rPr>
              <a:t>th</a:t>
            </a:r>
            <a:r>
              <a:rPr dirty="0" sz="2400">
                <a:latin typeface="Century Schoolbook"/>
                <a:cs typeface="Century Schoolbook"/>
              </a:rPr>
              <a:t>e	id	</a:t>
            </a:r>
            <a:r>
              <a:rPr dirty="0" sz="2400" spc="-5">
                <a:latin typeface="Century Schoolbook"/>
                <a:cs typeface="Century Schoolbook"/>
              </a:rPr>
              <a:t>attribut</a:t>
            </a:r>
            <a:r>
              <a:rPr dirty="0" sz="2400">
                <a:latin typeface="Century Schoolbook"/>
                <a:cs typeface="Century Schoolbook"/>
              </a:rPr>
              <a:t>e	of	</a:t>
            </a:r>
            <a:r>
              <a:rPr dirty="0" sz="2400" spc="-5">
                <a:latin typeface="Century Schoolbook"/>
                <a:cs typeface="Century Schoolbook"/>
              </a:rPr>
              <a:t>th</a:t>
            </a:r>
            <a:r>
              <a:rPr dirty="0" sz="2400">
                <a:latin typeface="Century Schoolbook"/>
                <a:cs typeface="Century Schoolbook"/>
              </a:rPr>
              <a:t>e	</a:t>
            </a:r>
            <a:r>
              <a:rPr dirty="0" sz="2400" spc="-10">
                <a:latin typeface="Century Schoolbook"/>
                <a:cs typeface="Century Schoolbook"/>
              </a:rPr>
              <a:t>H</a:t>
            </a:r>
            <a:r>
              <a:rPr dirty="0" sz="2400">
                <a:latin typeface="Century Schoolbook"/>
                <a:cs typeface="Century Schoolbook"/>
              </a:rPr>
              <a:t>TML  </a:t>
            </a:r>
            <a:r>
              <a:rPr dirty="0" sz="2400" spc="-5">
                <a:latin typeface="Century Schoolbook"/>
                <a:cs typeface="Century Schoolbook"/>
              </a:rPr>
              <a:t>element, and is defined </a:t>
            </a:r>
            <a:r>
              <a:rPr dirty="0" sz="2400">
                <a:latin typeface="Century Schoolbook"/>
                <a:cs typeface="Century Schoolbook"/>
              </a:rPr>
              <a:t>with a</a:t>
            </a:r>
            <a:r>
              <a:rPr dirty="0" sz="2400" spc="-65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"#".</a:t>
            </a:r>
            <a:endParaRPr sz="2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3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>
                <a:latin typeface="Century Schoolbook"/>
                <a:cs typeface="Century Schoolbook"/>
              </a:rPr>
              <a:t>The </a:t>
            </a:r>
            <a:r>
              <a:rPr dirty="0" sz="2400" spc="-5">
                <a:latin typeface="Century Schoolbook"/>
                <a:cs typeface="Century Schoolbook"/>
              </a:rPr>
              <a:t>style rule below will be applied </a:t>
            </a:r>
            <a:r>
              <a:rPr dirty="0" sz="2400">
                <a:latin typeface="Century Schoolbook"/>
                <a:cs typeface="Century Schoolbook"/>
              </a:rPr>
              <a:t>to </a:t>
            </a:r>
            <a:r>
              <a:rPr dirty="0" sz="2400" spc="-10">
                <a:latin typeface="Century Schoolbook"/>
                <a:cs typeface="Century Schoolbook"/>
              </a:rPr>
              <a:t>the </a:t>
            </a:r>
            <a:r>
              <a:rPr dirty="0" sz="2400">
                <a:latin typeface="Century Schoolbook"/>
                <a:cs typeface="Century Schoolbook"/>
              </a:rPr>
              <a:t>element </a:t>
            </a:r>
            <a:r>
              <a:rPr dirty="0" sz="2400" spc="-5">
                <a:latin typeface="Century Schoolbook"/>
                <a:cs typeface="Century Schoolbook"/>
              </a:rPr>
              <a:t>with  id="para1":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286385">
              <a:lnSpc>
                <a:spcPts val="2590"/>
              </a:lnSpc>
              <a:spcBef>
                <a:spcPts val="5"/>
              </a:spcBef>
            </a:pPr>
            <a:r>
              <a:rPr dirty="0" sz="2400" spc="-5">
                <a:latin typeface="Century Schoolbook"/>
                <a:cs typeface="Century Schoolbook"/>
              </a:rPr>
              <a:t>#para1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305"/>
              </a:lnSpc>
            </a:pPr>
            <a:r>
              <a:rPr dirty="0" sz="2400">
                <a:latin typeface="Century Schoolbook"/>
                <a:cs typeface="Century Schoolbook"/>
              </a:rPr>
              <a:t>{</a:t>
            </a:r>
            <a:endParaRPr sz="2400">
              <a:latin typeface="Century Schoolbook"/>
              <a:cs typeface="Century Schoolbook"/>
            </a:endParaRPr>
          </a:p>
          <a:p>
            <a:pPr marL="286385" marR="5561965">
              <a:lnSpc>
                <a:spcPct val="80000"/>
              </a:lnSpc>
              <a:spcBef>
                <a:spcPts val="285"/>
              </a:spcBef>
            </a:pPr>
            <a:r>
              <a:rPr dirty="0" sz="2400" spc="-5">
                <a:latin typeface="Century Schoolbook"/>
                <a:cs typeface="Century Schoolbook"/>
              </a:rPr>
              <a:t>tex</a:t>
            </a:r>
            <a:r>
              <a:rPr dirty="0" sz="2400">
                <a:latin typeface="Century Schoolbook"/>
                <a:cs typeface="Century Schoolbook"/>
              </a:rPr>
              <a:t>t-</a:t>
            </a:r>
            <a:r>
              <a:rPr dirty="0" sz="2400" spc="-5">
                <a:latin typeface="Century Schoolbook"/>
                <a:cs typeface="Century Schoolbook"/>
              </a:rPr>
              <a:t>ali</a:t>
            </a:r>
            <a:r>
              <a:rPr dirty="0" sz="2400" spc="-10">
                <a:latin typeface="Century Schoolbook"/>
                <a:cs typeface="Century Schoolbook"/>
              </a:rPr>
              <a:t>g</a:t>
            </a:r>
            <a:r>
              <a:rPr dirty="0" sz="2400">
                <a:latin typeface="Century Schoolbook"/>
                <a:cs typeface="Century Schoolbook"/>
              </a:rPr>
              <a:t>n:cente</a:t>
            </a:r>
            <a:r>
              <a:rPr dirty="0" sz="2400" spc="5">
                <a:latin typeface="Century Schoolbook"/>
                <a:cs typeface="Century Schoolbook"/>
              </a:rPr>
              <a:t>r</a:t>
            </a:r>
            <a:r>
              <a:rPr dirty="0" sz="2400">
                <a:latin typeface="Century Schoolbook"/>
                <a:cs typeface="Century Schoolbook"/>
              </a:rPr>
              <a:t>;  color:red;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305"/>
              </a:lnSpc>
            </a:pPr>
            <a:r>
              <a:rPr dirty="0" sz="2400">
                <a:latin typeface="Century Schoolbook"/>
                <a:cs typeface="Century Schoolbook"/>
              </a:rPr>
              <a:t>}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20148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U</a:t>
            </a:r>
            <a:r>
              <a:rPr dirty="0" spc="-5"/>
              <a:t>SING</a:t>
            </a:r>
            <a:r>
              <a:rPr dirty="0" spc="95"/>
              <a:t> </a:t>
            </a:r>
            <a:r>
              <a:rPr dirty="0" spc="-5"/>
              <a:t>THE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503170" y="273811"/>
            <a:ext cx="24212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65F6C"/>
                </a:solidFill>
                <a:latin typeface="Century Schoolbook"/>
                <a:cs typeface="Century Schoolbook"/>
              </a:rPr>
              <a:t>ID</a:t>
            </a:r>
            <a:r>
              <a:rPr dirty="0" sz="2400" spc="75" b="1">
                <a:solidFill>
                  <a:srgbClr val="565F6C"/>
                </a:solidFill>
                <a:latin typeface="Century Schoolbook"/>
                <a:cs typeface="Century Schoolbook"/>
              </a:rPr>
              <a:t> </a:t>
            </a:r>
            <a:r>
              <a:rPr dirty="0" sz="3000" b="1">
                <a:solidFill>
                  <a:srgbClr val="565F6C"/>
                </a:solidFill>
                <a:latin typeface="Century Schoolbook"/>
                <a:cs typeface="Century Schoolbook"/>
              </a:rPr>
              <a:t>S</a:t>
            </a:r>
            <a:r>
              <a:rPr dirty="0" sz="2400" b="1">
                <a:solidFill>
                  <a:srgbClr val="565F6C"/>
                </a:solidFill>
                <a:latin typeface="Century Schoolbook"/>
                <a:cs typeface="Century Schoolbook"/>
              </a:rPr>
              <a:t>ELECTOR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884" y="856488"/>
            <a:ext cx="3747770" cy="5697220"/>
          </a:xfrm>
          <a:custGeom>
            <a:avLst/>
            <a:gdLst/>
            <a:ahLst/>
            <a:cxnLst/>
            <a:rect l="l" t="t" r="r" b="b"/>
            <a:pathLst>
              <a:path w="3747770" h="5697220">
                <a:moveTo>
                  <a:pt x="0" y="5696712"/>
                </a:moveTo>
                <a:lnTo>
                  <a:pt x="3747516" y="5696712"/>
                </a:lnTo>
                <a:lnTo>
                  <a:pt x="3747516" y="0"/>
                </a:lnTo>
                <a:lnTo>
                  <a:pt x="0" y="0"/>
                </a:lnTo>
                <a:lnTo>
                  <a:pt x="0" y="56967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5714" y="996772"/>
            <a:ext cx="3482975" cy="5391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entury Schoolbook"/>
                <a:cs typeface="Century Schoolbook"/>
              </a:rPr>
              <a:t>Example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2045"/>
              </a:spcBef>
              <a:tabLst>
                <a:tab pos="1371600" algn="l"/>
              </a:tabLst>
            </a:pPr>
            <a:r>
              <a:rPr dirty="0" sz="2400" b="1">
                <a:latin typeface="Century Schoolbook"/>
                <a:cs typeface="Century Schoolbook"/>
              </a:rPr>
              <a:t>&lt;html&gt;	</a:t>
            </a:r>
            <a:r>
              <a:rPr dirty="0" sz="2400" spc="-5" b="1">
                <a:latin typeface="Century Schoolbook"/>
                <a:cs typeface="Century Schoolbook"/>
              </a:rPr>
              <a:t>&lt;head&gt;</a:t>
            </a:r>
            <a:endParaRPr sz="2400">
              <a:latin typeface="Century Schoolbook"/>
              <a:cs typeface="Century Schoolbook"/>
            </a:endParaRPr>
          </a:p>
          <a:p>
            <a:pPr marR="5080">
              <a:lnSpc>
                <a:spcPts val="4920"/>
              </a:lnSpc>
              <a:spcBef>
                <a:spcPts val="505"/>
              </a:spcBef>
            </a:pPr>
            <a:r>
              <a:rPr dirty="0" sz="2400" spc="-5" b="1">
                <a:latin typeface="Century Schoolbook"/>
                <a:cs typeface="Century Schoolbook"/>
              </a:rPr>
              <a:t>&lt;style type="text/css"&gt;  #para1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r>
              <a:rPr dirty="0" sz="2400" b="1">
                <a:latin typeface="Century Schoolbook"/>
                <a:cs typeface="Century Schoolbook"/>
              </a:rPr>
              <a:t>{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2039"/>
              </a:spcBef>
            </a:pPr>
            <a:r>
              <a:rPr dirty="0" sz="2400" spc="-5" b="1">
                <a:latin typeface="Century Schoolbook"/>
                <a:cs typeface="Century Schoolbook"/>
              </a:rPr>
              <a:t>text-align:center;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2045"/>
              </a:spcBef>
            </a:pPr>
            <a:r>
              <a:rPr dirty="0" sz="2400" spc="-5" b="1">
                <a:latin typeface="Century Schoolbook"/>
                <a:cs typeface="Century Schoolbook"/>
              </a:rPr>
              <a:t>color:blue;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2040"/>
              </a:spcBef>
            </a:pPr>
            <a:r>
              <a:rPr dirty="0" sz="2400" b="1">
                <a:latin typeface="Century Schoolbook"/>
                <a:cs typeface="Century Schoolbook"/>
              </a:rPr>
              <a:t>}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2039"/>
              </a:spcBef>
            </a:pPr>
            <a:r>
              <a:rPr dirty="0" sz="2400" spc="-5" b="1">
                <a:latin typeface="Century Schoolbook"/>
                <a:cs typeface="Century Schoolbook"/>
              </a:rPr>
              <a:t>&lt;/style&gt;&lt;/head&gt;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14800" y="914400"/>
            <a:ext cx="4572000" cy="3416935"/>
          </a:xfrm>
          <a:custGeom>
            <a:avLst/>
            <a:gdLst/>
            <a:ahLst/>
            <a:cxnLst/>
            <a:rect l="l" t="t" r="r" b="b"/>
            <a:pathLst>
              <a:path w="4572000" h="3416935">
                <a:moveTo>
                  <a:pt x="0" y="3416807"/>
                </a:moveTo>
                <a:lnTo>
                  <a:pt x="4572000" y="3416807"/>
                </a:lnTo>
                <a:lnTo>
                  <a:pt x="4572000" y="0"/>
                </a:lnTo>
                <a:lnTo>
                  <a:pt x="0" y="0"/>
                </a:lnTo>
                <a:lnTo>
                  <a:pt x="0" y="34168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06875" y="871960"/>
            <a:ext cx="4398645" cy="3317875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35"/>
              </a:spcBef>
            </a:pPr>
            <a:r>
              <a:rPr dirty="0" sz="2400" b="1">
                <a:latin typeface="Century Schoolbook"/>
                <a:cs typeface="Century Schoolbook"/>
              </a:rPr>
              <a:t>&lt;body&gt;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r>
              <a:rPr dirty="0" sz="2400" b="1">
                <a:latin typeface="Century Schoolbook"/>
                <a:cs typeface="Century Schoolbook"/>
              </a:rPr>
              <a:t>&lt;p</a:t>
            </a:r>
            <a:r>
              <a:rPr dirty="0" sz="2400" spc="-20" b="1">
                <a:latin typeface="Century Schoolbook"/>
                <a:cs typeface="Century Schoolbook"/>
              </a:rPr>
              <a:t> </a:t>
            </a:r>
            <a:r>
              <a:rPr dirty="0" sz="2400" spc="-5" b="1">
                <a:latin typeface="Century Schoolbook"/>
                <a:cs typeface="Century Schoolbook"/>
              </a:rPr>
              <a:t>id="para1"&gt;Hello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1445"/>
              </a:spcBef>
            </a:pPr>
            <a:r>
              <a:rPr dirty="0" sz="2400" spc="-5" b="1">
                <a:latin typeface="Century Schoolbook"/>
                <a:cs typeface="Century Schoolbook"/>
              </a:rPr>
              <a:t>World!&lt;/p&gt;</a:t>
            </a:r>
            <a:endParaRPr sz="2400">
              <a:latin typeface="Century Schoolbook"/>
              <a:cs typeface="Century Schoolbook"/>
            </a:endParaRPr>
          </a:p>
          <a:p>
            <a:pPr marR="5080">
              <a:lnSpc>
                <a:spcPct val="150000"/>
              </a:lnSpc>
              <a:tabLst>
                <a:tab pos="1483995" algn="l"/>
                <a:tab pos="3377565" algn="l"/>
                <a:tab pos="3860800" algn="l"/>
              </a:tabLst>
            </a:pPr>
            <a:r>
              <a:rPr dirty="0" sz="2400" b="1">
                <a:latin typeface="Century Schoolbook"/>
                <a:cs typeface="Century Schoolbook"/>
              </a:rPr>
              <a:t>&lt;</a:t>
            </a:r>
            <a:r>
              <a:rPr dirty="0" sz="2400" spc="-10" b="1">
                <a:latin typeface="Century Schoolbook"/>
                <a:cs typeface="Century Schoolbook"/>
              </a:rPr>
              <a:t>p</a:t>
            </a:r>
            <a:r>
              <a:rPr dirty="0" sz="2400" b="1">
                <a:latin typeface="Century Schoolbook"/>
                <a:cs typeface="Century Schoolbook"/>
              </a:rPr>
              <a:t>&gt;</a:t>
            </a:r>
            <a:r>
              <a:rPr dirty="0" sz="2400" spc="-10" b="1">
                <a:latin typeface="Century Schoolbook"/>
                <a:cs typeface="Century Schoolbook"/>
              </a:rPr>
              <a:t>T</a:t>
            </a:r>
            <a:r>
              <a:rPr dirty="0" sz="2400" spc="-5" b="1">
                <a:latin typeface="Century Schoolbook"/>
                <a:cs typeface="Century Schoolbook"/>
              </a:rPr>
              <a:t>hi</a:t>
            </a:r>
            <a:r>
              <a:rPr dirty="0" sz="2400" b="1">
                <a:latin typeface="Century Schoolbook"/>
                <a:cs typeface="Century Schoolbook"/>
              </a:rPr>
              <a:t>s	para</a:t>
            </a:r>
            <a:r>
              <a:rPr dirty="0" sz="2400" spc="-10" b="1">
                <a:latin typeface="Century Schoolbook"/>
                <a:cs typeface="Century Schoolbook"/>
              </a:rPr>
              <a:t>g</a:t>
            </a:r>
            <a:r>
              <a:rPr dirty="0" sz="2400" spc="-5" b="1">
                <a:latin typeface="Century Schoolbook"/>
                <a:cs typeface="Century Schoolbook"/>
              </a:rPr>
              <a:t>rap</a:t>
            </a:r>
            <a:r>
              <a:rPr dirty="0" sz="2400" b="1">
                <a:latin typeface="Century Schoolbook"/>
                <a:cs typeface="Century Schoolbook"/>
              </a:rPr>
              <a:t>h	</a:t>
            </a:r>
            <a:r>
              <a:rPr dirty="0" sz="2400" spc="-5" b="1">
                <a:latin typeface="Century Schoolbook"/>
                <a:cs typeface="Century Schoolbook"/>
              </a:rPr>
              <a:t>i</a:t>
            </a:r>
            <a:r>
              <a:rPr dirty="0" sz="2400" b="1">
                <a:latin typeface="Century Schoolbook"/>
                <a:cs typeface="Century Schoolbook"/>
              </a:rPr>
              <a:t>s	</a:t>
            </a:r>
            <a:r>
              <a:rPr dirty="0" sz="2400" spc="-5" b="1">
                <a:latin typeface="Century Schoolbook"/>
                <a:cs typeface="Century Schoolbook"/>
              </a:rPr>
              <a:t>not  </a:t>
            </a:r>
            <a:r>
              <a:rPr dirty="0" sz="2400" b="1">
                <a:latin typeface="Century Schoolbook"/>
                <a:cs typeface="Century Schoolbook"/>
              </a:rPr>
              <a:t>affected by the</a:t>
            </a:r>
            <a:r>
              <a:rPr dirty="0" sz="2400" spc="-50" b="1">
                <a:latin typeface="Century Schoolbook"/>
                <a:cs typeface="Century Schoolbook"/>
              </a:rPr>
              <a:t> </a:t>
            </a:r>
            <a:r>
              <a:rPr dirty="0" sz="2400" spc="-5" b="1">
                <a:latin typeface="Century Schoolbook"/>
                <a:cs typeface="Century Schoolbook"/>
              </a:rPr>
              <a:t>style.&lt;/p&gt;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tabLst>
                <a:tab pos="1572895" algn="l"/>
              </a:tabLst>
            </a:pPr>
            <a:r>
              <a:rPr dirty="0" sz="2400" spc="-5" b="1">
                <a:latin typeface="Century Schoolbook"/>
                <a:cs typeface="Century Schoolbook"/>
              </a:rPr>
              <a:t>&lt;/body&gt;	</a:t>
            </a:r>
            <a:r>
              <a:rPr dirty="0" sz="2400" b="1">
                <a:latin typeface="Century Schoolbook"/>
                <a:cs typeface="Century Schoolbook"/>
              </a:rPr>
              <a:t>&lt;/html&gt;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74542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U</a:t>
            </a:r>
            <a:r>
              <a:rPr dirty="0" spc="-5"/>
              <a:t>SING THE </a:t>
            </a:r>
            <a:r>
              <a:rPr dirty="0" sz="3000" spc="-5"/>
              <a:t>C</a:t>
            </a:r>
            <a:r>
              <a:rPr dirty="0" spc="-5"/>
              <a:t>LASS </a:t>
            </a:r>
            <a:r>
              <a:rPr dirty="0" sz="3000" spc="-5"/>
              <a:t>A</a:t>
            </a:r>
            <a:r>
              <a:rPr dirty="0" spc="-5"/>
              <a:t>TTRIBUTE</a:t>
            </a:r>
            <a:r>
              <a:rPr dirty="0" spc="10"/>
              <a:t> </a:t>
            </a:r>
            <a:r>
              <a:rPr dirty="0" sz="3000"/>
              <a:t>S</a:t>
            </a:r>
            <a:r>
              <a:rPr dirty="0"/>
              <a:t>ELECTOR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813389"/>
            <a:ext cx="8274050" cy="5193665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4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Century Schoolbook"/>
                <a:cs typeface="Century Schoolbook"/>
              </a:rPr>
              <a:t>The </a:t>
            </a:r>
            <a:r>
              <a:rPr dirty="0" sz="2400">
                <a:latin typeface="Century Schoolbook"/>
                <a:cs typeface="Century Schoolbook"/>
              </a:rPr>
              <a:t>class </a:t>
            </a:r>
            <a:r>
              <a:rPr dirty="0" sz="2400" spc="-5">
                <a:latin typeface="Century Schoolbook"/>
                <a:cs typeface="Century Schoolbook"/>
              </a:rPr>
              <a:t>selector is used </a:t>
            </a:r>
            <a:r>
              <a:rPr dirty="0" sz="2400">
                <a:latin typeface="Century Schoolbook"/>
                <a:cs typeface="Century Schoolbook"/>
              </a:rPr>
              <a:t>to </a:t>
            </a:r>
            <a:r>
              <a:rPr dirty="0" sz="2400" spc="-5">
                <a:latin typeface="Century Schoolbook"/>
                <a:cs typeface="Century Schoolbook"/>
              </a:rPr>
              <a:t>specify </a:t>
            </a:r>
            <a:r>
              <a:rPr dirty="0" sz="2400">
                <a:latin typeface="Century Schoolbook"/>
                <a:cs typeface="Century Schoolbook"/>
              </a:rPr>
              <a:t>a style for a </a:t>
            </a:r>
            <a:r>
              <a:rPr dirty="0" sz="2400" spc="-10">
                <a:latin typeface="Century Schoolbook"/>
                <a:cs typeface="Century Schoolbook"/>
              </a:rPr>
              <a:t>group</a:t>
            </a:r>
            <a:r>
              <a:rPr dirty="0" sz="2400" spc="440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of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latin typeface="Century Schoolbook"/>
                <a:cs typeface="Century Schoolbook"/>
              </a:rPr>
              <a:t>elements.</a:t>
            </a:r>
            <a:endParaRPr sz="2400">
              <a:latin typeface="Century Schoolbook"/>
              <a:cs typeface="Century Schoolbook"/>
            </a:endParaRPr>
          </a:p>
          <a:p>
            <a:pPr algn="just" marL="287020" marR="5715" indent="-274320">
              <a:lnSpc>
                <a:spcPct val="150100"/>
              </a:lnSpc>
              <a:spcBef>
                <a:spcPts val="59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Century Schoolbook"/>
                <a:cs typeface="Century Schoolbook"/>
              </a:rPr>
              <a:t>CLASS </a:t>
            </a:r>
            <a:r>
              <a:rPr dirty="0" sz="2400">
                <a:latin typeface="Century Schoolbook"/>
                <a:cs typeface="Century Schoolbook"/>
              </a:rPr>
              <a:t>is </a:t>
            </a:r>
            <a:r>
              <a:rPr dirty="0" sz="2400" spc="-5">
                <a:latin typeface="Century Schoolbook"/>
                <a:cs typeface="Century Schoolbook"/>
              </a:rPr>
              <a:t>an </a:t>
            </a:r>
            <a:r>
              <a:rPr dirty="0" sz="2400">
                <a:latin typeface="Century Schoolbook"/>
                <a:cs typeface="Century Schoolbook"/>
              </a:rPr>
              <a:t>HTML </a:t>
            </a:r>
            <a:r>
              <a:rPr dirty="0" sz="2400" spc="-5">
                <a:latin typeface="Century Schoolbook"/>
                <a:cs typeface="Century Schoolbook"/>
              </a:rPr>
              <a:t>attribute that assigns </a:t>
            </a:r>
            <a:r>
              <a:rPr dirty="0" sz="2400">
                <a:latin typeface="Century Schoolbook"/>
                <a:cs typeface="Century Schoolbook"/>
              </a:rPr>
              <a:t>a </a:t>
            </a:r>
            <a:r>
              <a:rPr dirty="0" sz="2400" spc="-5">
                <a:latin typeface="Century Schoolbook"/>
                <a:cs typeface="Century Schoolbook"/>
              </a:rPr>
              <a:t>class </a:t>
            </a:r>
            <a:r>
              <a:rPr dirty="0" sz="2400" spc="-10">
                <a:latin typeface="Century Schoolbook"/>
                <a:cs typeface="Century Schoolbook"/>
              </a:rPr>
              <a:t>name  </a:t>
            </a:r>
            <a:r>
              <a:rPr dirty="0" sz="2400">
                <a:latin typeface="Century Schoolbook"/>
                <a:cs typeface="Century Schoolbook"/>
              </a:rPr>
              <a:t>to </a:t>
            </a:r>
            <a:r>
              <a:rPr dirty="0" sz="2400" spc="-5">
                <a:latin typeface="Century Schoolbook"/>
                <a:cs typeface="Century Schoolbook"/>
              </a:rPr>
              <a:t>any </a:t>
            </a:r>
            <a:r>
              <a:rPr dirty="0" sz="2400">
                <a:latin typeface="Century Schoolbook"/>
                <a:cs typeface="Century Schoolbook"/>
              </a:rPr>
              <a:t>HTML element on a Web</a:t>
            </a:r>
            <a:r>
              <a:rPr dirty="0" sz="2400" spc="-65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page.</a:t>
            </a:r>
            <a:endParaRPr sz="2400">
              <a:latin typeface="Century Schoolbook"/>
              <a:cs typeface="Century Schoolbook"/>
            </a:endParaRPr>
          </a:p>
          <a:p>
            <a:pPr algn="just" marL="287020" marR="5080" indent="-274320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>
                <a:latin typeface="Century Schoolbook"/>
                <a:cs typeface="Century Schoolbook"/>
              </a:rPr>
              <a:t>A class </a:t>
            </a:r>
            <a:r>
              <a:rPr dirty="0" sz="2400" spc="-10">
                <a:latin typeface="Century Schoolbook"/>
                <a:cs typeface="Century Schoolbook"/>
              </a:rPr>
              <a:t>name is </a:t>
            </a:r>
            <a:r>
              <a:rPr dirty="0" sz="2400" spc="-5">
                <a:latin typeface="Century Schoolbook"/>
                <a:cs typeface="Century Schoolbook"/>
              </a:rPr>
              <a:t>created by declaring </a:t>
            </a:r>
            <a:r>
              <a:rPr dirty="0" sz="2400">
                <a:latin typeface="Century Schoolbook"/>
                <a:cs typeface="Century Schoolbook"/>
              </a:rPr>
              <a:t>a </a:t>
            </a:r>
            <a:r>
              <a:rPr dirty="0" sz="2400" spc="-5">
                <a:latin typeface="Century Schoolbook"/>
                <a:cs typeface="Century Schoolbook"/>
              </a:rPr>
              <a:t>style rule and  adding (.) flag character indicating that the </a:t>
            </a:r>
            <a:r>
              <a:rPr dirty="0" sz="2400">
                <a:latin typeface="Century Schoolbook"/>
                <a:cs typeface="Century Schoolbook"/>
              </a:rPr>
              <a:t>selector </a:t>
            </a:r>
            <a:r>
              <a:rPr dirty="0" sz="2400" spc="-10">
                <a:latin typeface="Century Schoolbook"/>
                <a:cs typeface="Century Schoolbook"/>
              </a:rPr>
              <a:t>is </a:t>
            </a:r>
            <a:r>
              <a:rPr dirty="0" sz="2400">
                <a:latin typeface="Century Schoolbook"/>
                <a:cs typeface="Century Schoolbook"/>
              </a:rPr>
              <a:t>a  class</a:t>
            </a:r>
            <a:r>
              <a:rPr dirty="0" sz="2400" spc="-15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selector.</a:t>
            </a:r>
            <a:endParaRPr sz="2400">
              <a:latin typeface="Century Schoolbook"/>
              <a:cs typeface="Century Schoolbook"/>
            </a:endParaRPr>
          </a:p>
          <a:p>
            <a:pPr algn="just" marL="287020" marR="8255" indent="-274320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Century Schoolbook"/>
                <a:cs typeface="Century Schoolbook"/>
              </a:rPr>
              <a:t>Add </a:t>
            </a:r>
            <a:r>
              <a:rPr dirty="0" sz="2400">
                <a:latin typeface="Century Schoolbook"/>
                <a:cs typeface="Century Schoolbook"/>
              </a:rPr>
              <a:t>it to HTML </a:t>
            </a:r>
            <a:r>
              <a:rPr dirty="0" sz="2400" spc="-5">
                <a:latin typeface="Century Schoolbook"/>
                <a:cs typeface="Century Schoolbook"/>
              </a:rPr>
              <a:t>code </a:t>
            </a:r>
            <a:r>
              <a:rPr dirty="0" sz="2400" spc="-10">
                <a:latin typeface="Century Schoolbook"/>
                <a:cs typeface="Century Schoolbook"/>
              </a:rPr>
              <a:t>of </a:t>
            </a:r>
            <a:r>
              <a:rPr dirty="0" sz="2400">
                <a:latin typeface="Century Schoolbook"/>
                <a:cs typeface="Century Schoolbook"/>
              </a:rPr>
              <a:t>a Web </a:t>
            </a:r>
            <a:r>
              <a:rPr dirty="0" sz="2400" spc="-5">
                <a:latin typeface="Century Schoolbook"/>
                <a:cs typeface="Century Schoolbook"/>
              </a:rPr>
              <a:t>page by using the </a:t>
            </a:r>
            <a:r>
              <a:rPr dirty="0" sz="2400" spc="-10">
                <a:latin typeface="Century Schoolbook"/>
                <a:cs typeface="Century Schoolbook"/>
              </a:rPr>
              <a:t>CLASS  </a:t>
            </a:r>
            <a:r>
              <a:rPr dirty="0" sz="2400" spc="-5">
                <a:latin typeface="Century Schoolbook"/>
                <a:cs typeface="Century Schoolbook"/>
              </a:rPr>
              <a:t>attribute.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74542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U</a:t>
            </a:r>
            <a:r>
              <a:rPr dirty="0" spc="-5"/>
              <a:t>SING THE </a:t>
            </a:r>
            <a:r>
              <a:rPr dirty="0" sz="3000" spc="-5"/>
              <a:t>C</a:t>
            </a:r>
            <a:r>
              <a:rPr dirty="0" spc="-5"/>
              <a:t>LASS </a:t>
            </a:r>
            <a:r>
              <a:rPr dirty="0" sz="3000" spc="-5"/>
              <a:t>A</a:t>
            </a:r>
            <a:r>
              <a:rPr dirty="0" spc="-5"/>
              <a:t>TTRIBUTE</a:t>
            </a:r>
            <a:r>
              <a:rPr dirty="0" spc="10"/>
              <a:t> </a:t>
            </a:r>
            <a:r>
              <a:rPr dirty="0" sz="3000"/>
              <a:t>S</a:t>
            </a:r>
            <a:r>
              <a:rPr dirty="0"/>
              <a:t>ELECTOR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19200" y="6115811"/>
            <a:ext cx="7010400" cy="457200"/>
          </a:xfrm>
          <a:prstGeom prst="rect">
            <a:avLst/>
          </a:prstGeom>
          <a:solidFill>
            <a:srgbClr val="FD8537"/>
          </a:solidFill>
          <a:ln w="9144">
            <a:solidFill>
              <a:srgbClr val="00000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dirty="0" sz="1800">
                <a:solidFill>
                  <a:srgbClr val="0000C0"/>
                </a:solidFill>
                <a:latin typeface="Century Schoolbook"/>
                <a:cs typeface="Century Schoolbook"/>
              </a:rPr>
              <a:t>&lt;a </a:t>
            </a:r>
            <a:r>
              <a:rPr dirty="0" sz="1800" spc="-5">
                <a:solidFill>
                  <a:srgbClr val="0000C0"/>
                </a:solidFill>
                <a:latin typeface="Century Schoolbook"/>
                <a:cs typeface="Century Schoolbook"/>
              </a:rPr>
              <a:t>href=</a:t>
            </a:r>
            <a:r>
              <a:rPr dirty="0" sz="1800" spc="-5">
                <a:latin typeface="Century Schoolbook"/>
                <a:cs typeface="Century Schoolbook"/>
                <a:hlinkClick r:id="rId2"/>
              </a:rPr>
              <a:t>"http://www.eric.org"</a:t>
            </a:r>
            <a:r>
              <a:rPr dirty="0" sz="1800" spc="-25">
                <a:latin typeface="Century Schoolbook"/>
                <a:cs typeface="Century Schoolbook"/>
                <a:hlinkClick r:id="rId2"/>
              </a:rPr>
              <a:t> </a:t>
            </a:r>
            <a:r>
              <a:rPr dirty="0" sz="1800" spc="-5">
                <a:solidFill>
                  <a:srgbClr val="0000C0"/>
                </a:solidFill>
                <a:latin typeface="Century Schoolbook"/>
                <a:cs typeface="Century Schoolbook"/>
              </a:rPr>
              <a:t>class=</a:t>
            </a:r>
            <a:r>
              <a:rPr dirty="0" sz="1800" spc="-5">
                <a:latin typeface="Century Schoolbook"/>
                <a:cs typeface="Century Schoolbook"/>
              </a:rPr>
              <a:t>"nav"</a:t>
            </a:r>
            <a:r>
              <a:rPr dirty="0" sz="1800" spc="-5">
                <a:solidFill>
                  <a:srgbClr val="0000C0"/>
                </a:solidFill>
                <a:latin typeface="Century Schoolbook"/>
                <a:cs typeface="Century Schoolbook"/>
              </a:rPr>
              <a:t>&gt;</a:t>
            </a:r>
            <a:r>
              <a:rPr dirty="0" sz="1800" spc="-5">
                <a:latin typeface="Century Schoolbook"/>
                <a:cs typeface="Century Schoolbook"/>
              </a:rPr>
              <a:t>ERIC</a:t>
            </a:r>
            <a:r>
              <a:rPr dirty="0" sz="1800" spc="-5">
                <a:solidFill>
                  <a:srgbClr val="0000C0"/>
                </a:solidFill>
                <a:latin typeface="Century Schoolbook"/>
                <a:cs typeface="Century Schoolbook"/>
              </a:rPr>
              <a:t>&lt;/a&gt;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5172455"/>
            <a:ext cx="6553200" cy="457200"/>
          </a:xfrm>
          <a:custGeom>
            <a:avLst/>
            <a:gdLst/>
            <a:ahLst/>
            <a:cxnLst/>
            <a:rect l="l" t="t" r="r" b="b"/>
            <a:pathLst>
              <a:path w="6553200" h="457200">
                <a:moveTo>
                  <a:pt x="0" y="457200"/>
                </a:moveTo>
                <a:lnTo>
                  <a:pt x="6553200" y="457200"/>
                </a:lnTo>
                <a:lnTo>
                  <a:pt x="6553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47800" y="5172455"/>
            <a:ext cx="6553200" cy="457200"/>
          </a:xfrm>
          <a:custGeom>
            <a:avLst/>
            <a:gdLst/>
            <a:ahLst/>
            <a:cxnLst/>
            <a:rect l="l" t="t" r="r" b="b"/>
            <a:pathLst>
              <a:path w="6553200" h="457200">
                <a:moveTo>
                  <a:pt x="0" y="457200"/>
                </a:moveTo>
                <a:lnTo>
                  <a:pt x="6553200" y="457200"/>
                </a:lnTo>
                <a:lnTo>
                  <a:pt x="6553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26794" y="5249036"/>
            <a:ext cx="5269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entury Schoolbook"/>
                <a:cs typeface="Century Schoolbook"/>
              </a:rPr>
              <a:t>A.nav:link {color:#FF3300; text-decoration:</a:t>
            </a:r>
            <a:r>
              <a:rPr dirty="0" sz="1800" spc="-15">
                <a:latin typeface="Century Schoolbook"/>
                <a:cs typeface="Century Schoolbook"/>
              </a:rPr>
              <a:t> </a:t>
            </a:r>
            <a:r>
              <a:rPr dirty="0" sz="1800">
                <a:latin typeface="Century Schoolbook"/>
                <a:cs typeface="Century Schoolbook"/>
              </a:rPr>
              <a:t>none;}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3229" y="4258055"/>
            <a:ext cx="4001770" cy="1038225"/>
          </a:xfrm>
          <a:custGeom>
            <a:avLst/>
            <a:gdLst/>
            <a:ahLst/>
            <a:cxnLst/>
            <a:rect l="l" t="t" r="r" b="b"/>
            <a:pathLst>
              <a:path w="4001770" h="1038225">
                <a:moveTo>
                  <a:pt x="2846070" y="381000"/>
                </a:moveTo>
                <a:lnTo>
                  <a:pt x="2350770" y="381000"/>
                </a:lnTo>
                <a:lnTo>
                  <a:pt x="0" y="1038225"/>
                </a:lnTo>
                <a:lnTo>
                  <a:pt x="2846070" y="381000"/>
                </a:lnTo>
                <a:close/>
              </a:path>
              <a:path w="4001770" h="1038225">
                <a:moveTo>
                  <a:pt x="3938270" y="0"/>
                </a:moveTo>
                <a:lnTo>
                  <a:pt x="2084070" y="0"/>
                </a:lnTo>
                <a:lnTo>
                  <a:pt x="2059360" y="4992"/>
                </a:lnTo>
                <a:lnTo>
                  <a:pt x="2039175" y="18605"/>
                </a:lnTo>
                <a:lnTo>
                  <a:pt x="2025562" y="38790"/>
                </a:lnTo>
                <a:lnTo>
                  <a:pt x="2020570" y="63500"/>
                </a:lnTo>
                <a:lnTo>
                  <a:pt x="2020570" y="317500"/>
                </a:lnTo>
                <a:lnTo>
                  <a:pt x="2025562" y="342209"/>
                </a:lnTo>
                <a:lnTo>
                  <a:pt x="2039175" y="362394"/>
                </a:lnTo>
                <a:lnTo>
                  <a:pt x="2059360" y="376007"/>
                </a:lnTo>
                <a:lnTo>
                  <a:pt x="2084070" y="381000"/>
                </a:lnTo>
                <a:lnTo>
                  <a:pt x="3938270" y="381000"/>
                </a:lnTo>
                <a:lnTo>
                  <a:pt x="3962979" y="376007"/>
                </a:lnTo>
                <a:lnTo>
                  <a:pt x="3983164" y="362394"/>
                </a:lnTo>
                <a:lnTo>
                  <a:pt x="3996777" y="342209"/>
                </a:lnTo>
                <a:lnTo>
                  <a:pt x="4001770" y="317500"/>
                </a:lnTo>
                <a:lnTo>
                  <a:pt x="4001770" y="63500"/>
                </a:lnTo>
                <a:lnTo>
                  <a:pt x="3996777" y="38790"/>
                </a:lnTo>
                <a:lnTo>
                  <a:pt x="3983164" y="18605"/>
                </a:lnTo>
                <a:lnTo>
                  <a:pt x="3962979" y="4992"/>
                </a:lnTo>
                <a:lnTo>
                  <a:pt x="393827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13229" y="4258055"/>
            <a:ext cx="4001770" cy="1038225"/>
          </a:xfrm>
          <a:custGeom>
            <a:avLst/>
            <a:gdLst/>
            <a:ahLst/>
            <a:cxnLst/>
            <a:rect l="l" t="t" r="r" b="b"/>
            <a:pathLst>
              <a:path w="4001770" h="1038225">
                <a:moveTo>
                  <a:pt x="2020570" y="63500"/>
                </a:moveTo>
                <a:lnTo>
                  <a:pt x="2025562" y="38790"/>
                </a:lnTo>
                <a:lnTo>
                  <a:pt x="2039175" y="18605"/>
                </a:lnTo>
                <a:lnTo>
                  <a:pt x="2059360" y="4992"/>
                </a:lnTo>
                <a:lnTo>
                  <a:pt x="2084070" y="0"/>
                </a:lnTo>
                <a:lnTo>
                  <a:pt x="2350770" y="0"/>
                </a:lnTo>
                <a:lnTo>
                  <a:pt x="2846070" y="0"/>
                </a:lnTo>
                <a:lnTo>
                  <a:pt x="3938270" y="0"/>
                </a:lnTo>
                <a:lnTo>
                  <a:pt x="3962979" y="4992"/>
                </a:lnTo>
                <a:lnTo>
                  <a:pt x="3983164" y="18605"/>
                </a:lnTo>
                <a:lnTo>
                  <a:pt x="3996777" y="38790"/>
                </a:lnTo>
                <a:lnTo>
                  <a:pt x="4001770" y="63500"/>
                </a:lnTo>
                <a:lnTo>
                  <a:pt x="4001770" y="222250"/>
                </a:lnTo>
                <a:lnTo>
                  <a:pt x="4001770" y="317500"/>
                </a:lnTo>
                <a:lnTo>
                  <a:pt x="3996777" y="342209"/>
                </a:lnTo>
                <a:lnTo>
                  <a:pt x="3983164" y="362394"/>
                </a:lnTo>
                <a:lnTo>
                  <a:pt x="3962979" y="376007"/>
                </a:lnTo>
                <a:lnTo>
                  <a:pt x="3938270" y="381000"/>
                </a:lnTo>
                <a:lnTo>
                  <a:pt x="2846070" y="381000"/>
                </a:lnTo>
                <a:lnTo>
                  <a:pt x="0" y="1038225"/>
                </a:lnTo>
                <a:lnTo>
                  <a:pt x="2350770" y="381000"/>
                </a:lnTo>
                <a:lnTo>
                  <a:pt x="2084070" y="381000"/>
                </a:lnTo>
                <a:lnTo>
                  <a:pt x="2059360" y="376007"/>
                </a:lnTo>
                <a:lnTo>
                  <a:pt x="2039175" y="362394"/>
                </a:lnTo>
                <a:lnTo>
                  <a:pt x="2025562" y="342209"/>
                </a:lnTo>
                <a:lnTo>
                  <a:pt x="2020570" y="317500"/>
                </a:lnTo>
                <a:lnTo>
                  <a:pt x="2020570" y="222250"/>
                </a:lnTo>
                <a:lnTo>
                  <a:pt x="2020570" y="63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31716" y="4307204"/>
            <a:ext cx="1515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entury Schoolbook"/>
                <a:cs typeface="Century Schoolbook"/>
              </a:rPr>
              <a:t>Class</a:t>
            </a:r>
            <a:r>
              <a:rPr dirty="0" sz="1800" spc="-25">
                <a:latin typeface="Century Schoolbook"/>
                <a:cs typeface="Century Schoolbook"/>
              </a:rPr>
              <a:t> </a:t>
            </a:r>
            <a:r>
              <a:rPr dirty="0" sz="1800" spc="-5">
                <a:latin typeface="Century Schoolbook"/>
                <a:cs typeface="Century Schoolbook"/>
              </a:rPr>
              <a:t>Selector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1600" y="4152900"/>
            <a:ext cx="1219200" cy="948055"/>
          </a:xfrm>
          <a:custGeom>
            <a:avLst/>
            <a:gdLst/>
            <a:ahLst/>
            <a:cxnLst/>
            <a:rect l="l" t="t" r="r" b="b"/>
            <a:pathLst>
              <a:path w="1219200" h="948054">
                <a:moveTo>
                  <a:pt x="508000" y="533400"/>
                </a:moveTo>
                <a:lnTo>
                  <a:pt x="203200" y="533400"/>
                </a:lnTo>
                <a:lnTo>
                  <a:pt x="206375" y="947801"/>
                </a:lnTo>
                <a:lnTo>
                  <a:pt x="508000" y="533400"/>
                </a:lnTo>
                <a:close/>
              </a:path>
              <a:path w="1219200" h="948054">
                <a:moveTo>
                  <a:pt x="1130300" y="0"/>
                </a:moveTo>
                <a:lnTo>
                  <a:pt x="88900" y="0"/>
                </a:ln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900"/>
                </a:lnTo>
                <a:lnTo>
                  <a:pt x="0" y="444500"/>
                </a:lnTo>
                <a:lnTo>
                  <a:pt x="6979" y="479125"/>
                </a:lnTo>
                <a:lnTo>
                  <a:pt x="26019" y="507380"/>
                </a:lnTo>
                <a:lnTo>
                  <a:pt x="54274" y="526420"/>
                </a:lnTo>
                <a:lnTo>
                  <a:pt x="88900" y="533400"/>
                </a:lnTo>
                <a:lnTo>
                  <a:pt x="1130300" y="533400"/>
                </a:lnTo>
                <a:lnTo>
                  <a:pt x="1164925" y="526420"/>
                </a:lnTo>
                <a:lnTo>
                  <a:pt x="1193180" y="507380"/>
                </a:lnTo>
                <a:lnTo>
                  <a:pt x="1212220" y="479125"/>
                </a:lnTo>
                <a:lnTo>
                  <a:pt x="1219200" y="444500"/>
                </a:lnTo>
                <a:lnTo>
                  <a:pt x="1219200" y="88900"/>
                </a:lnTo>
                <a:lnTo>
                  <a:pt x="1212220" y="54274"/>
                </a:lnTo>
                <a:lnTo>
                  <a:pt x="1193180" y="26019"/>
                </a:lnTo>
                <a:lnTo>
                  <a:pt x="1164925" y="6979"/>
                </a:lnTo>
                <a:lnTo>
                  <a:pt x="11303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1600" y="4152900"/>
            <a:ext cx="1219200" cy="948055"/>
          </a:xfrm>
          <a:custGeom>
            <a:avLst/>
            <a:gdLst/>
            <a:ahLst/>
            <a:cxnLst/>
            <a:rect l="l" t="t" r="r" b="b"/>
            <a:pathLst>
              <a:path w="1219200" h="948054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203200" y="0"/>
                </a:lnTo>
                <a:lnTo>
                  <a:pt x="508000" y="0"/>
                </a:lnTo>
                <a:lnTo>
                  <a:pt x="1130300" y="0"/>
                </a:lnTo>
                <a:lnTo>
                  <a:pt x="1164925" y="6979"/>
                </a:lnTo>
                <a:lnTo>
                  <a:pt x="1193180" y="26019"/>
                </a:lnTo>
                <a:lnTo>
                  <a:pt x="1212220" y="54274"/>
                </a:lnTo>
                <a:lnTo>
                  <a:pt x="1219200" y="88900"/>
                </a:lnTo>
                <a:lnTo>
                  <a:pt x="1219200" y="311150"/>
                </a:lnTo>
                <a:lnTo>
                  <a:pt x="1219200" y="444500"/>
                </a:lnTo>
                <a:lnTo>
                  <a:pt x="1212220" y="479125"/>
                </a:lnTo>
                <a:lnTo>
                  <a:pt x="1193180" y="507380"/>
                </a:lnTo>
                <a:lnTo>
                  <a:pt x="1164925" y="526420"/>
                </a:lnTo>
                <a:lnTo>
                  <a:pt x="1130300" y="533400"/>
                </a:lnTo>
                <a:lnTo>
                  <a:pt x="508000" y="533400"/>
                </a:lnTo>
                <a:lnTo>
                  <a:pt x="206375" y="947801"/>
                </a:lnTo>
                <a:lnTo>
                  <a:pt x="2032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311150"/>
                </a:lnTo>
                <a:lnTo>
                  <a:pt x="0" y="88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76502" y="4209364"/>
            <a:ext cx="92201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entury Schoolbook"/>
                <a:cs typeface="Century Schoolbook"/>
              </a:rPr>
              <a:t>E</a:t>
            </a:r>
            <a:r>
              <a:rPr dirty="0" sz="1800" spc="-10">
                <a:latin typeface="Century Schoolbook"/>
                <a:cs typeface="Century Schoolbook"/>
              </a:rPr>
              <a:t>l</a:t>
            </a:r>
            <a:r>
              <a:rPr dirty="0" sz="1800">
                <a:latin typeface="Century Schoolbook"/>
                <a:cs typeface="Century Schoolbook"/>
              </a:rPr>
              <a:t>e</a:t>
            </a:r>
            <a:r>
              <a:rPr dirty="0" sz="1800" spc="-10">
                <a:latin typeface="Century Schoolbook"/>
                <a:cs typeface="Century Schoolbook"/>
              </a:rPr>
              <a:t>m</a:t>
            </a:r>
            <a:r>
              <a:rPr dirty="0" sz="1800">
                <a:latin typeface="Century Schoolbook"/>
                <a:cs typeface="Century Schoolbook"/>
              </a:rPr>
              <a:t>ent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014" y="957452"/>
            <a:ext cx="7609840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entury Schoolbook"/>
                <a:cs typeface="Century Schoolbook"/>
              </a:rPr>
              <a:t>All HTML elements with class="center" will </a:t>
            </a:r>
            <a:r>
              <a:rPr dirty="0" sz="2000" spc="-5">
                <a:latin typeface="Century Schoolbook"/>
                <a:cs typeface="Century Schoolbook"/>
              </a:rPr>
              <a:t>be</a:t>
            </a:r>
            <a:r>
              <a:rPr dirty="0" sz="2000" spc="-200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center-aligned: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entury Schoolbook"/>
                <a:cs typeface="Century Schoolbook"/>
              </a:rPr>
              <a:t>.center</a:t>
            </a:r>
            <a:r>
              <a:rPr dirty="0" sz="2000" spc="-35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{text-align:center;}</a:t>
            </a:r>
            <a:endParaRPr sz="20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entury Schoolbook"/>
                <a:cs typeface="Century Schoolbook"/>
              </a:rPr>
              <a:t>You can </a:t>
            </a:r>
            <a:r>
              <a:rPr dirty="0" sz="2000" spc="-5">
                <a:latin typeface="Century Schoolbook"/>
                <a:cs typeface="Century Schoolbook"/>
              </a:rPr>
              <a:t>also </a:t>
            </a:r>
            <a:r>
              <a:rPr dirty="0" sz="2000">
                <a:latin typeface="Century Schoolbook"/>
                <a:cs typeface="Century Schoolbook"/>
              </a:rPr>
              <a:t>specify </a:t>
            </a:r>
            <a:r>
              <a:rPr dirty="0" sz="2000" spc="-5">
                <a:latin typeface="Century Schoolbook"/>
                <a:cs typeface="Century Schoolbook"/>
              </a:rPr>
              <a:t>that </a:t>
            </a:r>
            <a:r>
              <a:rPr dirty="0" sz="2000">
                <a:latin typeface="Century Schoolbook"/>
                <a:cs typeface="Century Schoolbook"/>
              </a:rPr>
              <a:t>only specific HTML elements should</a:t>
            </a:r>
            <a:r>
              <a:rPr dirty="0" sz="2000" spc="-235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be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entury Schoolbook"/>
                <a:cs typeface="Century Schoolbook"/>
              </a:rPr>
              <a:t>affected by a</a:t>
            </a:r>
            <a:r>
              <a:rPr dirty="0" sz="2000" spc="-7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class.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entury Schoolbook"/>
                <a:cs typeface="Century Schoolbook"/>
              </a:rPr>
              <a:t>All p elements with class="center" will </a:t>
            </a:r>
            <a:r>
              <a:rPr dirty="0" sz="2000" spc="-5">
                <a:latin typeface="Century Schoolbook"/>
                <a:cs typeface="Century Schoolbook"/>
              </a:rPr>
              <a:t>be</a:t>
            </a:r>
            <a:r>
              <a:rPr dirty="0" sz="2000" spc="-23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center-aligned:</a:t>
            </a:r>
            <a:endParaRPr sz="20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entury Schoolbook"/>
                <a:cs typeface="Century Schoolbook"/>
              </a:rPr>
              <a:t>p.center</a:t>
            </a:r>
            <a:r>
              <a:rPr dirty="0" sz="2000" spc="-30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{text-align:center;}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53981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2500" algn="l"/>
              </a:tabLst>
            </a:pPr>
            <a:r>
              <a:rPr dirty="0" sz="3000" spc="-5"/>
              <a:t>U</a:t>
            </a:r>
            <a:r>
              <a:rPr dirty="0" spc="-5"/>
              <a:t>SING</a:t>
            </a:r>
            <a:r>
              <a:rPr dirty="0" spc="175"/>
              <a:t> </a:t>
            </a:r>
            <a:r>
              <a:rPr dirty="0" spc="-5"/>
              <a:t>THE	</a:t>
            </a:r>
            <a:r>
              <a:rPr dirty="0" sz="3000" spc="-5"/>
              <a:t>C</a:t>
            </a:r>
            <a:r>
              <a:rPr dirty="0" spc="-5"/>
              <a:t>LASS</a:t>
            </a:r>
            <a:r>
              <a:rPr dirty="0" spc="110"/>
              <a:t> </a:t>
            </a:r>
            <a:r>
              <a:rPr dirty="0" sz="3000"/>
              <a:t>S</a:t>
            </a:r>
            <a:r>
              <a:rPr dirty="0"/>
              <a:t>ELECTOR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806214"/>
            <a:ext cx="7091680" cy="549656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600" spc="-5" b="1">
                <a:latin typeface="Century Schoolbook"/>
                <a:cs typeface="Century Schoolbook"/>
              </a:rPr>
              <a:t>Example</a:t>
            </a:r>
            <a:endParaRPr sz="16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  <a:tabLst>
                <a:tab pos="1192530" algn="l"/>
              </a:tabLst>
            </a:pPr>
            <a:r>
              <a:rPr dirty="0" sz="2200" spc="-5" b="1">
                <a:latin typeface="Century Schoolbook"/>
                <a:cs typeface="Century Schoolbook"/>
              </a:rPr>
              <a:t>&lt;html&gt;	&lt;head&gt;</a:t>
            </a:r>
            <a:endParaRPr sz="22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2200" spc="-5" b="1">
                <a:latin typeface="Century Schoolbook"/>
                <a:cs typeface="Century Schoolbook"/>
              </a:rPr>
              <a:t>&lt;style</a:t>
            </a:r>
            <a:r>
              <a:rPr dirty="0" sz="2200" spc="20" b="1">
                <a:latin typeface="Century Schoolbook"/>
                <a:cs typeface="Century Schoolbook"/>
              </a:rPr>
              <a:t> </a:t>
            </a:r>
            <a:r>
              <a:rPr dirty="0" sz="2200" spc="-5" b="1">
                <a:latin typeface="Century Schoolbook"/>
                <a:cs typeface="Century Schoolbook"/>
              </a:rPr>
              <a:t>type="text/css"&gt;</a:t>
            </a:r>
            <a:endParaRPr sz="22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200" spc="-10" b="1">
                <a:latin typeface="Century Schoolbook"/>
                <a:cs typeface="Century Schoolbook"/>
              </a:rPr>
              <a:t>.center</a:t>
            </a:r>
            <a:endParaRPr sz="22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200" spc="-5" b="1">
                <a:latin typeface="Century Schoolbook"/>
                <a:cs typeface="Century Schoolbook"/>
              </a:rPr>
              <a:t>{</a:t>
            </a:r>
            <a:endParaRPr sz="22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2200" spc="-5" b="1">
                <a:latin typeface="Century Schoolbook"/>
                <a:cs typeface="Century Schoolbook"/>
              </a:rPr>
              <a:t>text-align:center;</a:t>
            </a:r>
            <a:endParaRPr sz="22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2200" spc="-5" b="1">
                <a:latin typeface="Century Schoolbook"/>
                <a:cs typeface="Century Schoolbook"/>
              </a:rPr>
              <a:t>}</a:t>
            </a:r>
            <a:endParaRPr sz="22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200" spc="-5" b="1">
                <a:latin typeface="Century Schoolbook"/>
                <a:cs typeface="Century Schoolbook"/>
              </a:rPr>
              <a:t>&lt;/style&gt; &lt;/head&gt;</a:t>
            </a:r>
            <a:r>
              <a:rPr dirty="0" sz="2200" spc="70" b="1">
                <a:latin typeface="Century Schoolbook"/>
                <a:cs typeface="Century Schoolbook"/>
              </a:rPr>
              <a:t> </a:t>
            </a:r>
            <a:r>
              <a:rPr dirty="0" sz="2200" spc="-5" b="1">
                <a:latin typeface="Century Schoolbook"/>
                <a:cs typeface="Century Schoolbook"/>
              </a:rPr>
              <a:t>&lt;body&gt;</a:t>
            </a:r>
            <a:endParaRPr sz="22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200" spc="-5" b="1">
                <a:latin typeface="Century Schoolbook"/>
                <a:cs typeface="Century Schoolbook"/>
              </a:rPr>
              <a:t>&lt;h1 class="center"&gt;Center-aligned</a:t>
            </a:r>
            <a:r>
              <a:rPr dirty="0" sz="2200" spc="110" b="1">
                <a:latin typeface="Century Schoolbook"/>
                <a:cs typeface="Century Schoolbook"/>
              </a:rPr>
              <a:t> </a:t>
            </a:r>
            <a:r>
              <a:rPr dirty="0" sz="2200" spc="-10" b="1">
                <a:latin typeface="Century Schoolbook"/>
                <a:cs typeface="Century Schoolbook"/>
              </a:rPr>
              <a:t>heading&lt;/h1&gt;</a:t>
            </a:r>
            <a:endParaRPr sz="22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2200" spc="-5" b="1">
                <a:latin typeface="Century Schoolbook"/>
                <a:cs typeface="Century Schoolbook"/>
              </a:rPr>
              <a:t>&lt;p class="center"&gt;Center-aligned</a:t>
            </a:r>
            <a:r>
              <a:rPr dirty="0" sz="2200" spc="75" b="1">
                <a:latin typeface="Century Schoolbook"/>
                <a:cs typeface="Century Schoolbook"/>
              </a:rPr>
              <a:t> </a:t>
            </a:r>
            <a:r>
              <a:rPr dirty="0" sz="2200" spc="-5" b="1">
                <a:latin typeface="Century Schoolbook"/>
                <a:cs typeface="Century Schoolbook"/>
              </a:rPr>
              <a:t>paragraph.&lt;/p&gt;</a:t>
            </a:r>
            <a:endParaRPr sz="22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200" spc="-5" b="1">
                <a:latin typeface="Century Schoolbook"/>
                <a:cs typeface="Century Schoolbook"/>
              </a:rPr>
              <a:t>&lt;/body&gt;</a:t>
            </a:r>
            <a:r>
              <a:rPr dirty="0" sz="2200" spc="30" b="1">
                <a:latin typeface="Century Schoolbook"/>
                <a:cs typeface="Century Schoolbook"/>
              </a:rPr>
              <a:t> </a:t>
            </a:r>
            <a:r>
              <a:rPr dirty="0" sz="2200" spc="-5" b="1">
                <a:latin typeface="Century Schoolbook"/>
                <a:cs typeface="Century Schoolbook"/>
              </a:rPr>
              <a:t>&lt;/html&gt;</a:t>
            </a:r>
            <a:endParaRPr sz="22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5335"/>
            <a:ext cx="40138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0">
                <a:solidFill>
                  <a:srgbClr val="000000"/>
                </a:solidFill>
                <a:latin typeface="Century Schoolbook"/>
                <a:cs typeface="Century Schoolbook"/>
              </a:rPr>
              <a:t>I</a:t>
            </a:r>
            <a:r>
              <a:rPr dirty="0" spc="-5" b="0">
                <a:solidFill>
                  <a:srgbClr val="000000"/>
                </a:solidFill>
                <a:latin typeface="Century Schoolbook"/>
                <a:cs typeface="Century Schoolbook"/>
              </a:rPr>
              <a:t>NTRODUCTION TO</a:t>
            </a:r>
            <a:r>
              <a:rPr dirty="0" spc="275" b="0">
                <a:solidFill>
                  <a:srgbClr val="000000"/>
                </a:solidFill>
                <a:latin typeface="Century Schoolbook"/>
                <a:cs typeface="Century Schoolbook"/>
              </a:rPr>
              <a:t> </a:t>
            </a:r>
            <a:r>
              <a:rPr dirty="0" sz="3000" spc="-5" b="0">
                <a:solidFill>
                  <a:srgbClr val="000000"/>
                </a:solidFill>
                <a:latin typeface="Century Schoolbook"/>
                <a:cs typeface="Century Schoolbook"/>
              </a:rPr>
              <a:t>CSS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813389"/>
            <a:ext cx="8273415" cy="5270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7020" marR="5080" indent="-274320">
              <a:lnSpc>
                <a:spcPct val="1501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Century Schoolbook"/>
                <a:cs typeface="Century Schoolbook"/>
              </a:rPr>
              <a:t>CSS </a:t>
            </a:r>
            <a:r>
              <a:rPr dirty="0" sz="2400">
                <a:latin typeface="Century Schoolbook"/>
                <a:cs typeface="Century Schoolbook"/>
              </a:rPr>
              <a:t>stands for </a:t>
            </a:r>
            <a:r>
              <a:rPr dirty="0" sz="2400" spc="-5">
                <a:latin typeface="Century Schoolbook"/>
                <a:cs typeface="Century Schoolbook"/>
              </a:rPr>
              <a:t>Cascading Style Sheets and is </a:t>
            </a:r>
            <a:r>
              <a:rPr dirty="0" sz="2400">
                <a:latin typeface="Century Schoolbook"/>
                <a:cs typeface="Century Schoolbook"/>
              </a:rPr>
              <a:t>a </a:t>
            </a:r>
            <a:r>
              <a:rPr dirty="0" sz="2400" spc="-5">
                <a:latin typeface="Century Schoolbook"/>
                <a:cs typeface="Century Schoolbook"/>
              </a:rPr>
              <a:t>simple  styling </a:t>
            </a:r>
            <a:r>
              <a:rPr dirty="0" sz="2400" spc="-10">
                <a:latin typeface="Century Schoolbook"/>
                <a:cs typeface="Century Schoolbook"/>
              </a:rPr>
              <a:t>language </a:t>
            </a:r>
            <a:r>
              <a:rPr dirty="0" sz="2400" spc="-5">
                <a:latin typeface="Century Schoolbook"/>
                <a:cs typeface="Century Schoolbook"/>
              </a:rPr>
              <a:t>which </a:t>
            </a:r>
            <a:r>
              <a:rPr dirty="0" sz="2400" spc="-10">
                <a:latin typeface="Century Schoolbook"/>
                <a:cs typeface="Century Schoolbook"/>
              </a:rPr>
              <a:t>allows </a:t>
            </a:r>
            <a:r>
              <a:rPr dirty="0" sz="2400" spc="-5">
                <a:latin typeface="Century Schoolbook"/>
                <a:cs typeface="Century Schoolbook"/>
              </a:rPr>
              <a:t>attaching style </a:t>
            </a:r>
            <a:r>
              <a:rPr dirty="0" sz="2400">
                <a:latin typeface="Century Schoolbook"/>
                <a:cs typeface="Century Schoolbook"/>
              </a:rPr>
              <a:t>to </a:t>
            </a:r>
            <a:r>
              <a:rPr dirty="0" sz="2400" spc="-5">
                <a:latin typeface="Century Schoolbook"/>
                <a:cs typeface="Century Schoolbook"/>
              </a:rPr>
              <a:t>HTML  </a:t>
            </a:r>
            <a:r>
              <a:rPr dirty="0" sz="2400">
                <a:latin typeface="Century Schoolbook"/>
                <a:cs typeface="Century Schoolbook"/>
              </a:rPr>
              <a:t>elements.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2900">
              <a:latin typeface="Times New Roman"/>
              <a:cs typeface="Times New Roman"/>
            </a:endParaRPr>
          </a:p>
          <a:p>
            <a:pPr algn="just" marL="287020" marR="5715" indent="-274320">
              <a:lnSpc>
                <a:spcPct val="150000"/>
              </a:lnSpc>
              <a:spcBef>
                <a:spcPts val="21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>
                <a:latin typeface="Century Schoolbook"/>
                <a:cs typeface="Century Schoolbook"/>
              </a:rPr>
              <a:t>Style </a:t>
            </a:r>
            <a:r>
              <a:rPr dirty="0" sz="2400" spc="-5">
                <a:latin typeface="Century Schoolbook"/>
                <a:cs typeface="Century Schoolbook"/>
              </a:rPr>
              <a:t>Sheets are templates, </a:t>
            </a:r>
            <a:r>
              <a:rPr dirty="0" sz="2400" spc="-10">
                <a:latin typeface="Century Schoolbook"/>
                <a:cs typeface="Century Schoolbook"/>
              </a:rPr>
              <a:t>very </a:t>
            </a:r>
            <a:r>
              <a:rPr dirty="0" sz="2400" spc="-5">
                <a:latin typeface="Century Schoolbook"/>
                <a:cs typeface="Century Schoolbook"/>
              </a:rPr>
              <a:t>similar to templates </a:t>
            </a:r>
            <a:r>
              <a:rPr dirty="0" sz="2400" spc="-15">
                <a:latin typeface="Century Schoolbook"/>
                <a:cs typeface="Century Schoolbook"/>
              </a:rPr>
              <a:t>in  </a:t>
            </a:r>
            <a:r>
              <a:rPr dirty="0" sz="2400" spc="-5">
                <a:latin typeface="Century Schoolbook"/>
                <a:cs typeface="Century Schoolbook"/>
              </a:rPr>
              <a:t>desktop publishing applications, containing </a:t>
            </a:r>
            <a:r>
              <a:rPr dirty="0" sz="2400">
                <a:latin typeface="Century Schoolbook"/>
                <a:cs typeface="Century Schoolbook"/>
              </a:rPr>
              <a:t>a </a:t>
            </a:r>
            <a:r>
              <a:rPr dirty="0" sz="2400" spc="-5">
                <a:latin typeface="Century Schoolbook"/>
                <a:cs typeface="Century Schoolbook"/>
              </a:rPr>
              <a:t>collection  </a:t>
            </a:r>
            <a:r>
              <a:rPr dirty="0" sz="2400">
                <a:latin typeface="Century Schoolbook"/>
                <a:cs typeface="Century Schoolbook"/>
              </a:rPr>
              <a:t>of rules </a:t>
            </a:r>
            <a:r>
              <a:rPr dirty="0" sz="2400" spc="-5">
                <a:latin typeface="Century Schoolbook"/>
                <a:cs typeface="Century Schoolbook"/>
              </a:rPr>
              <a:t>declared </a:t>
            </a:r>
            <a:r>
              <a:rPr dirty="0" sz="2400">
                <a:latin typeface="Century Schoolbook"/>
                <a:cs typeface="Century Schoolbook"/>
              </a:rPr>
              <a:t>to </a:t>
            </a:r>
            <a:r>
              <a:rPr dirty="0" sz="2400" spc="-5">
                <a:latin typeface="Century Schoolbook"/>
                <a:cs typeface="Century Schoolbook"/>
              </a:rPr>
              <a:t>various </a:t>
            </a:r>
            <a:r>
              <a:rPr dirty="0" sz="2400">
                <a:latin typeface="Century Schoolbook"/>
                <a:cs typeface="Century Schoolbook"/>
              </a:rPr>
              <a:t>selectors</a:t>
            </a:r>
            <a:r>
              <a:rPr dirty="0" sz="2400" spc="-85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(elements).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Font typeface="Wingdings"/>
              <a:buChar char=""/>
            </a:pPr>
            <a:endParaRPr sz="31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>
                <a:latin typeface="Century Schoolbook"/>
                <a:cs typeface="Century Schoolbook"/>
              </a:rPr>
              <a:t>Style </a:t>
            </a:r>
            <a:r>
              <a:rPr dirty="0" sz="2400" spc="-5">
                <a:latin typeface="Century Schoolbook"/>
                <a:cs typeface="Century Schoolbook"/>
              </a:rPr>
              <a:t>defines </a:t>
            </a:r>
            <a:r>
              <a:rPr dirty="0" sz="2400">
                <a:latin typeface="Century Schoolbook"/>
                <a:cs typeface="Century Schoolbook"/>
              </a:rPr>
              <a:t>how to </a:t>
            </a:r>
            <a:r>
              <a:rPr dirty="0" sz="2400" spc="-5">
                <a:latin typeface="Century Schoolbook"/>
                <a:cs typeface="Century Schoolbook"/>
              </a:rPr>
              <a:t>display </a:t>
            </a:r>
            <a:r>
              <a:rPr dirty="0" sz="2400">
                <a:latin typeface="Century Schoolbook"/>
                <a:cs typeface="Century Schoolbook"/>
              </a:rPr>
              <a:t>HTML</a:t>
            </a:r>
            <a:r>
              <a:rPr dirty="0" sz="2400" spc="-85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contents.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53981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2500" algn="l"/>
              </a:tabLst>
            </a:pPr>
            <a:r>
              <a:rPr dirty="0" sz="3000" spc="-5"/>
              <a:t>U</a:t>
            </a:r>
            <a:r>
              <a:rPr dirty="0" spc="-5"/>
              <a:t>SING</a:t>
            </a:r>
            <a:r>
              <a:rPr dirty="0" spc="175"/>
              <a:t> </a:t>
            </a:r>
            <a:r>
              <a:rPr dirty="0" spc="-5"/>
              <a:t>THE	</a:t>
            </a:r>
            <a:r>
              <a:rPr dirty="0" sz="3000" spc="-5"/>
              <a:t>C</a:t>
            </a:r>
            <a:r>
              <a:rPr dirty="0" spc="-5"/>
              <a:t>LASS</a:t>
            </a:r>
            <a:r>
              <a:rPr dirty="0" spc="110"/>
              <a:t> </a:t>
            </a:r>
            <a:r>
              <a:rPr dirty="0" sz="3000"/>
              <a:t>S</a:t>
            </a:r>
            <a:r>
              <a:rPr dirty="0"/>
              <a:t>ELECTOR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303009" y="3978351"/>
            <a:ext cx="22644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1710" algn="l"/>
                <a:tab pos="1876425" algn="l"/>
              </a:tabLst>
            </a:pPr>
            <a:r>
              <a:rPr dirty="0" sz="2400" spc="-5" b="1">
                <a:latin typeface="Century Schoolbook"/>
                <a:cs typeface="Century Schoolbook"/>
              </a:rPr>
              <a:t>wi</a:t>
            </a:r>
            <a:r>
              <a:rPr dirty="0" sz="2400" b="1">
                <a:latin typeface="Century Schoolbook"/>
                <a:cs typeface="Century Schoolbook"/>
              </a:rPr>
              <a:t>ll</a:t>
            </a:r>
            <a:r>
              <a:rPr dirty="0" sz="2400" b="1">
                <a:latin typeface="Century Schoolbook"/>
                <a:cs typeface="Century Schoolbook"/>
              </a:rPr>
              <a:t>	</a:t>
            </a:r>
            <a:r>
              <a:rPr dirty="0" sz="2400" spc="-5" b="1">
                <a:latin typeface="Century Schoolbook"/>
                <a:cs typeface="Century Schoolbook"/>
              </a:rPr>
              <a:t>no</a:t>
            </a:r>
            <a:r>
              <a:rPr dirty="0" sz="2400" b="1">
                <a:latin typeface="Century Schoolbook"/>
                <a:cs typeface="Century Schoolbook"/>
              </a:rPr>
              <a:t>t</a:t>
            </a:r>
            <a:r>
              <a:rPr dirty="0" sz="2400" b="1">
                <a:latin typeface="Century Schoolbook"/>
                <a:cs typeface="Century Schoolbook"/>
              </a:rPr>
              <a:t>	</a:t>
            </a:r>
            <a:r>
              <a:rPr dirty="0" sz="2400" spc="5" b="1">
                <a:latin typeface="Century Schoolbook"/>
                <a:cs typeface="Century Schoolbook"/>
              </a:rPr>
              <a:t>be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807720"/>
            <a:ext cx="5666740" cy="392811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471295" algn="l"/>
              </a:tabLst>
            </a:pPr>
            <a:r>
              <a:rPr dirty="0" sz="2400" b="1">
                <a:latin typeface="Century Schoolbook"/>
                <a:cs typeface="Century Schoolbook"/>
              </a:rPr>
              <a:t>&lt;html&gt;	</a:t>
            </a:r>
            <a:r>
              <a:rPr dirty="0" sz="2400" spc="-5" b="1">
                <a:latin typeface="Century Schoolbook"/>
                <a:cs typeface="Century Schoolbook"/>
              </a:rPr>
              <a:t>&lt;head&gt;</a:t>
            </a:r>
            <a:endParaRPr sz="2400">
              <a:latin typeface="Century Schoolbook"/>
              <a:cs typeface="Century Schoolbook"/>
            </a:endParaRPr>
          </a:p>
          <a:p>
            <a:pPr marL="927100" marR="2176145" indent="-915035">
              <a:lnSpc>
                <a:spcPct val="120800"/>
              </a:lnSpc>
              <a:spcBef>
                <a:spcPts val="5"/>
              </a:spcBef>
            </a:pPr>
            <a:r>
              <a:rPr dirty="0" sz="2400" spc="-5" b="1">
                <a:latin typeface="Century Schoolbook"/>
                <a:cs typeface="Century Schoolbook"/>
              </a:rPr>
              <a:t>&lt;style type="text/css"&gt;  p.center</a:t>
            </a:r>
            <a:endParaRPr sz="2400">
              <a:latin typeface="Century Schoolbook"/>
              <a:cs typeface="Century Schoolbook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dirty="0" sz="2400" b="1">
                <a:latin typeface="Century Schoolbook"/>
                <a:cs typeface="Century Schoolbook"/>
              </a:rPr>
              <a:t>{</a:t>
            </a:r>
            <a:endParaRPr sz="2400">
              <a:latin typeface="Century Schoolbook"/>
              <a:cs typeface="Century Schoolbook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dirty="0" sz="2400" spc="-5" b="1">
                <a:latin typeface="Century Schoolbook"/>
                <a:cs typeface="Century Schoolbook"/>
              </a:rPr>
              <a:t>text-align:center;</a:t>
            </a:r>
            <a:endParaRPr sz="2400">
              <a:latin typeface="Century Schoolbook"/>
              <a:cs typeface="Century Schoolbook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dirty="0" sz="2400" b="1">
                <a:latin typeface="Century Schoolbook"/>
                <a:cs typeface="Century Schoolbook"/>
              </a:rPr>
              <a:t>}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 b="1">
                <a:latin typeface="Century Schoolbook"/>
                <a:cs typeface="Century Schoolbook"/>
              </a:rPr>
              <a:t>&lt;/style&gt; </a:t>
            </a:r>
            <a:r>
              <a:rPr dirty="0" sz="2400" b="1">
                <a:latin typeface="Century Schoolbook"/>
                <a:cs typeface="Century Schoolbook"/>
              </a:rPr>
              <a:t>&lt;/head&gt;</a:t>
            </a:r>
            <a:r>
              <a:rPr dirty="0" sz="2400" spc="-35" b="1">
                <a:latin typeface="Century Schoolbook"/>
                <a:cs typeface="Century Schoolbook"/>
              </a:rPr>
              <a:t> </a:t>
            </a:r>
            <a:r>
              <a:rPr dirty="0" sz="2400" b="1">
                <a:latin typeface="Century Schoolbook"/>
                <a:cs typeface="Century Schoolbook"/>
              </a:rPr>
              <a:t>&lt;body&gt;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949960" algn="l"/>
                <a:tab pos="4371975" algn="l"/>
              </a:tabLst>
            </a:pPr>
            <a:r>
              <a:rPr dirty="0" sz="2400" spc="-5" b="1">
                <a:latin typeface="Century Schoolbook"/>
                <a:cs typeface="Century Schoolbook"/>
              </a:rPr>
              <a:t>&lt;h</a:t>
            </a:r>
            <a:r>
              <a:rPr dirty="0" sz="2400" b="1">
                <a:latin typeface="Century Schoolbook"/>
                <a:cs typeface="Century Schoolbook"/>
              </a:rPr>
              <a:t>1</a:t>
            </a:r>
            <a:r>
              <a:rPr dirty="0" sz="2400" b="1">
                <a:latin typeface="Century Schoolbook"/>
                <a:cs typeface="Century Schoolbook"/>
              </a:rPr>
              <a:t>	</a:t>
            </a:r>
            <a:r>
              <a:rPr dirty="0" sz="2400" spc="-5" b="1">
                <a:latin typeface="Century Schoolbook"/>
                <a:cs typeface="Century Schoolbook"/>
              </a:rPr>
              <a:t>c</a:t>
            </a:r>
            <a:r>
              <a:rPr dirty="0" sz="2400" spc="-10" b="1">
                <a:latin typeface="Century Schoolbook"/>
                <a:cs typeface="Century Schoolbook"/>
              </a:rPr>
              <a:t>l</a:t>
            </a:r>
            <a:r>
              <a:rPr dirty="0" sz="2400" b="1">
                <a:latin typeface="Century Schoolbook"/>
                <a:cs typeface="Century Schoolbook"/>
              </a:rPr>
              <a:t>ass=</a:t>
            </a:r>
            <a:r>
              <a:rPr dirty="0" sz="2400" spc="5" b="1">
                <a:latin typeface="Century Schoolbook"/>
                <a:cs typeface="Century Schoolbook"/>
              </a:rPr>
              <a:t>"</a:t>
            </a:r>
            <a:r>
              <a:rPr dirty="0" sz="2400" spc="-5" b="1">
                <a:latin typeface="Century Schoolbook"/>
                <a:cs typeface="Century Schoolbook"/>
              </a:rPr>
              <a:t>cen</a:t>
            </a:r>
            <a:r>
              <a:rPr dirty="0" sz="2400" spc="-10" b="1">
                <a:latin typeface="Century Schoolbook"/>
                <a:cs typeface="Century Schoolbook"/>
              </a:rPr>
              <a:t>t</a:t>
            </a:r>
            <a:r>
              <a:rPr dirty="0" sz="2400" spc="-5" b="1">
                <a:latin typeface="Century Schoolbook"/>
                <a:cs typeface="Century Schoolbook"/>
              </a:rPr>
              <a:t>e</a:t>
            </a:r>
            <a:r>
              <a:rPr dirty="0" sz="2400" b="1">
                <a:latin typeface="Century Schoolbook"/>
                <a:cs typeface="Century Schoolbook"/>
              </a:rPr>
              <a:t>r"&gt;T</a:t>
            </a:r>
            <a:r>
              <a:rPr dirty="0" sz="2400" spc="-10" b="1">
                <a:latin typeface="Century Schoolbook"/>
                <a:cs typeface="Century Schoolbook"/>
              </a:rPr>
              <a:t>h</a:t>
            </a:r>
            <a:r>
              <a:rPr dirty="0" sz="2400" spc="-5" b="1">
                <a:latin typeface="Century Schoolbook"/>
                <a:cs typeface="Century Schoolbook"/>
              </a:rPr>
              <a:t>i</a:t>
            </a:r>
            <a:r>
              <a:rPr dirty="0" sz="2400" b="1">
                <a:latin typeface="Century Schoolbook"/>
                <a:cs typeface="Century Schoolbook"/>
              </a:rPr>
              <a:t>s</a:t>
            </a:r>
            <a:r>
              <a:rPr dirty="0" sz="2400" b="1">
                <a:latin typeface="Century Schoolbook"/>
                <a:cs typeface="Century Schoolbook"/>
              </a:rPr>
              <a:t>	</a:t>
            </a:r>
            <a:r>
              <a:rPr dirty="0" sz="2400" spc="5" b="1">
                <a:latin typeface="Century Schoolbook"/>
                <a:cs typeface="Century Schoolbook"/>
              </a:rPr>
              <a:t>h</a:t>
            </a:r>
            <a:r>
              <a:rPr dirty="0" sz="2400" spc="-5" b="1">
                <a:latin typeface="Century Schoolbook"/>
                <a:cs typeface="Century Schoolbook"/>
              </a:rPr>
              <a:t>ea</a:t>
            </a:r>
            <a:r>
              <a:rPr dirty="0" sz="2400" spc="-15" b="1">
                <a:latin typeface="Century Schoolbook"/>
                <a:cs typeface="Century Schoolbook"/>
              </a:rPr>
              <a:t>d</a:t>
            </a:r>
            <a:r>
              <a:rPr dirty="0" sz="2400" spc="-5" b="1">
                <a:latin typeface="Century Schoolbook"/>
                <a:cs typeface="Century Schoolbook"/>
              </a:rPr>
              <a:t>ing</a:t>
            </a:r>
            <a:endParaRPr sz="2400">
              <a:latin typeface="Century Schoolbook"/>
              <a:cs typeface="Century Schoolbook"/>
            </a:endParaRPr>
          </a:p>
          <a:p>
            <a:pPr algn="ctr" marR="2970530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latin typeface="Century Schoolbook"/>
                <a:cs typeface="Century Schoolbook"/>
              </a:rPr>
              <a:t>affected&lt;/h1&gt;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014" y="4786629"/>
            <a:ext cx="8271509" cy="1188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tabLst>
                <a:tab pos="607060" algn="l"/>
                <a:tab pos="3867150" algn="l"/>
                <a:tab pos="5752465" algn="l"/>
                <a:tab pos="6558915" algn="l"/>
                <a:tab pos="7139940" algn="l"/>
              </a:tabLst>
            </a:pPr>
            <a:r>
              <a:rPr dirty="0" sz="2400" spc="-5" b="1">
                <a:latin typeface="Century Schoolbook"/>
                <a:cs typeface="Century Schoolbook"/>
              </a:rPr>
              <a:t>&lt;</a:t>
            </a:r>
            <a:r>
              <a:rPr dirty="0" sz="2400" b="1">
                <a:latin typeface="Century Schoolbook"/>
                <a:cs typeface="Century Schoolbook"/>
              </a:rPr>
              <a:t>p	</a:t>
            </a:r>
            <a:r>
              <a:rPr dirty="0" sz="2400" spc="5" b="1">
                <a:latin typeface="Century Schoolbook"/>
                <a:cs typeface="Century Schoolbook"/>
              </a:rPr>
              <a:t>c</a:t>
            </a:r>
            <a:r>
              <a:rPr dirty="0" sz="2400" spc="-5" b="1">
                <a:latin typeface="Century Schoolbook"/>
                <a:cs typeface="Century Schoolbook"/>
              </a:rPr>
              <a:t>la</a:t>
            </a:r>
            <a:r>
              <a:rPr dirty="0" sz="2400" spc="-10" b="1">
                <a:latin typeface="Century Schoolbook"/>
                <a:cs typeface="Century Schoolbook"/>
              </a:rPr>
              <a:t>s</a:t>
            </a:r>
            <a:r>
              <a:rPr dirty="0" sz="2400" b="1">
                <a:latin typeface="Century Schoolbook"/>
                <a:cs typeface="Century Schoolbook"/>
              </a:rPr>
              <a:t>s=</a:t>
            </a:r>
            <a:r>
              <a:rPr dirty="0" sz="2400" spc="5" b="1">
                <a:latin typeface="Century Schoolbook"/>
                <a:cs typeface="Century Schoolbook"/>
              </a:rPr>
              <a:t>"</a:t>
            </a:r>
            <a:r>
              <a:rPr dirty="0" sz="2400" spc="-5" b="1">
                <a:latin typeface="Century Schoolbook"/>
                <a:cs typeface="Century Schoolbook"/>
              </a:rPr>
              <a:t>cente</a:t>
            </a:r>
            <a:r>
              <a:rPr dirty="0" sz="2400" spc="5" b="1">
                <a:latin typeface="Century Schoolbook"/>
                <a:cs typeface="Century Schoolbook"/>
              </a:rPr>
              <a:t>r</a:t>
            </a:r>
            <a:r>
              <a:rPr dirty="0" sz="2400" b="1">
                <a:latin typeface="Century Schoolbook"/>
                <a:cs typeface="Century Schoolbook"/>
              </a:rPr>
              <a:t>"&gt;This	paragra</a:t>
            </a:r>
            <a:r>
              <a:rPr dirty="0" sz="2400" spc="-10" b="1">
                <a:latin typeface="Century Schoolbook"/>
                <a:cs typeface="Century Schoolbook"/>
              </a:rPr>
              <a:t>p</a:t>
            </a:r>
            <a:r>
              <a:rPr dirty="0" sz="2400" b="1">
                <a:latin typeface="Century Schoolbook"/>
                <a:cs typeface="Century Schoolbook"/>
              </a:rPr>
              <a:t>h	</a:t>
            </a:r>
            <a:r>
              <a:rPr dirty="0" sz="2400" spc="-5" b="1">
                <a:latin typeface="Century Schoolbook"/>
                <a:cs typeface="Century Schoolbook"/>
              </a:rPr>
              <a:t>wi</a:t>
            </a:r>
            <a:r>
              <a:rPr dirty="0" sz="2400" spc="5" b="1">
                <a:latin typeface="Century Schoolbook"/>
                <a:cs typeface="Century Schoolbook"/>
              </a:rPr>
              <a:t>l</a:t>
            </a:r>
            <a:r>
              <a:rPr dirty="0" sz="2400" b="1">
                <a:latin typeface="Century Schoolbook"/>
                <a:cs typeface="Century Schoolbook"/>
              </a:rPr>
              <a:t>l	be	</a:t>
            </a:r>
            <a:r>
              <a:rPr dirty="0" sz="2400" spc="-5" b="1">
                <a:latin typeface="Century Schoolbook"/>
                <a:cs typeface="Century Schoolbook"/>
              </a:rPr>
              <a:t>cente</a:t>
            </a:r>
            <a:r>
              <a:rPr dirty="0" sz="2400" spc="5" b="1">
                <a:latin typeface="Century Schoolbook"/>
                <a:cs typeface="Century Schoolbook"/>
              </a:rPr>
              <a:t>r</a:t>
            </a:r>
            <a:r>
              <a:rPr dirty="0" sz="2400" b="1">
                <a:latin typeface="Century Schoolbook"/>
                <a:cs typeface="Century Schoolbook"/>
              </a:rPr>
              <a:t>-  </a:t>
            </a:r>
            <a:r>
              <a:rPr dirty="0" sz="2400" spc="-5" b="1">
                <a:latin typeface="Century Schoolbook"/>
                <a:cs typeface="Century Schoolbook"/>
              </a:rPr>
              <a:t>aligned.&lt;/p&gt;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400" b="1">
                <a:latin typeface="Century Schoolbook"/>
                <a:cs typeface="Century Schoolbook"/>
              </a:rPr>
              <a:t>&lt;/body&gt;</a:t>
            </a:r>
            <a:r>
              <a:rPr dirty="0" sz="2400" spc="-40" b="1">
                <a:latin typeface="Century Schoolbook"/>
                <a:cs typeface="Century Schoolbook"/>
              </a:rPr>
              <a:t> </a:t>
            </a:r>
            <a:r>
              <a:rPr dirty="0" sz="2400" spc="-5" b="1">
                <a:latin typeface="Century Schoolbook"/>
                <a:cs typeface="Century Schoolbook"/>
              </a:rPr>
              <a:t>&lt;/html&gt;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69024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U</a:t>
            </a:r>
            <a:r>
              <a:rPr dirty="0" spc="-5"/>
              <a:t>SING THE </a:t>
            </a:r>
            <a:r>
              <a:rPr dirty="0" sz="3000" spc="-5"/>
              <a:t>P</a:t>
            </a:r>
            <a:r>
              <a:rPr dirty="0" spc="-5"/>
              <a:t>SEUDO</a:t>
            </a:r>
            <a:r>
              <a:rPr dirty="0" sz="3000" spc="-5"/>
              <a:t>-C</a:t>
            </a:r>
            <a:r>
              <a:rPr dirty="0" spc="-5"/>
              <a:t>LASS</a:t>
            </a:r>
            <a:r>
              <a:rPr dirty="0" spc="520"/>
              <a:t> </a:t>
            </a:r>
            <a:r>
              <a:rPr dirty="0" sz="3000"/>
              <a:t>S</a:t>
            </a:r>
            <a:r>
              <a:rPr dirty="0"/>
              <a:t>ELECTOR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989456"/>
            <a:ext cx="7522209" cy="5689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dirty="0" sz="2200" spc="-5">
                <a:latin typeface="Century Schoolbook"/>
                <a:cs typeface="Century Schoolbook"/>
              </a:rPr>
              <a:t>Classes </a:t>
            </a:r>
            <a:r>
              <a:rPr dirty="0" sz="2200" spc="-10">
                <a:latin typeface="Century Schoolbook"/>
                <a:cs typeface="Century Schoolbook"/>
              </a:rPr>
              <a:t>are </a:t>
            </a:r>
            <a:r>
              <a:rPr dirty="0" sz="2200" spc="-5">
                <a:latin typeface="Century Schoolbook"/>
                <a:cs typeface="Century Schoolbook"/>
              </a:rPr>
              <a:t>used to add special effects to </a:t>
            </a:r>
            <a:r>
              <a:rPr dirty="0" sz="2200">
                <a:latin typeface="Century Schoolbook"/>
                <a:cs typeface="Century Schoolbook"/>
              </a:rPr>
              <a:t>some </a:t>
            </a:r>
            <a:r>
              <a:rPr dirty="0" sz="2200" spc="-5">
                <a:latin typeface="Century Schoolbook"/>
                <a:cs typeface="Century Schoolbook"/>
              </a:rPr>
              <a:t>selectors.</a:t>
            </a:r>
            <a:endParaRPr sz="2200">
              <a:latin typeface="Century Schoolbook"/>
              <a:cs typeface="Century Schoolbook"/>
            </a:endParaRPr>
          </a:p>
          <a:p>
            <a:pPr marL="287020" marR="2311400" indent="-274320">
              <a:lnSpc>
                <a:spcPct val="172700"/>
              </a:lnSpc>
              <a:spcBef>
                <a:spcPts val="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dirty="0" sz="2200" spc="-5">
                <a:latin typeface="Century Schoolbook"/>
                <a:cs typeface="Century Schoolbook"/>
              </a:rPr>
              <a:t>The syntax of pseudo-classes:  selector:pseudo-class {property:value;}</a:t>
            </a:r>
            <a:endParaRPr sz="2200">
              <a:latin typeface="Century Schoolbook"/>
              <a:cs typeface="Century Schoolbook"/>
            </a:endParaRPr>
          </a:p>
          <a:p>
            <a:pPr marL="245745" marR="828040" indent="-233045">
              <a:lnSpc>
                <a:spcPct val="172700"/>
              </a:lnSpc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dirty="0"/>
              <a:t>	</a:t>
            </a:r>
            <a:r>
              <a:rPr dirty="0" sz="2200" spc="-10">
                <a:latin typeface="Century Schoolbook"/>
                <a:cs typeface="Century Schoolbook"/>
              </a:rPr>
              <a:t>CSS </a:t>
            </a:r>
            <a:r>
              <a:rPr dirty="0" sz="2200" spc="-5">
                <a:latin typeface="Century Schoolbook"/>
                <a:cs typeface="Century Schoolbook"/>
              </a:rPr>
              <a:t>classes can also be used with </a:t>
            </a:r>
            <a:r>
              <a:rPr dirty="0" sz="2200">
                <a:latin typeface="Century Schoolbook"/>
                <a:cs typeface="Century Schoolbook"/>
              </a:rPr>
              <a:t>pseudo-classes:  </a:t>
            </a:r>
            <a:r>
              <a:rPr dirty="0" sz="2200" spc="-5">
                <a:latin typeface="Century Schoolbook"/>
                <a:cs typeface="Century Schoolbook"/>
              </a:rPr>
              <a:t>selector.class:pseudo-class</a:t>
            </a:r>
            <a:r>
              <a:rPr dirty="0" sz="2200" spc="-45">
                <a:latin typeface="Century Schoolbook"/>
                <a:cs typeface="Century Schoolbook"/>
              </a:rPr>
              <a:t> </a:t>
            </a:r>
            <a:r>
              <a:rPr dirty="0" sz="2200" spc="-5">
                <a:latin typeface="Century Schoolbook"/>
                <a:cs typeface="Century Schoolbook"/>
              </a:rPr>
              <a:t>{property:value;}</a:t>
            </a:r>
            <a:endParaRPr sz="22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dirty="0" sz="2200" spc="-5" b="1">
                <a:latin typeface="Century Schoolbook"/>
                <a:cs typeface="Century Schoolbook"/>
              </a:rPr>
              <a:t>Example</a:t>
            </a:r>
            <a:endParaRPr sz="2200">
              <a:latin typeface="Century Schoolbook"/>
              <a:cs typeface="Century Schoolbook"/>
            </a:endParaRPr>
          </a:p>
          <a:p>
            <a:pPr marL="287020" marR="1230630" indent="-274320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3626485" algn="l"/>
                <a:tab pos="3646170" algn="l"/>
                <a:tab pos="3683000" algn="l"/>
                <a:tab pos="3722370" algn="l"/>
              </a:tabLst>
            </a:pPr>
            <a:r>
              <a:rPr dirty="0" sz="2200" spc="-5">
                <a:latin typeface="Century Schoolbook"/>
                <a:cs typeface="Century Schoolbook"/>
              </a:rPr>
              <a:t>a:link</a:t>
            </a:r>
            <a:r>
              <a:rPr dirty="0" sz="2200" spc="15">
                <a:latin typeface="Century Schoolbook"/>
                <a:cs typeface="Century Schoolbook"/>
              </a:rPr>
              <a:t> </a:t>
            </a:r>
            <a:r>
              <a:rPr dirty="0" sz="2200" spc="-5">
                <a:latin typeface="Century Schoolbook"/>
                <a:cs typeface="Century Schoolbook"/>
              </a:rPr>
              <a:t>{color:#FF0000;}			/* unvisited link */  a:visited</a:t>
            </a:r>
            <a:r>
              <a:rPr dirty="0" sz="2200" spc="15">
                <a:latin typeface="Century Schoolbook"/>
                <a:cs typeface="Century Schoolbook"/>
              </a:rPr>
              <a:t> </a:t>
            </a:r>
            <a:r>
              <a:rPr dirty="0" sz="2200" spc="-5">
                <a:latin typeface="Century Schoolbook"/>
                <a:cs typeface="Century Schoolbook"/>
              </a:rPr>
              <a:t>{color:#00FF00;}				/* visited link */  a:hover</a:t>
            </a:r>
            <a:r>
              <a:rPr dirty="0" sz="2200" spc="35">
                <a:latin typeface="Century Schoolbook"/>
                <a:cs typeface="Century Schoolbook"/>
              </a:rPr>
              <a:t> </a:t>
            </a:r>
            <a:r>
              <a:rPr dirty="0" sz="2200" spc="-5">
                <a:latin typeface="Century Schoolbook"/>
                <a:cs typeface="Century Schoolbook"/>
              </a:rPr>
              <a:t>{color:#FF00FF;}		/* mouse over link</a:t>
            </a:r>
            <a:r>
              <a:rPr dirty="0" sz="2200" spc="-40">
                <a:latin typeface="Century Schoolbook"/>
                <a:cs typeface="Century Schoolbook"/>
              </a:rPr>
              <a:t> </a:t>
            </a:r>
            <a:r>
              <a:rPr dirty="0" sz="2200" spc="-5">
                <a:latin typeface="Century Schoolbook"/>
                <a:cs typeface="Century Schoolbook"/>
              </a:rPr>
              <a:t>*/  a:active</a:t>
            </a:r>
            <a:r>
              <a:rPr dirty="0" sz="2200" spc="15">
                <a:latin typeface="Century Schoolbook"/>
                <a:cs typeface="Century Schoolbook"/>
              </a:rPr>
              <a:t> </a:t>
            </a:r>
            <a:r>
              <a:rPr dirty="0" sz="2200" spc="-5">
                <a:latin typeface="Century Schoolbook"/>
                <a:cs typeface="Century Schoolbook"/>
              </a:rPr>
              <a:t>{color:#0000FF;}	/* selected link</a:t>
            </a:r>
            <a:r>
              <a:rPr dirty="0" sz="2200" spc="-35">
                <a:latin typeface="Century Schoolbook"/>
                <a:cs typeface="Century Schoolbook"/>
              </a:rPr>
              <a:t> </a:t>
            </a:r>
            <a:r>
              <a:rPr dirty="0" sz="2200" spc="-5">
                <a:latin typeface="Century Schoolbook"/>
                <a:cs typeface="Century Schoolbook"/>
              </a:rPr>
              <a:t>*/</a:t>
            </a:r>
            <a:endParaRPr sz="22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69024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U</a:t>
            </a:r>
            <a:r>
              <a:rPr dirty="0" spc="-5"/>
              <a:t>SING THE </a:t>
            </a:r>
            <a:r>
              <a:rPr dirty="0" sz="3000" spc="-5"/>
              <a:t>P</a:t>
            </a:r>
            <a:r>
              <a:rPr dirty="0" spc="-5"/>
              <a:t>SEUDO</a:t>
            </a:r>
            <a:r>
              <a:rPr dirty="0" sz="3000" spc="-5"/>
              <a:t>-C</a:t>
            </a:r>
            <a:r>
              <a:rPr dirty="0" spc="-5"/>
              <a:t>LASS</a:t>
            </a:r>
            <a:r>
              <a:rPr dirty="0" spc="520"/>
              <a:t> </a:t>
            </a:r>
            <a:r>
              <a:rPr dirty="0" sz="3000"/>
              <a:t>S</a:t>
            </a:r>
            <a:r>
              <a:rPr dirty="0"/>
              <a:t>ELECTOR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998600"/>
            <a:ext cx="7935595" cy="5591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2375" algn="l"/>
              </a:tabLst>
            </a:pPr>
            <a:r>
              <a:rPr dirty="0" sz="1600" spc="-10" b="1">
                <a:latin typeface="Century Schoolbook"/>
                <a:cs typeface="Century Schoolbook"/>
              </a:rPr>
              <a:t>&lt;html&gt;	</a:t>
            </a:r>
            <a:r>
              <a:rPr dirty="0" sz="1600" spc="-5" b="1">
                <a:latin typeface="Century Schoolbook"/>
                <a:cs typeface="Century Schoolbook"/>
              </a:rPr>
              <a:t>&lt;head&gt;</a:t>
            </a:r>
            <a:endParaRPr sz="16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entury Schoolbook"/>
                <a:cs typeface="Century Schoolbook"/>
              </a:rPr>
              <a:t>&lt;style</a:t>
            </a:r>
            <a:r>
              <a:rPr dirty="0" sz="1600" spc="10" b="1">
                <a:latin typeface="Century Schoolbook"/>
                <a:cs typeface="Century Schoolbook"/>
              </a:rPr>
              <a:t> </a:t>
            </a:r>
            <a:r>
              <a:rPr dirty="0" sz="1600" spc="-5" b="1">
                <a:latin typeface="Century Schoolbook"/>
                <a:cs typeface="Century Schoolbook"/>
              </a:rPr>
              <a:t>type="text/css"&gt;</a:t>
            </a:r>
            <a:endParaRPr sz="1600">
              <a:latin typeface="Century Schoolbook"/>
              <a:cs typeface="Century Schoolbook"/>
            </a:endParaRPr>
          </a:p>
          <a:p>
            <a:pPr marL="12700" marR="3023235">
              <a:lnSpc>
                <a:spcPct val="201300"/>
              </a:lnSpc>
              <a:tabLst>
                <a:tab pos="2597150" algn="l"/>
                <a:tab pos="2784475" algn="l"/>
              </a:tabLst>
            </a:pPr>
            <a:r>
              <a:rPr dirty="0" sz="1600" spc="-5" b="1">
                <a:latin typeface="Century Schoolbook"/>
                <a:cs typeface="Century Schoolbook"/>
              </a:rPr>
              <a:t>a:link</a:t>
            </a:r>
            <a:r>
              <a:rPr dirty="0" sz="1600" spc="10" b="1">
                <a:latin typeface="Century Schoolbook"/>
                <a:cs typeface="Century Schoolbook"/>
              </a:rPr>
              <a:t> </a:t>
            </a:r>
            <a:r>
              <a:rPr dirty="0" sz="1600" spc="-5" b="1">
                <a:latin typeface="Century Schoolbook"/>
                <a:cs typeface="Century Schoolbook"/>
              </a:rPr>
              <a:t>{color:#FF0000;}	/* </a:t>
            </a:r>
            <a:r>
              <a:rPr dirty="0" sz="1600" spc="-10" b="1">
                <a:latin typeface="Century Schoolbook"/>
                <a:cs typeface="Century Schoolbook"/>
              </a:rPr>
              <a:t>unvisited link </a:t>
            </a:r>
            <a:r>
              <a:rPr dirty="0" sz="1600" spc="-5" b="1">
                <a:latin typeface="Century Schoolbook"/>
                <a:cs typeface="Century Schoolbook"/>
              </a:rPr>
              <a:t>*/  </a:t>
            </a:r>
            <a:r>
              <a:rPr dirty="0" sz="1600" spc="-10" b="1">
                <a:latin typeface="Century Schoolbook"/>
                <a:cs typeface="Century Schoolbook"/>
              </a:rPr>
              <a:t>a:visited {color:#00FF00;} </a:t>
            </a:r>
            <a:r>
              <a:rPr dirty="0" sz="1600" spc="-5" b="1">
                <a:latin typeface="Century Schoolbook"/>
                <a:cs typeface="Century Schoolbook"/>
              </a:rPr>
              <a:t>/* </a:t>
            </a:r>
            <a:r>
              <a:rPr dirty="0" sz="1600" spc="-10" b="1">
                <a:latin typeface="Century Schoolbook"/>
                <a:cs typeface="Century Schoolbook"/>
              </a:rPr>
              <a:t>visited link </a:t>
            </a:r>
            <a:r>
              <a:rPr dirty="0" sz="1600" spc="-5" b="1">
                <a:latin typeface="Century Schoolbook"/>
                <a:cs typeface="Century Schoolbook"/>
              </a:rPr>
              <a:t>*/  </a:t>
            </a:r>
            <a:r>
              <a:rPr dirty="0" sz="1600" spc="-10" b="1">
                <a:latin typeface="Century Schoolbook"/>
                <a:cs typeface="Century Schoolbook"/>
              </a:rPr>
              <a:t>a:hover</a:t>
            </a:r>
            <a:r>
              <a:rPr dirty="0" sz="1600" spc="140" b="1">
                <a:latin typeface="Century Schoolbook"/>
                <a:cs typeface="Century Schoolbook"/>
              </a:rPr>
              <a:t> </a:t>
            </a:r>
            <a:r>
              <a:rPr dirty="0" sz="1600" spc="-10" b="1">
                <a:latin typeface="Century Schoolbook"/>
                <a:cs typeface="Century Schoolbook"/>
              </a:rPr>
              <a:t>{color:#FF00FF;}	</a:t>
            </a:r>
            <a:r>
              <a:rPr dirty="0" sz="1600" spc="-5" b="1">
                <a:latin typeface="Century Schoolbook"/>
                <a:cs typeface="Century Schoolbook"/>
              </a:rPr>
              <a:t>/* </a:t>
            </a:r>
            <a:r>
              <a:rPr dirty="0" sz="1600" spc="-10" b="1">
                <a:latin typeface="Century Schoolbook"/>
                <a:cs typeface="Century Schoolbook"/>
              </a:rPr>
              <a:t>mouse over link </a:t>
            </a:r>
            <a:r>
              <a:rPr dirty="0" sz="1600" spc="-5" b="1">
                <a:latin typeface="Century Schoolbook"/>
                <a:cs typeface="Century Schoolbook"/>
              </a:rPr>
              <a:t>*/  </a:t>
            </a:r>
            <a:r>
              <a:rPr dirty="0" sz="1600" spc="-10" b="1">
                <a:latin typeface="Century Schoolbook"/>
                <a:cs typeface="Century Schoolbook"/>
              </a:rPr>
              <a:t>a:active {color:#0000FF;} </a:t>
            </a:r>
            <a:r>
              <a:rPr dirty="0" sz="1600" spc="-5" b="1">
                <a:latin typeface="Century Schoolbook"/>
                <a:cs typeface="Century Schoolbook"/>
              </a:rPr>
              <a:t>/* selected </a:t>
            </a:r>
            <a:r>
              <a:rPr dirty="0" sz="1600" spc="-10" b="1">
                <a:latin typeface="Century Schoolbook"/>
                <a:cs typeface="Century Schoolbook"/>
              </a:rPr>
              <a:t>link</a:t>
            </a:r>
            <a:r>
              <a:rPr dirty="0" sz="1600" spc="190" b="1">
                <a:latin typeface="Century Schoolbook"/>
                <a:cs typeface="Century Schoolbook"/>
              </a:rPr>
              <a:t> </a:t>
            </a:r>
            <a:r>
              <a:rPr dirty="0" sz="1600" spc="-5" b="1">
                <a:latin typeface="Century Schoolbook"/>
                <a:cs typeface="Century Schoolbook"/>
              </a:rPr>
              <a:t>*/</a:t>
            </a:r>
            <a:endParaRPr sz="16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95044" algn="l"/>
                <a:tab pos="1990725" algn="l"/>
              </a:tabLst>
            </a:pPr>
            <a:r>
              <a:rPr dirty="0" sz="1600" spc="-5" b="1">
                <a:latin typeface="Century Schoolbook"/>
                <a:cs typeface="Century Schoolbook"/>
              </a:rPr>
              <a:t>&lt;/style&gt;	&lt;/head&gt;	&lt;body&gt;</a:t>
            </a:r>
            <a:endParaRPr sz="16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entury Schoolbook"/>
                <a:cs typeface="Century Schoolbook"/>
              </a:rPr>
              <a:t>&lt;p&gt;&lt;b&gt;&lt;a href=“1.html" target="_blank"&gt;This is a</a:t>
            </a:r>
            <a:r>
              <a:rPr dirty="0" sz="1600" spc="155" b="1">
                <a:latin typeface="Century Schoolbook"/>
                <a:cs typeface="Century Schoolbook"/>
              </a:rPr>
              <a:t> </a:t>
            </a:r>
            <a:r>
              <a:rPr dirty="0" sz="1600" spc="-5" b="1">
                <a:latin typeface="Century Schoolbook"/>
                <a:cs typeface="Century Schoolbook"/>
              </a:rPr>
              <a:t>link&lt;/a&gt;&lt;/b&gt;&lt;/p&gt;</a:t>
            </a:r>
            <a:endParaRPr sz="1600">
              <a:latin typeface="Century Schoolbook"/>
              <a:cs typeface="Century Schoolbook"/>
            </a:endParaRPr>
          </a:p>
          <a:p>
            <a:pPr marL="12700" marR="190500">
              <a:lnSpc>
                <a:spcPct val="201300"/>
              </a:lnSpc>
            </a:pPr>
            <a:r>
              <a:rPr dirty="0" sz="1600" spc="-5" b="1">
                <a:latin typeface="Century Schoolbook"/>
                <a:cs typeface="Century Schoolbook"/>
              </a:rPr>
              <a:t>&lt;p&gt;&lt;b&gt;Note:&lt;/b&gt; </a:t>
            </a:r>
            <a:r>
              <a:rPr dirty="0" sz="1600" spc="-10" b="1">
                <a:latin typeface="Century Schoolbook"/>
                <a:cs typeface="Century Schoolbook"/>
              </a:rPr>
              <a:t>a:hover MUST come </a:t>
            </a:r>
            <a:r>
              <a:rPr dirty="0" sz="1600" spc="-5" b="1">
                <a:latin typeface="Century Schoolbook"/>
                <a:cs typeface="Century Schoolbook"/>
              </a:rPr>
              <a:t>after a:link and </a:t>
            </a:r>
            <a:r>
              <a:rPr dirty="0" sz="1600" spc="-10" b="1">
                <a:latin typeface="Century Schoolbook"/>
                <a:cs typeface="Century Schoolbook"/>
              </a:rPr>
              <a:t>a:visited </a:t>
            </a:r>
            <a:r>
              <a:rPr dirty="0" sz="1600" spc="-5" b="1">
                <a:latin typeface="Century Schoolbook"/>
                <a:cs typeface="Century Schoolbook"/>
              </a:rPr>
              <a:t>in the </a:t>
            </a:r>
            <a:r>
              <a:rPr dirty="0" sz="1600" spc="-10" b="1">
                <a:latin typeface="Century Schoolbook"/>
                <a:cs typeface="Century Schoolbook"/>
              </a:rPr>
              <a:t>CSS  </a:t>
            </a:r>
            <a:r>
              <a:rPr dirty="0" sz="1600" spc="-5" b="1">
                <a:latin typeface="Century Schoolbook"/>
                <a:cs typeface="Century Schoolbook"/>
              </a:rPr>
              <a:t>definition in order to be</a:t>
            </a:r>
            <a:r>
              <a:rPr dirty="0" sz="1600" spc="60" b="1">
                <a:latin typeface="Century Schoolbook"/>
                <a:cs typeface="Century Schoolbook"/>
              </a:rPr>
              <a:t> </a:t>
            </a:r>
            <a:r>
              <a:rPr dirty="0" sz="1600" spc="-10" b="1">
                <a:latin typeface="Century Schoolbook"/>
                <a:cs typeface="Century Schoolbook"/>
              </a:rPr>
              <a:t>effective.&lt;/p&gt;</a:t>
            </a:r>
            <a:endParaRPr sz="1600">
              <a:latin typeface="Century Schoolbook"/>
              <a:cs typeface="Century Schoolbook"/>
            </a:endParaRPr>
          </a:p>
          <a:p>
            <a:pPr marL="286385" marR="5080" indent="-274320">
              <a:lnSpc>
                <a:spcPct val="170000"/>
              </a:lnSpc>
              <a:spcBef>
                <a:spcPts val="600"/>
              </a:spcBef>
              <a:tabLst>
                <a:tab pos="4026535" algn="l"/>
              </a:tabLst>
            </a:pPr>
            <a:r>
              <a:rPr dirty="0" sz="1600" spc="-5" b="1">
                <a:latin typeface="Century Schoolbook"/>
                <a:cs typeface="Century Schoolbook"/>
              </a:rPr>
              <a:t>&lt;p&gt;&lt;b&gt;Note:&lt;/b&gt; </a:t>
            </a:r>
            <a:r>
              <a:rPr dirty="0" sz="1600" spc="-10" b="1">
                <a:latin typeface="Century Schoolbook"/>
                <a:cs typeface="Century Schoolbook"/>
              </a:rPr>
              <a:t>a:active MUST come </a:t>
            </a:r>
            <a:r>
              <a:rPr dirty="0" sz="1600" spc="-5" b="1">
                <a:latin typeface="Century Schoolbook"/>
                <a:cs typeface="Century Schoolbook"/>
              </a:rPr>
              <a:t>after </a:t>
            </a:r>
            <a:r>
              <a:rPr dirty="0" sz="1600" spc="-10" b="1">
                <a:latin typeface="Century Schoolbook"/>
                <a:cs typeface="Century Schoolbook"/>
              </a:rPr>
              <a:t>a:hover </a:t>
            </a:r>
            <a:r>
              <a:rPr dirty="0" sz="1600" spc="-5" b="1">
                <a:latin typeface="Century Schoolbook"/>
                <a:cs typeface="Century Schoolbook"/>
              </a:rPr>
              <a:t>in the </a:t>
            </a:r>
            <a:r>
              <a:rPr dirty="0" sz="1600" spc="-10" b="1">
                <a:latin typeface="Century Schoolbook"/>
                <a:cs typeface="Century Schoolbook"/>
              </a:rPr>
              <a:t>CSS </a:t>
            </a:r>
            <a:r>
              <a:rPr dirty="0" sz="1600" spc="-5" b="1">
                <a:latin typeface="Century Schoolbook"/>
                <a:cs typeface="Century Schoolbook"/>
              </a:rPr>
              <a:t>definition </a:t>
            </a:r>
            <a:r>
              <a:rPr dirty="0" sz="1600" spc="-10" b="1">
                <a:latin typeface="Century Schoolbook"/>
                <a:cs typeface="Century Schoolbook"/>
              </a:rPr>
              <a:t>in  </a:t>
            </a:r>
            <a:r>
              <a:rPr dirty="0" sz="1600" spc="-5" b="1">
                <a:latin typeface="Century Schoolbook"/>
                <a:cs typeface="Century Schoolbook"/>
              </a:rPr>
              <a:t>order  to be</a:t>
            </a:r>
            <a:r>
              <a:rPr dirty="0" sz="1600" spc="95" b="1">
                <a:latin typeface="Century Schoolbook"/>
                <a:cs typeface="Century Schoolbook"/>
              </a:rPr>
              <a:t> </a:t>
            </a:r>
            <a:r>
              <a:rPr dirty="0" sz="1600" spc="-10" b="1">
                <a:latin typeface="Century Schoolbook"/>
                <a:cs typeface="Century Schoolbook"/>
              </a:rPr>
              <a:t>effective.&lt;/p&gt;</a:t>
            </a:r>
            <a:r>
              <a:rPr dirty="0" sz="1600" spc="75" b="1">
                <a:latin typeface="Century Schoolbook"/>
                <a:cs typeface="Century Schoolbook"/>
              </a:rPr>
              <a:t> </a:t>
            </a:r>
            <a:r>
              <a:rPr dirty="0" sz="1600" spc="-5" b="1">
                <a:latin typeface="Century Schoolbook"/>
                <a:cs typeface="Century Schoolbook"/>
              </a:rPr>
              <a:t>&lt;/body&gt;	&lt;/html&gt;</a:t>
            </a:r>
            <a:endParaRPr sz="16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72485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CSS - T</a:t>
            </a:r>
            <a:r>
              <a:rPr dirty="0"/>
              <a:t>HE </a:t>
            </a:r>
            <a:r>
              <a:rPr dirty="0" sz="3000" spc="-5"/>
              <a:t>:</a:t>
            </a:r>
            <a:r>
              <a:rPr dirty="0" spc="-5"/>
              <a:t>FIRST</a:t>
            </a:r>
            <a:r>
              <a:rPr dirty="0" sz="3000" spc="-5"/>
              <a:t>-</a:t>
            </a:r>
            <a:r>
              <a:rPr dirty="0" spc="-5"/>
              <a:t>CHILD</a:t>
            </a:r>
            <a:r>
              <a:rPr dirty="0" spc="275"/>
              <a:t> </a:t>
            </a:r>
            <a:r>
              <a:rPr dirty="0" sz="3000"/>
              <a:t>P</a:t>
            </a:r>
            <a:r>
              <a:rPr dirty="0"/>
              <a:t>SEUDO</a:t>
            </a:r>
            <a:r>
              <a:rPr dirty="0" sz="3000"/>
              <a:t>-</a:t>
            </a:r>
            <a:r>
              <a:rPr dirty="0"/>
              <a:t>CLASS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792226"/>
            <a:ext cx="8272780" cy="558927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87020" marR="5080" indent="-274320">
              <a:lnSpc>
                <a:spcPts val="2320"/>
              </a:lnSpc>
              <a:spcBef>
                <a:spcPts val="64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  <a:tab pos="1068705" algn="l"/>
                <a:tab pos="2971165" algn="l"/>
                <a:tab pos="5210175" algn="l"/>
                <a:tab pos="6627495" algn="l"/>
                <a:tab pos="7037705" algn="l"/>
              </a:tabLst>
            </a:pPr>
            <a:r>
              <a:rPr dirty="0" sz="2400">
                <a:latin typeface="Century Schoolbook"/>
                <a:cs typeface="Century Schoolbook"/>
              </a:rPr>
              <a:t>The	</a:t>
            </a:r>
            <a:r>
              <a:rPr dirty="0" sz="2400" spc="5" b="1">
                <a:latin typeface="Century Schoolbook"/>
                <a:cs typeface="Century Schoolbook"/>
              </a:rPr>
              <a:t>:</a:t>
            </a:r>
            <a:r>
              <a:rPr dirty="0" sz="2400" spc="-5" b="1">
                <a:latin typeface="Century Schoolbook"/>
                <a:cs typeface="Century Schoolbook"/>
              </a:rPr>
              <a:t>firs</a:t>
            </a:r>
            <a:r>
              <a:rPr dirty="0" sz="2400" b="1">
                <a:latin typeface="Century Schoolbook"/>
                <a:cs typeface="Century Schoolbook"/>
              </a:rPr>
              <a:t>t-</a:t>
            </a:r>
            <a:r>
              <a:rPr dirty="0" sz="2400" spc="-5" b="1">
                <a:latin typeface="Century Schoolbook"/>
                <a:cs typeface="Century Schoolbook"/>
              </a:rPr>
              <a:t>chil</a:t>
            </a:r>
            <a:r>
              <a:rPr dirty="0" sz="2400" b="1">
                <a:latin typeface="Century Schoolbook"/>
                <a:cs typeface="Century Schoolbook"/>
              </a:rPr>
              <a:t>d	ps</a:t>
            </a:r>
            <a:r>
              <a:rPr dirty="0" sz="2400" spc="-5" b="1">
                <a:latin typeface="Century Schoolbook"/>
                <a:cs typeface="Century Schoolbook"/>
              </a:rPr>
              <a:t>eudo</a:t>
            </a:r>
            <a:r>
              <a:rPr dirty="0" sz="2400" b="1">
                <a:latin typeface="Century Schoolbook"/>
                <a:cs typeface="Century Schoolbook"/>
              </a:rPr>
              <a:t>-</a:t>
            </a:r>
            <a:r>
              <a:rPr dirty="0" sz="2400" spc="-5" b="1">
                <a:latin typeface="Century Schoolbook"/>
                <a:cs typeface="Century Schoolbook"/>
              </a:rPr>
              <a:t>cla</a:t>
            </a:r>
            <a:r>
              <a:rPr dirty="0" sz="2400" spc="5" b="1">
                <a:latin typeface="Century Schoolbook"/>
                <a:cs typeface="Century Schoolbook"/>
              </a:rPr>
              <a:t>s</a:t>
            </a:r>
            <a:r>
              <a:rPr dirty="0" sz="2400" b="1">
                <a:latin typeface="Century Schoolbook"/>
                <a:cs typeface="Century Schoolbook"/>
              </a:rPr>
              <a:t>s	</a:t>
            </a:r>
            <a:r>
              <a:rPr dirty="0" sz="2400" spc="-5">
                <a:latin typeface="Century Schoolbook"/>
                <a:cs typeface="Century Schoolbook"/>
              </a:rPr>
              <a:t>match</a:t>
            </a:r>
            <a:r>
              <a:rPr dirty="0" sz="2400" spc="10">
                <a:latin typeface="Century Schoolbook"/>
                <a:cs typeface="Century Schoolbook"/>
              </a:rPr>
              <a:t>e</a:t>
            </a:r>
            <a:r>
              <a:rPr dirty="0" sz="2400">
                <a:latin typeface="Century Schoolbook"/>
                <a:cs typeface="Century Schoolbook"/>
              </a:rPr>
              <a:t>s	a	s</a:t>
            </a:r>
            <a:r>
              <a:rPr dirty="0" sz="2400" spc="5">
                <a:latin typeface="Century Schoolbook"/>
                <a:cs typeface="Century Schoolbook"/>
              </a:rPr>
              <a:t>p</a:t>
            </a:r>
            <a:r>
              <a:rPr dirty="0" sz="2400" spc="-15">
                <a:latin typeface="Century Schoolbook"/>
                <a:cs typeface="Century Schoolbook"/>
              </a:rPr>
              <a:t>e</a:t>
            </a:r>
            <a:r>
              <a:rPr dirty="0" sz="2400">
                <a:latin typeface="Century Schoolbook"/>
                <a:cs typeface="Century Schoolbook"/>
              </a:rPr>
              <a:t>c</a:t>
            </a:r>
            <a:r>
              <a:rPr dirty="0" sz="2400" spc="-10">
                <a:latin typeface="Century Schoolbook"/>
                <a:cs typeface="Century Schoolbook"/>
              </a:rPr>
              <a:t>i</a:t>
            </a:r>
            <a:r>
              <a:rPr dirty="0" sz="2400">
                <a:latin typeface="Century Schoolbook"/>
                <a:cs typeface="Century Schoolbook"/>
              </a:rPr>
              <a:t>fi</a:t>
            </a:r>
            <a:r>
              <a:rPr dirty="0" sz="2400" spc="-10">
                <a:latin typeface="Century Schoolbook"/>
                <a:cs typeface="Century Schoolbook"/>
              </a:rPr>
              <a:t>e</a:t>
            </a:r>
            <a:r>
              <a:rPr dirty="0" sz="2400">
                <a:latin typeface="Century Schoolbook"/>
                <a:cs typeface="Century Schoolbook"/>
              </a:rPr>
              <a:t>d  element </a:t>
            </a:r>
            <a:r>
              <a:rPr dirty="0" sz="2400" spc="-5">
                <a:latin typeface="Century Schoolbook"/>
                <a:cs typeface="Century Schoolbook"/>
              </a:rPr>
              <a:t>that </a:t>
            </a:r>
            <a:r>
              <a:rPr dirty="0" sz="2400">
                <a:latin typeface="Century Schoolbook"/>
                <a:cs typeface="Century Schoolbook"/>
              </a:rPr>
              <a:t>is </a:t>
            </a:r>
            <a:r>
              <a:rPr dirty="0" sz="2400" spc="-5">
                <a:latin typeface="Century Schoolbook"/>
                <a:cs typeface="Century Schoolbook"/>
              </a:rPr>
              <a:t>the </a:t>
            </a:r>
            <a:r>
              <a:rPr dirty="0" sz="2400">
                <a:latin typeface="Century Schoolbook"/>
                <a:cs typeface="Century Schoolbook"/>
              </a:rPr>
              <a:t>first child of </a:t>
            </a:r>
            <a:r>
              <a:rPr dirty="0" sz="2400" spc="-5">
                <a:latin typeface="Century Schoolbook"/>
                <a:cs typeface="Century Schoolbook"/>
              </a:rPr>
              <a:t>another</a:t>
            </a:r>
            <a:r>
              <a:rPr dirty="0" sz="2400" spc="-110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element.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</a:pPr>
            <a:r>
              <a:rPr dirty="0" sz="2400" spc="-5">
                <a:latin typeface="Century Schoolbook"/>
                <a:cs typeface="Century Schoolbook"/>
              </a:rPr>
              <a:t>&lt;html&gt;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305"/>
              </a:lnSpc>
            </a:pPr>
            <a:r>
              <a:rPr dirty="0" sz="2400" spc="-5">
                <a:latin typeface="Century Schoolbook"/>
                <a:cs typeface="Century Schoolbook"/>
              </a:rPr>
              <a:t>&lt;head&gt;</a:t>
            </a:r>
            <a:endParaRPr sz="2400">
              <a:latin typeface="Century Schoolbook"/>
              <a:cs typeface="Century Schoolbook"/>
            </a:endParaRPr>
          </a:p>
          <a:p>
            <a:pPr marL="286385" marR="4762500">
              <a:lnSpc>
                <a:spcPct val="80000"/>
              </a:lnSpc>
              <a:spcBef>
                <a:spcPts val="290"/>
              </a:spcBef>
            </a:pPr>
            <a:r>
              <a:rPr dirty="0" sz="2400">
                <a:latin typeface="Century Schoolbook"/>
                <a:cs typeface="Century Schoolbook"/>
              </a:rPr>
              <a:t>&lt;style </a:t>
            </a:r>
            <a:r>
              <a:rPr dirty="0" sz="2400" spc="-5">
                <a:latin typeface="Century Schoolbook"/>
                <a:cs typeface="Century Schoolbook"/>
              </a:rPr>
              <a:t>type="text/css"&gt;  p:first-child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014"/>
              </a:lnSpc>
            </a:pPr>
            <a:r>
              <a:rPr dirty="0" sz="2400">
                <a:latin typeface="Century Schoolbook"/>
                <a:cs typeface="Century Schoolbook"/>
              </a:rPr>
              <a:t>{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305"/>
              </a:lnSpc>
            </a:pPr>
            <a:r>
              <a:rPr dirty="0" sz="2400">
                <a:latin typeface="Century Schoolbook"/>
                <a:cs typeface="Century Schoolbook"/>
              </a:rPr>
              <a:t>color:blue;</a:t>
            </a:r>
            <a:endParaRPr sz="2400">
              <a:latin typeface="Century Schoolbook"/>
              <a:cs typeface="Century Schoolbook"/>
            </a:endParaRPr>
          </a:p>
          <a:p>
            <a:pPr marL="370840">
              <a:lnSpc>
                <a:spcPts val="2305"/>
              </a:lnSpc>
            </a:pPr>
            <a:r>
              <a:rPr dirty="0" sz="2400">
                <a:latin typeface="Century Schoolbook"/>
                <a:cs typeface="Century Schoolbook"/>
              </a:rPr>
              <a:t>}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305"/>
              </a:lnSpc>
            </a:pPr>
            <a:r>
              <a:rPr dirty="0" sz="2400" spc="-5">
                <a:latin typeface="Century Schoolbook"/>
                <a:cs typeface="Century Schoolbook"/>
              </a:rPr>
              <a:t>&lt;/style&gt;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590"/>
              </a:lnSpc>
            </a:pPr>
            <a:r>
              <a:rPr dirty="0" sz="2400">
                <a:latin typeface="Century Schoolbook"/>
                <a:cs typeface="Century Schoolbook"/>
              </a:rPr>
              <a:t>&lt;/head&gt;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595"/>
              </a:lnSpc>
              <a:spcBef>
                <a:spcPts val="1725"/>
              </a:spcBef>
            </a:pPr>
            <a:r>
              <a:rPr dirty="0" sz="2400" spc="-5">
                <a:latin typeface="Century Schoolbook"/>
                <a:cs typeface="Century Schoolbook"/>
              </a:rPr>
              <a:t>&lt;body&gt;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305"/>
              </a:lnSpc>
            </a:pPr>
            <a:r>
              <a:rPr dirty="0" sz="2400">
                <a:latin typeface="Century Schoolbook"/>
                <a:cs typeface="Century Schoolbook"/>
              </a:rPr>
              <a:t>&lt;p&gt;I </a:t>
            </a:r>
            <a:r>
              <a:rPr dirty="0" sz="2400" spc="-5">
                <a:latin typeface="Century Schoolbook"/>
                <a:cs typeface="Century Schoolbook"/>
              </a:rPr>
              <a:t>am </a:t>
            </a:r>
            <a:r>
              <a:rPr dirty="0" sz="2400">
                <a:latin typeface="Century Schoolbook"/>
                <a:cs typeface="Century Schoolbook"/>
              </a:rPr>
              <a:t>a </a:t>
            </a:r>
            <a:r>
              <a:rPr dirty="0" sz="2400" spc="-5">
                <a:latin typeface="Century Schoolbook"/>
                <a:cs typeface="Century Schoolbook"/>
              </a:rPr>
              <a:t>Italic</a:t>
            </a:r>
            <a:r>
              <a:rPr dirty="0" sz="2400" spc="-90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Style.&lt;/p&gt;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305"/>
              </a:lnSpc>
            </a:pPr>
            <a:r>
              <a:rPr dirty="0" sz="2400">
                <a:latin typeface="Century Schoolbook"/>
                <a:cs typeface="Century Schoolbook"/>
              </a:rPr>
              <a:t>&lt;p&gt;I </a:t>
            </a:r>
            <a:r>
              <a:rPr dirty="0" sz="2400" spc="-5">
                <a:latin typeface="Century Schoolbook"/>
                <a:cs typeface="Century Schoolbook"/>
              </a:rPr>
              <a:t>am </a:t>
            </a:r>
            <a:r>
              <a:rPr dirty="0" sz="2400">
                <a:latin typeface="Century Schoolbook"/>
                <a:cs typeface="Century Schoolbook"/>
              </a:rPr>
              <a:t>a </a:t>
            </a:r>
            <a:r>
              <a:rPr dirty="0" sz="2400" spc="-5">
                <a:latin typeface="Century Schoolbook"/>
                <a:cs typeface="Century Schoolbook"/>
              </a:rPr>
              <a:t>Italic</a:t>
            </a:r>
            <a:r>
              <a:rPr dirty="0" sz="2400" spc="-90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Style.&lt;/p&gt;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575"/>
              </a:lnSpc>
            </a:pPr>
            <a:r>
              <a:rPr dirty="0" sz="2400">
                <a:latin typeface="Century Schoolbook"/>
                <a:cs typeface="Century Schoolbook"/>
              </a:rPr>
              <a:t>&lt;/body&gt;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ts val="2860"/>
              </a:lnSpc>
            </a:pPr>
            <a:r>
              <a:rPr dirty="0" sz="2400">
                <a:latin typeface="Century Schoolbook"/>
                <a:cs typeface="Century Schoolbook"/>
              </a:rPr>
              <a:t>&lt;/html&gt;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0"/>
            <a:ext cx="711708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5"/>
              <a:t>M</a:t>
            </a:r>
            <a:r>
              <a:rPr dirty="0" sz="2150" spc="5"/>
              <a:t>ATCH </a:t>
            </a:r>
            <a:r>
              <a:rPr dirty="0" sz="2150"/>
              <a:t>THE FIRST </a:t>
            </a:r>
            <a:r>
              <a:rPr dirty="0" sz="2700" spc="-5"/>
              <a:t>&lt;</a:t>
            </a:r>
            <a:r>
              <a:rPr dirty="0" sz="2150" spc="-5"/>
              <a:t>I</a:t>
            </a:r>
            <a:r>
              <a:rPr dirty="0" sz="2700" spc="-5"/>
              <a:t>&gt; </a:t>
            </a:r>
            <a:r>
              <a:rPr dirty="0" sz="2150" spc="5"/>
              <a:t>ELEMENT IN ALL</a:t>
            </a:r>
            <a:r>
              <a:rPr dirty="0" sz="2150" spc="305"/>
              <a:t> </a:t>
            </a:r>
            <a:r>
              <a:rPr dirty="0" sz="2700"/>
              <a:t>&lt;</a:t>
            </a:r>
            <a:r>
              <a:rPr dirty="0" sz="2150"/>
              <a:t>P</a:t>
            </a:r>
            <a:r>
              <a:rPr dirty="0" sz="2700"/>
              <a:t>&gt;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293014" y="305168"/>
            <a:ext cx="8269605" cy="639572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150" spc="5" b="1">
                <a:solidFill>
                  <a:srgbClr val="565F6C"/>
                </a:solidFill>
                <a:latin typeface="Century Schoolbook"/>
                <a:cs typeface="Century Schoolbook"/>
              </a:rPr>
              <a:t>ELEMENTS</a:t>
            </a:r>
            <a:endParaRPr sz="215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ts val="2300"/>
              </a:lnSpc>
              <a:spcBef>
                <a:spcPts val="13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>
                <a:latin typeface="Century Schoolbook"/>
                <a:cs typeface="Century Schoolbook"/>
              </a:rPr>
              <a:t>The </a:t>
            </a:r>
            <a:r>
              <a:rPr dirty="0" sz="2400" spc="-5">
                <a:latin typeface="Century Schoolbook"/>
                <a:cs typeface="Century Schoolbook"/>
              </a:rPr>
              <a:t>:first-child </a:t>
            </a:r>
            <a:r>
              <a:rPr dirty="0" sz="2400">
                <a:latin typeface="Century Schoolbook"/>
                <a:cs typeface="Century Schoolbook"/>
              </a:rPr>
              <a:t>pseudo-class </a:t>
            </a:r>
            <a:r>
              <a:rPr dirty="0" sz="2400" spc="-5">
                <a:latin typeface="Century Schoolbook"/>
                <a:cs typeface="Century Schoolbook"/>
              </a:rPr>
              <a:t>matches </a:t>
            </a:r>
            <a:r>
              <a:rPr dirty="0" sz="2400">
                <a:latin typeface="Century Schoolbook"/>
                <a:cs typeface="Century Schoolbook"/>
              </a:rPr>
              <a:t>a specified</a:t>
            </a:r>
            <a:r>
              <a:rPr dirty="0" sz="2400" spc="-135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element  that </a:t>
            </a:r>
            <a:r>
              <a:rPr dirty="0" sz="2400">
                <a:latin typeface="Century Schoolbook"/>
                <a:cs typeface="Century Schoolbook"/>
              </a:rPr>
              <a:t>is </a:t>
            </a:r>
            <a:r>
              <a:rPr dirty="0" sz="2400" spc="-5">
                <a:latin typeface="Century Schoolbook"/>
                <a:cs typeface="Century Schoolbook"/>
              </a:rPr>
              <a:t>the </a:t>
            </a:r>
            <a:r>
              <a:rPr dirty="0" sz="2400">
                <a:latin typeface="Century Schoolbook"/>
                <a:cs typeface="Century Schoolbook"/>
              </a:rPr>
              <a:t>first child of </a:t>
            </a:r>
            <a:r>
              <a:rPr dirty="0" sz="2400" spc="-5">
                <a:latin typeface="Century Schoolbook"/>
                <a:cs typeface="Century Schoolbook"/>
              </a:rPr>
              <a:t>another</a:t>
            </a:r>
            <a:r>
              <a:rPr dirty="0" sz="2400" spc="-95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element.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</a:pPr>
            <a:r>
              <a:rPr dirty="0" sz="2400">
                <a:latin typeface="Century Schoolbook"/>
                <a:cs typeface="Century Schoolbook"/>
              </a:rPr>
              <a:t>&lt;html&gt;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305"/>
              </a:lnSpc>
            </a:pPr>
            <a:r>
              <a:rPr dirty="0" sz="2400" spc="-5">
                <a:latin typeface="Century Schoolbook"/>
                <a:cs typeface="Century Schoolbook"/>
              </a:rPr>
              <a:t>&lt;head&gt;</a:t>
            </a:r>
            <a:endParaRPr sz="2400">
              <a:latin typeface="Century Schoolbook"/>
              <a:cs typeface="Century Schoolbook"/>
            </a:endParaRPr>
          </a:p>
          <a:p>
            <a:pPr marL="927100">
              <a:lnSpc>
                <a:spcPts val="2305"/>
              </a:lnSpc>
            </a:pPr>
            <a:r>
              <a:rPr dirty="0" sz="2400">
                <a:latin typeface="Century Schoolbook"/>
                <a:cs typeface="Century Schoolbook"/>
              </a:rPr>
              <a:t>&lt;style</a:t>
            </a:r>
            <a:r>
              <a:rPr dirty="0" sz="2400" spc="-20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type="text/css"&gt;</a:t>
            </a:r>
            <a:endParaRPr sz="2400">
              <a:latin typeface="Century Schoolbook"/>
              <a:cs typeface="Century Schoolbook"/>
            </a:endParaRPr>
          </a:p>
          <a:p>
            <a:pPr marL="927100">
              <a:lnSpc>
                <a:spcPts val="2305"/>
              </a:lnSpc>
            </a:pPr>
            <a:r>
              <a:rPr dirty="0" sz="2400">
                <a:latin typeface="Century Schoolbook"/>
                <a:cs typeface="Century Schoolbook"/>
              </a:rPr>
              <a:t>p</a:t>
            </a:r>
            <a:r>
              <a:rPr dirty="0" sz="2400" spc="-10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i:first-child</a:t>
            </a:r>
            <a:endParaRPr sz="2400">
              <a:latin typeface="Century Schoolbook"/>
              <a:cs typeface="Century Schoolbook"/>
            </a:endParaRPr>
          </a:p>
          <a:p>
            <a:pPr marL="927100">
              <a:lnSpc>
                <a:spcPts val="2305"/>
              </a:lnSpc>
            </a:pPr>
            <a:r>
              <a:rPr dirty="0" sz="2400">
                <a:latin typeface="Century Schoolbook"/>
                <a:cs typeface="Century Schoolbook"/>
              </a:rPr>
              <a:t>{</a:t>
            </a:r>
            <a:endParaRPr sz="2400">
              <a:latin typeface="Century Schoolbook"/>
              <a:cs typeface="Century Schoolbook"/>
            </a:endParaRPr>
          </a:p>
          <a:p>
            <a:pPr algn="ctr" marR="3131820">
              <a:lnSpc>
                <a:spcPts val="2305"/>
              </a:lnSpc>
            </a:pPr>
            <a:r>
              <a:rPr dirty="0" sz="2400" spc="-5">
                <a:latin typeface="Century Schoolbook"/>
                <a:cs typeface="Century Schoolbook"/>
              </a:rPr>
              <a:t>color:blue;</a:t>
            </a:r>
            <a:endParaRPr sz="2400">
              <a:latin typeface="Century Schoolbook"/>
              <a:cs typeface="Century Schoolbook"/>
            </a:endParaRPr>
          </a:p>
          <a:p>
            <a:pPr marL="927100">
              <a:lnSpc>
                <a:spcPts val="2305"/>
              </a:lnSpc>
            </a:pPr>
            <a:r>
              <a:rPr dirty="0" sz="2400">
                <a:latin typeface="Century Schoolbook"/>
                <a:cs typeface="Century Schoolbook"/>
              </a:rPr>
              <a:t>}</a:t>
            </a:r>
            <a:endParaRPr sz="2400">
              <a:latin typeface="Century Schoolbook"/>
              <a:cs typeface="Century Schoolbook"/>
            </a:endParaRPr>
          </a:p>
          <a:p>
            <a:pPr marL="927100">
              <a:lnSpc>
                <a:spcPts val="2305"/>
              </a:lnSpc>
            </a:pPr>
            <a:r>
              <a:rPr dirty="0" sz="2400" spc="-5">
                <a:latin typeface="Century Schoolbook"/>
                <a:cs typeface="Century Schoolbook"/>
              </a:rPr>
              <a:t>&lt;/style&gt;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305"/>
              </a:lnSpc>
            </a:pPr>
            <a:r>
              <a:rPr dirty="0" sz="2400" spc="-5">
                <a:latin typeface="Century Schoolbook"/>
                <a:cs typeface="Century Schoolbook"/>
              </a:rPr>
              <a:t>&lt;/head&gt;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300"/>
              </a:lnSpc>
            </a:pPr>
            <a:r>
              <a:rPr dirty="0" sz="2400" spc="-5">
                <a:latin typeface="Century Schoolbook"/>
                <a:cs typeface="Century Schoolbook"/>
              </a:rPr>
              <a:t>&lt;body&gt;</a:t>
            </a:r>
            <a:endParaRPr sz="2400">
              <a:latin typeface="Century Schoolbook"/>
              <a:cs typeface="Century Schoolbook"/>
            </a:endParaRPr>
          </a:p>
          <a:p>
            <a:pPr marL="286385" marR="837565">
              <a:lnSpc>
                <a:spcPts val="2320"/>
              </a:lnSpc>
              <a:spcBef>
                <a:spcPts val="250"/>
              </a:spcBef>
            </a:pPr>
            <a:r>
              <a:rPr dirty="0" sz="2400">
                <a:latin typeface="Century Schoolbook"/>
                <a:cs typeface="Century Schoolbook"/>
              </a:rPr>
              <a:t>&lt;p&gt;I </a:t>
            </a:r>
            <a:r>
              <a:rPr dirty="0" sz="2400" spc="-5">
                <a:latin typeface="Century Schoolbook"/>
                <a:cs typeface="Century Schoolbook"/>
              </a:rPr>
              <a:t>am </a:t>
            </a:r>
            <a:r>
              <a:rPr dirty="0" sz="2400">
                <a:latin typeface="Century Schoolbook"/>
                <a:cs typeface="Century Schoolbook"/>
              </a:rPr>
              <a:t>a </a:t>
            </a:r>
            <a:r>
              <a:rPr dirty="0" sz="2400" spc="-5" b="1">
                <a:latin typeface="Century Schoolbook"/>
                <a:cs typeface="Century Schoolbook"/>
              </a:rPr>
              <a:t>&lt;i&gt;Italic&lt;/i&gt; </a:t>
            </a:r>
            <a:r>
              <a:rPr dirty="0" sz="2400">
                <a:latin typeface="Century Schoolbook"/>
                <a:cs typeface="Century Schoolbook"/>
              </a:rPr>
              <a:t>Style. I </a:t>
            </a:r>
            <a:r>
              <a:rPr dirty="0" sz="2400" spc="-5">
                <a:latin typeface="Century Schoolbook"/>
                <a:cs typeface="Century Schoolbook"/>
              </a:rPr>
              <a:t>am </a:t>
            </a:r>
            <a:r>
              <a:rPr dirty="0" sz="2400">
                <a:latin typeface="Century Schoolbook"/>
                <a:cs typeface="Century Schoolbook"/>
              </a:rPr>
              <a:t>a </a:t>
            </a:r>
            <a:r>
              <a:rPr dirty="0" sz="2400" spc="-5">
                <a:latin typeface="Century Schoolbook"/>
                <a:cs typeface="Century Schoolbook"/>
              </a:rPr>
              <a:t>&lt;i&gt;Italic&lt;/i&gt;  </a:t>
            </a:r>
            <a:r>
              <a:rPr dirty="0" sz="2400">
                <a:latin typeface="Century Schoolbook"/>
                <a:cs typeface="Century Schoolbook"/>
              </a:rPr>
              <a:t>Style.&lt;/p&gt;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020"/>
              </a:lnSpc>
            </a:pPr>
            <a:r>
              <a:rPr dirty="0" sz="2400">
                <a:latin typeface="Century Schoolbook"/>
                <a:cs typeface="Century Schoolbook"/>
              </a:rPr>
              <a:t>&lt;p&gt;I </a:t>
            </a:r>
            <a:r>
              <a:rPr dirty="0" sz="2400" spc="-5">
                <a:latin typeface="Century Schoolbook"/>
                <a:cs typeface="Century Schoolbook"/>
              </a:rPr>
              <a:t>am </a:t>
            </a:r>
            <a:r>
              <a:rPr dirty="0" sz="2400">
                <a:latin typeface="Century Schoolbook"/>
                <a:cs typeface="Century Schoolbook"/>
              </a:rPr>
              <a:t>a </a:t>
            </a:r>
            <a:r>
              <a:rPr dirty="0" sz="2400" spc="-5" b="1">
                <a:latin typeface="Century Schoolbook"/>
                <a:cs typeface="Century Schoolbook"/>
              </a:rPr>
              <a:t>&lt;i&gt;Italic&lt;/i&gt; </a:t>
            </a:r>
            <a:r>
              <a:rPr dirty="0" sz="2400" spc="-5">
                <a:latin typeface="Century Schoolbook"/>
                <a:cs typeface="Century Schoolbook"/>
              </a:rPr>
              <a:t>man. </a:t>
            </a:r>
            <a:r>
              <a:rPr dirty="0" sz="2400">
                <a:latin typeface="Century Schoolbook"/>
                <a:cs typeface="Century Schoolbook"/>
              </a:rPr>
              <a:t>I </a:t>
            </a:r>
            <a:r>
              <a:rPr dirty="0" sz="2400" spc="-5">
                <a:latin typeface="Century Schoolbook"/>
                <a:cs typeface="Century Schoolbook"/>
              </a:rPr>
              <a:t>am </a:t>
            </a:r>
            <a:r>
              <a:rPr dirty="0" sz="2400">
                <a:latin typeface="Century Schoolbook"/>
                <a:cs typeface="Century Schoolbook"/>
              </a:rPr>
              <a:t>a</a:t>
            </a:r>
            <a:r>
              <a:rPr dirty="0" sz="2400" spc="-60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&lt;i&gt;Italic&lt;/i&gt;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310"/>
              </a:lnSpc>
            </a:pPr>
            <a:r>
              <a:rPr dirty="0" sz="2400">
                <a:latin typeface="Century Schoolbook"/>
                <a:cs typeface="Century Schoolbook"/>
              </a:rPr>
              <a:t>Style.&lt;/p&gt;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595"/>
              </a:lnSpc>
            </a:pPr>
            <a:r>
              <a:rPr dirty="0" sz="2400">
                <a:latin typeface="Century Schoolbook"/>
                <a:cs typeface="Century Schoolbook"/>
              </a:rPr>
              <a:t>&lt;/body&gt;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entury Schoolbook"/>
                <a:cs typeface="Century Schoolbook"/>
              </a:rPr>
              <a:t>&lt;/html&gt;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0"/>
            <a:ext cx="763587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5"/>
              <a:t>M</a:t>
            </a:r>
            <a:r>
              <a:rPr dirty="0" sz="2150" spc="5"/>
              <a:t>ATCH ALL </a:t>
            </a:r>
            <a:r>
              <a:rPr dirty="0" sz="2700" spc="-5"/>
              <a:t>&lt;</a:t>
            </a:r>
            <a:r>
              <a:rPr dirty="0" sz="2150" spc="-5"/>
              <a:t>I</a:t>
            </a:r>
            <a:r>
              <a:rPr dirty="0" sz="2700" spc="-5"/>
              <a:t>&gt; </a:t>
            </a:r>
            <a:r>
              <a:rPr dirty="0" sz="2150" spc="5"/>
              <a:t>ELEMENTS IN ALL </a:t>
            </a:r>
            <a:r>
              <a:rPr dirty="0" sz="2150"/>
              <a:t>FIRST</a:t>
            </a:r>
            <a:r>
              <a:rPr dirty="0" sz="2150" spc="290"/>
              <a:t> </a:t>
            </a:r>
            <a:r>
              <a:rPr dirty="0" sz="2150" spc="5"/>
              <a:t>CHILD</a:t>
            </a:r>
            <a:endParaRPr sz="2150"/>
          </a:p>
          <a:p>
            <a:pPr marL="12700">
              <a:lnSpc>
                <a:spcPct val="100000"/>
              </a:lnSpc>
            </a:pPr>
            <a:r>
              <a:rPr dirty="0" sz="2700"/>
              <a:t>&lt;</a:t>
            </a:r>
            <a:r>
              <a:rPr dirty="0" sz="2150"/>
              <a:t>P</a:t>
            </a:r>
            <a:r>
              <a:rPr dirty="0" sz="2700"/>
              <a:t>&gt;</a:t>
            </a:r>
            <a:r>
              <a:rPr dirty="0" sz="2700" spc="-5"/>
              <a:t> </a:t>
            </a:r>
            <a:r>
              <a:rPr dirty="0" sz="2150" spc="5"/>
              <a:t>ELEMENTS</a:t>
            </a:r>
            <a:endParaRPr sz="2150"/>
          </a:p>
        </p:txBody>
      </p:sp>
      <p:sp>
        <p:nvSpPr>
          <p:cNvPr id="3" name="object 3"/>
          <p:cNvSpPr txBox="1"/>
          <p:nvPr/>
        </p:nvSpPr>
        <p:spPr>
          <a:xfrm>
            <a:off x="293014" y="812672"/>
            <a:ext cx="7802880" cy="588835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86385" marR="71120" indent="-274320">
              <a:lnSpc>
                <a:spcPts val="2300"/>
              </a:lnSpc>
              <a:spcBef>
                <a:spcPts val="660"/>
              </a:spcBef>
            </a:pPr>
            <a:r>
              <a:rPr dirty="0" sz="2400">
                <a:latin typeface="Century Schoolbook"/>
                <a:cs typeface="Century Schoolbook"/>
              </a:rPr>
              <a:t>The Selector </a:t>
            </a:r>
            <a:r>
              <a:rPr dirty="0" sz="2400" spc="-5">
                <a:latin typeface="Century Schoolbook"/>
                <a:cs typeface="Century Schoolbook"/>
              </a:rPr>
              <a:t>matches all </a:t>
            </a:r>
            <a:r>
              <a:rPr dirty="0" sz="2400">
                <a:latin typeface="Century Schoolbook"/>
                <a:cs typeface="Century Schoolbook"/>
              </a:rPr>
              <a:t>&lt;i&gt; elements in </a:t>
            </a:r>
            <a:r>
              <a:rPr dirty="0" sz="2400" spc="-5">
                <a:latin typeface="Century Schoolbook"/>
                <a:cs typeface="Century Schoolbook"/>
              </a:rPr>
              <a:t>&lt;p&gt;</a:t>
            </a:r>
            <a:r>
              <a:rPr dirty="0" sz="2400" spc="-170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elements  </a:t>
            </a:r>
            <a:r>
              <a:rPr dirty="0" sz="2400" spc="-5">
                <a:latin typeface="Century Schoolbook"/>
                <a:cs typeface="Century Schoolbook"/>
              </a:rPr>
              <a:t>that are the </a:t>
            </a:r>
            <a:r>
              <a:rPr dirty="0" sz="2400">
                <a:latin typeface="Century Schoolbook"/>
                <a:cs typeface="Century Schoolbook"/>
              </a:rPr>
              <a:t>first child of </a:t>
            </a:r>
            <a:r>
              <a:rPr dirty="0" sz="2400" spc="-5">
                <a:latin typeface="Century Schoolbook"/>
                <a:cs typeface="Century Schoolbook"/>
              </a:rPr>
              <a:t>another</a:t>
            </a:r>
            <a:r>
              <a:rPr dirty="0" sz="2400" spc="-85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element.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</a:pPr>
            <a:r>
              <a:rPr dirty="0" sz="2400">
                <a:latin typeface="Century Schoolbook"/>
                <a:cs typeface="Century Schoolbook"/>
              </a:rPr>
              <a:t>&lt;html&gt;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305"/>
              </a:lnSpc>
            </a:pPr>
            <a:r>
              <a:rPr dirty="0" sz="2400" spc="-5">
                <a:latin typeface="Century Schoolbook"/>
                <a:cs typeface="Century Schoolbook"/>
              </a:rPr>
              <a:t>&lt;head&gt;</a:t>
            </a:r>
            <a:endParaRPr sz="2400">
              <a:latin typeface="Century Schoolbook"/>
              <a:cs typeface="Century Schoolbook"/>
            </a:endParaRPr>
          </a:p>
          <a:p>
            <a:pPr marL="927100">
              <a:lnSpc>
                <a:spcPts val="2305"/>
              </a:lnSpc>
            </a:pPr>
            <a:r>
              <a:rPr dirty="0" sz="2400">
                <a:latin typeface="Century Schoolbook"/>
                <a:cs typeface="Century Schoolbook"/>
              </a:rPr>
              <a:t>&lt;style</a:t>
            </a:r>
            <a:r>
              <a:rPr dirty="0" sz="2400" spc="-20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type="text/css"&gt;</a:t>
            </a:r>
            <a:endParaRPr sz="2400">
              <a:latin typeface="Century Schoolbook"/>
              <a:cs typeface="Century Schoolbook"/>
            </a:endParaRPr>
          </a:p>
          <a:p>
            <a:pPr marL="927100">
              <a:lnSpc>
                <a:spcPts val="2305"/>
              </a:lnSpc>
            </a:pPr>
            <a:r>
              <a:rPr dirty="0" sz="2400" spc="-5">
                <a:latin typeface="Century Schoolbook"/>
                <a:cs typeface="Century Schoolbook"/>
              </a:rPr>
              <a:t>p:first-child</a:t>
            </a:r>
            <a:endParaRPr sz="2400">
              <a:latin typeface="Century Schoolbook"/>
              <a:cs typeface="Century Schoolbook"/>
            </a:endParaRPr>
          </a:p>
          <a:p>
            <a:pPr marL="927100">
              <a:lnSpc>
                <a:spcPts val="2305"/>
              </a:lnSpc>
            </a:pPr>
            <a:r>
              <a:rPr dirty="0" sz="2400">
                <a:latin typeface="Century Schoolbook"/>
                <a:cs typeface="Century Schoolbook"/>
              </a:rPr>
              <a:t>{</a:t>
            </a:r>
            <a:endParaRPr sz="2400">
              <a:latin typeface="Century Schoolbook"/>
              <a:cs typeface="Century Schoolbook"/>
            </a:endParaRPr>
          </a:p>
          <a:p>
            <a:pPr algn="ctr" marR="2665095">
              <a:lnSpc>
                <a:spcPts val="2305"/>
              </a:lnSpc>
            </a:pPr>
            <a:r>
              <a:rPr dirty="0" sz="2400" spc="-5">
                <a:latin typeface="Century Schoolbook"/>
                <a:cs typeface="Century Schoolbook"/>
              </a:rPr>
              <a:t>color:blue;</a:t>
            </a:r>
            <a:endParaRPr sz="2400">
              <a:latin typeface="Century Schoolbook"/>
              <a:cs typeface="Century Schoolbook"/>
            </a:endParaRPr>
          </a:p>
          <a:p>
            <a:pPr marL="927100">
              <a:lnSpc>
                <a:spcPts val="2305"/>
              </a:lnSpc>
            </a:pPr>
            <a:r>
              <a:rPr dirty="0" sz="2400">
                <a:latin typeface="Century Schoolbook"/>
                <a:cs typeface="Century Schoolbook"/>
              </a:rPr>
              <a:t>}</a:t>
            </a:r>
            <a:endParaRPr sz="2400">
              <a:latin typeface="Century Schoolbook"/>
              <a:cs typeface="Century Schoolbook"/>
            </a:endParaRPr>
          </a:p>
          <a:p>
            <a:pPr marL="927100">
              <a:lnSpc>
                <a:spcPts val="2305"/>
              </a:lnSpc>
            </a:pPr>
            <a:r>
              <a:rPr dirty="0" sz="2400" spc="-5">
                <a:latin typeface="Century Schoolbook"/>
                <a:cs typeface="Century Schoolbook"/>
              </a:rPr>
              <a:t>&lt;/style&gt;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305"/>
              </a:lnSpc>
            </a:pPr>
            <a:r>
              <a:rPr dirty="0" sz="2400" spc="-5">
                <a:latin typeface="Century Schoolbook"/>
                <a:cs typeface="Century Schoolbook"/>
              </a:rPr>
              <a:t>&lt;/head&gt;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300"/>
              </a:lnSpc>
            </a:pPr>
            <a:r>
              <a:rPr dirty="0" sz="2400" spc="-5">
                <a:latin typeface="Century Schoolbook"/>
                <a:cs typeface="Century Schoolbook"/>
              </a:rPr>
              <a:t>&lt;body&gt;</a:t>
            </a:r>
            <a:endParaRPr sz="2400">
              <a:latin typeface="Century Schoolbook"/>
              <a:cs typeface="Century Schoolbook"/>
            </a:endParaRPr>
          </a:p>
          <a:p>
            <a:pPr marL="286385" marR="5080">
              <a:lnSpc>
                <a:spcPct val="80000"/>
              </a:lnSpc>
              <a:spcBef>
                <a:spcPts val="284"/>
              </a:spcBef>
            </a:pPr>
            <a:r>
              <a:rPr dirty="0" sz="2400" spc="-5">
                <a:latin typeface="Century Schoolbook"/>
                <a:cs typeface="Century Schoolbook"/>
              </a:rPr>
              <a:t>&lt;p&gt;</a:t>
            </a:r>
            <a:r>
              <a:rPr dirty="0" sz="2400" spc="-5" b="1">
                <a:latin typeface="Century Schoolbook"/>
                <a:cs typeface="Century Schoolbook"/>
              </a:rPr>
              <a:t>I </a:t>
            </a:r>
            <a:r>
              <a:rPr dirty="0" sz="2400" b="1">
                <a:latin typeface="Century Schoolbook"/>
                <a:cs typeface="Century Schoolbook"/>
              </a:rPr>
              <a:t>am a </a:t>
            </a:r>
            <a:r>
              <a:rPr dirty="0" sz="2400" spc="-5" b="1">
                <a:latin typeface="Century Schoolbook"/>
                <a:cs typeface="Century Schoolbook"/>
              </a:rPr>
              <a:t>&lt;i&gt;Italic&lt;/i&gt; Style. </a:t>
            </a:r>
            <a:r>
              <a:rPr dirty="0" sz="2400" b="1">
                <a:latin typeface="Century Schoolbook"/>
                <a:cs typeface="Century Schoolbook"/>
              </a:rPr>
              <a:t>I am a </a:t>
            </a:r>
            <a:r>
              <a:rPr dirty="0" sz="2400" spc="-5" b="1">
                <a:latin typeface="Century Schoolbook"/>
                <a:cs typeface="Century Schoolbook"/>
              </a:rPr>
              <a:t>&lt;i&gt;Italic&lt;/i&gt;  style</a:t>
            </a:r>
            <a:r>
              <a:rPr dirty="0" sz="2400" spc="-5">
                <a:latin typeface="Century Schoolbook"/>
                <a:cs typeface="Century Schoolbook"/>
              </a:rPr>
              <a:t>.&lt;/p&gt;</a:t>
            </a:r>
            <a:endParaRPr sz="2400">
              <a:latin typeface="Century Schoolbook"/>
              <a:cs typeface="Century Schoolbook"/>
            </a:endParaRPr>
          </a:p>
          <a:p>
            <a:pPr marL="286385" marR="564515">
              <a:lnSpc>
                <a:spcPct val="80000"/>
              </a:lnSpc>
              <a:spcBef>
                <a:spcPts val="10"/>
              </a:spcBef>
            </a:pPr>
            <a:r>
              <a:rPr dirty="0" sz="2400">
                <a:latin typeface="Century Schoolbook"/>
                <a:cs typeface="Century Schoolbook"/>
              </a:rPr>
              <a:t>&lt;p&gt;I </a:t>
            </a:r>
            <a:r>
              <a:rPr dirty="0" sz="2400" spc="-5">
                <a:latin typeface="Century Schoolbook"/>
                <a:cs typeface="Century Schoolbook"/>
              </a:rPr>
              <a:t>am </a:t>
            </a:r>
            <a:r>
              <a:rPr dirty="0" sz="2400">
                <a:latin typeface="Century Schoolbook"/>
                <a:cs typeface="Century Schoolbook"/>
              </a:rPr>
              <a:t>a &lt;i&gt;Italic&lt;/i&gt; </a:t>
            </a:r>
            <a:r>
              <a:rPr dirty="0" sz="2400" spc="-5">
                <a:latin typeface="Century Schoolbook"/>
                <a:cs typeface="Century Schoolbook"/>
              </a:rPr>
              <a:t>style. </a:t>
            </a:r>
            <a:r>
              <a:rPr dirty="0" sz="2400">
                <a:latin typeface="Century Schoolbook"/>
                <a:cs typeface="Century Schoolbook"/>
              </a:rPr>
              <a:t>I </a:t>
            </a:r>
            <a:r>
              <a:rPr dirty="0" sz="2400" spc="-5">
                <a:latin typeface="Century Schoolbook"/>
                <a:cs typeface="Century Schoolbook"/>
              </a:rPr>
              <a:t>am </a:t>
            </a:r>
            <a:r>
              <a:rPr dirty="0" sz="2400">
                <a:latin typeface="Century Schoolbook"/>
                <a:cs typeface="Century Schoolbook"/>
              </a:rPr>
              <a:t>a</a:t>
            </a:r>
            <a:r>
              <a:rPr dirty="0" sz="2400" spc="-165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&lt;i&gt;Italic&lt;/i&gt;  </a:t>
            </a:r>
            <a:r>
              <a:rPr dirty="0" sz="2400">
                <a:latin typeface="Century Schoolbook"/>
                <a:cs typeface="Century Schoolbook"/>
              </a:rPr>
              <a:t>style.&lt;/p&gt;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305"/>
              </a:lnSpc>
            </a:pPr>
            <a:r>
              <a:rPr dirty="0" sz="2400">
                <a:latin typeface="Century Schoolbook"/>
                <a:cs typeface="Century Schoolbook"/>
              </a:rPr>
              <a:t>&lt;/body&gt;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entury Schoolbook"/>
                <a:cs typeface="Century Schoolbook"/>
              </a:rPr>
              <a:t>&lt;/html&gt;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37503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0">
                <a:latin typeface="Century Schoolbook"/>
                <a:cs typeface="Century Schoolbook"/>
              </a:rPr>
              <a:t>P</a:t>
            </a:r>
            <a:r>
              <a:rPr dirty="0" spc="-10" b="0">
                <a:latin typeface="Century Schoolbook"/>
                <a:cs typeface="Century Schoolbook"/>
              </a:rPr>
              <a:t>ROPERTIES </a:t>
            </a:r>
            <a:r>
              <a:rPr dirty="0" b="0">
                <a:latin typeface="Century Schoolbook"/>
                <a:cs typeface="Century Schoolbook"/>
              </a:rPr>
              <a:t>FOR</a:t>
            </a:r>
            <a:r>
              <a:rPr dirty="0" spc="330" b="0">
                <a:latin typeface="Century Schoolbook"/>
                <a:cs typeface="Century Schoolbook"/>
              </a:rPr>
              <a:t> </a:t>
            </a:r>
            <a:r>
              <a:rPr dirty="0" sz="3000" spc="-5" b="0">
                <a:latin typeface="Century Schoolbook"/>
                <a:cs typeface="Century Schoolbook"/>
              </a:rPr>
              <a:t>CSS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606275"/>
            <a:ext cx="7852409" cy="6240145"/>
          </a:xfrm>
          <a:prstGeom prst="rect">
            <a:avLst/>
          </a:prstGeom>
        </p:spPr>
        <p:txBody>
          <a:bodyPr wrap="square" lIns="0" tIns="217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2400" spc="-5" b="1">
                <a:latin typeface="Century Schoolbook"/>
                <a:cs typeface="Century Schoolbook"/>
              </a:rPr>
              <a:t>1. </a:t>
            </a:r>
            <a:r>
              <a:rPr dirty="0" sz="2400" b="1">
                <a:latin typeface="Century Schoolbook"/>
                <a:cs typeface="Century Schoolbook"/>
              </a:rPr>
              <a:t>CSS</a:t>
            </a:r>
            <a:r>
              <a:rPr dirty="0" sz="2400" spc="-25" b="1">
                <a:latin typeface="Century Schoolbook"/>
                <a:cs typeface="Century Schoolbook"/>
              </a:rPr>
              <a:t> </a:t>
            </a:r>
            <a:r>
              <a:rPr dirty="0" sz="2400" spc="-5" b="1">
                <a:latin typeface="Century Schoolbook"/>
                <a:cs typeface="Century Schoolbook"/>
              </a:rPr>
              <a:t>Background</a:t>
            </a:r>
            <a:endParaRPr sz="2400">
              <a:latin typeface="Century Schoolbook"/>
              <a:cs typeface="Century Schoolbook"/>
            </a:endParaRPr>
          </a:p>
          <a:p>
            <a:pPr marL="287020" marR="287655" indent="-274320">
              <a:lnSpc>
                <a:spcPct val="150000"/>
              </a:lnSpc>
              <a:spcBef>
                <a:spcPts val="155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CSS background </a:t>
            </a:r>
            <a:r>
              <a:rPr dirty="0" sz="2000">
                <a:latin typeface="Century Schoolbook"/>
                <a:cs typeface="Century Schoolbook"/>
              </a:rPr>
              <a:t>properties </a:t>
            </a:r>
            <a:r>
              <a:rPr dirty="0" sz="2000" spc="-5">
                <a:latin typeface="Century Schoolbook"/>
                <a:cs typeface="Century Schoolbook"/>
              </a:rPr>
              <a:t>are </a:t>
            </a:r>
            <a:r>
              <a:rPr dirty="0" sz="2000">
                <a:latin typeface="Century Schoolbook"/>
                <a:cs typeface="Century Schoolbook"/>
              </a:rPr>
              <a:t>used </a:t>
            </a:r>
            <a:r>
              <a:rPr dirty="0" sz="2000" spc="-5">
                <a:latin typeface="Century Schoolbook"/>
                <a:cs typeface="Century Schoolbook"/>
              </a:rPr>
              <a:t>to </a:t>
            </a:r>
            <a:r>
              <a:rPr dirty="0" sz="2000">
                <a:latin typeface="Century Schoolbook"/>
                <a:cs typeface="Century Schoolbook"/>
              </a:rPr>
              <a:t>define </a:t>
            </a:r>
            <a:r>
              <a:rPr dirty="0" sz="2000" spc="-5">
                <a:latin typeface="Century Schoolbook"/>
                <a:cs typeface="Century Schoolbook"/>
              </a:rPr>
              <a:t>the background  </a:t>
            </a:r>
            <a:r>
              <a:rPr dirty="0" sz="2000">
                <a:latin typeface="Century Schoolbook"/>
                <a:cs typeface="Century Schoolbook"/>
              </a:rPr>
              <a:t>effects of </a:t>
            </a:r>
            <a:r>
              <a:rPr dirty="0" sz="2000" spc="-5">
                <a:latin typeface="Century Schoolbook"/>
                <a:cs typeface="Century Schoolbook"/>
              </a:rPr>
              <a:t>an</a:t>
            </a:r>
            <a:r>
              <a:rPr dirty="0" sz="2000" spc="-7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element.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CSS </a:t>
            </a:r>
            <a:r>
              <a:rPr dirty="0" sz="2000">
                <a:latin typeface="Century Schoolbook"/>
                <a:cs typeface="Century Schoolbook"/>
              </a:rPr>
              <a:t>properties used for </a:t>
            </a:r>
            <a:r>
              <a:rPr dirty="0" sz="2000" spc="-5">
                <a:latin typeface="Century Schoolbook"/>
                <a:cs typeface="Century Schoolbook"/>
              </a:rPr>
              <a:t>background</a:t>
            </a:r>
            <a:r>
              <a:rPr dirty="0" sz="2000" spc="-114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effects:</a:t>
            </a:r>
            <a:endParaRPr sz="2000">
              <a:latin typeface="Century Schoolbook"/>
              <a:cs typeface="Century Schoolbook"/>
            </a:endParaRPr>
          </a:p>
          <a:p>
            <a:pPr lvl="1" marL="652780" indent="-274320">
              <a:lnSpc>
                <a:spcPct val="100000"/>
              </a:lnSpc>
              <a:spcBef>
                <a:spcPts val="1680"/>
              </a:spcBef>
              <a:buClr>
                <a:srgbClr val="FD8537"/>
              </a:buClr>
              <a:buSzPct val="80000"/>
              <a:buFont typeface="Arial"/>
              <a:buChar char="•"/>
              <a:tabLst>
                <a:tab pos="652780" algn="l"/>
                <a:tab pos="653415" algn="l"/>
              </a:tabLst>
            </a:pPr>
            <a:r>
              <a:rPr dirty="0" sz="2000" spc="-5" b="1">
                <a:latin typeface="Century Schoolbook"/>
                <a:cs typeface="Century Schoolbook"/>
              </a:rPr>
              <a:t>background-color</a:t>
            </a:r>
            <a:endParaRPr sz="2000">
              <a:latin typeface="Century Schoolbook"/>
              <a:cs typeface="Century Schoolbook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dirty="0" sz="2000" spc="-5">
                <a:latin typeface="Century Schoolbook"/>
                <a:cs typeface="Century Schoolbook"/>
              </a:rPr>
              <a:t>background-color:pink;</a:t>
            </a:r>
            <a:endParaRPr sz="2000">
              <a:latin typeface="Century Schoolbook"/>
              <a:cs typeface="Century Schoolbook"/>
            </a:endParaRPr>
          </a:p>
          <a:p>
            <a:pPr marL="927100" marR="3797300" indent="1828800">
              <a:lnSpc>
                <a:spcPts val="4200"/>
              </a:lnSpc>
              <a:spcBef>
                <a:spcPts val="440"/>
              </a:spcBef>
            </a:pPr>
            <a:r>
              <a:rPr dirty="0" sz="2000" spc="5">
                <a:latin typeface="Century Schoolbook"/>
                <a:cs typeface="Century Schoolbook"/>
              </a:rPr>
              <a:t>or  </a:t>
            </a:r>
            <a:r>
              <a:rPr dirty="0" sz="2000" spc="-5">
                <a:latin typeface="Century Schoolbook"/>
                <a:cs typeface="Century Schoolbook"/>
              </a:rPr>
              <a:t>background-color:#b0c4de;</a:t>
            </a:r>
            <a:endParaRPr sz="2000">
              <a:latin typeface="Century Schoolbook"/>
              <a:cs typeface="Century Schoolbook"/>
            </a:endParaRPr>
          </a:p>
          <a:p>
            <a:pPr lvl="1" marL="561340" indent="-182880">
              <a:lnSpc>
                <a:spcPct val="100000"/>
              </a:lnSpc>
              <a:spcBef>
                <a:spcPts val="1360"/>
              </a:spcBef>
              <a:buClr>
                <a:srgbClr val="DF752E"/>
              </a:buClr>
              <a:buSzPct val="70000"/>
              <a:buFont typeface="Arial"/>
              <a:buChar char="•"/>
              <a:tabLst>
                <a:tab pos="561975" algn="l"/>
              </a:tabLst>
            </a:pPr>
            <a:r>
              <a:rPr dirty="0" sz="2000" spc="-5" b="1">
                <a:latin typeface="Century Schoolbook"/>
                <a:cs typeface="Century Schoolbook"/>
              </a:rPr>
              <a:t>background-image</a:t>
            </a:r>
            <a:endParaRPr sz="2000">
              <a:latin typeface="Century Schoolbook"/>
              <a:cs typeface="Century Schoolbook"/>
            </a:endParaRPr>
          </a:p>
          <a:p>
            <a:pPr marL="287020" marR="29209" indent="-274320">
              <a:lnSpc>
                <a:spcPct val="1501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The </a:t>
            </a:r>
            <a:r>
              <a:rPr dirty="0" sz="2000" spc="-5">
                <a:latin typeface="Century Schoolbook"/>
                <a:cs typeface="Century Schoolbook"/>
              </a:rPr>
              <a:t>background-image </a:t>
            </a:r>
            <a:r>
              <a:rPr dirty="0" sz="2000">
                <a:latin typeface="Century Schoolbook"/>
                <a:cs typeface="Century Schoolbook"/>
              </a:rPr>
              <a:t>property specifies </a:t>
            </a:r>
            <a:r>
              <a:rPr dirty="0" sz="2000" spc="-5">
                <a:latin typeface="Century Schoolbook"/>
                <a:cs typeface="Century Schoolbook"/>
              </a:rPr>
              <a:t>an </a:t>
            </a:r>
            <a:r>
              <a:rPr dirty="0" sz="2000">
                <a:latin typeface="Century Schoolbook"/>
                <a:cs typeface="Century Schoolbook"/>
              </a:rPr>
              <a:t>image </a:t>
            </a:r>
            <a:r>
              <a:rPr dirty="0" sz="2000" spc="-5">
                <a:latin typeface="Century Schoolbook"/>
                <a:cs typeface="Century Schoolbook"/>
              </a:rPr>
              <a:t>to </a:t>
            </a:r>
            <a:r>
              <a:rPr dirty="0" sz="2000">
                <a:latin typeface="Century Schoolbook"/>
                <a:cs typeface="Century Schoolbook"/>
              </a:rPr>
              <a:t>use </a:t>
            </a:r>
            <a:r>
              <a:rPr dirty="0" sz="2000" spc="-5">
                <a:latin typeface="Century Schoolbook"/>
                <a:cs typeface="Century Schoolbook"/>
              </a:rPr>
              <a:t>as the  background </a:t>
            </a:r>
            <a:r>
              <a:rPr dirty="0" sz="2000">
                <a:latin typeface="Century Schoolbook"/>
                <a:cs typeface="Century Schoolbook"/>
              </a:rPr>
              <a:t>of </a:t>
            </a:r>
            <a:r>
              <a:rPr dirty="0" sz="2000" spc="-5">
                <a:latin typeface="Century Schoolbook"/>
                <a:cs typeface="Century Schoolbook"/>
              </a:rPr>
              <a:t>an</a:t>
            </a:r>
            <a:r>
              <a:rPr dirty="0" sz="2000" spc="-5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element.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By default,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>
                <a:latin typeface="Century Schoolbook"/>
                <a:cs typeface="Century Schoolbook"/>
              </a:rPr>
              <a:t>image is repeated so it covers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>
                <a:latin typeface="Century Schoolbook"/>
                <a:cs typeface="Century Schoolbook"/>
              </a:rPr>
              <a:t>entire</a:t>
            </a:r>
            <a:r>
              <a:rPr dirty="0" sz="2000" spc="-24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element.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37503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0">
                <a:latin typeface="Century Schoolbook"/>
                <a:cs typeface="Century Schoolbook"/>
              </a:rPr>
              <a:t>P</a:t>
            </a:r>
            <a:r>
              <a:rPr dirty="0" spc="-10" b="0">
                <a:latin typeface="Century Schoolbook"/>
                <a:cs typeface="Century Schoolbook"/>
              </a:rPr>
              <a:t>ROPERTIES </a:t>
            </a:r>
            <a:r>
              <a:rPr dirty="0" b="0">
                <a:latin typeface="Century Schoolbook"/>
                <a:cs typeface="Century Schoolbook"/>
              </a:rPr>
              <a:t>FOR</a:t>
            </a:r>
            <a:r>
              <a:rPr dirty="0" spc="330" b="0">
                <a:latin typeface="Century Schoolbook"/>
                <a:cs typeface="Century Schoolbook"/>
              </a:rPr>
              <a:t> </a:t>
            </a:r>
            <a:r>
              <a:rPr dirty="0" sz="3000" spc="-5" b="0">
                <a:latin typeface="Century Schoolbook"/>
                <a:cs typeface="Century Schoolbook"/>
              </a:rPr>
              <a:t>CSS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826617"/>
            <a:ext cx="8041005" cy="5970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marR="5080" indent="-274320">
              <a:lnSpc>
                <a:spcPct val="150100"/>
              </a:lnSpc>
              <a:spcBef>
                <a:spcPts val="1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By default, </a:t>
            </a:r>
            <a:r>
              <a:rPr dirty="0" sz="2000" spc="-5">
                <a:latin typeface="Century Schoolbook"/>
                <a:cs typeface="Century Schoolbook"/>
              </a:rPr>
              <a:t>the background-image </a:t>
            </a:r>
            <a:r>
              <a:rPr dirty="0" sz="2000">
                <a:latin typeface="Century Schoolbook"/>
                <a:cs typeface="Century Schoolbook"/>
              </a:rPr>
              <a:t>property repeats </a:t>
            </a:r>
            <a:r>
              <a:rPr dirty="0" sz="2000" spc="-5">
                <a:latin typeface="Century Schoolbook"/>
                <a:cs typeface="Century Schoolbook"/>
              </a:rPr>
              <a:t>an </a:t>
            </a:r>
            <a:r>
              <a:rPr dirty="0" sz="2000">
                <a:latin typeface="Century Schoolbook"/>
                <a:cs typeface="Century Schoolbook"/>
              </a:rPr>
              <a:t>image</a:t>
            </a:r>
            <a:r>
              <a:rPr dirty="0" sz="2000" spc="-160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both  </a:t>
            </a:r>
            <a:r>
              <a:rPr dirty="0" sz="2000">
                <a:latin typeface="Century Schoolbook"/>
                <a:cs typeface="Century Schoolbook"/>
              </a:rPr>
              <a:t>horizontally </a:t>
            </a:r>
            <a:r>
              <a:rPr dirty="0" sz="2000" spc="-5">
                <a:latin typeface="Century Schoolbook"/>
                <a:cs typeface="Century Schoolbook"/>
              </a:rPr>
              <a:t>and</a:t>
            </a:r>
            <a:r>
              <a:rPr dirty="0" sz="2000" spc="-7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vertically.</a:t>
            </a:r>
            <a:endParaRPr sz="2000">
              <a:latin typeface="Century Schoolbook"/>
              <a:cs typeface="Century Schoolbook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dirty="0" sz="2000" spc="-5">
                <a:latin typeface="Century Schoolbook"/>
                <a:cs typeface="Century Schoolbook"/>
              </a:rPr>
              <a:t>&lt;style</a:t>
            </a:r>
            <a:r>
              <a:rPr dirty="0" sz="2000" spc="-30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type="text/css"&gt;</a:t>
            </a:r>
            <a:endParaRPr sz="2000">
              <a:latin typeface="Century Schoolbook"/>
              <a:cs typeface="Century Schoolbook"/>
            </a:endParaRPr>
          </a:p>
          <a:p>
            <a:pPr marL="1841500" marR="1028065">
              <a:lnSpc>
                <a:spcPts val="4200"/>
              </a:lnSpc>
              <a:spcBef>
                <a:spcPts val="439"/>
              </a:spcBef>
            </a:pPr>
            <a:r>
              <a:rPr dirty="0" sz="2000">
                <a:latin typeface="Century Schoolbook"/>
                <a:cs typeface="Century Schoolbook"/>
              </a:rPr>
              <a:t>body </a:t>
            </a:r>
            <a:r>
              <a:rPr dirty="0" sz="2000" spc="-5">
                <a:latin typeface="Century Schoolbook"/>
                <a:cs typeface="Century Schoolbook"/>
              </a:rPr>
              <a:t>{background-image:url('bgdesert.jpg');}  background-repeat:repeat-x;</a:t>
            </a:r>
            <a:endParaRPr sz="2000">
              <a:latin typeface="Century Schoolbook"/>
              <a:cs typeface="Century Schoolbook"/>
            </a:endParaRPr>
          </a:p>
          <a:p>
            <a:pPr marL="1841500">
              <a:lnSpc>
                <a:spcPct val="100000"/>
              </a:lnSpc>
              <a:spcBef>
                <a:spcPts val="760"/>
              </a:spcBef>
            </a:pPr>
            <a:r>
              <a:rPr dirty="0" sz="2000" spc="-5">
                <a:latin typeface="Century Schoolbook"/>
                <a:cs typeface="Century Schoolbook"/>
              </a:rPr>
              <a:t>background-repeat:repeat-y;</a:t>
            </a:r>
            <a:endParaRPr sz="2000">
              <a:latin typeface="Century Schoolbook"/>
              <a:cs typeface="Century Schoolbook"/>
            </a:endParaRPr>
          </a:p>
          <a:p>
            <a:pPr marL="18415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Century Schoolbook"/>
                <a:cs typeface="Century Schoolbook"/>
              </a:rPr>
              <a:t>background-repeat:no-repeat;</a:t>
            </a:r>
            <a:endParaRPr sz="2000">
              <a:latin typeface="Century Schoolbook"/>
              <a:cs typeface="Century Schoolbook"/>
            </a:endParaRPr>
          </a:p>
          <a:p>
            <a:pPr marL="1841500">
              <a:lnSpc>
                <a:spcPct val="100000"/>
              </a:lnSpc>
              <a:spcBef>
                <a:spcPts val="1800"/>
              </a:spcBef>
            </a:pPr>
            <a:r>
              <a:rPr dirty="0" sz="2000" spc="-5">
                <a:latin typeface="Century Schoolbook"/>
                <a:cs typeface="Century Schoolbook"/>
              </a:rPr>
              <a:t>background-position:right</a:t>
            </a:r>
            <a:r>
              <a:rPr dirty="0" sz="2000" spc="-35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top;</a:t>
            </a:r>
            <a:endParaRPr sz="2000">
              <a:latin typeface="Century Schoolbook"/>
              <a:cs typeface="Century Schoolbook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Century Schoolbook"/>
                <a:cs typeface="Century Schoolbook"/>
              </a:rPr>
              <a:t>&lt;/style&gt;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2000" b="1">
                <a:latin typeface="Century Schoolbook"/>
                <a:cs typeface="Century Schoolbook"/>
              </a:rPr>
              <a:t>Background - Shorthand</a:t>
            </a:r>
            <a:r>
              <a:rPr dirty="0" sz="2000" spc="5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property</a:t>
            </a:r>
            <a:endParaRPr sz="2000">
              <a:latin typeface="Century Schoolbook"/>
              <a:cs typeface="Century Schoolbook"/>
            </a:endParaRPr>
          </a:p>
          <a:p>
            <a:pPr marL="287020" marR="73660" indent="-274320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To shorten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>
                <a:latin typeface="Century Schoolbook"/>
                <a:cs typeface="Century Schoolbook"/>
              </a:rPr>
              <a:t>code, it is also possible </a:t>
            </a:r>
            <a:r>
              <a:rPr dirty="0" sz="2000" spc="-5">
                <a:latin typeface="Century Schoolbook"/>
                <a:cs typeface="Century Schoolbook"/>
              </a:rPr>
              <a:t>to </a:t>
            </a:r>
            <a:r>
              <a:rPr dirty="0" sz="2000">
                <a:latin typeface="Century Schoolbook"/>
                <a:cs typeface="Century Schoolbook"/>
              </a:rPr>
              <a:t>specify </a:t>
            </a:r>
            <a:r>
              <a:rPr dirty="0" sz="2000" spc="-5">
                <a:latin typeface="Century Schoolbook"/>
                <a:cs typeface="Century Schoolbook"/>
              </a:rPr>
              <a:t>all the</a:t>
            </a:r>
            <a:r>
              <a:rPr dirty="0" sz="2000" spc="-254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properties  in one single property. This is called a shorthand</a:t>
            </a:r>
            <a:r>
              <a:rPr dirty="0" sz="2000" spc="-21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property.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37503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0">
                <a:latin typeface="Century Schoolbook"/>
                <a:cs typeface="Century Schoolbook"/>
              </a:rPr>
              <a:t>P</a:t>
            </a:r>
            <a:r>
              <a:rPr dirty="0" spc="-10" b="0">
                <a:latin typeface="Century Schoolbook"/>
                <a:cs typeface="Century Schoolbook"/>
              </a:rPr>
              <a:t>ROPERTIES </a:t>
            </a:r>
            <a:r>
              <a:rPr dirty="0" b="0">
                <a:latin typeface="Century Schoolbook"/>
                <a:cs typeface="Century Schoolbook"/>
              </a:rPr>
              <a:t>FOR</a:t>
            </a:r>
            <a:r>
              <a:rPr dirty="0" spc="330" b="0">
                <a:latin typeface="Century Schoolbook"/>
                <a:cs typeface="Century Schoolbook"/>
              </a:rPr>
              <a:t> </a:t>
            </a:r>
            <a:r>
              <a:rPr dirty="0" sz="3000" spc="-5" b="0">
                <a:latin typeface="Century Schoolbook"/>
                <a:cs typeface="Century Schoolbook"/>
              </a:rPr>
              <a:t>CSS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978788"/>
            <a:ext cx="8028940" cy="444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The shorthand property for </a:t>
            </a:r>
            <a:r>
              <a:rPr dirty="0" sz="2000" spc="-5">
                <a:latin typeface="Century Schoolbook"/>
                <a:cs typeface="Century Schoolbook"/>
              </a:rPr>
              <a:t>background </a:t>
            </a:r>
            <a:r>
              <a:rPr dirty="0" sz="2000">
                <a:latin typeface="Century Schoolbook"/>
                <a:cs typeface="Century Schoolbook"/>
              </a:rPr>
              <a:t>is simply</a:t>
            </a:r>
            <a:r>
              <a:rPr dirty="0" sz="2000" spc="-114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"background":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800"/>
              </a:spcBef>
            </a:pPr>
            <a:r>
              <a:rPr dirty="0" sz="2000">
                <a:latin typeface="Century Schoolbook"/>
                <a:cs typeface="Century Schoolbook"/>
              </a:rPr>
              <a:t>body </a:t>
            </a:r>
            <a:r>
              <a:rPr dirty="0" sz="2000" spc="-5">
                <a:latin typeface="Century Schoolbook"/>
                <a:cs typeface="Century Schoolbook"/>
              </a:rPr>
              <a:t>{background:#ffffff url('img_tree.png') </a:t>
            </a:r>
            <a:r>
              <a:rPr dirty="0" sz="2000">
                <a:latin typeface="Century Schoolbook"/>
                <a:cs typeface="Century Schoolbook"/>
              </a:rPr>
              <a:t>no-repeat right</a:t>
            </a:r>
            <a:r>
              <a:rPr dirty="0" sz="2000" spc="-130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top;}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800"/>
              </a:spcBef>
            </a:pPr>
            <a:r>
              <a:rPr dirty="0" sz="2000" b="1">
                <a:latin typeface="Century Schoolbook"/>
                <a:cs typeface="Century Schoolbook"/>
              </a:rPr>
              <a:t>background-attachment</a:t>
            </a:r>
            <a:endParaRPr sz="2000">
              <a:latin typeface="Century Schoolbook"/>
              <a:cs typeface="Century Schoolbook"/>
            </a:endParaRPr>
          </a:p>
          <a:p>
            <a:pPr marL="356870">
              <a:lnSpc>
                <a:spcPct val="100000"/>
              </a:lnSpc>
              <a:spcBef>
                <a:spcPts val="1800"/>
              </a:spcBef>
            </a:pPr>
            <a:r>
              <a:rPr dirty="0" sz="2000">
                <a:latin typeface="Century Schoolbook"/>
                <a:cs typeface="Century Schoolbook"/>
              </a:rPr>
              <a:t>The </a:t>
            </a:r>
            <a:r>
              <a:rPr dirty="0" sz="2000" spc="-5">
                <a:latin typeface="Century Schoolbook"/>
                <a:cs typeface="Century Schoolbook"/>
              </a:rPr>
              <a:t>background-attachment </a:t>
            </a:r>
            <a:r>
              <a:rPr dirty="0" sz="2000">
                <a:latin typeface="Century Schoolbook"/>
                <a:cs typeface="Century Schoolbook"/>
              </a:rPr>
              <a:t>property sets whether a</a:t>
            </a:r>
            <a:r>
              <a:rPr dirty="0" sz="2000" spc="-114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background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latin typeface="Century Schoolbook"/>
                <a:cs typeface="Century Schoolbook"/>
              </a:rPr>
              <a:t>image is fixed or scrolls with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>
                <a:latin typeface="Century Schoolbook"/>
                <a:cs typeface="Century Schoolbook"/>
              </a:rPr>
              <a:t>rest of </a:t>
            </a:r>
            <a:r>
              <a:rPr dirty="0" sz="2000" spc="-5">
                <a:latin typeface="Century Schoolbook"/>
                <a:cs typeface="Century Schoolbook"/>
              </a:rPr>
              <a:t>the</a:t>
            </a:r>
            <a:r>
              <a:rPr dirty="0" sz="2000" spc="-24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page.</a:t>
            </a:r>
            <a:endParaRPr sz="2000">
              <a:latin typeface="Century Schoolbook"/>
              <a:cs typeface="Century Schoolbook"/>
            </a:endParaRPr>
          </a:p>
          <a:p>
            <a:pPr marL="286385" marR="4197350">
              <a:lnSpc>
                <a:spcPct val="150000"/>
              </a:lnSpc>
              <a:spcBef>
                <a:spcPts val="600"/>
              </a:spcBef>
            </a:pPr>
            <a:r>
              <a:rPr dirty="0" sz="2000" spc="-5">
                <a:latin typeface="Century Schoolbook"/>
                <a:cs typeface="Century Schoolbook"/>
              </a:rPr>
              <a:t>background-repeat:no-repeat;  background-attachment:fixed;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800"/>
              </a:spcBef>
            </a:pPr>
            <a:r>
              <a:rPr dirty="0" sz="2000" b="1">
                <a:latin typeface="Century Schoolbook"/>
                <a:cs typeface="Century Schoolbook"/>
              </a:rPr>
              <a:t>scroll : </a:t>
            </a:r>
            <a:r>
              <a:rPr dirty="0" sz="2000">
                <a:latin typeface="Century Schoolbook"/>
                <a:cs typeface="Century Schoolbook"/>
              </a:rPr>
              <a:t>The </a:t>
            </a:r>
            <a:r>
              <a:rPr dirty="0" sz="2000" spc="-5">
                <a:latin typeface="Century Schoolbook"/>
                <a:cs typeface="Century Schoolbook"/>
              </a:rPr>
              <a:t>background </a:t>
            </a:r>
            <a:r>
              <a:rPr dirty="0" sz="2000">
                <a:latin typeface="Century Schoolbook"/>
                <a:cs typeface="Century Schoolbook"/>
              </a:rPr>
              <a:t>image scrolls with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>
                <a:latin typeface="Century Schoolbook"/>
                <a:cs typeface="Century Schoolbook"/>
              </a:rPr>
              <a:t>rest of </a:t>
            </a:r>
            <a:r>
              <a:rPr dirty="0" sz="2000" spc="-5">
                <a:latin typeface="Century Schoolbook"/>
                <a:cs typeface="Century Schoolbook"/>
              </a:rPr>
              <a:t>the</a:t>
            </a:r>
            <a:r>
              <a:rPr dirty="0" sz="2000" spc="-25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page.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800"/>
              </a:spcBef>
              <a:tabLst>
                <a:tab pos="1095375" algn="l"/>
              </a:tabLst>
            </a:pPr>
            <a:r>
              <a:rPr dirty="0" sz="2000" spc="-5" b="1">
                <a:latin typeface="Century Schoolbook"/>
                <a:cs typeface="Century Schoolbook"/>
              </a:rPr>
              <a:t>fixed	</a:t>
            </a:r>
            <a:r>
              <a:rPr dirty="0" sz="2000" b="1">
                <a:latin typeface="Century Schoolbook"/>
                <a:cs typeface="Century Schoolbook"/>
              </a:rPr>
              <a:t>: </a:t>
            </a:r>
            <a:r>
              <a:rPr dirty="0" sz="2000">
                <a:latin typeface="Century Schoolbook"/>
                <a:cs typeface="Century Schoolbook"/>
              </a:rPr>
              <a:t>The </a:t>
            </a:r>
            <a:r>
              <a:rPr dirty="0" sz="2000" spc="-5">
                <a:latin typeface="Century Schoolbook"/>
                <a:cs typeface="Century Schoolbook"/>
              </a:rPr>
              <a:t>background </a:t>
            </a:r>
            <a:r>
              <a:rPr dirty="0" sz="2000">
                <a:latin typeface="Century Schoolbook"/>
                <a:cs typeface="Century Schoolbook"/>
              </a:rPr>
              <a:t>image is</a:t>
            </a:r>
            <a:r>
              <a:rPr dirty="0" sz="2000" spc="-10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fixed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36633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0">
                <a:latin typeface="Century Schoolbook"/>
                <a:cs typeface="Century Schoolbook"/>
              </a:rPr>
              <a:t>M</a:t>
            </a:r>
            <a:r>
              <a:rPr dirty="0" spc="-5" b="0">
                <a:latin typeface="Century Schoolbook"/>
                <a:cs typeface="Century Schoolbook"/>
              </a:rPr>
              <a:t>ANIPULATING</a:t>
            </a:r>
            <a:r>
              <a:rPr dirty="0" spc="114" b="0">
                <a:latin typeface="Century Schoolbook"/>
                <a:cs typeface="Century Schoolbook"/>
              </a:rPr>
              <a:t> </a:t>
            </a:r>
            <a:r>
              <a:rPr dirty="0" sz="3000" spc="-5" b="0">
                <a:latin typeface="Century Schoolbook"/>
                <a:cs typeface="Century Schoolbook"/>
              </a:rPr>
              <a:t>T</a:t>
            </a:r>
            <a:r>
              <a:rPr dirty="0" spc="-5" b="0">
                <a:latin typeface="Century Schoolbook"/>
                <a:cs typeface="Century Schoolbook"/>
              </a:rPr>
              <a:t>EXT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824864"/>
            <a:ext cx="8273415" cy="5224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entury Schoolbook"/>
                <a:cs typeface="Century Schoolbook"/>
              </a:rPr>
              <a:t>Text</a:t>
            </a:r>
            <a:r>
              <a:rPr dirty="0" sz="2000" spc="-15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Color</a:t>
            </a:r>
            <a:endParaRPr sz="20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entury Schoolbook"/>
                <a:cs typeface="Century Schoolbook"/>
              </a:rPr>
              <a:t>With </a:t>
            </a:r>
            <a:r>
              <a:rPr dirty="0" sz="2000" spc="-5">
                <a:latin typeface="Century Schoolbook"/>
                <a:cs typeface="Century Schoolbook"/>
              </a:rPr>
              <a:t>CSS, </a:t>
            </a:r>
            <a:r>
              <a:rPr dirty="0" sz="2000">
                <a:latin typeface="Century Schoolbook"/>
                <a:cs typeface="Century Schoolbook"/>
              </a:rPr>
              <a:t>a color is </a:t>
            </a:r>
            <a:r>
              <a:rPr dirty="0" sz="2000" spc="-5">
                <a:latin typeface="Century Schoolbook"/>
                <a:cs typeface="Century Schoolbook"/>
              </a:rPr>
              <a:t>most </a:t>
            </a:r>
            <a:r>
              <a:rPr dirty="0" sz="2000">
                <a:latin typeface="Century Schoolbook"/>
                <a:cs typeface="Century Schoolbook"/>
              </a:rPr>
              <a:t>often specified</a:t>
            </a:r>
            <a:r>
              <a:rPr dirty="0" sz="2000" spc="-185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by: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a HEX value - like</a:t>
            </a:r>
            <a:r>
              <a:rPr dirty="0" sz="2000" spc="-100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"#ff0000"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an RGB </a:t>
            </a:r>
            <a:r>
              <a:rPr dirty="0" sz="2000">
                <a:latin typeface="Century Schoolbook"/>
                <a:cs typeface="Century Schoolbook"/>
              </a:rPr>
              <a:t>value - like</a:t>
            </a:r>
            <a:r>
              <a:rPr dirty="0" sz="2000" spc="-85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"rgb(255,0,0)"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12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a color name - like</a:t>
            </a:r>
            <a:r>
              <a:rPr dirty="0" sz="2000" spc="-120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"red"</a:t>
            </a:r>
            <a:endParaRPr sz="20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8537"/>
              </a:buClr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entury Schoolbook"/>
                <a:cs typeface="Century Schoolbook"/>
              </a:rPr>
              <a:t>The </a:t>
            </a:r>
            <a:r>
              <a:rPr dirty="0" sz="2000" spc="-5">
                <a:latin typeface="Century Schoolbook"/>
                <a:cs typeface="Century Schoolbook"/>
              </a:rPr>
              <a:t>default </a:t>
            </a:r>
            <a:r>
              <a:rPr dirty="0" sz="2000">
                <a:latin typeface="Century Schoolbook"/>
                <a:cs typeface="Century Schoolbook"/>
              </a:rPr>
              <a:t>color </a:t>
            </a:r>
            <a:r>
              <a:rPr dirty="0" sz="2000" spc="5">
                <a:latin typeface="Century Schoolbook"/>
                <a:cs typeface="Century Schoolbook"/>
              </a:rPr>
              <a:t>for </a:t>
            </a:r>
            <a:r>
              <a:rPr dirty="0" sz="2000">
                <a:latin typeface="Century Schoolbook"/>
                <a:cs typeface="Century Schoolbook"/>
              </a:rPr>
              <a:t>a page is defined in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>
                <a:latin typeface="Century Schoolbook"/>
                <a:cs typeface="Century Schoolbook"/>
              </a:rPr>
              <a:t>body</a:t>
            </a:r>
            <a:r>
              <a:rPr dirty="0" sz="2000" spc="-21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selector.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b="1">
                <a:latin typeface="Century Schoolbook"/>
                <a:cs typeface="Century Schoolbook"/>
              </a:rPr>
              <a:t>Text</a:t>
            </a:r>
            <a:r>
              <a:rPr dirty="0" sz="2000" spc="-20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Alignment</a:t>
            </a:r>
            <a:endParaRPr sz="20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50100"/>
              </a:lnSpc>
              <a:spcBef>
                <a:spcPts val="13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The </a:t>
            </a:r>
            <a:r>
              <a:rPr dirty="0" sz="2000" spc="-5">
                <a:latin typeface="Century Schoolbook"/>
                <a:cs typeface="Century Schoolbook"/>
              </a:rPr>
              <a:t>text-align property </a:t>
            </a:r>
            <a:r>
              <a:rPr dirty="0" sz="2000">
                <a:latin typeface="Century Schoolbook"/>
                <a:cs typeface="Century Schoolbook"/>
              </a:rPr>
              <a:t>is used to </a:t>
            </a:r>
            <a:r>
              <a:rPr dirty="0" sz="2000" spc="-5">
                <a:latin typeface="Century Schoolbook"/>
                <a:cs typeface="Century Schoolbook"/>
              </a:rPr>
              <a:t>set the horizontal alignment </a:t>
            </a:r>
            <a:r>
              <a:rPr dirty="0" sz="2000">
                <a:latin typeface="Century Schoolbook"/>
                <a:cs typeface="Century Schoolbook"/>
              </a:rPr>
              <a:t>of a  text.</a:t>
            </a:r>
            <a:endParaRPr sz="2000">
              <a:latin typeface="Century Schoolbook"/>
              <a:cs typeface="Century Schoolbook"/>
            </a:endParaRPr>
          </a:p>
          <a:p>
            <a:pPr marL="287020" marR="583565" indent="-274320">
              <a:lnSpc>
                <a:spcPct val="124500"/>
              </a:lnSpc>
              <a:spcBef>
                <a:spcPts val="121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Text can be centered, or aligned to the left or right, or</a:t>
            </a:r>
            <a:r>
              <a:rPr dirty="0" sz="2000" spc="-24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justified.  h1</a:t>
            </a:r>
            <a:r>
              <a:rPr dirty="0" sz="2000" spc="-5">
                <a:latin typeface="Century Schoolbook"/>
                <a:cs typeface="Century Schoolbook"/>
              </a:rPr>
              <a:t> {text-align:center;}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1680"/>
              </a:lnSpc>
            </a:pPr>
            <a:r>
              <a:rPr dirty="0" sz="2000" spc="-5">
                <a:latin typeface="Century Schoolbook"/>
                <a:cs typeface="Century Schoolbook"/>
              </a:rPr>
              <a:t>p.date</a:t>
            </a:r>
            <a:r>
              <a:rPr dirty="0" sz="2000" spc="-25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{text-align:right;}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2160"/>
              </a:lnSpc>
            </a:pPr>
            <a:r>
              <a:rPr dirty="0" sz="2000" spc="-5">
                <a:latin typeface="Century Schoolbook"/>
                <a:cs typeface="Century Schoolbook"/>
              </a:rPr>
              <a:t>p.main</a:t>
            </a:r>
            <a:r>
              <a:rPr dirty="0" sz="2000" spc="-25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{text-align:justify;}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5335"/>
            <a:ext cx="69596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0">
                <a:solidFill>
                  <a:srgbClr val="000000"/>
                </a:solidFill>
                <a:latin typeface="Century Schoolbook"/>
                <a:cs typeface="Century Schoolbook"/>
              </a:rPr>
              <a:t>B</a:t>
            </a:r>
            <a:r>
              <a:rPr dirty="0" spc="-5" b="0">
                <a:solidFill>
                  <a:srgbClr val="000000"/>
                </a:solidFill>
                <a:latin typeface="Century Schoolbook"/>
                <a:cs typeface="Century Schoolbook"/>
              </a:rPr>
              <a:t>ENEFITS </a:t>
            </a:r>
            <a:r>
              <a:rPr dirty="0" b="0">
                <a:solidFill>
                  <a:srgbClr val="000000"/>
                </a:solidFill>
                <a:latin typeface="Century Schoolbook"/>
                <a:cs typeface="Century Schoolbook"/>
              </a:rPr>
              <a:t>OF </a:t>
            </a:r>
            <a:r>
              <a:rPr dirty="0" sz="3000" spc="-5" b="0">
                <a:solidFill>
                  <a:srgbClr val="000000"/>
                </a:solidFill>
                <a:latin typeface="Century Schoolbook"/>
                <a:cs typeface="Century Schoolbook"/>
              </a:rPr>
              <a:t>C</a:t>
            </a:r>
            <a:r>
              <a:rPr dirty="0" spc="-5" b="0">
                <a:solidFill>
                  <a:srgbClr val="000000"/>
                </a:solidFill>
                <a:latin typeface="Century Schoolbook"/>
                <a:cs typeface="Century Schoolbook"/>
              </a:rPr>
              <a:t>ASCADING </a:t>
            </a:r>
            <a:r>
              <a:rPr dirty="0" sz="3000" spc="-5" b="0">
                <a:solidFill>
                  <a:srgbClr val="000000"/>
                </a:solidFill>
                <a:latin typeface="Century Schoolbook"/>
                <a:cs typeface="Century Schoolbook"/>
              </a:rPr>
              <a:t>S</a:t>
            </a:r>
            <a:r>
              <a:rPr dirty="0" spc="-5" b="0">
                <a:solidFill>
                  <a:srgbClr val="000000"/>
                </a:solidFill>
                <a:latin typeface="Century Schoolbook"/>
                <a:cs typeface="Century Schoolbook"/>
              </a:rPr>
              <a:t>TYLE</a:t>
            </a:r>
            <a:r>
              <a:rPr dirty="0" spc="635" b="0">
                <a:solidFill>
                  <a:srgbClr val="000000"/>
                </a:solidFill>
                <a:latin typeface="Century Schoolbook"/>
                <a:cs typeface="Century Schoolbook"/>
              </a:rPr>
              <a:t> </a:t>
            </a:r>
            <a:r>
              <a:rPr dirty="0" sz="3000" spc="-5" b="0">
                <a:solidFill>
                  <a:srgbClr val="000000"/>
                </a:solidFill>
                <a:latin typeface="Century Schoolbook"/>
                <a:cs typeface="Century Schoolbook"/>
              </a:rPr>
              <a:t>S</a:t>
            </a:r>
            <a:r>
              <a:rPr dirty="0" spc="-5" b="0">
                <a:solidFill>
                  <a:srgbClr val="000000"/>
                </a:solidFill>
                <a:latin typeface="Century Schoolbook"/>
                <a:cs typeface="Century Schoolbook"/>
              </a:rPr>
              <a:t>HEETS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813389"/>
            <a:ext cx="8273415" cy="4645025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4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  <a:tab pos="1689100" algn="l"/>
                <a:tab pos="2360930" algn="l"/>
                <a:tab pos="3525520" algn="l"/>
                <a:tab pos="4237990" algn="l"/>
                <a:tab pos="4649470" algn="l"/>
                <a:tab pos="5754370" algn="l"/>
                <a:tab pos="6351905" algn="l"/>
                <a:tab pos="8005445" algn="l"/>
              </a:tabLst>
            </a:pPr>
            <a:r>
              <a:rPr dirty="0" sz="2400">
                <a:latin typeface="Century Schoolbook"/>
                <a:cs typeface="Century Schoolbook"/>
              </a:rPr>
              <a:t>P</a:t>
            </a:r>
            <a:r>
              <a:rPr dirty="0" sz="2400" spc="-10">
                <a:latin typeface="Century Schoolbook"/>
                <a:cs typeface="Century Schoolbook"/>
              </a:rPr>
              <a:t>o</a:t>
            </a:r>
            <a:r>
              <a:rPr dirty="0" sz="2400">
                <a:latin typeface="Century Schoolbook"/>
                <a:cs typeface="Century Schoolbook"/>
              </a:rPr>
              <a:t>werf</a:t>
            </a:r>
            <a:r>
              <a:rPr dirty="0" sz="2400" spc="-10">
                <a:latin typeface="Century Schoolbook"/>
                <a:cs typeface="Century Schoolbook"/>
              </a:rPr>
              <a:t>u</a:t>
            </a:r>
            <a:r>
              <a:rPr dirty="0" sz="2400">
                <a:latin typeface="Century Schoolbook"/>
                <a:cs typeface="Century Schoolbook"/>
              </a:rPr>
              <a:t>l</a:t>
            </a:r>
            <a:r>
              <a:rPr dirty="0" sz="2400">
                <a:latin typeface="Century Schoolbook"/>
                <a:cs typeface="Century Schoolbook"/>
              </a:rPr>
              <a:t>	</a:t>
            </a:r>
            <a:r>
              <a:rPr dirty="0" sz="2400" spc="-5">
                <a:latin typeface="Century Schoolbook"/>
                <a:cs typeface="Century Schoolbook"/>
              </a:rPr>
              <a:t>an</a:t>
            </a:r>
            <a:r>
              <a:rPr dirty="0" sz="2400">
                <a:latin typeface="Century Schoolbook"/>
                <a:cs typeface="Century Schoolbook"/>
              </a:rPr>
              <a:t>d</a:t>
            </a:r>
            <a:r>
              <a:rPr dirty="0" sz="2400">
                <a:latin typeface="Century Schoolbook"/>
                <a:cs typeface="Century Schoolbook"/>
              </a:rPr>
              <a:t>	</a:t>
            </a:r>
            <a:r>
              <a:rPr dirty="0" sz="2400" spc="-10">
                <a:latin typeface="Century Schoolbook"/>
                <a:cs typeface="Century Schoolbook"/>
              </a:rPr>
              <a:t>f</a:t>
            </a:r>
            <a:r>
              <a:rPr dirty="0" sz="2400">
                <a:latin typeface="Century Schoolbook"/>
                <a:cs typeface="Century Schoolbook"/>
              </a:rPr>
              <a:t>lexib</a:t>
            </a:r>
            <a:r>
              <a:rPr dirty="0" sz="2400" spc="-20">
                <a:latin typeface="Century Schoolbook"/>
                <a:cs typeface="Century Schoolbook"/>
              </a:rPr>
              <a:t>l</a:t>
            </a:r>
            <a:r>
              <a:rPr dirty="0" sz="2400">
                <a:latin typeface="Century Schoolbook"/>
                <a:cs typeface="Century Schoolbook"/>
              </a:rPr>
              <a:t>e</a:t>
            </a:r>
            <a:r>
              <a:rPr dirty="0" sz="2400">
                <a:latin typeface="Century Schoolbook"/>
                <a:cs typeface="Century Schoolbook"/>
              </a:rPr>
              <a:t>	</a:t>
            </a:r>
            <a:r>
              <a:rPr dirty="0" sz="2400">
                <a:latin typeface="Century Schoolbook"/>
                <a:cs typeface="Century Schoolbook"/>
              </a:rPr>
              <a:t>way</a:t>
            </a:r>
            <a:r>
              <a:rPr dirty="0" sz="2400">
                <a:latin typeface="Century Schoolbook"/>
                <a:cs typeface="Century Schoolbook"/>
              </a:rPr>
              <a:t>	</a:t>
            </a:r>
            <a:r>
              <a:rPr dirty="0" sz="2400">
                <a:latin typeface="Century Schoolbook"/>
                <a:cs typeface="Century Schoolbook"/>
              </a:rPr>
              <a:t>to</a:t>
            </a:r>
            <a:r>
              <a:rPr dirty="0" sz="2400">
                <a:latin typeface="Century Schoolbook"/>
                <a:cs typeface="Century Schoolbook"/>
              </a:rPr>
              <a:t>	</a:t>
            </a:r>
            <a:r>
              <a:rPr dirty="0" sz="2400" spc="-10">
                <a:latin typeface="Century Schoolbook"/>
                <a:cs typeface="Century Schoolbook"/>
              </a:rPr>
              <a:t>s</a:t>
            </a:r>
            <a:r>
              <a:rPr dirty="0" sz="2400" spc="-5">
                <a:latin typeface="Century Schoolbook"/>
                <a:cs typeface="Century Schoolbook"/>
              </a:rPr>
              <a:t>pec</a:t>
            </a:r>
            <a:r>
              <a:rPr dirty="0" sz="2400" spc="-15">
                <a:latin typeface="Century Schoolbook"/>
                <a:cs typeface="Century Schoolbook"/>
              </a:rPr>
              <a:t>i</a:t>
            </a:r>
            <a:r>
              <a:rPr dirty="0" sz="2400">
                <a:latin typeface="Century Schoolbook"/>
                <a:cs typeface="Century Schoolbook"/>
              </a:rPr>
              <a:t>fy</a:t>
            </a:r>
            <a:r>
              <a:rPr dirty="0" sz="2400">
                <a:latin typeface="Century Schoolbook"/>
                <a:cs typeface="Century Schoolbook"/>
              </a:rPr>
              <a:t>	</a:t>
            </a:r>
            <a:r>
              <a:rPr dirty="0" sz="2400" spc="-5">
                <a:latin typeface="Century Schoolbook"/>
                <a:cs typeface="Century Schoolbook"/>
              </a:rPr>
              <a:t>th</a:t>
            </a:r>
            <a:r>
              <a:rPr dirty="0" sz="2400">
                <a:latin typeface="Century Schoolbook"/>
                <a:cs typeface="Century Schoolbook"/>
              </a:rPr>
              <a:t>e</a:t>
            </a:r>
            <a:r>
              <a:rPr dirty="0" sz="2400">
                <a:latin typeface="Century Schoolbook"/>
                <a:cs typeface="Century Schoolbook"/>
              </a:rPr>
              <a:t>	</a:t>
            </a:r>
            <a:r>
              <a:rPr dirty="0" sz="2400">
                <a:latin typeface="Century Schoolbook"/>
                <a:cs typeface="Century Schoolbook"/>
              </a:rPr>
              <a:t>f</a:t>
            </a:r>
            <a:r>
              <a:rPr dirty="0" sz="2400" spc="-10">
                <a:latin typeface="Century Schoolbook"/>
                <a:cs typeface="Century Schoolbook"/>
              </a:rPr>
              <a:t>o</a:t>
            </a:r>
            <a:r>
              <a:rPr dirty="0" sz="2400">
                <a:latin typeface="Century Schoolbook"/>
                <a:cs typeface="Century Schoolbook"/>
              </a:rPr>
              <a:t>rmatting</a:t>
            </a:r>
            <a:r>
              <a:rPr dirty="0" sz="2400">
                <a:latin typeface="Century Schoolbook"/>
                <a:cs typeface="Century Schoolbook"/>
              </a:rPr>
              <a:t>	</a:t>
            </a:r>
            <a:r>
              <a:rPr dirty="0" sz="2400" spc="-5">
                <a:latin typeface="Century Schoolbook"/>
                <a:cs typeface="Century Schoolbook"/>
              </a:rPr>
              <a:t>of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latin typeface="Century Schoolbook"/>
                <a:cs typeface="Century Schoolbook"/>
              </a:rPr>
              <a:t>HTML</a:t>
            </a:r>
            <a:r>
              <a:rPr dirty="0" sz="2400" spc="-15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elements.</a:t>
            </a:r>
            <a:endParaRPr sz="2400">
              <a:latin typeface="Century Schoolbook"/>
              <a:cs typeface="Century Schoolbook"/>
            </a:endParaRPr>
          </a:p>
          <a:p>
            <a:pPr marL="286385" marR="5080" indent="640080">
              <a:lnSpc>
                <a:spcPct val="150100"/>
              </a:lnSpc>
              <a:spcBef>
                <a:spcPts val="595"/>
              </a:spcBef>
              <a:tabLst>
                <a:tab pos="1646555" algn="l"/>
                <a:tab pos="2651125" algn="l"/>
                <a:tab pos="5709920" algn="l"/>
                <a:tab pos="6607809" algn="l"/>
              </a:tabLst>
            </a:pPr>
            <a:r>
              <a:rPr dirty="0" sz="2400" spc="-5">
                <a:latin typeface="Century Schoolbook"/>
                <a:cs typeface="Century Schoolbook"/>
              </a:rPr>
              <a:t>C</a:t>
            </a:r>
            <a:r>
              <a:rPr dirty="0" sz="2400" spc="-10">
                <a:latin typeface="Century Schoolbook"/>
                <a:cs typeface="Century Schoolbook"/>
              </a:rPr>
              <a:t>a</a:t>
            </a:r>
            <a:r>
              <a:rPr dirty="0" sz="2400">
                <a:latin typeface="Century Schoolbook"/>
                <a:cs typeface="Century Schoolbook"/>
              </a:rPr>
              <a:t>n	</a:t>
            </a:r>
            <a:r>
              <a:rPr dirty="0" sz="2400" spc="-5">
                <a:latin typeface="Century Schoolbook"/>
                <a:cs typeface="Century Schoolbook"/>
              </a:rPr>
              <a:t>de</a:t>
            </a:r>
            <a:r>
              <a:rPr dirty="0" sz="2400">
                <a:latin typeface="Century Schoolbook"/>
                <a:cs typeface="Century Schoolbook"/>
              </a:rPr>
              <a:t>f</a:t>
            </a:r>
            <a:r>
              <a:rPr dirty="0" sz="2400" spc="-15">
                <a:latin typeface="Century Schoolbook"/>
                <a:cs typeface="Century Schoolbook"/>
              </a:rPr>
              <a:t>in</a:t>
            </a:r>
            <a:r>
              <a:rPr dirty="0" sz="2400">
                <a:latin typeface="Century Schoolbook"/>
                <a:cs typeface="Century Schoolbook"/>
              </a:rPr>
              <a:t>e	font,siz</a:t>
            </a:r>
            <a:r>
              <a:rPr dirty="0" sz="2400" spc="-15">
                <a:latin typeface="Century Schoolbook"/>
                <a:cs typeface="Century Schoolbook"/>
              </a:rPr>
              <a:t>e</a:t>
            </a:r>
            <a:r>
              <a:rPr dirty="0" sz="2400">
                <a:latin typeface="Century Schoolbook"/>
                <a:cs typeface="Century Schoolbook"/>
              </a:rPr>
              <a:t>,</a:t>
            </a:r>
            <a:r>
              <a:rPr dirty="0" sz="2400" spc="-10">
                <a:latin typeface="Century Schoolbook"/>
                <a:cs typeface="Century Schoolbook"/>
              </a:rPr>
              <a:t>b</a:t>
            </a:r>
            <a:r>
              <a:rPr dirty="0" sz="2400" spc="-5">
                <a:latin typeface="Century Schoolbook"/>
                <a:cs typeface="Century Schoolbook"/>
              </a:rPr>
              <a:t>ackgroun</a:t>
            </a:r>
            <a:r>
              <a:rPr dirty="0" sz="2400">
                <a:latin typeface="Century Schoolbook"/>
                <a:cs typeface="Century Schoolbook"/>
              </a:rPr>
              <a:t>d	c</a:t>
            </a:r>
            <a:r>
              <a:rPr dirty="0" sz="2400" spc="-10">
                <a:latin typeface="Century Schoolbook"/>
                <a:cs typeface="Century Schoolbook"/>
              </a:rPr>
              <a:t>o</a:t>
            </a:r>
            <a:r>
              <a:rPr dirty="0" sz="2400">
                <a:latin typeface="Century Schoolbook"/>
                <a:cs typeface="Century Schoolbook"/>
              </a:rPr>
              <a:t>lo</a:t>
            </a:r>
            <a:r>
              <a:rPr dirty="0" sz="2400" spc="-10">
                <a:latin typeface="Century Schoolbook"/>
                <a:cs typeface="Century Schoolbook"/>
              </a:rPr>
              <a:t>r</a:t>
            </a:r>
            <a:r>
              <a:rPr dirty="0" sz="2400">
                <a:latin typeface="Century Schoolbook"/>
                <a:cs typeface="Century Schoolbook"/>
              </a:rPr>
              <a:t>,	</a:t>
            </a:r>
            <a:r>
              <a:rPr dirty="0" sz="2400" spc="-5">
                <a:latin typeface="Century Schoolbook"/>
                <a:cs typeface="Century Schoolbook"/>
              </a:rPr>
              <a:t>backgrou</a:t>
            </a:r>
            <a:r>
              <a:rPr dirty="0" sz="2400" spc="-20">
                <a:latin typeface="Century Schoolbook"/>
                <a:cs typeface="Century Schoolbook"/>
              </a:rPr>
              <a:t>n</a:t>
            </a:r>
            <a:r>
              <a:rPr dirty="0" sz="2400">
                <a:latin typeface="Century Schoolbook"/>
                <a:cs typeface="Century Schoolbook"/>
              </a:rPr>
              <a:t>d  image , </a:t>
            </a:r>
            <a:r>
              <a:rPr dirty="0" sz="2400" spc="-5">
                <a:latin typeface="Century Schoolbook"/>
                <a:cs typeface="Century Schoolbook"/>
              </a:rPr>
              <a:t>margins</a:t>
            </a:r>
            <a:r>
              <a:rPr dirty="0" sz="2400" spc="-25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etc..</a:t>
            </a:r>
            <a:endParaRPr sz="2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>
                <a:latin typeface="Century Schoolbook"/>
                <a:cs typeface="Century Schoolbook"/>
              </a:rPr>
              <a:t>Share </a:t>
            </a:r>
            <a:r>
              <a:rPr dirty="0" sz="2400" spc="-5">
                <a:latin typeface="Century Schoolbook"/>
                <a:cs typeface="Century Schoolbook"/>
              </a:rPr>
              <a:t>style </a:t>
            </a:r>
            <a:r>
              <a:rPr dirty="0" sz="2400">
                <a:latin typeface="Century Schoolbook"/>
                <a:cs typeface="Century Schoolbook"/>
              </a:rPr>
              <a:t>Sheets </a:t>
            </a:r>
            <a:r>
              <a:rPr dirty="0" sz="2400" spc="-5">
                <a:latin typeface="Century Schoolbook"/>
                <a:cs typeface="Century Schoolbook"/>
              </a:rPr>
              <a:t>across multiple </a:t>
            </a:r>
            <a:r>
              <a:rPr dirty="0" sz="2400" spc="-10">
                <a:latin typeface="Century Schoolbook"/>
                <a:cs typeface="Century Schoolbook"/>
              </a:rPr>
              <a:t>documents or entire  </a:t>
            </a:r>
            <a:r>
              <a:rPr dirty="0" sz="2400">
                <a:latin typeface="Century Schoolbook"/>
                <a:cs typeface="Century Schoolbook"/>
              </a:rPr>
              <a:t>web</a:t>
            </a:r>
            <a:r>
              <a:rPr dirty="0" sz="2400" spc="-10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site.</a:t>
            </a:r>
            <a:endParaRPr sz="2400">
              <a:latin typeface="Century Schoolbook"/>
              <a:cs typeface="Century Schoolbook"/>
            </a:endParaRPr>
          </a:p>
          <a:p>
            <a:pPr marL="287020" marR="6985" indent="-274320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  <a:tab pos="1057910" algn="l"/>
                <a:tab pos="2218055" algn="l"/>
                <a:tab pos="2582545" algn="l"/>
                <a:tab pos="3458845" algn="l"/>
                <a:tab pos="5012055" algn="l"/>
                <a:tab pos="5595620" algn="l"/>
                <a:tab pos="5960110" algn="l"/>
                <a:tab pos="6827520" algn="l"/>
              </a:tabLst>
            </a:pPr>
            <a:r>
              <a:rPr dirty="0" sz="2400" spc="-5">
                <a:latin typeface="Century Schoolbook"/>
                <a:cs typeface="Century Schoolbook"/>
              </a:rPr>
              <a:t>C</a:t>
            </a:r>
            <a:r>
              <a:rPr dirty="0" sz="2400" spc="-10">
                <a:latin typeface="Century Schoolbook"/>
                <a:cs typeface="Century Schoolbook"/>
              </a:rPr>
              <a:t>a</a:t>
            </a:r>
            <a:r>
              <a:rPr dirty="0" sz="2400">
                <a:latin typeface="Century Schoolbook"/>
                <a:cs typeface="Century Schoolbook"/>
              </a:rPr>
              <a:t>n	s</a:t>
            </a:r>
            <a:r>
              <a:rPr dirty="0" sz="2400" spc="5">
                <a:latin typeface="Century Schoolbook"/>
                <a:cs typeface="Century Schoolbook"/>
              </a:rPr>
              <a:t>p</a:t>
            </a:r>
            <a:r>
              <a:rPr dirty="0" sz="2400">
                <a:latin typeface="Century Schoolbook"/>
                <a:cs typeface="Century Schoolbook"/>
              </a:rPr>
              <a:t>e</a:t>
            </a:r>
            <a:r>
              <a:rPr dirty="0" sz="2400" spc="-10">
                <a:latin typeface="Century Schoolbook"/>
                <a:cs typeface="Century Schoolbook"/>
              </a:rPr>
              <a:t>c</a:t>
            </a:r>
            <a:r>
              <a:rPr dirty="0" sz="2400" spc="-15">
                <a:latin typeface="Century Schoolbook"/>
                <a:cs typeface="Century Schoolbook"/>
              </a:rPr>
              <a:t>i</a:t>
            </a:r>
            <a:r>
              <a:rPr dirty="0" sz="2400">
                <a:latin typeface="Century Schoolbook"/>
                <a:cs typeface="Century Schoolbook"/>
              </a:rPr>
              <a:t>fy	a	</a:t>
            </a:r>
            <a:r>
              <a:rPr dirty="0" sz="2400" spc="-10">
                <a:latin typeface="Century Schoolbook"/>
                <a:cs typeface="Century Schoolbook"/>
              </a:rPr>
              <a:t>c</a:t>
            </a:r>
            <a:r>
              <a:rPr dirty="0" sz="2400">
                <a:latin typeface="Century Schoolbook"/>
                <a:cs typeface="Century Schoolbook"/>
              </a:rPr>
              <a:t>lass	</a:t>
            </a:r>
            <a:r>
              <a:rPr dirty="0" sz="2400" spc="-5">
                <a:latin typeface="Century Schoolbook"/>
                <a:cs typeface="Century Schoolbook"/>
              </a:rPr>
              <a:t>de</a:t>
            </a:r>
            <a:r>
              <a:rPr dirty="0" sz="2400">
                <a:latin typeface="Century Schoolbook"/>
                <a:cs typeface="Century Schoolbook"/>
              </a:rPr>
              <a:t>f</a:t>
            </a:r>
            <a:r>
              <a:rPr dirty="0" sz="2400" spc="-15">
                <a:latin typeface="Century Schoolbook"/>
                <a:cs typeface="Century Schoolbook"/>
              </a:rPr>
              <a:t>i</a:t>
            </a:r>
            <a:r>
              <a:rPr dirty="0" sz="2400">
                <a:latin typeface="Century Schoolbook"/>
                <a:cs typeface="Century Schoolbook"/>
              </a:rPr>
              <a:t>niti</a:t>
            </a:r>
            <a:r>
              <a:rPr dirty="0" sz="2400" spc="-15">
                <a:latin typeface="Century Schoolbook"/>
                <a:cs typeface="Century Schoolbook"/>
              </a:rPr>
              <a:t>o</a:t>
            </a:r>
            <a:r>
              <a:rPr dirty="0" sz="2400">
                <a:latin typeface="Century Schoolbook"/>
                <a:cs typeface="Century Schoolbook"/>
              </a:rPr>
              <a:t>n	for	a	st</a:t>
            </a:r>
            <a:r>
              <a:rPr dirty="0" sz="2400" spc="-10">
                <a:latin typeface="Century Schoolbook"/>
                <a:cs typeface="Century Schoolbook"/>
              </a:rPr>
              <a:t>y</a:t>
            </a:r>
            <a:r>
              <a:rPr dirty="0" sz="2400">
                <a:latin typeface="Century Schoolbook"/>
                <a:cs typeface="Century Schoolbook"/>
              </a:rPr>
              <a:t>le	</a:t>
            </a:r>
            <a:r>
              <a:rPr dirty="0" sz="2400" spc="-15">
                <a:latin typeface="Century Schoolbook"/>
                <a:cs typeface="Century Schoolbook"/>
              </a:rPr>
              <a:t>e</a:t>
            </a:r>
            <a:r>
              <a:rPr dirty="0" sz="2400">
                <a:latin typeface="Century Schoolbook"/>
                <a:cs typeface="Century Schoolbook"/>
              </a:rPr>
              <a:t>f</a:t>
            </a:r>
            <a:r>
              <a:rPr dirty="0" sz="2400" spc="5">
                <a:latin typeface="Century Schoolbook"/>
                <a:cs typeface="Century Schoolbook"/>
              </a:rPr>
              <a:t>f</a:t>
            </a:r>
            <a:r>
              <a:rPr dirty="0" sz="2400">
                <a:latin typeface="Century Schoolbook"/>
                <a:cs typeface="Century Schoolbook"/>
              </a:rPr>
              <a:t>ec</a:t>
            </a:r>
            <a:r>
              <a:rPr dirty="0" sz="2400" spc="-10">
                <a:latin typeface="Century Schoolbook"/>
                <a:cs typeface="Century Schoolbook"/>
              </a:rPr>
              <a:t>t</a:t>
            </a:r>
            <a:r>
              <a:rPr dirty="0" sz="2400" spc="-15">
                <a:latin typeface="Century Schoolbook"/>
                <a:cs typeface="Century Schoolbook"/>
              </a:rPr>
              <a:t>i</a:t>
            </a:r>
            <a:r>
              <a:rPr dirty="0" sz="2400" spc="-5">
                <a:latin typeface="Century Schoolbook"/>
                <a:cs typeface="Century Schoolbook"/>
              </a:rPr>
              <a:t>vely  defining </a:t>
            </a:r>
            <a:r>
              <a:rPr dirty="0" sz="2400">
                <a:latin typeface="Century Schoolbook"/>
                <a:cs typeface="Century Schoolbook"/>
              </a:rPr>
              <a:t>new HTML</a:t>
            </a:r>
            <a:r>
              <a:rPr dirty="0" sz="2400" spc="-55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elements.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36633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0">
                <a:latin typeface="Century Schoolbook"/>
                <a:cs typeface="Century Schoolbook"/>
              </a:rPr>
              <a:t>M</a:t>
            </a:r>
            <a:r>
              <a:rPr dirty="0" spc="-5" b="0">
                <a:latin typeface="Century Schoolbook"/>
                <a:cs typeface="Century Schoolbook"/>
              </a:rPr>
              <a:t>ANIPULATING</a:t>
            </a:r>
            <a:r>
              <a:rPr dirty="0" spc="114" b="0">
                <a:latin typeface="Century Schoolbook"/>
                <a:cs typeface="Century Schoolbook"/>
              </a:rPr>
              <a:t> </a:t>
            </a:r>
            <a:r>
              <a:rPr dirty="0" sz="3000" spc="-5" b="0">
                <a:latin typeface="Century Schoolbook"/>
                <a:cs typeface="Century Schoolbook"/>
              </a:rPr>
              <a:t>T</a:t>
            </a:r>
            <a:r>
              <a:rPr dirty="0" spc="-5" b="0">
                <a:latin typeface="Century Schoolbook"/>
                <a:cs typeface="Century Schoolbook"/>
              </a:rPr>
              <a:t>EXT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824864"/>
            <a:ext cx="7959090" cy="50120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entury Schoolbook"/>
                <a:cs typeface="Century Schoolbook"/>
              </a:rPr>
              <a:t>Text</a:t>
            </a:r>
            <a:r>
              <a:rPr dirty="0" sz="2000" spc="-20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Decoration</a:t>
            </a:r>
            <a:endParaRPr sz="20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287020" marR="49530" indent="-274320">
              <a:lnSpc>
                <a:spcPct val="150000"/>
              </a:lnSpc>
              <a:spcBef>
                <a:spcPts val="5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The </a:t>
            </a:r>
            <a:r>
              <a:rPr dirty="0" sz="2000" spc="-5">
                <a:latin typeface="Century Schoolbook"/>
                <a:cs typeface="Century Schoolbook"/>
              </a:rPr>
              <a:t>text-decoration </a:t>
            </a:r>
            <a:r>
              <a:rPr dirty="0" sz="2000">
                <a:latin typeface="Century Schoolbook"/>
                <a:cs typeface="Century Schoolbook"/>
              </a:rPr>
              <a:t>property is used </a:t>
            </a:r>
            <a:r>
              <a:rPr dirty="0" sz="2000" spc="-5">
                <a:latin typeface="Century Schoolbook"/>
                <a:cs typeface="Century Schoolbook"/>
              </a:rPr>
              <a:t>to </a:t>
            </a:r>
            <a:r>
              <a:rPr dirty="0" sz="2000">
                <a:latin typeface="Century Schoolbook"/>
                <a:cs typeface="Century Schoolbook"/>
              </a:rPr>
              <a:t>set or remove</a:t>
            </a:r>
            <a:r>
              <a:rPr dirty="0" sz="2000" spc="-15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decorations  from</a:t>
            </a:r>
            <a:r>
              <a:rPr dirty="0" sz="2000" spc="-40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text.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The </a:t>
            </a:r>
            <a:r>
              <a:rPr dirty="0" sz="2000" spc="-5">
                <a:latin typeface="Century Schoolbook"/>
                <a:cs typeface="Century Schoolbook"/>
              </a:rPr>
              <a:t>text-decoration </a:t>
            </a:r>
            <a:r>
              <a:rPr dirty="0" sz="2000">
                <a:latin typeface="Century Schoolbook"/>
                <a:cs typeface="Century Schoolbook"/>
              </a:rPr>
              <a:t>property is mostly used to remove</a:t>
            </a:r>
            <a:r>
              <a:rPr dirty="0" sz="2000" spc="-14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underlines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Century Schoolbook"/>
                <a:cs typeface="Century Schoolbook"/>
              </a:rPr>
              <a:t>from links for design</a:t>
            </a:r>
            <a:r>
              <a:rPr dirty="0" sz="2000" spc="-12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purposes: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800"/>
              </a:spcBef>
            </a:pPr>
            <a:r>
              <a:rPr dirty="0" sz="2000">
                <a:latin typeface="Century Schoolbook"/>
                <a:cs typeface="Century Schoolbook"/>
              </a:rPr>
              <a:t>h1</a:t>
            </a:r>
            <a:r>
              <a:rPr dirty="0" sz="2000" spc="-5">
                <a:latin typeface="Century Schoolbook"/>
                <a:cs typeface="Century Schoolbook"/>
              </a:rPr>
              <a:t> {text-decoration:overline;}</a:t>
            </a:r>
            <a:endParaRPr sz="2000">
              <a:latin typeface="Century Schoolbook"/>
              <a:cs typeface="Century Schoolbook"/>
            </a:endParaRPr>
          </a:p>
          <a:p>
            <a:pPr marL="286385" marR="3744595">
              <a:lnSpc>
                <a:spcPct val="150000"/>
              </a:lnSpc>
            </a:pPr>
            <a:r>
              <a:rPr dirty="0" sz="2000">
                <a:latin typeface="Century Schoolbook"/>
                <a:cs typeface="Century Schoolbook"/>
              </a:rPr>
              <a:t>h2 </a:t>
            </a:r>
            <a:r>
              <a:rPr dirty="0" sz="2000" spc="-5">
                <a:latin typeface="Century Schoolbook"/>
                <a:cs typeface="Century Schoolbook"/>
              </a:rPr>
              <a:t>{text-decoration:line-through;}  </a:t>
            </a:r>
            <a:r>
              <a:rPr dirty="0" sz="2000">
                <a:latin typeface="Century Schoolbook"/>
                <a:cs typeface="Century Schoolbook"/>
              </a:rPr>
              <a:t>h3 </a:t>
            </a:r>
            <a:r>
              <a:rPr dirty="0" sz="2000" spc="-5">
                <a:latin typeface="Century Schoolbook"/>
                <a:cs typeface="Century Schoolbook"/>
              </a:rPr>
              <a:t>{text-decoration:underline;}  </a:t>
            </a:r>
            <a:r>
              <a:rPr dirty="0" sz="2000">
                <a:latin typeface="Century Schoolbook"/>
                <a:cs typeface="Century Schoolbook"/>
              </a:rPr>
              <a:t>h4</a:t>
            </a:r>
            <a:r>
              <a:rPr dirty="0" sz="2000" spc="-5">
                <a:latin typeface="Century Schoolbook"/>
                <a:cs typeface="Century Schoolbook"/>
              </a:rPr>
              <a:t> {text-decoration:blink;}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800"/>
              </a:spcBef>
            </a:pPr>
            <a:r>
              <a:rPr dirty="0" sz="2000">
                <a:latin typeface="Century Schoolbook"/>
                <a:cs typeface="Century Schoolbook"/>
              </a:rPr>
              <a:t>h5</a:t>
            </a:r>
            <a:r>
              <a:rPr dirty="0" sz="2000" spc="-5">
                <a:latin typeface="Century Schoolbook"/>
                <a:cs typeface="Century Schoolbook"/>
              </a:rPr>
              <a:t> {text-decoration:none;}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36633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0">
                <a:latin typeface="Century Schoolbook"/>
                <a:cs typeface="Century Schoolbook"/>
              </a:rPr>
              <a:t>M</a:t>
            </a:r>
            <a:r>
              <a:rPr dirty="0" spc="-5" b="0">
                <a:latin typeface="Century Schoolbook"/>
                <a:cs typeface="Century Schoolbook"/>
              </a:rPr>
              <a:t>ANIPULATING</a:t>
            </a:r>
            <a:r>
              <a:rPr dirty="0" spc="114" b="0">
                <a:latin typeface="Century Schoolbook"/>
                <a:cs typeface="Century Schoolbook"/>
              </a:rPr>
              <a:t> </a:t>
            </a:r>
            <a:r>
              <a:rPr dirty="0" sz="3000" spc="-5" b="0">
                <a:latin typeface="Century Schoolbook"/>
                <a:cs typeface="Century Schoolbook"/>
              </a:rPr>
              <a:t>T</a:t>
            </a:r>
            <a:r>
              <a:rPr dirty="0" spc="-5" b="0">
                <a:latin typeface="Century Schoolbook"/>
                <a:cs typeface="Century Schoolbook"/>
              </a:rPr>
              <a:t>EXT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702481"/>
            <a:ext cx="3874135" cy="882015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2000" b="1">
                <a:latin typeface="Century Schoolbook"/>
                <a:cs typeface="Century Schoolbook"/>
              </a:rPr>
              <a:t>Text</a:t>
            </a:r>
            <a:r>
              <a:rPr dirty="0" sz="2000" spc="-20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Transformation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975"/>
              </a:spcBef>
              <a:tabLst>
                <a:tab pos="935990" algn="l"/>
                <a:tab pos="2854960" algn="l"/>
              </a:tabLst>
            </a:pPr>
            <a:r>
              <a:rPr dirty="0" sz="2000">
                <a:latin typeface="Century Schoolbook"/>
                <a:cs typeface="Century Schoolbook"/>
              </a:rPr>
              <a:t>The	</a:t>
            </a:r>
            <a:r>
              <a:rPr dirty="0" sz="2000" spc="-5">
                <a:latin typeface="Century Schoolbook"/>
                <a:cs typeface="Century Schoolbook"/>
              </a:rPr>
              <a:t>text-transform	property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8320" y="1252804"/>
            <a:ext cx="42278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7034" algn="l"/>
                <a:tab pos="1149350" algn="l"/>
                <a:tab pos="1572895" algn="l"/>
                <a:tab pos="2291080" algn="l"/>
                <a:tab pos="3754120" algn="l"/>
              </a:tabLst>
            </a:pPr>
            <a:r>
              <a:rPr dirty="0" sz="2000">
                <a:latin typeface="Century Schoolbook"/>
                <a:cs typeface="Century Schoolbook"/>
              </a:rPr>
              <a:t>is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u</a:t>
            </a:r>
            <a:r>
              <a:rPr dirty="0" sz="2000" spc="-10">
                <a:latin typeface="Century Schoolbook"/>
                <a:cs typeface="Century Schoolbook"/>
              </a:rPr>
              <a:t>se</a:t>
            </a:r>
            <a:r>
              <a:rPr dirty="0" sz="2000">
                <a:latin typeface="Century Schoolbook"/>
                <a:cs typeface="Century Schoolbook"/>
              </a:rPr>
              <a:t>d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5">
                <a:latin typeface="Century Schoolbook"/>
                <a:cs typeface="Century Schoolbook"/>
              </a:rPr>
              <a:t>t</a:t>
            </a:r>
            <a:r>
              <a:rPr dirty="0" sz="2000">
                <a:latin typeface="Century Schoolbook"/>
                <a:cs typeface="Century Schoolbook"/>
              </a:rPr>
              <a:t>o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5">
                <a:latin typeface="Century Schoolbook"/>
                <a:cs typeface="Century Schoolbook"/>
              </a:rPr>
              <a:t>tur</a:t>
            </a:r>
            <a:r>
              <a:rPr dirty="0" sz="2000">
                <a:latin typeface="Century Schoolbook"/>
                <a:cs typeface="Century Schoolbook"/>
              </a:rPr>
              <a:t>n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ever</a:t>
            </a:r>
            <a:r>
              <a:rPr dirty="0" sz="2000" spc="-15">
                <a:latin typeface="Century Schoolbook"/>
                <a:cs typeface="Century Schoolbook"/>
              </a:rPr>
              <a:t>y</a:t>
            </a:r>
            <a:r>
              <a:rPr dirty="0" sz="2000" spc="-5">
                <a:latin typeface="Century Schoolbook"/>
                <a:cs typeface="Century Schoolbook"/>
              </a:rPr>
              <a:t>thi</a:t>
            </a:r>
            <a:r>
              <a:rPr dirty="0" sz="2000" spc="-15">
                <a:latin typeface="Century Schoolbook"/>
                <a:cs typeface="Century Schoolbook"/>
              </a:rPr>
              <a:t>n</a:t>
            </a:r>
            <a:r>
              <a:rPr dirty="0" sz="2000">
                <a:latin typeface="Century Schoolbook"/>
                <a:cs typeface="Century Schoolbook"/>
              </a:rPr>
              <a:t>g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10">
                <a:latin typeface="Century Schoolbook"/>
                <a:cs typeface="Century Schoolbook"/>
              </a:rPr>
              <a:t>i</a:t>
            </a:r>
            <a:r>
              <a:rPr dirty="0" sz="2000">
                <a:latin typeface="Century Schoolbook"/>
                <a:cs typeface="Century Schoolbook"/>
              </a:rPr>
              <a:t>n</a:t>
            </a:r>
            <a:r>
              <a:rPr dirty="0" sz="2000" spc="-15">
                <a:latin typeface="Century Schoolbook"/>
                <a:cs typeface="Century Schoolbook"/>
              </a:rPr>
              <a:t>t</a:t>
            </a:r>
            <a:r>
              <a:rPr dirty="0" sz="2000">
                <a:latin typeface="Century Schoolbook"/>
                <a:cs typeface="Century Schoolbook"/>
              </a:rPr>
              <a:t>o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6385" marR="5080">
              <a:lnSpc>
                <a:spcPct val="130000"/>
              </a:lnSpc>
              <a:spcBef>
                <a:spcPts val="100"/>
              </a:spcBef>
            </a:pPr>
            <a:r>
              <a:rPr dirty="0"/>
              <a:t>uppercase or </a:t>
            </a:r>
            <a:r>
              <a:rPr dirty="0" spc="-5"/>
              <a:t>lowercase letters, </a:t>
            </a:r>
            <a:r>
              <a:rPr dirty="0"/>
              <a:t>or </a:t>
            </a:r>
            <a:r>
              <a:rPr dirty="0" spc="-5"/>
              <a:t>capitalize </a:t>
            </a:r>
            <a:r>
              <a:rPr dirty="0"/>
              <a:t>the </a:t>
            </a:r>
            <a:r>
              <a:rPr dirty="0" spc="-5"/>
              <a:t>first letter of </a:t>
            </a:r>
            <a:r>
              <a:rPr dirty="0"/>
              <a:t>each  word.</a:t>
            </a:r>
          </a:p>
          <a:p>
            <a:pPr marL="286385" marR="3286760">
              <a:lnSpc>
                <a:spcPct val="130000"/>
              </a:lnSpc>
              <a:spcBef>
                <a:spcPts val="600"/>
              </a:spcBef>
            </a:pPr>
            <a:r>
              <a:rPr dirty="0" spc="-5"/>
              <a:t>p.uppercase {text-transform:uppercase;}  p.lowercase {text-transform:lowercase;}  p.capitalize</a:t>
            </a:r>
            <a:r>
              <a:rPr dirty="0" spc="-40"/>
              <a:t> </a:t>
            </a:r>
            <a:r>
              <a:rPr dirty="0" spc="-5"/>
              <a:t>{text-transform:capitalize;}</a:t>
            </a: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b="1">
                <a:latin typeface="Century Schoolbook"/>
                <a:cs typeface="Century Schoolbook"/>
              </a:rPr>
              <a:t>Text</a:t>
            </a:r>
            <a:r>
              <a:rPr dirty="0" spc="-20" b="1">
                <a:latin typeface="Century Schoolbook"/>
                <a:cs typeface="Century Schoolbook"/>
              </a:rPr>
              <a:t> </a:t>
            </a:r>
            <a:r>
              <a:rPr dirty="0" b="1">
                <a:latin typeface="Century Schoolbook"/>
                <a:cs typeface="Century Schoolbook"/>
              </a:rPr>
              <a:t>Indentation</a:t>
            </a:r>
          </a:p>
          <a:p>
            <a:pPr marL="286385" marR="255270">
              <a:lnSpc>
                <a:spcPct val="130000"/>
              </a:lnSpc>
              <a:spcBef>
                <a:spcPts val="600"/>
              </a:spcBef>
            </a:pPr>
            <a:r>
              <a:rPr dirty="0"/>
              <a:t>The </a:t>
            </a:r>
            <a:r>
              <a:rPr dirty="0" spc="-5"/>
              <a:t>text-indentation </a:t>
            </a:r>
            <a:r>
              <a:rPr dirty="0"/>
              <a:t>property is used </a:t>
            </a:r>
            <a:r>
              <a:rPr dirty="0" spc="-5"/>
              <a:t>to </a:t>
            </a:r>
            <a:r>
              <a:rPr dirty="0"/>
              <a:t>specify </a:t>
            </a:r>
            <a:r>
              <a:rPr dirty="0" spc="-5"/>
              <a:t>the </a:t>
            </a:r>
            <a:r>
              <a:rPr dirty="0"/>
              <a:t>indentation</a:t>
            </a:r>
            <a:r>
              <a:rPr dirty="0" spc="-145"/>
              <a:t> </a:t>
            </a:r>
            <a:r>
              <a:rPr dirty="0"/>
              <a:t>of  </a:t>
            </a:r>
            <a:r>
              <a:rPr dirty="0" spc="-5"/>
              <a:t>the </a:t>
            </a:r>
            <a:r>
              <a:rPr dirty="0"/>
              <a:t>first line of a</a:t>
            </a:r>
            <a:r>
              <a:rPr dirty="0" spc="-110"/>
              <a:t> </a:t>
            </a:r>
            <a:r>
              <a:rPr dirty="0" spc="-5"/>
              <a:t>text.</a:t>
            </a:r>
          </a:p>
          <a:p>
            <a:pPr marL="286385">
              <a:lnSpc>
                <a:spcPct val="100000"/>
              </a:lnSpc>
              <a:spcBef>
                <a:spcPts val="1320"/>
              </a:spcBef>
            </a:pPr>
            <a:r>
              <a:rPr dirty="0"/>
              <a:t>p</a:t>
            </a:r>
            <a:r>
              <a:rPr dirty="0" spc="-25"/>
              <a:t> </a:t>
            </a:r>
            <a:r>
              <a:rPr dirty="0" spc="-5"/>
              <a:t>{text-indent:100px;}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4339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0">
                <a:latin typeface="Century Schoolbook"/>
                <a:cs typeface="Century Schoolbook"/>
              </a:rPr>
              <a:t>L</a:t>
            </a:r>
            <a:r>
              <a:rPr dirty="0" spc="-5" b="0">
                <a:latin typeface="Century Schoolbook"/>
                <a:cs typeface="Century Schoolbook"/>
              </a:rPr>
              <a:t>IST </a:t>
            </a:r>
            <a:r>
              <a:rPr dirty="0" sz="3000" spc="-10" b="0">
                <a:latin typeface="Century Schoolbook"/>
                <a:cs typeface="Century Schoolbook"/>
              </a:rPr>
              <a:t>P</a:t>
            </a:r>
            <a:r>
              <a:rPr dirty="0" spc="-10" b="0">
                <a:latin typeface="Century Schoolbook"/>
                <a:cs typeface="Century Schoolbook"/>
              </a:rPr>
              <a:t>ROPERTIES </a:t>
            </a:r>
            <a:r>
              <a:rPr dirty="0" spc="-5" b="0">
                <a:latin typeface="Century Schoolbook"/>
                <a:cs typeface="Century Schoolbook"/>
              </a:rPr>
              <a:t>IN</a:t>
            </a:r>
            <a:r>
              <a:rPr dirty="0" spc="-155" b="0">
                <a:latin typeface="Century Schoolbook"/>
                <a:cs typeface="Century Schoolbook"/>
              </a:rPr>
              <a:t> </a:t>
            </a:r>
            <a:r>
              <a:rPr dirty="0" sz="3000" spc="-5" b="0">
                <a:latin typeface="Century Schoolbook"/>
                <a:cs typeface="Century Schoolbook"/>
              </a:rPr>
              <a:t>CSS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824864"/>
            <a:ext cx="6110605" cy="5483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entury Schoolbook"/>
                <a:cs typeface="Century Schoolbook"/>
              </a:rPr>
              <a:t>CSS</a:t>
            </a:r>
            <a:r>
              <a:rPr dirty="0" sz="2000" spc="-15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Lists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20"/>
              </a:spcBef>
            </a:pPr>
            <a:r>
              <a:rPr dirty="0" sz="2000">
                <a:latin typeface="Century Schoolbook"/>
                <a:cs typeface="Century Schoolbook"/>
              </a:rPr>
              <a:t>The CSS list properties allow you</a:t>
            </a:r>
            <a:r>
              <a:rPr dirty="0" sz="2000" spc="-175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to:</a:t>
            </a:r>
            <a:endParaRPr sz="2000">
              <a:latin typeface="Century Schoolbook"/>
              <a:cs typeface="Century Schoolbook"/>
            </a:endParaRPr>
          </a:p>
          <a:p>
            <a:pPr marL="286385" marR="5080">
              <a:lnSpc>
                <a:spcPct val="210000"/>
              </a:lnSpc>
            </a:pPr>
            <a:r>
              <a:rPr dirty="0" sz="2000">
                <a:latin typeface="Century Schoolbook"/>
                <a:cs typeface="Century Schoolbook"/>
              </a:rPr>
              <a:t>Set different list item </a:t>
            </a:r>
            <a:r>
              <a:rPr dirty="0" sz="2000" spc="-5">
                <a:latin typeface="Century Schoolbook"/>
                <a:cs typeface="Century Schoolbook"/>
              </a:rPr>
              <a:t>markers </a:t>
            </a:r>
            <a:r>
              <a:rPr dirty="0" sz="2000">
                <a:latin typeface="Century Schoolbook"/>
                <a:cs typeface="Century Schoolbook"/>
              </a:rPr>
              <a:t>for unordered</a:t>
            </a:r>
            <a:r>
              <a:rPr dirty="0" sz="2000" spc="-19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lists  ul.a </a:t>
            </a:r>
            <a:r>
              <a:rPr dirty="0" sz="2000" spc="-5">
                <a:latin typeface="Century Schoolbook"/>
                <a:cs typeface="Century Schoolbook"/>
              </a:rPr>
              <a:t>{list-style-type:</a:t>
            </a:r>
            <a:r>
              <a:rPr dirty="0" sz="2000" spc="-7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circle;}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1920"/>
              </a:lnSpc>
            </a:pPr>
            <a:r>
              <a:rPr dirty="0" sz="2000">
                <a:latin typeface="Century Schoolbook"/>
                <a:cs typeface="Century Schoolbook"/>
              </a:rPr>
              <a:t>ul.b </a:t>
            </a:r>
            <a:r>
              <a:rPr dirty="0" sz="2000" spc="-5">
                <a:latin typeface="Century Schoolbook"/>
                <a:cs typeface="Century Schoolbook"/>
              </a:rPr>
              <a:t>{list-style-type:</a:t>
            </a:r>
            <a:r>
              <a:rPr dirty="0" sz="2000" spc="-80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square;}</a:t>
            </a:r>
            <a:endParaRPr sz="2000">
              <a:latin typeface="Century Schoolbook"/>
              <a:cs typeface="Century Schoolbook"/>
            </a:endParaRPr>
          </a:p>
          <a:p>
            <a:pPr marL="286385" marR="317500">
              <a:lnSpc>
                <a:spcPct val="185000"/>
              </a:lnSpc>
              <a:spcBef>
                <a:spcPts val="5"/>
              </a:spcBef>
            </a:pPr>
            <a:r>
              <a:rPr dirty="0" sz="2000">
                <a:latin typeface="Century Schoolbook"/>
                <a:cs typeface="Century Schoolbook"/>
              </a:rPr>
              <a:t>Set different list item </a:t>
            </a:r>
            <a:r>
              <a:rPr dirty="0" sz="2000" spc="-5">
                <a:latin typeface="Century Schoolbook"/>
                <a:cs typeface="Century Schoolbook"/>
              </a:rPr>
              <a:t>markers </a:t>
            </a:r>
            <a:r>
              <a:rPr dirty="0" sz="2000">
                <a:latin typeface="Century Schoolbook"/>
                <a:cs typeface="Century Schoolbook"/>
              </a:rPr>
              <a:t>for ordered</a:t>
            </a:r>
            <a:r>
              <a:rPr dirty="0" sz="2000" spc="-21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lists  ol.c </a:t>
            </a:r>
            <a:r>
              <a:rPr dirty="0" sz="2000" spc="-5">
                <a:latin typeface="Century Schoolbook"/>
                <a:cs typeface="Century Schoolbook"/>
              </a:rPr>
              <a:t>{list-style-type:</a:t>
            </a:r>
            <a:r>
              <a:rPr dirty="0" sz="2000" spc="-9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upper-roman;}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1920"/>
              </a:lnSpc>
            </a:pPr>
            <a:r>
              <a:rPr dirty="0" sz="2000">
                <a:latin typeface="Century Schoolbook"/>
                <a:cs typeface="Century Schoolbook"/>
              </a:rPr>
              <a:t>ol.d </a:t>
            </a:r>
            <a:r>
              <a:rPr dirty="0" sz="2000" spc="-5">
                <a:latin typeface="Century Schoolbook"/>
                <a:cs typeface="Century Schoolbook"/>
              </a:rPr>
              <a:t>{list-style-type:</a:t>
            </a:r>
            <a:r>
              <a:rPr dirty="0" sz="2000" spc="-85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lower-alpha;}</a:t>
            </a:r>
            <a:endParaRPr sz="2000">
              <a:latin typeface="Century Schoolbook"/>
              <a:cs typeface="Century Schoolbook"/>
            </a:endParaRPr>
          </a:p>
          <a:p>
            <a:pPr marL="356870" marR="1518920" indent="-70485">
              <a:lnSpc>
                <a:spcPct val="185000"/>
              </a:lnSpc>
              <a:spcBef>
                <a:spcPts val="600"/>
              </a:spcBef>
            </a:pPr>
            <a:r>
              <a:rPr dirty="0" sz="2000">
                <a:latin typeface="Century Schoolbook"/>
                <a:cs typeface="Century Schoolbook"/>
              </a:rPr>
              <a:t>Set </a:t>
            </a:r>
            <a:r>
              <a:rPr dirty="0" sz="2000" spc="-5">
                <a:latin typeface="Century Schoolbook"/>
                <a:cs typeface="Century Schoolbook"/>
              </a:rPr>
              <a:t>an </a:t>
            </a:r>
            <a:r>
              <a:rPr dirty="0" sz="2000">
                <a:latin typeface="Century Schoolbook"/>
                <a:cs typeface="Century Schoolbook"/>
              </a:rPr>
              <a:t>image </a:t>
            </a:r>
            <a:r>
              <a:rPr dirty="0" sz="2000" spc="-5">
                <a:latin typeface="Century Schoolbook"/>
                <a:cs typeface="Century Schoolbook"/>
              </a:rPr>
              <a:t>as the </a:t>
            </a:r>
            <a:r>
              <a:rPr dirty="0" sz="2000">
                <a:latin typeface="Century Schoolbook"/>
                <a:cs typeface="Century Schoolbook"/>
              </a:rPr>
              <a:t>list item</a:t>
            </a:r>
            <a:r>
              <a:rPr dirty="0" sz="2000" spc="-150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marker  ul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1680"/>
              </a:lnSpc>
            </a:pPr>
            <a:r>
              <a:rPr dirty="0" sz="2000">
                <a:latin typeface="Century Schoolbook"/>
                <a:cs typeface="Century Schoolbook"/>
              </a:rPr>
              <a:t>{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1920"/>
              </a:lnSpc>
            </a:pPr>
            <a:r>
              <a:rPr dirty="0" sz="2000" spc="-5">
                <a:latin typeface="Century Schoolbook"/>
                <a:cs typeface="Century Schoolbook"/>
              </a:rPr>
              <a:t>list-style-image:</a:t>
            </a:r>
            <a:r>
              <a:rPr dirty="0" sz="2000" spc="-5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url('sqpurple.gif');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2160"/>
              </a:lnSpc>
            </a:pPr>
            <a:r>
              <a:rPr dirty="0" sz="2000">
                <a:latin typeface="Century Schoolbook"/>
                <a:cs typeface="Century Schoolbook"/>
              </a:rPr>
              <a:t>}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19888"/>
            <a:ext cx="4339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0">
                <a:latin typeface="Century Schoolbook"/>
                <a:cs typeface="Century Schoolbook"/>
              </a:rPr>
              <a:t>L</a:t>
            </a:r>
            <a:r>
              <a:rPr dirty="0" spc="-5" b="0">
                <a:latin typeface="Century Schoolbook"/>
                <a:cs typeface="Century Schoolbook"/>
              </a:rPr>
              <a:t>IST </a:t>
            </a:r>
            <a:r>
              <a:rPr dirty="0" sz="3000" spc="-10" b="0">
                <a:latin typeface="Century Schoolbook"/>
                <a:cs typeface="Century Schoolbook"/>
              </a:rPr>
              <a:t>P</a:t>
            </a:r>
            <a:r>
              <a:rPr dirty="0" spc="-10" b="0">
                <a:latin typeface="Century Schoolbook"/>
                <a:cs typeface="Century Schoolbook"/>
              </a:rPr>
              <a:t>ROPERTIES </a:t>
            </a:r>
            <a:r>
              <a:rPr dirty="0" spc="-5" b="0">
                <a:latin typeface="Century Schoolbook"/>
                <a:cs typeface="Century Schoolbook"/>
              </a:rPr>
              <a:t>IN</a:t>
            </a:r>
            <a:r>
              <a:rPr dirty="0" spc="-155" b="0">
                <a:latin typeface="Century Schoolbook"/>
                <a:cs typeface="Century Schoolbook"/>
              </a:rPr>
              <a:t> </a:t>
            </a:r>
            <a:r>
              <a:rPr dirty="0" sz="3000" spc="-5" b="0">
                <a:latin typeface="Century Schoolbook"/>
                <a:cs typeface="Century Schoolbook"/>
              </a:rPr>
              <a:t>CSS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655929"/>
            <a:ext cx="8271509" cy="5347335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2000" b="1">
                <a:latin typeface="Century Schoolbook"/>
                <a:cs typeface="Century Schoolbook"/>
              </a:rPr>
              <a:t>CSS List Shorthand</a:t>
            </a:r>
            <a:r>
              <a:rPr dirty="0" sz="2000" spc="-20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Property</a:t>
            </a:r>
            <a:endParaRPr sz="20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50000"/>
              </a:lnSpc>
              <a:spcBef>
                <a:spcPts val="135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/>
              <a:t>	</a:t>
            </a:r>
            <a:r>
              <a:rPr dirty="0" sz="2000" spc="-5">
                <a:latin typeface="Century Schoolbook"/>
                <a:cs typeface="Century Schoolbook"/>
              </a:rPr>
              <a:t>It </a:t>
            </a:r>
            <a:r>
              <a:rPr dirty="0" sz="2000">
                <a:latin typeface="Century Schoolbook"/>
                <a:cs typeface="Century Schoolbook"/>
              </a:rPr>
              <a:t>is </a:t>
            </a:r>
            <a:r>
              <a:rPr dirty="0" sz="2000" spc="-10">
                <a:latin typeface="Century Schoolbook"/>
                <a:cs typeface="Century Schoolbook"/>
              </a:rPr>
              <a:t>also </a:t>
            </a:r>
            <a:r>
              <a:rPr dirty="0" sz="2000" spc="-5">
                <a:latin typeface="Century Schoolbook"/>
                <a:cs typeface="Century Schoolbook"/>
              </a:rPr>
              <a:t>possible </a:t>
            </a:r>
            <a:r>
              <a:rPr dirty="0" sz="2000" spc="-10">
                <a:latin typeface="Century Schoolbook"/>
                <a:cs typeface="Century Schoolbook"/>
              </a:rPr>
              <a:t>to </a:t>
            </a:r>
            <a:r>
              <a:rPr dirty="0" sz="2000" spc="-5">
                <a:latin typeface="Century Schoolbook"/>
                <a:cs typeface="Century Schoolbook"/>
              </a:rPr>
              <a:t>specify </a:t>
            </a:r>
            <a:r>
              <a:rPr dirty="0" sz="2000" spc="-10">
                <a:latin typeface="Century Schoolbook"/>
                <a:cs typeface="Century Schoolbook"/>
              </a:rPr>
              <a:t>all </a:t>
            </a:r>
            <a:r>
              <a:rPr dirty="0" sz="2000">
                <a:latin typeface="Century Schoolbook"/>
                <a:cs typeface="Century Schoolbook"/>
              </a:rPr>
              <a:t>the </a:t>
            </a:r>
            <a:r>
              <a:rPr dirty="0" sz="2000" spc="-5">
                <a:latin typeface="Century Schoolbook"/>
                <a:cs typeface="Century Schoolbook"/>
              </a:rPr>
              <a:t>list properties </a:t>
            </a:r>
            <a:r>
              <a:rPr dirty="0" sz="2000">
                <a:latin typeface="Century Schoolbook"/>
                <a:cs typeface="Century Schoolbook"/>
              </a:rPr>
              <a:t>in </a:t>
            </a:r>
            <a:r>
              <a:rPr dirty="0" sz="2000" spc="-5">
                <a:latin typeface="Century Schoolbook"/>
                <a:cs typeface="Century Schoolbook"/>
              </a:rPr>
              <a:t>one, single  </a:t>
            </a:r>
            <a:r>
              <a:rPr dirty="0" sz="2000">
                <a:latin typeface="Century Schoolbook"/>
                <a:cs typeface="Century Schoolbook"/>
              </a:rPr>
              <a:t>property. This is called a shorthand</a:t>
            </a:r>
            <a:r>
              <a:rPr dirty="0" sz="2000" spc="-15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property.</a:t>
            </a:r>
            <a:endParaRPr sz="2000">
              <a:latin typeface="Century Schoolbook"/>
              <a:cs typeface="Century Schoolbook"/>
            </a:endParaRPr>
          </a:p>
          <a:p>
            <a:pPr marL="356870" indent="-344170">
              <a:lnSpc>
                <a:spcPct val="100000"/>
              </a:lnSpc>
              <a:spcBef>
                <a:spcPts val="18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000">
                <a:latin typeface="Century Schoolbook"/>
                <a:cs typeface="Century Schoolbook"/>
              </a:rPr>
              <a:t>When using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>
                <a:latin typeface="Century Schoolbook"/>
                <a:cs typeface="Century Schoolbook"/>
              </a:rPr>
              <a:t>shorthand property,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>
                <a:latin typeface="Century Schoolbook"/>
                <a:cs typeface="Century Schoolbook"/>
              </a:rPr>
              <a:t>order of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>
                <a:latin typeface="Century Schoolbook"/>
                <a:cs typeface="Century Schoolbook"/>
              </a:rPr>
              <a:t>values</a:t>
            </a:r>
            <a:r>
              <a:rPr dirty="0" sz="2000" spc="-204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are:</a:t>
            </a:r>
            <a:endParaRPr sz="2000">
              <a:latin typeface="Century Schoolbook"/>
              <a:cs typeface="Century Schoolbook"/>
            </a:endParaRPr>
          </a:p>
          <a:p>
            <a:pPr lvl="1" marL="927100" indent="-182880">
              <a:lnSpc>
                <a:spcPct val="100000"/>
              </a:lnSpc>
              <a:spcBef>
                <a:spcPts val="1625"/>
              </a:spcBef>
              <a:buClr>
                <a:srgbClr val="DF752E"/>
              </a:buClr>
              <a:buSzPct val="60526"/>
              <a:buFont typeface="Wingdings"/>
              <a:buChar char=""/>
              <a:tabLst>
                <a:tab pos="927735" algn="l"/>
              </a:tabLst>
            </a:pPr>
            <a:r>
              <a:rPr dirty="0" sz="1900" spc="-5">
                <a:latin typeface="Century Schoolbook"/>
                <a:cs typeface="Century Schoolbook"/>
              </a:rPr>
              <a:t>list-style-type</a:t>
            </a:r>
            <a:endParaRPr sz="1900">
              <a:latin typeface="Century Schoolbook"/>
              <a:cs typeface="Century Schoolbook"/>
            </a:endParaRPr>
          </a:p>
          <a:p>
            <a:pPr lvl="1" marL="927100" indent="-182880">
              <a:lnSpc>
                <a:spcPct val="100000"/>
              </a:lnSpc>
              <a:spcBef>
                <a:spcPts val="1595"/>
              </a:spcBef>
              <a:buClr>
                <a:srgbClr val="DF752E"/>
              </a:buClr>
              <a:buSzPct val="60526"/>
              <a:buFont typeface="Wingdings"/>
              <a:buChar char=""/>
              <a:tabLst>
                <a:tab pos="927735" algn="l"/>
                <a:tab pos="3128010" algn="l"/>
              </a:tabLst>
            </a:pPr>
            <a:r>
              <a:rPr dirty="0" sz="1900" spc="-5">
                <a:latin typeface="Century Schoolbook"/>
                <a:cs typeface="Century Schoolbook"/>
              </a:rPr>
              <a:t>list-style-position	( Inside or</a:t>
            </a:r>
            <a:r>
              <a:rPr dirty="0" sz="1900" spc="-15">
                <a:latin typeface="Century Schoolbook"/>
                <a:cs typeface="Century Schoolbook"/>
              </a:rPr>
              <a:t> </a:t>
            </a:r>
            <a:r>
              <a:rPr dirty="0" sz="1900" spc="-5">
                <a:latin typeface="Century Schoolbook"/>
                <a:cs typeface="Century Schoolbook"/>
              </a:rPr>
              <a:t>Outside)</a:t>
            </a:r>
            <a:endParaRPr sz="1900">
              <a:latin typeface="Century Schoolbook"/>
              <a:cs typeface="Century Schoolbook"/>
            </a:endParaRPr>
          </a:p>
          <a:p>
            <a:pPr lvl="1" marL="927100" indent="-182880">
              <a:lnSpc>
                <a:spcPct val="100000"/>
              </a:lnSpc>
              <a:spcBef>
                <a:spcPts val="1595"/>
              </a:spcBef>
              <a:buClr>
                <a:srgbClr val="DF752E"/>
              </a:buClr>
              <a:buSzPct val="60526"/>
              <a:buFont typeface="Wingdings"/>
              <a:buChar char=""/>
              <a:tabLst>
                <a:tab pos="927735" algn="l"/>
              </a:tabLst>
            </a:pPr>
            <a:r>
              <a:rPr dirty="0" sz="1900" spc="-5">
                <a:latin typeface="Century Schoolbook"/>
                <a:cs typeface="Century Schoolbook"/>
              </a:rPr>
              <a:t>list-style-image</a:t>
            </a:r>
            <a:endParaRPr sz="19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775"/>
              </a:spcBef>
            </a:pPr>
            <a:r>
              <a:rPr dirty="0" sz="2000" spc="-5">
                <a:latin typeface="Century Schoolbook"/>
                <a:cs typeface="Century Schoolbook"/>
              </a:rPr>
              <a:t>ul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Century Schoolbook"/>
                <a:cs typeface="Century Schoolbook"/>
              </a:rPr>
              <a:t>{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Century Schoolbook"/>
                <a:cs typeface="Century Schoolbook"/>
              </a:rPr>
              <a:t>list-style: </a:t>
            </a:r>
            <a:r>
              <a:rPr dirty="0" sz="2000">
                <a:latin typeface="Century Schoolbook"/>
                <a:cs typeface="Century Schoolbook"/>
              </a:rPr>
              <a:t>square</a:t>
            </a:r>
            <a:r>
              <a:rPr dirty="0" sz="2000" spc="-65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url("sqpurple.gif");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Century Schoolbook"/>
                <a:cs typeface="Century Schoolbook"/>
              </a:rPr>
              <a:t>}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19888"/>
            <a:ext cx="46875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0">
                <a:latin typeface="Century Schoolbook"/>
                <a:cs typeface="Century Schoolbook"/>
              </a:rPr>
              <a:t>T</a:t>
            </a:r>
            <a:r>
              <a:rPr dirty="0" spc="-10" b="0">
                <a:latin typeface="Century Schoolbook"/>
                <a:cs typeface="Century Schoolbook"/>
              </a:rPr>
              <a:t>ABLE </a:t>
            </a:r>
            <a:r>
              <a:rPr dirty="0" sz="3000" spc="-10" b="0">
                <a:latin typeface="Century Schoolbook"/>
                <a:cs typeface="Century Schoolbook"/>
              </a:rPr>
              <a:t>P</a:t>
            </a:r>
            <a:r>
              <a:rPr dirty="0" spc="-10" b="0">
                <a:latin typeface="Century Schoolbook"/>
                <a:cs typeface="Century Schoolbook"/>
              </a:rPr>
              <a:t>ROPERTIES </a:t>
            </a:r>
            <a:r>
              <a:rPr dirty="0" spc="-5" b="0">
                <a:latin typeface="Century Schoolbook"/>
                <a:cs typeface="Century Schoolbook"/>
              </a:rPr>
              <a:t>IN</a:t>
            </a:r>
            <a:r>
              <a:rPr dirty="0" spc="-100" b="0">
                <a:latin typeface="Century Schoolbook"/>
                <a:cs typeface="Century Schoolbook"/>
              </a:rPr>
              <a:t> </a:t>
            </a:r>
            <a:r>
              <a:rPr dirty="0" sz="3000" spc="-5" b="0">
                <a:latin typeface="Century Schoolbook"/>
                <a:cs typeface="Century Schoolbook"/>
              </a:rPr>
              <a:t>CSS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824864"/>
            <a:ext cx="8272780" cy="5835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Century Schoolbook"/>
                <a:cs typeface="Century Schoolbook"/>
              </a:rPr>
              <a:t>Table</a:t>
            </a:r>
            <a:r>
              <a:rPr dirty="0" sz="2000" spc="-15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Borders</a:t>
            </a:r>
            <a:endParaRPr sz="2000">
              <a:latin typeface="Century Schoolbook"/>
              <a:cs typeface="Century Schoolbook"/>
            </a:endParaRPr>
          </a:p>
          <a:p>
            <a:pPr marL="82550">
              <a:lnSpc>
                <a:spcPts val="2160"/>
              </a:lnSpc>
              <a:spcBef>
                <a:spcPts val="120"/>
              </a:spcBef>
            </a:pPr>
            <a:r>
              <a:rPr dirty="0" sz="2000">
                <a:latin typeface="Century Schoolbook"/>
                <a:cs typeface="Century Schoolbook"/>
              </a:rPr>
              <a:t>table, </a:t>
            </a:r>
            <a:r>
              <a:rPr dirty="0" sz="2000" spc="-5">
                <a:latin typeface="Century Schoolbook"/>
                <a:cs typeface="Century Schoolbook"/>
              </a:rPr>
              <a:t>th,</a:t>
            </a:r>
            <a:r>
              <a:rPr dirty="0" sz="2000" spc="-75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td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1920"/>
              </a:lnSpc>
            </a:pPr>
            <a:r>
              <a:rPr dirty="0" sz="2000">
                <a:latin typeface="Century Schoolbook"/>
                <a:cs typeface="Century Schoolbook"/>
              </a:rPr>
              <a:t>{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2160"/>
              </a:lnSpc>
            </a:pPr>
            <a:r>
              <a:rPr dirty="0" sz="2000">
                <a:latin typeface="Century Schoolbook"/>
                <a:cs typeface="Century Schoolbook"/>
              </a:rPr>
              <a:t>border: </a:t>
            </a:r>
            <a:r>
              <a:rPr dirty="0" sz="2000" spc="-5">
                <a:latin typeface="Century Schoolbook"/>
                <a:cs typeface="Century Schoolbook"/>
              </a:rPr>
              <a:t>1px </a:t>
            </a:r>
            <a:r>
              <a:rPr dirty="0" sz="2000">
                <a:latin typeface="Century Schoolbook"/>
                <a:cs typeface="Century Schoolbook"/>
              </a:rPr>
              <a:t>solid</a:t>
            </a:r>
            <a:r>
              <a:rPr dirty="0" sz="2000" spc="-85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black;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2160"/>
              </a:lnSpc>
              <a:spcBef>
                <a:spcPts val="120"/>
              </a:spcBef>
            </a:pPr>
            <a:r>
              <a:rPr dirty="0" sz="2000" spc="-5">
                <a:latin typeface="Century Schoolbook"/>
                <a:cs typeface="Century Schoolbook"/>
              </a:rPr>
              <a:t>border-collapse:collapse;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2160"/>
              </a:lnSpc>
            </a:pPr>
            <a:r>
              <a:rPr dirty="0" sz="2000">
                <a:latin typeface="Century Schoolbook"/>
                <a:cs typeface="Century Schoolbook"/>
              </a:rPr>
              <a:t>}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969"/>
              </a:spcBef>
              <a:tabLst>
                <a:tab pos="871855" algn="l"/>
                <a:tab pos="2786380" algn="l"/>
                <a:tab pos="3926840" algn="l"/>
                <a:tab pos="4519930" algn="l"/>
                <a:tab pos="5626100" algn="l"/>
                <a:tab pos="6139815" algn="l"/>
                <a:tab pos="6861175" algn="l"/>
                <a:tab pos="7877175" algn="l"/>
              </a:tabLst>
            </a:pPr>
            <a:r>
              <a:rPr dirty="0" sz="2000" spc="-10">
                <a:latin typeface="Century Schoolbook"/>
                <a:cs typeface="Century Schoolbook"/>
              </a:rPr>
              <a:t>T</a:t>
            </a:r>
            <a:r>
              <a:rPr dirty="0" sz="2000">
                <a:latin typeface="Century Schoolbook"/>
                <a:cs typeface="Century Schoolbook"/>
              </a:rPr>
              <a:t>he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5">
                <a:latin typeface="Century Schoolbook"/>
                <a:cs typeface="Century Schoolbook"/>
              </a:rPr>
              <a:t>bor</a:t>
            </a:r>
            <a:r>
              <a:rPr dirty="0" sz="2000" spc="-15">
                <a:latin typeface="Century Schoolbook"/>
                <a:cs typeface="Century Schoolbook"/>
              </a:rPr>
              <a:t>d</a:t>
            </a:r>
            <a:r>
              <a:rPr dirty="0" sz="2000">
                <a:latin typeface="Century Schoolbook"/>
                <a:cs typeface="Century Schoolbook"/>
              </a:rPr>
              <a:t>e</a:t>
            </a:r>
            <a:r>
              <a:rPr dirty="0" sz="2000" spc="-10">
                <a:latin typeface="Century Schoolbook"/>
                <a:cs typeface="Century Schoolbook"/>
              </a:rPr>
              <a:t>r</a:t>
            </a:r>
            <a:r>
              <a:rPr dirty="0" sz="2000">
                <a:latin typeface="Century Schoolbook"/>
                <a:cs typeface="Century Schoolbook"/>
              </a:rPr>
              <a:t>-</a:t>
            </a:r>
            <a:r>
              <a:rPr dirty="0" sz="2000" spc="-15">
                <a:latin typeface="Century Schoolbook"/>
                <a:cs typeface="Century Schoolbook"/>
              </a:rPr>
              <a:t>c</a:t>
            </a:r>
            <a:r>
              <a:rPr dirty="0" sz="2000" spc="-10">
                <a:latin typeface="Century Schoolbook"/>
                <a:cs typeface="Century Schoolbook"/>
              </a:rPr>
              <a:t>ol</a:t>
            </a:r>
            <a:r>
              <a:rPr dirty="0" sz="2000">
                <a:latin typeface="Century Schoolbook"/>
                <a:cs typeface="Century Schoolbook"/>
              </a:rPr>
              <a:t>lap</a:t>
            </a:r>
            <a:r>
              <a:rPr dirty="0" sz="2000" spc="-15">
                <a:latin typeface="Century Schoolbook"/>
                <a:cs typeface="Century Schoolbook"/>
              </a:rPr>
              <a:t>s</a:t>
            </a:r>
            <a:r>
              <a:rPr dirty="0" sz="2000">
                <a:latin typeface="Century Schoolbook"/>
                <a:cs typeface="Century Schoolbook"/>
              </a:rPr>
              <a:t>e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5">
                <a:latin typeface="Century Schoolbook"/>
                <a:cs typeface="Century Schoolbook"/>
              </a:rPr>
              <a:t>pro</a:t>
            </a:r>
            <a:r>
              <a:rPr dirty="0" sz="2000" spc="-15">
                <a:latin typeface="Century Schoolbook"/>
                <a:cs typeface="Century Schoolbook"/>
              </a:rPr>
              <a:t>p</a:t>
            </a:r>
            <a:r>
              <a:rPr dirty="0" sz="2000">
                <a:latin typeface="Century Schoolbook"/>
                <a:cs typeface="Century Schoolbook"/>
              </a:rPr>
              <a:t>er</a:t>
            </a:r>
            <a:r>
              <a:rPr dirty="0" sz="2000" spc="-10">
                <a:latin typeface="Century Schoolbook"/>
                <a:cs typeface="Century Schoolbook"/>
              </a:rPr>
              <a:t>t</a:t>
            </a:r>
            <a:r>
              <a:rPr dirty="0" sz="2000">
                <a:latin typeface="Century Schoolbook"/>
                <a:cs typeface="Century Schoolbook"/>
              </a:rPr>
              <a:t>y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sets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5">
                <a:latin typeface="Century Schoolbook"/>
                <a:cs typeface="Century Schoolbook"/>
              </a:rPr>
              <a:t>w</a:t>
            </a:r>
            <a:r>
              <a:rPr dirty="0" sz="2000" spc="-15">
                <a:latin typeface="Century Schoolbook"/>
                <a:cs typeface="Century Schoolbook"/>
              </a:rPr>
              <a:t>h</a:t>
            </a:r>
            <a:r>
              <a:rPr dirty="0" sz="2000">
                <a:latin typeface="Century Schoolbook"/>
                <a:cs typeface="Century Schoolbook"/>
              </a:rPr>
              <a:t>et</a:t>
            </a:r>
            <a:r>
              <a:rPr dirty="0" sz="2000" spc="-10">
                <a:latin typeface="Century Schoolbook"/>
                <a:cs typeface="Century Schoolbook"/>
              </a:rPr>
              <a:t>h</a:t>
            </a:r>
            <a:r>
              <a:rPr dirty="0" sz="2000">
                <a:latin typeface="Century Schoolbook"/>
                <a:cs typeface="Century Schoolbook"/>
              </a:rPr>
              <a:t>er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5">
                <a:latin typeface="Century Schoolbook"/>
                <a:cs typeface="Century Schoolbook"/>
              </a:rPr>
              <a:t>th</a:t>
            </a:r>
            <a:r>
              <a:rPr dirty="0" sz="2000">
                <a:latin typeface="Century Schoolbook"/>
                <a:cs typeface="Century Schoolbook"/>
              </a:rPr>
              <a:t>e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5">
                <a:latin typeface="Century Schoolbook"/>
                <a:cs typeface="Century Schoolbook"/>
              </a:rPr>
              <a:t>t</a:t>
            </a:r>
            <a:r>
              <a:rPr dirty="0" sz="2000" spc="-15">
                <a:latin typeface="Century Schoolbook"/>
                <a:cs typeface="Century Schoolbook"/>
              </a:rPr>
              <a:t>a</a:t>
            </a:r>
            <a:r>
              <a:rPr dirty="0" sz="2000" spc="-5">
                <a:latin typeface="Century Schoolbook"/>
                <a:cs typeface="Century Schoolbook"/>
              </a:rPr>
              <a:t>b</a:t>
            </a:r>
            <a:r>
              <a:rPr dirty="0" sz="2000" spc="-10">
                <a:latin typeface="Century Schoolbook"/>
                <a:cs typeface="Century Schoolbook"/>
              </a:rPr>
              <a:t>l</a:t>
            </a:r>
            <a:r>
              <a:rPr dirty="0" sz="2000">
                <a:latin typeface="Century Schoolbook"/>
                <a:cs typeface="Century Schoolbook"/>
              </a:rPr>
              <a:t>e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15">
                <a:latin typeface="Century Schoolbook"/>
                <a:cs typeface="Century Schoolbook"/>
              </a:rPr>
              <a:t>b</a:t>
            </a:r>
            <a:r>
              <a:rPr dirty="0" sz="2000">
                <a:latin typeface="Century Schoolbook"/>
                <a:cs typeface="Century Schoolbook"/>
              </a:rPr>
              <a:t>orde</a:t>
            </a:r>
            <a:r>
              <a:rPr dirty="0" sz="2000" spc="-10">
                <a:latin typeface="Century Schoolbook"/>
                <a:cs typeface="Century Schoolbook"/>
              </a:rPr>
              <a:t>r</a:t>
            </a:r>
            <a:r>
              <a:rPr dirty="0" sz="2000">
                <a:latin typeface="Century Schoolbook"/>
                <a:cs typeface="Century Schoolbook"/>
              </a:rPr>
              <a:t>s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5">
                <a:latin typeface="Century Schoolbook"/>
                <a:cs typeface="Century Schoolbook"/>
              </a:rPr>
              <a:t>are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720"/>
              </a:spcBef>
            </a:pPr>
            <a:r>
              <a:rPr dirty="0" sz="2000">
                <a:latin typeface="Century Schoolbook"/>
                <a:cs typeface="Century Schoolbook"/>
              </a:rPr>
              <a:t>collapsed into a single border or</a:t>
            </a:r>
            <a:r>
              <a:rPr dirty="0" sz="2000" spc="-14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separated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2000" spc="-5" b="1">
                <a:latin typeface="Century Schoolbook"/>
                <a:cs typeface="Century Schoolbook"/>
              </a:rPr>
              <a:t>Table </a:t>
            </a:r>
            <a:r>
              <a:rPr dirty="0" sz="2000" b="1">
                <a:latin typeface="Century Schoolbook"/>
                <a:cs typeface="Century Schoolbook"/>
              </a:rPr>
              <a:t>Width &amp; Text</a:t>
            </a:r>
            <a:r>
              <a:rPr dirty="0" sz="2000" spc="-25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Alignment</a:t>
            </a:r>
            <a:endParaRPr sz="2000">
              <a:latin typeface="Century Schoolbook"/>
              <a:cs typeface="Century Schoolbook"/>
            </a:endParaRPr>
          </a:p>
          <a:p>
            <a:pPr marL="12700" marR="6705600">
              <a:lnSpc>
                <a:spcPts val="3720"/>
              </a:lnSpc>
              <a:spcBef>
                <a:spcPts val="345"/>
              </a:spcBef>
              <a:tabLst>
                <a:tab pos="1478915" algn="l"/>
              </a:tabLst>
            </a:pPr>
            <a:r>
              <a:rPr dirty="0" sz="2000" spc="-35">
                <a:latin typeface="Calibri"/>
                <a:cs typeface="Calibri"/>
              </a:rPr>
              <a:t>Table </a:t>
            </a:r>
            <a:r>
              <a:rPr dirty="0" sz="2000">
                <a:latin typeface="Calibri"/>
                <a:cs typeface="Calibri"/>
              </a:rPr>
              <a:t>{  </a:t>
            </a:r>
            <a:r>
              <a:rPr dirty="0" sz="2000">
                <a:latin typeface="Calibri"/>
                <a:cs typeface="Calibri"/>
              </a:rPr>
              <a:t>w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dt</a:t>
            </a:r>
            <a:r>
              <a:rPr dirty="0" sz="2000" spc="10">
                <a:latin typeface="Calibri"/>
                <a:cs typeface="Calibri"/>
              </a:rPr>
              <a:t>h</a:t>
            </a:r>
            <a:r>
              <a:rPr dirty="0" sz="2000">
                <a:latin typeface="Calibri"/>
                <a:cs typeface="Calibri"/>
              </a:rPr>
              <a:t>:100</a:t>
            </a:r>
            <a:r>
              <a:rPr dirty="0" sz="2000" spc="-5">
                <a:latin typeface="Calibri"/>
                <a:cs typeface="Calibri"/>
              </a:rPr>
              <a:t>%</a:t>
            </a:r>
            <a:r>
              <a:rPr dirty="0" sz="2000">
                <a:latin typeface="Calibri"/>
                <a:cs typeface="Calibri"/>
              </a:rPr>
              <a:t>;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 marR="6261735">
              <a:lnSpc>
                <a:spcPts val="3720"/>
              </a:lnSpc>
              <a:spcBef>
                <a:spcPts val="5"/>
              </a:spcBef>
              <a:tabLst>
                <a:tab pos="457200" algn="l"/>
              </a:tabLst>
            </a:pPr>
            <a:r>
              <a:rPr dirty="0" sz="2000" spc="-5">
                <a:latin typeface="Calibri"/>
                <a:cs typeface="Calibri"/>
              </a:rPr>
              <a:t>Th </a:t>
            </a:r>
            <a:r>
              <a:rPr dirty="0" sz="2000">
                <a:latin typeface="Calibri"/>
                <a:cs typeface="Calibri"/>
              </a:rPr>
              <a:t>{ </a:t>
            </a:r>
            <a:r>
              <a:rPr dirty="0" sz="2000" spc="-5">
                <a:latin typeface="Calibri"/>
                <a:cs typeface="Calibri"/>
              </a:rPr>
              <a:t>height:75px; </a:t>
            </a:r>
            <a:r>
              <a:rPr dirty="0" sz="2000">
                <a:latin typeface="Calibri"/>
                <a:cs typeface="Calibri"/>
              </a:rPr>
              <a:t>}  </a:t>
            </a:r>
            <a:r>
              <a:rPr dirty="0" sz="2000" spc="-15">
                <a:latin typeface="Calibri"/>
                <a:cs typeface="Calibri"/>
              </a:rPr>
              <a:t>td	</a:t>
            </a:r>
            <a:r>
              <a:rPr dirty="0" sz="200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000" spc="-5">
                <a:latin typeface="Century Schoolbook"/>
                <a:cs typeface="Century Schoolbook"/>
              </a:rPr>
              <a:t>text-align:right;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2882900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vertical-align:bottom;	</a:t>
            </a: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19888"/>
            <a:ext cx="46875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0">
                <a:latin typeface="Century Schoolbook"/>
                <a:cs typeface="Century Schoolbook"/>
              </a:rPr>
              <a:t>T</a:t>
            </a:r>
            <a:r>
              <a:rPr dirty="0" spc="-10" b="0">
                <a:latin typeface="Century Schoolbook"/>
                <a:cs typeface="Century Schoolbook"/>
              </a:rPr>
              <a:t>ABLE </a:t>
            </a:r>
            <a:r>
              <a:rPr dirty="0" sz="3000" spc="-10" b="0">
                <a:latin typeface="Century Schoolbook"/>
                <a:cs typeface="Century Schoolbook"/>
              </a:rPr>
              <a:t>P</a:t>
            </a:r>
            <a:r>
              <a:rPr dirty="0" spc="-10" b="0">
                <a:latin typeface="Century Schoolbook"/>
                <a:cs typeface="Century Schoolbook"/>
              </a:rPr>
              <a:t>ROPERTIES </a:t>
            </a:r>
            <a:r>
              <a:rPr dirty="0" spc="-5" b="0">
                <a:latin typeface="Century Schoolbook"/>
                <a:cs typeface="Century Schoolbook"/>
              </a:rPr>
              <a:t>IN</a:t>
            </a:r>
            <a:r>
              <a:rPr dirty="0" spc="-100" b="0">
                <a:latin typeface="Century Schoolbook"/>
                <a:cs typeface="Century Schoolbook"/>
              </a:rPr>
              <a:t> </a:t>
            </a:r>
            <a:r>
              <a:rPr dirty="0" sz="3000" spc="-5" b="0">
                <a:latin typeface="Century Schoolbook"/>
                <a:cs typeface="Century Schoolbook"/>
              </a:rPr>
              <a:t>CSS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824864"/>
            <a:ext cx="8143875" cy="5727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Century Schoolbook"/>
                <a:cs typeface="Century Schoolbook"/>
              </a:rPr>
              <a:t>Table</a:t>
            </a:r>
            <a:r>
              <a:rPr dirty="0" sz="2000" spc="-10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Color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5">
                <a:latin typeface="Century Schoolbook"/>
                <a:cs typeface="Century Schoolbook"/>
              </a:rPr>
              <a:t>&lt;style</a:t>
            </a:r>
            <a:r>
              <a:rPr dirty="0" sz="2000" spc="-30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type="text/css"&gt;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>
                <a:latin typeface="Century Schoolbook"/>
                <a:cs typeface="Century Schoolbook"/>
              </a:rPr>
              <a:t>table, </a:t>
            </a:r>
            <a:r>
              <a:rPr dirty="0" sz="2000" spc="-5">
                <a:latin typeface="Century Schoolbook"/>
                <a:cs typeface="Century Schoolbook"/>
              </a:rPr>
              <a:t>td,</a:t>
            </a:r>
            <a:r>
              <a:rPr dirty="0" sz="2000" spc="-6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th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>
                <a:latin typeface="Century Schoolbook"/>
                <a:cs typeface="Century Schoolbook"/>
              </a:rPr>
              <a:t>{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>
                <a:latin typeface="Century Schoolbook"/>
                <a:cs typeface="Century Schoolbook"/>
              </a:rPr>
              <a:t>border:1px solid</a:t>
            </a:r>
            <a:r>
              <a:rPr dirty="0" sz="2000" spc="-8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green;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>
                <a:latin typeface="Century Schoolbook"/>
                <a:cs typeface="Century Schoolbook"/>
              </a:rPr>
              <a:t>}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5">
                <a:latin typeface="Century Schoolbook"/>
                <a:cs typeface="Century Schoolbook"/>
              </a:rPr>
              <a:t>th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Century Schoolbook"/>
                <a:cs typeface="Century Schoolbook"/>
              </a:rPr>
              <a:t>{</a:t>
            </a:r>
            <a:endParaRPr sz="2000">
              <a:latin typeface="Century Schoolbook"/>
              <a:cs typeface="Century Schoolbook"/>
            </a:endParaRPr>
          </a:p>
          <a:p>
            <a:pPr marL="12700" marR="5295900">
              <a:lnSpc>
                <a:spcPct val="105000"/>
              </a:lnSpc>
            </a:pPr>
            <a:r>
              <a:rPr dirty="0" sz="2000" spc="-5">
                <a:latin typeface="Century Schoolbook"/>
                <a:cs typeface="Century Schoolbook"/>
              </a:rPr>
              <a:t>background-color:green;  </a:t>
            </a:r>
            <a:r>
              <a:rPr dirty="0" sz="2000">
                <a:latin typeface="Century Schoolbook"/>
                <a:cs typeface="Century Schoolbook"/>
              </a:rPr>
              <a:t>color:white;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>
                <a:latin typeface="Century Schoolbook"/>
                <a:cs typeface="Century Schoolbook"/>
              </a:rPr>
              <a:t>}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>
                <a:latin typeface="Century Schoolbook"/>
                <a:cs typeface="Century Schoolbook"/>
              </a:rPr>
              <a:t>&lt;/style&gt;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5" b="1">
                <a:latin typeface="Century Schoolbook"/>
                <a:cs typeface="Century Schoolbook"/>
              </a:rPr>
              <a:t>Table</a:t>
            </a:r>
            <a:r>
              <a:rPr dirty="0" sz="2000" spc="-15" b="1">
                <a:latin typeface="Century Schoolbook"/>
                <a:cs typeface="Century Schoolbook"/>
              </a:rPr>
              <a:t> </a:t>
            </a:r>
            <a:r>
              <a:rPr dirty="0" sz="2000" spc="-5" b="1">
                <a:latin typeface="Century Schoolbook"/>
                <a:cs typeface="Century Schoolbook"/>
              </a:rPr>
              <a:t>Padding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330"/>
              </a:spcBef>
            </a:pPr>
            <a:r>
              <a:rPr dirty="0" sz="2000">
                <a:latin typeface="Century Schoolbook"/>
                <a:cs typeface="Century Schoolbook"/>
              </a:rPr>
              <a:t>To control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>
                <a:latin typeface="Century Schoolbook"/>
                <a:cs typeface="Century Schoolbook"/>
              </a:rPr>
              <a:t>space between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>
                <a:latin typeface="Century Schoolbook"/>
                <a:cs typeface="Century Schoolbook"/>
              </a:rPr>
              <a:t>border </a:t>
            </a:r>
            <a:r>
              <a:rPr dirty="0" sz="2000" spc="-5">
                <a:latin typeface="Century Schoolbook"/>
                <a:cs typeface="Century Schoolbook"/>
              </a:rPr>
              <a:t>and </a:t>
            </a:r>
            <a:r>
              <a:rPr dirty="0" sz="2000">
                <a:latin typeface="Century Schoolbook"/>
                <a:cs typeface="Century Schoolbook"/>
              </a:rPr>
              <a:t>content in a table,</a:t>
            </a:r>
            <a:r>
              <a:rPr dirty="0" sz="2000" spc="-24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use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Century Schoolbook"/>
                <a:cs typeface="Century Schoolbook"/>
              </a:rPr>
              <a:t>the padding </a:t>
            </a:r>
            <a:r>
              <a:rPr dirty="0" sz="2000">
                <a:latin typeface="Century Schoolbook"/>
                <a:cs typeface="Century Schoolbook"/>
              </a:rPr>
              <a:t>property on td and th</a:t>
            </a:r>
            <a:r>
              <a:rPr dirty="0" sz="2000" spc="-12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elements:</a:t>
            </a:r>
            <a:endParaRPr sz="2000">
              <a:latin typeface="Century Schoolbook"/>
              <a:cs typeface="Century Schoolbook"/>
            </a:endParaRPr>
          </a:p>
          <a:p>
            <a:pPr marL="927100" indent="-914400">
              <a:lnSpc>
                <a:spcPts val="2160"/>
              </a:lnSpc>
              <a:spcBef>
                <a:spcPts val="59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927100" algn="l"/>
                <a:tab pos="927735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td</a:t>
            </a:r>
            <a:r>
              <a:rPr dirty="0" sz="2000" spc="-2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{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2160"/>
              </a:lnSpc>
              <a:tabLst>
                <a:tab pos="2082164" algn="l"/>
                <a:tab pos="2446020" algn="l"/>
                <a:tab pos="3104515" algn="l"/>
              </a:tabLst>
            </a:pPr>
            <a:r>
              <a:rPr dirty="0" sz="2000">
                <a:latin typeface="Century Schoolbook"/>
                <a:cs typeface="Century Schoolbook"/>
              </a:rPr>
              <a:t>padding:15px;	}	or	</a:t>
            </a:r>
            <a:r>
              <a:rPr dirty="0" sz="2000" spc="-5">
                <a:latin typeface="Century Schoolbook"/>
                <a:cs typeface="Century Schoolbook"/>
              </a:rPr>
              <a:t>padding-left:50px;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6606641"/>
            <a:ext cx="41910" cy="47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" spc="-10">
                <a:solidFill>
                  <a:srgbClr val="FD8537"/>
                </a:solidFill>
                <a:latin typeface="Wingdings"/>
                <a:cs typeface="Wingdings"/>
              </a:rPr>
              <a:t></a:t>
            </a:r>
            <a:endParaRPr sz="1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19888"/>
            <a:ext cx="40360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T</a:t>
            </a:r>
            <a:r>
              <a:rPr dirty="0"/>
              <a:t>HE </a:t>
            </a:r>
            <a:r>
              <a:rPr dirty="0" sz="3000"/>
              <a:t>CSS </a:t>
            </a:r>
            <a:r>
              <a:rPr dirty="0" sz="3000" spc="-5"/>
              <a:t>B</a:t>
            </a:r>
            <a:r>
              <a:rPr dirty="0" spc="-5"/>
              <a:t>OX</a:t>
            </a:r>
            <a:r>
              <a:rPr dirty="0" spc="254"/>
              <a:t> </a:t>
            </a:r>
            <a:r>
              <a:rPr dirty="0" sz="3000"/>
              <a:t>M</a:t>
            </a:r>
            <a:r>
              <a:rPr dirty="0"/>
              <a:t>ODEL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826617"/>
            <a:ext cx="8273415" cy="4277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7020" marR="5715" indent="-274320">
              <a:lnSpc>
                <a:spcPct val="150100"/>
              </a:lnSpc>
              <a:spcBef>
                <a:spcPts val="1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The </a:t>
            </a:r>
            <a:r>
              <a:rPr dirty="0" sz="2000" spc="-5">
                <a:latin typeface="Century Schoolbook"/>
                <a:cs typeface="Century Schoolbook"/>
              </a:rPr>
              <a:t>CSS box model </a:t>
            </a:r>
            <a:r>
              <a:rPr dirty="0" sz="2000">
                <a:latin typeface="Century Schoolbook"/>
                <a:cs typeface="Century Schoolbook"/>
              </a:rPr>
              <a:t>is </a:t>
            </a:r>
            <a:r>
              <a:rPr dirty="0" sz="2000" spc="-5">
                <a:latin typeface="Century Schoolbook"/>
                <a:cs typeface="Century Schoolbook"/>
              </a:rPr>
              <a:t>essentially </a:t>
            </a:r>
            <a:r>
              <a:rPr dirty="0" sz="2000">
                <a:latin typeface="Century Schoolbook"/>
                <a:cs typeface="Century Schoolbook"/>
              </a:rPr>
              <a:t>a </a:t>
            </a:r>
            <a:r>
              <a:rPr dirty="0" sz="2000" spc="-5">
                <a:latin typeface="Century Schoolbook"/>
                <a:cs typeface="Century Schoolbook"/>
              </a:rPr>
              <a:t>box that wraps around HTML  </a:t>
            </a:r>
            <a:r>
              <a:rPr dirty="0" sz="2000">
                <a:latin typeface="Century Schoolbook"/>
                <a:cs typeface="Century Schoolbook"/>
              </a:rPr>
              <a:t>elements, </a:t>
            </a:r>
            <a:r>
              <a:rPr dirty="0" sz="2000" spc="-5">
                <a:latin typeface="Century Schoolbook"/>
                <a:cs typeface="Century Schoolbook"/>
              </a:rPr>
              <a:t>and </a:t>
            </a:r>
            <a:r>
              <a:rPr dirty="0" sz="2000">
                <a:latin typeface="Century Schoolbook"/>
                <a:cs typeface="Century Schoolbook"/>
              </a:rPr>
              <a:t>it </a:t>
            </a:r>
            <a:r>
              <a:rPr dirty="0" sz="2000" spc="-5">
                <a:latin typeface="Century Schoolbook"/>
                <a:cs typeface="Century Schoolbook"/>
              </a:rPr>
              <a:t>consists of: margins, </a:t>
            </a:r>
            <a:r>
              <a:rPr dirty="0" sz="2000">
                <a:latin typeface="Century Schoolbook"/>
                <a:cs typeface="Century Schoolbook"/>
              </a:rPr>
              <a:t>borders, </a:t>
            </a:r>
            <a:r>
              <a:rPr dirty="0" sz="2000" spc="-5">
                <a:latin typeface="Century Schoolbook"/>
                <a:cs typeface="Century Schoolbook"/>
              </a:rPr>
              <a:t>padding, and the  actual</a:t>
            </a:r>
            <a:r>
              <a:rPr dirty="0" sz="2000" spc="-2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content.</a:t>
            </a:r>
            <a:endParaRPr sz="2000">
              <a:latin typeface="Century Schoolbook"/>
              <a:cs typeface="Century Schoolbook"/>
            </a:endParaRPr>
          </a:p>
          <a:p>
            <a:pPr algn="just" marL="287020" marR="5080" indent="-274320">
              <a:lnSpc>
                <a:spcPct val="150100"/>
              </a:lnSpc>
              <a:spcBef>
                <a:spcPts val="595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The </a:t>
            </a:r>
            <a:r>
              <a:rPr dirty="0" sz="2000" spc="-5">
                <a:latin typeface="Century Schoolbook"/>
                <a:cs typeface="Century Schoolbook"/>
              </a:rPr>
              <a:t>box model allows </a:t>
            </a:r>
            <a:r>
              <a:rPr dirty="0" sz="2000" spc="-10">
                <a:latin typeface="Century Schoolbook"/>
                <a:cs typeface="Century Schoolbook"/>
              </a:rPr>
              <a:t>us to </a:t>
            </a:r>
            <a:r>
              <a:rPr dirty="0" sz="2000" spc="-5">
                <a:latin typeface="Century Schoolbook"/>
                <a:cs typeface="Century Schoolbook"/>
              </a:rPr>
              <a:t>place </a:t>
            </a:r>
            <a:r>
              <a:rPr dirty="0" sz="2000">
                <a:latin typeface="Century Schoolbook"/>
                <a:cs typeface="Century Schoolbook"/>
              </a:rPr>
              <a:t>a </a:t>
            </a:r>
            <a:r>
              <a:rPr dirty="0" sz="2000" spc="-5">
                <a:latin typeface="Century Schoolbook"/>
                <a:cs typeface="Century Schoolbook"/>
              </a:rPr>
              <a:t>border around elements </a:t>
            </a:r>
            <a:r>
              <a:rPr dirty="0" sz="2000">
                <a:latin typeface="Century Schoolbook"/>
                <a:cs typeface="Century Schoolbook"/>
              </a:rPr>
              <a:t>and  space elements in relation to other</a:t>
            </a:r>
            <a:r>
              <a:rPr dirty="0" sz="2000" spc="-14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elements.</a:t>
            </a:r>
            <a:endParaRPr sz="20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286385" marR="5430520">
              <a:lnSpc>
                <a:spcPct val="100000"/>
              </a:lnSpc>
            </a:pPr>
            <a:r>
              <a:rPr dirty="0" sz="2000" spc="-5">
                <a:latin typeface="Century Schoolbook"/>
                <a:cs typeface="Century Schoolbook"/>
              </a:rPr>
              <a:t>width:250px;  </a:t>
            </a:r>
            <a:r>
              <a:rPr dirty="0" sz="2000">
                <a:latin typeface="Century Schoolbook"/>
                <a:cs typeface="Century Schoolbook"/>
              </a:rPr>
              <a:t>padding:10px;  border:5px solid</a:t>
            </a:r>
            <a:r>
              <a:rPr dirty="0" sz="2000" spc="-125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gray;  margin:10px;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5744" y="3429000"/>
            <a:ext cx="4229100" cy="2819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19888"/>
            <a:ext cx="40360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T</a:t>
            </a:r>
            <a:r>
              <a:rPr dirty="0"/>
              <a:t>HE </a:t>
            </a:r>
            <a:r>
              <a:rPr dirty="0" sz="3000"/>
              <a:t>CSS </a:t>
            </a:r>
            <a:r>
              <a:rPr dirty="0" sz="3000" spc="-5"/>
              <a:t>B</a:t>
            </a:r>
            <a:r>
              <a:rPr dirty="0" spc="-5"/>
              <a:t>OX</a:t>
            </a:r>
            <a:r>
              <a:rPr dirty="0" spc="254"/>
              <a:t> </a:t>
            </a:r>
            <a:r>
              <a:rPr dirty="0" sz="3000"/>
              <a:t>M</a:t>
            </a:r>
            <a:r>
              <a:rPr dirty="0"/>
              <a:t>ODEL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841858"/>
            <a:ext cx="8044815" cy="302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marR="98425" indent="-274320">
              <a:lnSpc>
                <a:spcPct val="130100"/>
              </a:lnSpc>
              <a:spcBef>
                <a:spcPts val="1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b="1">
                <a:latin typeface="Century Schoolbook"/>
                <a:cs typeface="Century Schoolbook"/>
              </a:rPr>
              <a:t>Margin </a:t>
            </a:r>
            <a:r>
              <a:rPr dirty="0" sz="2000">
                <a:latin typeface="Century Schoolbook"/>
                <a:cs typeface="Century Schoolbook"/>
              </a:rPr>
              <a:t>- Clears </a:t>
            </a:r>
            <a:r>
              <a:rPr dirty="0" sz="2000" spc="-5">
                <a:latin typeface="Century Schoolbook"/>
                <a:cs typeface="Century Schoolbook"/>
              </a:rPr>
              <a:t>an area around the </a:t>
            </a:r>
            <a:r>
              <a:rPr dirty="0" sz="2000">
                <a:latin typeface="Century Schoolbook"/>
                <a:cs typeface="Century Schoolbook"/>
              </a:rPr>
              <a:t>border. The </a:t>
            </a:r>
            <a:r>
              <a:rPr dirty="0" sz="2000" spc="-5">
                <a:latin typeface="Century Schoolbook"/>
                <a:cs typeface="Century Schoolbook"/>
              </a:rPr>
              <a:t>margin </a:t>
            </a:r>
            <a:r>
              <a:rPr dirty="0" sz="2000">
                <a:latin typeface="Century Schoolbook"/>
                <a:cs typeface="Century Schoolbook"/>
              </a:rPr>
              <a:t>does</a:t>
            </a:r>
            <a:r>
              <a:rPr dirty="0" sz="2000" spc="-17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not  have a </a:t>
            </a:r>
            <a:r>
              <a:rPr dirty="0" sz="2000" spc="-5">
                <a:latin typeface="Century Schoolbook"/>
                <a:cs typeface="Century Schoolbook"/>
              </a:rPr>
              <a:t>background </a:t>
            </a:r>
            <a:r>
              <a:rPr dirty="0" sz="2000">
                <a:latin typeface="Century Schoolbook"/>
                <a:cs typeface="Century Schoolbook"/>
              </a:rPr>
              <a:t>color, it is completely</a:t>
            </a:r>
            <a:r>
              <a:rPr dirty="0" sz="2000" spc="-160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transparent</a:t>
            </a:r>
            <a:endParaRPr sz="20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3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b="1">
                <a:latin typeface="Century Schoolbook"/>
                <a:cs typeface="Century Schoolbook"/>
              </a:rPr>
              <a:t>Border </a:t>
            </a:r>
            <a:r>
              <a:rPr dirty="0" sz="2000">
                <a:latin typeface="Century Schoolbook"/>
                <a:cs typeface="Century Schoolbook"/>
              </a:rPr>
              <a:t>- A border </a:t>
            </a:r>
            <a:r>
              <a:rPr dirty="0" sz="2000" spc="-5">
                <a:latin typeface="Century Schoolbook"/>
                <a:cs typeface="Century Schoolbook"/>
              </a:rPr>
              <a:t>that </a:t>
            </a:r>
            <a:r>
              <a:rPr dirty="0" sz="2000">
                <a:latin typeface="Century Schoolbook"/>
                <a:cs typeface="Century Schoolbook"/>
              </a:rPr>
              <a:t>goes </a:t>
            </a:r>
            <a:r>
              <a:rPr dirty="0" sz="2000" spc="-5">
                <a:latin typeface="Century Schoolbook"/>
                <a:cs typeface="Century Schoolbook"/>
              </a:rPr>
              <a:t>around the </a:t>
            </a:r>
            <a:r>
              <a:rPr dirty="0" sz="2000">
                <a:latin typeface="Century Schoolbook"/>
                <a:cs typeface="Century Schoolbook"/>
              </a:rPr>
              <a:t>padding </a:t>
            </a:r>
            <a:r>
              <a:rPr dirty="0" sz="2000" spc="-5">
                <a:latin typeface="Century Schoolbook"/>
                <a:cs typeface="Century Schoolbook"/>
              </a:rPr>
              <a:t>and </a:t>
            </a:r>
            <a:r>
              <a:rPr dirty="0" sz="2000">
                <a:latin typeface="Century Schoolbook"/>
                <a:cs typeface="Century Schoolbook"/>
              </a:rPr>
              <a:t>content.</a:t>
            </a:r>
            <a:r>
              <a:rPr dirty="0" sz="2000" spc="-19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The  border is affected </a:t>
            </a:r>
            <a:r>
              <a:rPr dirty="0" sz="2000" spc="-5">
                <a:latin typeface="Century Schoolbook"/>
                <a:cs typeface="Century Schoolbook"/>
              </a:rPr>
              <a:t>by the background </a:t>
            </a:r>
            <a:r>
              <a:rPr dirty="0" sz="2000">
                <a:latin typeface="Century Schoolbook"/>
                <a:cs typeface="Century Schoolbook"/>
              </a:rPr>
              <a:t>color of </a:t>
            </a:r>
            <a:r>
              <a:rPr dirty="0" sz="2000" spc="-5">
                <a:latin typeface="Century Schoolbook"/>
                <a:cs typeface="Century Schoolbook"/>
              </a:rPr>
              <a:t>the</a:t>
            </a:r>
            <a:r>
              <a:rPr dirty="0" sz="2000" spc="-16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box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132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5" b="1">
                <a:latin typeface="Century Schoolbook"/>
                <a:cs typeface="Century Schoolbook"/>
              </a:rPr>
              <a:t>Padding </a:t>
            </a:r>
            <a:r>
              <a:rPr dirty="0" sz="2000">
                <a:latin typeface="Century Schoolbook"/>
                <a:cs typeface="Century Schoolbook"/>
              </a:rPr>
              <a:t>- Clears an </a:t>
            </a:r>
            <a:r>
              <a:rPr dirty="0" sz="2000" spc="-5">
                <a:latin typeface="Century Schoolbook"/>
                <a:cs typeface="Century Schoolbook"/>
              </a:rPr>
              <a:t>area around the </a:t>
            </a:r>
            <a:r>
              <a:rPr dirty="0" sz="2000">
                <a:latin typeface="Century Schoolbook"/>
                <a:cs typeface="Century Schoolbook"/>
              </a:rPr>
              <a:t>content. The </a:t>
            </a:r>
            <a:r>
              <a:rPr dirty="0" sz="2000" spc="-5">
                <a:latin typeface="Century Schoolbook"/>
                <a:cs typeface="Century Schoolbook"/>
              </a:rPr>
              <a:t>padding</a:t>
            </a:r>
            <a:r>
              <a:rPr dirty="0" sz="2000" spc="-15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is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720"/>
              </a:spcBef>
            </a:pPr>
            <a:r>
              <a:rPr dirty="0" sz="2000">
                <a:latin typeface="Century Schoolbook"/>
                <a:cs typeface="Century Schoolbook"/>
              </a:rPr>
              <a:t>affected </a:t>
            </a:r>
            <a:r>
              <a:rPr dirty="0" sz="2000" spc="-5">
                <a:latin typeface="Century Schoolbook"/>
                <a:cs typeface="Century Schoolbook"/>
              </a:rPr>
              <a:t>by the background </a:t>
            </a:r>
            <a:r>
              <a:rPr dirty="0" sz="2000">
                <a:latin typeface="Century Schoolbook"/>
                <a:cs typeface="Century Schoolbook"/>
              </a:rPr>
              <a:t>color of </a:t>
            </a:r>
            <a:r>
              <a:rPr dirty="0" sz="2000" spc="-5">
                <a:latin typeface="Century Schoolbook"/>
                <a:cs typeface="Century Schoolbook"/>
              </a:rPr>
              <a:t>the</a:t>
            </a:r>
            <a:r>
              <a:rPr dirty="0" sz="2000" spc="-12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box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132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b="1">
                <a:latin typeface="Century Schoolbook"/>
                <a:cs typeface="Century Schoolbook"/>
              </a:rPr>
              <a:t>Content </a:t>
            </a:r>
            <a:r>
              <a:rPr dirty="0" sz="2000">
                <a:latin typeface="Century Schoolbook"/>
                <a:cs typeface="Century Schoolbook"/>
              </a:rPr>
              <a:t>- The content of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>
                <a:latin typeface="Century Schoolbook"/>
                <a:cs typeface="Century Schoolbook"/>
              </a:rPr>
              <a:t>box, where </a:t>
            </a:r>
            <a:r>
              <a:rPr dirty="0" sz="2000" spc="-5">
                <a:latin typeface="Century Schoolbook"/>
                <a:cs typeface="Century Schoolbook"/>
              </a:rPr>
              <a:t>text and </a:t>
            </a:r>
            <a:r>
              <a:rPr dirty="0" sz="2000">
                <a:latin typeface="Century Schoolbook"/>
                <a:cs typeface="Century Schoolbook"/>
              </a:rPr>
              <a:t>images</a:t>
            </a:r>
            <a:r>
              <a:rPr dirty="0" sz="2000" spc="-204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appear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19888"/>
            <a:ext cx="33540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T</a:t>
            </a:r>
            <a:r>
              <a:rPr dirty="0"/>
              <a:t>HE </a:t>
            </a:r>
            <a:r>
              <a:rPr dirty="0" sz="3000"/>
              <a:t>CSS</a:t>
            </a:r>
            <a:r>
              <a:rPr dirty="0" sz="3000" spc="70"/>
              <a:t> </a:t>
            </a:r>
            <a:r>
              <a:rPr dirty="0" sz="3000"/>
              <a:t>B</a:t>
            </a:r>
            <a:r>
              <a:rPr dirty="0"/>
              <a:t>ORDER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824326"/>
            <a:ext cx="8105140" cy="463296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56870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Century Schoolbook"/>
                <a:cs typeface="Century Schoolbook"/>
              </a:rPr>
              <a:t>The </a:t>
            </a:r>
            <a:r>
              <a:rPr dirty="0" sz="2000" spc="-5">
                <a:latin typeface="Century Schoolbook"/>
                <a:cs typeface="Century Schoolbook"/>
              </a:rPr>
              <a:t>border-style </a:t>
            </a:r>
            <a:r>
              <a:rPr dirty="0" sz="2000">
                <a:latin typeface="Century Schoolbook"/>
                <a:cs typeface="Century Schoolbook"/>
              </a:rPr>
              <a:t>property specifies what kind of border </a:t>
            </a:r>
            <a:r>
              <a:rPr dirty="0" sz="2000" spc="-5">
                <a:latin typeface="Century Schoolbook"/>
                <a:cs typeface="Century Schoolbook"/>
              </a:rPr>
              <a:t>to</a:t>
            </a:r>
            <a:r>
              <a:rPr dirty="0" sz="2000" spc="-19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display.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300"/>
              </a:spcBef>
              <a:buClr>
                <a:srgbClr val="FD8537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 b="1">
                <a:latin typeface="Century Schoolbook"/>
                <a:cs typeface="Century Schoolbook"/>
              </a:rPr>
              <a:t>border-style</a:t>
            </a:r>
            <a:r>
              <a:rPr dirty="0" sz="2400" spc="-15" b="1">
                <a:latin typeface="Century Schoolbook"/>
                <a:cs typeface="Century Schoolbook"/>
              </a:rPr>
              <a:t> </a:t>
            </a:r>
            <a:r>
              <a:rPr dirty="0" sz="2400" spc="-5" b="1">
                <a:latin typeface="Century Schoolbook"/>
                <a:cs typeface="Century Schoolbook"/>
              </a:rPr>
              <a:t>values:</a:t>
            </a:r>
            <a:endParaRPr sz="2400">
              <a:latin typeface="Century Schoolbook"/>
              <a:cs typeface="Century Schoolbook"/>
            </a:endParaRPr>
          </a:p>
          <a:p>
            <a:pPr marL="286385" marR="1113790">
              <a:lnSpc>
                <a:spcPct val="112700"/>
              </a:lnSpc>
              <a:spcBef>
                <a:spcPts val="10"/>
              </a:spcBef>
            </a:pPr>
            <a:r>
              <a:rPr dirty="0" sz="2200" spc="-5">
                <a:latin typeface="Century Schoolbook"/>
                <a:cs typeface="Century Schoolbook"/>
              </a:rPr>
              <a:t>None ,dotted , dashed , </a:t>
            </a:r>
            <a:r>
              <a:rPr dirty="0" sz="2200">
                <a:latin typeface="Century Schoolbook"/>
                <a:cs typeface="Century Schoolbook"/>
              </a:rPr>
              <a:t>solid </a:t>
            </a:r>
            <a:r>
              <a:rPr dirty="0" sz="2200" spc="-5">
                <a:latin typeface="Century Schoolbook"/>
                <a:cs typeface="Century Schoolbook"/>
              </a:rPr>
              <a:t>, double , </a:t>
            </a:r>
            <a:r>
              <a:rPr dirty="0" sz="2200" spc="-10">
                <a:latin typeface="Century Schoolbook"/>
                <a:cs typeface="Century Schoolbook"/>
              </a:rPr>
              <a:t>groove </a:t>
            </a:r>
            <a:r>
              <a:rPr dirty="0" sz="2200" spc="-5">
                <a:latin typeface="Century Schoolbook"/>
                <a:cs typeface="Century Schoolbook"/>
              </a:rPr>
              <a:t>, ridge  inset</a:t>
            </a:r>
            <a:r>
              <a:rPr dirty="0" sz="2200" spc="-10">
                <a:latin typeface="Century Schoolbook"/>
                <a:cs typeface="Century Schoolbook"/>
              </a:rPr>
              <a:t> </a:t>
            </a:r>
            <a:r>
              <a:rPr dirty="0" sz="2200" spc="-5">
                <a:latin typeface="Century Schoolbook"/>
                <a:cs typeface="Century Schoolbook"/>
              </a:rPr>
              <a:t>,outset</a:t>
            </a:r>
            <a:endParaRPr sz="22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365"/>
              </a:spcBef>
              <a:buClr>
                <a:srgbClr val="FD8537"/>
              </a:buClr>
              <a:buSzPct val="70000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border-style:solid;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360"/>
              </a:spcBef>
              <a:buClr>
                <a:srgbClr val="FD8537"/>
              </a:buClr>
              <a:buSzPct val="70000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border-top-style:dotted;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365"/>
              </a:spcBef>
              <a:buClr>
                <a:srgbClr val="FD8537"/>
              </a:buClr>
              <a:buSzPct val="70000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border-style:dotted </a:t>
            </a:r>
            <a:r>
              <a:rPr dirty="0" sz="2000">
                <a:latin typeface="Century Schoolbook"/>
                <a:cs typeface="Century Schoolbook"/>
              </a:rPr>
              <a:t>solid double</a:t>
            </a:r>
            <a:r>
              <a:rPr dirty="0" sz="2000" spc="-105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dashed;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360"/>
              </a:spcBef>
              <a:buClr>
                <a:srgbClr val="FD8537"/>
              </a:buClr>
              <a:buSzPct val="70000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border-style:dotted </a:t>
            </a:r>
            <a:r>
              <a:rPr dirty="0" sz="2000">
                <a:latin typeface="Century Schoolbook"/>
                <a:cs typeface="Century Schoolbook"/>
              </a:rPr>
              <a:t>solid</a:t>
            </a:r>
            <a:r>
              <a:rPr dirty="0" sz="2000" spc="-8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double;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360"/>
              </a:spcBef>
              <a:buClr>
                <a:srgbClr val="FD8537"/>
              </a:buClr>
              <a:buSzPct val="70000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border-style:dotted</a:t>
            </a:r>
            <a:r>
              <a:rPr dirty="0" sz="2000" spc="-5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solid;</a:t>
            </a:r>
            <a:endParaRPr sz="20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margin:100px</a:t>
            </a:r>
            <a:r>
              <a:rPr dirty="0" sz="2000" spc="-11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50px;</a:t>
            </a:r>
            <a:endParaRPr sz="20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765"/>
              </a:spcBef>
            </a:pPr>
            <a:r>
              <a:rPr dirty="0" sz="2000" spc="-5">
                <a:latin typeface="Century Schoolbook"/>
                <a:cs typeface="Century Schoolbook"/>
              </a:rPr>
              <a:t>margin-left:50px;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19888"/>
            <a:ext cx="33305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CSS</a:t>
            </a:r>
            <a:r>
              <a:rPr dirty="0" sz="3000" spc="-80"/>
              <a:t> </a:t>
            </a:r>
            <a:r>
              <a:rPr dirty="0" sz="3000"/>
              <a:t>P</a:t>
            </a:r>
            <a:r>
              <a:rPr dirty="0"/>
              <a:t>OSITIONING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826617"/>
            <a:ext cx="8272780" cy="5970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6385" marR="52705" indent="69850">
              <a:lnSpc>
                <a:spcPct val="150100"/>
              </a:lnSpc>
              <a:spcBef>
                <a:spcPts val="100"/>
              </a:spcBef>
            </a:pPr>
            <a:r>
              <a:rPr dirty="0" sz="2000">
                <a:latin typeface="Century Schoolbook"/>
                <a:cs typeface="Century Schoolbook"/>
              </a:rPr>
              <a:t>The </a:t>
            </a:r>
            <a:r>
              <a:rPr dirty="0" sz="2000" spc="-5">
                <a:latin typeface="Century Schoolbook"/>
                <a:cs typeface="Century Schoolbook"/>
              </a:rPr>
              <a:t>CSS </a:t>
            </a:r>
            <a:r>
              <a:rPr dirty="0" sz="2000">
                <a:latin typeface="Century Schoolbook"/>
                <a:cs typeface="Century Schoolbook"/>
              </a:rPr>
              <a:t>positioning properties allow you </a:t>
            </a:r>
            <a:r>
              <a:rPr dirty="0" sz="2000" spc="-5">
                <a:latin typeface="Century Schoolbook"/>
                <a:cs typeface="Century Schoolbook"/>
              </a:rPr>
              <a:t>to </a:t>
            </a:r>
            <a:r>
              <a:rPr dirty="0" sz="2000">
                <a:latin typeface="Century Schoolbook"/>
                <a:cs typeface="Century Schoolbook"/>
              </a:rPr>
              <a:t>position </a:t>
            </a:r>
            <a:r>
              <a:rPr dirty="0" sz="2000" spc="-5">
                <a:latin typeface="Century Schoolbook"/>
                <a:cs typeface="Century Schoolbook"/>
              </a:rPr>
              <a:t>an </a:t>
            </a:r>
            <a:r>
              <a:rPr dirty="0" sz="2000">
                <a:latin typeface="Century Schoolbook"/>
                <a:cs typeface="Century Schoolbook"/>
              </a:rPr>
              <a:t>element.</a:t>
            </a:r>
            <a:r>
              <a:rPr dirty="0" sz="2000" spc="-290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It  </a:t>
            </a:r>
            <a:r>
              <a:rPr dirty="0" sz="2000">
                <a:latin typeface="Century Schoolbook"/>
                <a:cs typeface="Century Schoolbook"/>
              </a:rPr>
              <a:t>can </a:t>
            </a:r>
            <a:r>
              <a:rPr dirty="0" sz="2000" spc="-5">
                <a:latin typeface="Century Schoolbook"/>
                <a:cs typeface="Century Schoolbook"/>
              </a:rPr>
              <a:t>also place an </a:t>
            </a:r>
            <a:r>
              <a:rPr dirty="0" sz="2000">
                <a:latin typeface="Century Schoolbook"/>
                <a:cs typeface="Century Schoolbook"/>
              </a:rPr>
              <a:t>element behind </a:t>
            </a:r>
            <a:r>
              <a:rPr dirty="0" sz="2000" spc="-5">
                <a:latin typeface="Century Schoolbook"/>
                <a:cs typeface="Century Schoolbook"/>
              </a:rPr>
              <a:t>another, and </a:t>
            </a:r>
            <a:r>
              <a:rPr dirty="0" sz="2000">
                <a:latin typeface="Century Schoolbook"/>
                <a:cs typeface="Century Schoolbook"/>
              </a:rPr>
              <a:t>specify what should  happen when </a:t>
            </a:r>
            <a:r>
              <a:rPr dirty="0" sz="2000" spc="-5">
                <a:latin typeface="Century Schoolbook"/>
                <a:cs typeface="Century Schoolbook"/>
              </a:rPr>
              <a:t>an </a:t>
            </a:r>
            <a:r>
              <a:rPr dirty="0" sz="2000">
                <a:latin typeface="Century Schoolbook"/>
                <a:cs typeface="Century Schoolbook"/>
              </a:rPr>
              <a:t>element's content is too</a:t>
            </a:r>
            <a:r>
              <a:rPr dirty="0" sz="2000" spc="-165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big.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000" b="1">
                <a:latin typeface="Century Schoolbook"/>
                <a:cs typeface="Century Schoolbook"/>
              </a:rPr>
              <a:t>Static</a:t>
            </a:r>
            <a:r>
              <a:rPr dirty="0" sz="2000" spc="-15" b="1">
                <a:latin typeface="Century Schoolbook"/>
                <a:cs typeface="Century Schoolbook"/>
              </a:rPr>
              <a:t> </a:t>
            </a:r>
            <a:r>
              <a:rPr dirty="0" sz="2000" spc="-5" b="1">
                <a:latin typeface="Century Schoolbook"/>
                <a:cs typeface="Century Schoolbook"/>
              </a:rPr>
              <a:t>Positioning</a:t>
            </a:r>
            <a:endParaRPr sz="2000">
              <a:latin typeface="Century Schoolbook"/>
              <a:cs typeface="Century Schoolbook"/>
            </a:endParaRPr>
          </a:p>
          <a:p>
            <a:pPr algn="just" marL="286385" marR="5080">
              <a:lnSpc>
                <a:spcPct val="150000"/>
              </a:lnSpc>
              <a:spcBef>
                <a:spcPts val="600"/>
              </a:spcBef>
            </a:pPr>
            <a:r>
              <a:rPr dirty="0" sz="2000">
                <a:latin typeface="Century Schoolbook"/>
                <a:cs typeface="Century Schoolbook"/>
              </a:rPr>
              <a:t>HTML </a:t>
            </a:r>
            <a:r>
              <a:rPr dirty="0" sz="2000" spc="-5">
                <a:latin typeface="Century Schoolbook"/>
                <a:cs typeface="Century Schoolbook"/>
              </a:rPr>
              <a:t>elements are positioned static </a:t>
            </a:r>
            <a:r>
              <a:rPr dirty="0" sz="2000" spc="-10">
                <a:latin typeface="Century Schoolbook"/>
                <a:cs typeface="Century Schoolbook"/>
              </a:rPr>
              <a:t>by </a:t>
            </a:r>
            <a:r>
              <a:rPr dirty="0" sz="2000" spc="-5">
                <a:latin typeface="Century Schoolbook"/>
                <a:cs typeface="Century Schoolbook"/>
              </a:rPr>
              <a:t>default. </a:t>
            </a:r>
            <a:r>
              <a:rPr dirty="0" sz="2000">
                <a:latin typeface="Century Schoolbook"/>
                <a:cs typeface="Century Schoolbook"/>
              </a:rPr>
              <a:t>A </a:t>
            </a:r>
            <a:r>
              <a:rPr dirty="0" sz="2000" spc="-5">
                <a:latin typeface="Century Schoolbook"/>
                <a:cs typeface="Century Schoolbook"/>
              </a:rPr>
              <a:t>static positioned  </a:t>
            </a:r>
            <a:r>
              <a:rPr dirty="0" sz="2000">
                <a:latin typeface="Century Schoolbook"/>
                <a:cs typeface="Century Schoolbook"/>
              </a:rPr>
              <a:t>element is </a:t>
            </a:r>
            <a:r>
              <a:rPr dirty="0" sz="2000" spc="-5">
                <a:latin typeface="Century Schoolbook"/>
                <a:cs typeface="Century Schoolbook"/>
              </a:rPr>
              <a:t>always positioned according </a:t>
            </a:r>
            <a:r>
              <a:rPr dirty="0" sz="2000" spc="-10">
                <a:latin typeface="Century Schoolbook"/>
                <a:cs typeface="Century Schoolbook"/>
              </a:rPr>
              <a:t>to </a:t>
            </a:r>
            <a:r>
              <a:rPr dirty="0" sz="2000">
                <a:latin typeface="Century Schoolbook"/>
                <a:cs typeface="Century Schoolbook"/>
              </a:rPr>
              <a:t>the </a:t>
            </a:r>
            <a:r>
              <a:rPr dirty="0" sz="2000" spc="-5">
                <a:latin typeface="Century Schoolbook"/>
                <a:cs typeface="Century Schoolbook"/>
              </a:rPr>
              <a:t>normal flow of the </a:t>
            </a:r>
            <a:r>
              <a:rPr dirty="0" sz="2000" spc="54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page.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000" b="1">
                <a:latin typeface="Century Schoolbook"/>
                <a:cs typeface="Century Schoolbook"/>
              </a:rPr>
              <a:t>Fixed</a:t>
            </a:r>
            <a:r>
              <a:rPr dirty="0" sz="2000" spc="-5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Positioning</a:t>
            </a:r>
            <a:endParaRPr sz="2000">
              <a:latin typeface="Century Schoolbook"/>
              <a:cs typeface="Century Schoolbook"/>
            </a:endParaRPr>
          </a:p>
          <a:p>
            <a:pPr marL="287020" marR="123189" indent="-274320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An element with fixed position is positioned </a:t>
            </a:r>
            <a:r>
              <a:rPr dirty="0" sz="2000" spc="-5">
                <a:latin typeface="Century Schoolbook"/>
                <a:cs typeface="Century Schoolbook"/>
              </a:rPr>
              <a:t>relative to the</a:t>
            </a:r>
            <a:r>
              <a:rPr dirty="0" sz="2000" spc="-27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browser  window.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1805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It </a:t>
            </a:r>
            <a:r>
              <a:rPr dirty="0" sz="2000">
                <a:latin typeface="Century Schoolbook"/>
                <a:cs typeface="Century Schoolbook"/>
              </a:rPr>
              <a:t>will not </a:t>
            </a:r>
            <a:r>
              <a:rPr dirty="0" sz="2000" spc="-5">
                <a:latin typeface="Century Schoolbook"/>
                <a:cs typeface="Century Schoolbook"/>
              </a:rPr>
              <a:t>move </a:t>
            </a:r>
            <a:r>
              <a:rPr dirty="0" sz="2000">
                <a:latin typeface="Century Schoolbook"/>
                <a:cs typeface="Century Schoolbook"/>
              </a:rPr>
              <a:t>even if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>
                <a:latin typeface="Century Schoolbook"/>
                <a:cs typeface="Century Schoolbook"/>
              </a:rPr>
              <a:t>window is</a:t>
            </a:r>
            <a:r>
              <a:rPr dirty="0" sz="2000" spc="-21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scrolled: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Fixed positioned elements can overlap other</a:t>
            </a:r>
            <a:r>
              <a:rPr dirty="0" sz="2000" spc="-18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elements.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5335"/>
            <a:ext cx="40138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0">
                <a:solidFill>
                  <a:srgbClr val="000000"/>
                </a:solidFill>
                <a:latin typeface="Century Schoolbook"/>
                <a:cs typeface="Century Schoolbook"/>
              </a:rPr>
              <a:t>I</a:t>
            </a:r>
            <a:r>
              <a:rPr dirty="0" spc="-5" b="0">
                <a:solidFill>
                  <a:srgbClr val="000000"/>
                </a:solidFill>
                <a:latin typeface="Century Schoolbook"/>
                <a:cs typeface="Century Schoolbook"/>
              </a:rPr>
              <a:t>NTRODUCTION TO</a:t>
            </a:r>
            <a:r>
              <a:rPr dirty="0" spc="275" b="0">
                <a:solidFill>
                  <a:srgbClr val="000000"/>
                </a:solidFill>
                <a:latin typeface="Century Schoolbook"/>
                <a:cs typeface="Century Schoolbook"/>
              </a:rPr>
              <a:t> </a:t>
            </a:r>
            <a:r>
              <a:rPr dirty="0" sz="3000" spc="-5" b="0">
                <a:solidFill>
                  <a:srgbClr val="000000"/>
                </a:solidFill>
                <a:latin typeface="Century Schoolbook"/>
                <a:cs typeface="Century Schoolbook"/>
              </a:rPr>
              <a:t>CSS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5779" y="4235151"/>
            <a:ext cx="5417566" cy="2248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4642" y="943736"/>
            <a:ext cx="5219700" cy="283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entury Schoolbook"/>
                <a:cs typeface="Century Schoolbook"/>
              </a:rPr>
              <a:t>Selectors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2415"/>
              </a:spcBef>
            </a:pPr>
            <a:r>
              <a:rPr dirty="0" sz="2000" b="1">
                <a:latin typeface="Century Schoolbook"/>
                <a:cs typeface="Century Schoolbook"/>
              </a:rPr>
              <a:t>Element Selectors </a:t>
            </a:r>
            <a:r>
              <a:rPr dirty="0" sz="2000">
                <a:latin typeface="Century Schoolbook"/>
                <a:cs typeface="Century Schoolbook"/>
              </a:rPr>
              <a:t>– (refer to HTML</a:t>
            </a:r>
            <a:r>
              <a:rPr dirty="0" sz="2000" spc="-155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tags)</a:t>
            </a:r>
            <a:endParaRPr sz="2000">
              <a:latin typeface="Century Schoolbook"/>
              <a:cs typeface="Century Schoolbook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entury Schoolbook"/>
                <a:cs typeface="Century Schoolbook"/>
              </a:rPr>
              <a:t>H1 {color:</a:t>
            </a:r>
            <a:r>
              <a:rPr dirty="0" sz="2000" spc="-70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purple;}</a:t>
            </a:r>
            <a:endParaRPr sz="2000">
              <a:latin typeface="Century Schoolbook"/>
              <a:cs typeface="Century Schoolbook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entury Schoolbook"/>
                <a:cs typeface="Century Schoolbook"/>
              </a:rPr>
              <a:t>H1, H2, P {color:</a:t>
            </a:r>
            <a:r>
              <a:rPr dirty="0" sz="2000" spc="-110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purple;}</a:t>
            </a:r>
            <a:endParaRPr sz="20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entury Schoolbook"/>
                <a:cs typeface="Century Schoolbook"/>
              </a:rPr>
              <a:t>Class</a:t>
            </a:r>
            <a:r>
              <a:rPr dirty="0" sz="2000" spc="-35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Selectors</a:t>
            </a:r>
            <a:endParaRPr sz="2000">
              <a:latin typeface="Century Schoolbook"/>
              <a:cs typeface="Century Schoolbook"/>
            </a:endParaRPr>
          </a:p>
          <a:p>
            <a:pPr marL="469900">
              <a:lnSpc>
                <a:spcPct val="100000"/>
              </a:lnSpc>
            </a:pPr>
            <a:r>
              <a:rPr dirty="0" sz="2000" spc="-5">
                <a:latin typeface="Century Schoolbook"/>
                <a:cs typeface="Century Schoolbook"/>
              </a:rPr>
              <a:t>&lt;H1</a:t>
            </a:r>
            <a:r>
              <a:rPr dirty="0" sz="2000" spc="-15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CLASS=“warning”&gt;Danger!&lt;/H1&gt;</a:t>
            </a:r>
            <a:endParaRPr sz="2000">
              <a:latin typeface="Century Schoolbook"/>
              <a:cs typeface="Century Schoolbook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entury Schoolbook"/>
                <a:cs typeface="Century Schoolbook"/>
              </a:rPr>
              <a:t>&lt;P </a:t>
            </a:r>
            <a:r>
              <a:rPr dirty="0" sz="2000" spc="-5">
                <a:latin typeface="Century Schoolbook"/>
                <a:cs typeface="Century Schoolbook"/>
              </a:rPr>
              <a:t>CLASS=“warning”&gt;Be</a:t>
            </a:r>
            <a:r>
              <a:rPr dirty="0" sz="2000" spc="-5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careful…&lt;/P&gt;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19888"/>
            <a:ext cx="33305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CSS</a:t>
            </a:r>
            <a:r>
              <a:rPr dirty="0" sz="3000" spc="-80"/>
              <a:t> </a:t>
            </a:r>
            <a:r>
              <a:rPr dirty="0" sz="3000"/>
              <a:t>P</a:t>
            </a:r>
            <a:r>
              <a:rPr dirty="0"/>
              <a:t>OSITIONING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63118" y="885825"/>
            <a:ext cx="16275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29080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p.pos</a:t>
            </a:r>
            <a:r>
              <a:rPr dirty="0" sz="2000">
                <a:latin typeface="Century Schoolbook"/>
                <a:cs typeface="Century Schoolbook"/>
              </a:rPr>
              <a:t>_fixed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{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1191615"/>
            <a:ext cx="167386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000" spc="-5">
                <a:latin typeface="Century Schoolbook"/>
                <a:cs typeface="Century Schoolbook"/>
              </a:rPr>
              <a:t>p</a:t>
            </a:r>
            <a:r>
              <a:rPr dirty="0" sz="2000" spc="5">
                <a:latin typeface="Century Schoolbook"/>
                <a:cs typeface="Century Schoolbook"/>
              </a:rPr>
              <a:t>o</a:t>
            </a:r>
            <a:r>
              <a:rPr dirty="0" sz="2000">
                <a:latin typeface="Century Schoolbook"/>
                <a:cs typeface="Century Schoolbook"/>
              </a:rPr>
              <a:t>sitio</a:t>
            </a:r>
            <a:r>
              <a:rPr dirty="0" sz="2000" spc="-10">
                <a:latin typeface="Century Schoolbook"/>
                <a:cs typeface="Century Schoolbook"/>
              </a:rPr>
              <a:t>n</a:t>
            </a:r>
            <a:r>
              <a:rPr dirty="0" sz="2000">
                <a:latin typeface="Century Schoolbook"/>
                <a:cs typeface="Century Schoolbook"/>
              </a:rPr>
              <a:t>:</a:t>
            </a:r>
            <a:r>
              <a:rPr dirty="0" sz="2000" spc="-15">
                <a:latin typeface="Century Schoolbook"/>
                <a:cs typeface="Century Schoolbook"/>
              </a:rPr>
              <a:t>f</a:t>
            </a:r>
            <a:r>
              <a:rPr dirty="0" sz="2000">
                <a:latin typeface="Century Schoolbook"/>
                <a:cs typeface="Century Schoolbook"/>
              </a:rPr>
              <a:t>ix</a:t>
            </a:r>
            <a:r>
              <a:rPr dirty="0" sz="2000" spc="-10">
                <a:latin typeface="Century Schoolbook"/>
                <a:cs typeface="Century Schoolbook"/>
              </a:rPr>
              <a:t>e</a:t>
            </a:r>
            <a:r>
              <a:rPr dirty="0" sz="2000" spc="5">
                <a:latin typeface="Century Schoolbook"/>
                <a:cs typeface="Century Schoolbook"/>
              </a:rPr>
              <a:t>d</a:t>
            </a:r>
            <a:r>
              <a:rPr dirty="0" sz="2000">
                <a:latin typeface="Century Schoolbook"/>
                <a:cs typeface="Century Schoolbook"/>
              </a:rPr>
              <a:t>;  </a:t>
            </a:r>
            <a:r>
              <a:rPr dirty="0" sz="2000" spc="-5">
                <a:latin typeface="Century Schoolbook"/>
                <a:cs typeface="Century Schoolbook"/>
              </a:rPr>
              <a:t>top:30px;  </a:t>
            </a:r>
            <a:r>
              <a:rPr dirty="0" sz="2000">
                <a:latin typeface="Century Schoolbook"/>
                <a:cs typeface="Century Schoolbook"/>
              </a:rPr>
              <a:t>right:5px;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9414" y="2029206"/>
            <a:ext cx="11048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entury Schoolbook"/>
                <a:cs typeface="Century Schoolbook"/>
              </a:rPr>
              <a:t>}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14" y="2700985"/>
            <a:ext cx="8274050" cy="37611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entury Schoolbook"/>
                <a:cs typeface="Century Schoolbook"/>
              </a:rPr>
              <a:t>Relative</a:t>
            </a:r>
            <a:r>
              <a:rPr dirty="0" sz="2000" spc="-30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Positioning</a:t>
            </a:r>
            <a:endParaRPr sz="2000">
              <a:latin typeface="Century Schoolbook"/>
              <a:cs typeface="Century Schoolbook"/>
            </a:endParaRPr>
          </a:p>
          <a:p>
            <a:pPr marL="287020" marR="5715" indent="-274320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A </a:t>
            </a:r>
            <a:r>
              <a:rPr dirty="0" sz="2000" spc="-5">
                <a:latin typeface="Century Schoolbook"/>
                <a:cs typeface="Century Schoolbook"/>
              </a:rPr>
              <a:t>relative positioned element </a:t>
            </a:r>
            <a:r>
              <a:rPr dirty="0" sz="2000">
                <a:latin typeface="Century Schoolbook"/>
                <a:cs typeface="Century Schoolbook"/>
              </a:rPr>
              <a:t>is </a:t>
            </a:r>
            <a:r>
              <a:rPr dirty="0" sz="2000" spc="-5">
                <a:latin typeface="Century Schoolbook"/>
                <a:cs typeface="Century Schoolbook"/>
              </a:rPr>
              <a:t>positioned relative </a:t>
            </a:r>
            <a:r>
              <a:rPr dirty="0" sz="2000" spc="-10">
                <a:latin typeface="Century Schoolbook"/>
                <a:cs typeface="Century Schoolbook"/>
              </a:rPr>
              <a:t>to </a:t>
            </a:r>
            <a:r>
              <a:rPr dirty="0" sz="2000">
                <a:latin typeface="Century Schoolbook"/>
                <a:cs typeface="Century Schoolbook"/>
              </a:rPr>
              <a:t>its </a:t>
            </a:r>
            <a:r>
              <a:rPr dirty="0" sz="2000" spc="-5">
                <a:latin typeface="Century Schoolbook"/>
                <a:cs typeface="Century Schoolbook"/>
              </a:rPr>
              <a:t>normal  </a:t>
            </a:r>
            <a:r>
              <a:rPr dirty="0" sz="2000">
                <a:latin typeface="Century Schoolbook"/>
                <a:cs typeface="Century Schoolbook"/>
              </a:rPr>
              <a:t>position.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  <a:tab pos="870585" algn="l"/>
                <a:tab pos="1875155" algn="l"/>
                <a:tab pos="2216150" algn="l"/>
                <a:tab pos="3464560" algn="l"/>
                <a:tab pos="4798695" algn="l"/>
                <a:tab pos="5987415" algn="l"/>
                <a:tab pos="6527165" algn="l"/>
                <a:tab pos="6926580" algn="l"/>
                <a:tab pos="7818120" algn="l"/>
              </a:tabLst>
            </a:pPr>
            <a:r>
              <a:rPr dirty="0" sz="2000" spc="-10">
                <a:latin typeface="Century Schoolbook"/>
                <a:cs typeface="Century Schoolbook"/>
              </a:rPr>
              <a:t>T</a:t>
            </a:r>
            <a:r>
              <a:rPr dirty="0" sz="2000">
                <a:latin typeface="Century Schoolbook"/>
                <a:cs typeface="Century Schoolbook"/>
              </a:rPr>
              <a:t>he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co</a:t>
            </a:r>
            <a:r>
              <a:rPr dirty="0" sz="2000" spc="-15">
                <a:latin typeface="Century Schoolbook"/>
                <a:cs typeface="Century Schoolbook"/>
              </a:rPr>
              <a:t>n</a:t>
            </a:r>
            <a:r>
              <a:rPr dirty="0" sz="2000" spc="-5">
                <a:latin typeface="Century Schoolbook"/>
                <a:cs typeface="Century Schoolbook"/>
              </a:rPr>
              <a:t>te</a:t>
            </a:r>
            <a:r>
              <a:rPr dirty="0" sz="2000" spc="-15">
                <a:latin typeface="Century Schoolbook"/>
                <a:cs typeface="Century Schoolbook"/>
              </a:rPr>
              <a:t>n</a:t>
            </a:r>
            <a:r>
              <a:rPr dirty="0" sz="2000">
                <a:latin typeface="Century Schoolbook"/>
                <a:cs typeface="Century Schoolbook"/>
              </a:rPr>
              <a:t>t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10">
                <a:latin typeface="Century Schoolbook"/>
                <a:cs typeface="Century Schoolbook"/>
              </a:rPr>
              <a:t>o</a:t>
            </a:r>
            <a:r>
              <a:rPr dirty="0" sz="2000">
                <a:latin typeface="Century Schoolbook"/>
                <a:cs typeface="Century Schoolbook"/>
              </a:rPr>
              <a:t>f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r</a:t>
            </a:r>
            <a:r>
              <a:rPr dirty="0" sz="2000" spc="-10">
                <a:latin typeface="Century Schoolbook"/>
                <a:cs typeface="Century Schoolbook"/>
              </a:rPr>
              <a:t>e</a:t>
            </a:r>
            <a:r>
              <a:rPr dirty="0" sz="2000">
                <a:latin typeface="Century Schoolbook"/>
                <a:cs typeface="Century Schoolbook"/>
              </a:rPr>
              <a:t>l</a:t>
            </a:r>
            <a:r>
              <a:rPr dirty="0" sz="2000" spc="-10">
                <a:latin typeface="Century Schoolbook"/>
                <a:cs typeface="Century Schoolbook"/>
              </a:rPr>
              <a:t>a</a:t>
            </a:r>
            <a:r>
              <a:rPr dirty="0" sz="2000" spc="-15">
                <a:latin typeface="Century Schoolbook"/>
                <a:cs typeface="Century Schoolbook"/>
              </a:rPr>
              <a:t>t</a:t>
            </a:r>
            <a:r>
              <a:rPr dirty="0" sz="2000">
                <a:latin typeface="Century Schoolbook"/>
                <a:cs typeface="Century Schoolbook"/>
              </a:rPr>
              <a:t>iv</a:t>
            </a:r>
            <a:r>
              <a:rPr dirty="0" sz="2000" spc="-15">
                <a:latin typeface="Century Schoolbook"/>
                <a:cs typeface="Century Schoolbook"/>
              </a:rPr>
              <a:t>e</a:t>
            </a:r>
            <a:r>
              <a:rPr dirty="0" sz="2000" spc="-10">
                <a:latin typeface="Century Schoolbook"/>
                <a:cs typeface="Century Schoolbook"/>
              </a:rPr>
              <a:t>l</a:t>
            </a:r>
            <a:r>
              <a:rPr dirty="0" sz="2000">
                <a:latin typeface="Century Schoolbook"/>
                <a:cs typeface="Century Schoolbook"/>
              </a:rPr>
              <a:t>y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15">
                <a:latin typeface="Century Schoolbook"/>
                <a:cs typeface="Century Schoolbook"/>
              </a:rPr>
              <a:t>p</a:t>
            </a:r>
            <a:r>
              <a:rPr dirty="0" sz="2000">
                <a:latin typeface="Century Schoolbook"/>
                <a:cs typeface="Century Schoolbook"/>
              </a:rPr>
              <a:t>o</a:t>
            </a:r>
            <a:r>
              <a:rPr dirty="0" sz="2000" spc="-15">
                <a:latin typeface="Century Schoolbook"/>
                <a:cs typeface="Century Schoolbook"/>
              </a:rPr>
              <a:t>s</a:t>
            </a:r>
            <a:r>
              <a:rPr dirty="0" sz="2000">
                <a:latin typeface="Century Schoolbook"/>
                <a:cs typeface="Century Schoolbook"/>
              </a:rPr>
              <a:t>i</a:t>
            </a:r>
            <a:r>
              <a:rPr dirty="0" sz="2000" spc="-10">
                <a:latin typeface="Century Schoolbook"/>
                <a:cs typeface="Century Schoolbook"/>
              </a:rPr>
              <a:t>ti</a:t>
            </a:r>
            <a:r>
              <a:rPr dirty="0" sz="2000">
                <a:latin typeface="Century Schoolbook"/>
                <a:cs typeface="Century Schoolbook"/>
              </a:rPr>
              <a:t>on</a:t>
            </a:r>
            <a:r>
              <a:rPr dirty="0" sz="2000" spc="5">
                <a:latin typeface="Century Schoolbook"/>
                <a:cs typeface="Century Schoolbook"/>
              </a:rPr>
              <a:t>e</a:t>
            </a:r>
            <a:r>
              <a:rPr dirty="0" sz="2000">
                <a:latin typeface="Century Schoolbook"/>
                <a:cs typeface="Century Schoolbook"/>
              </a:rPr>
              <a:t>d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10">
                <a:latin typeface="Century Schoolbook"/>
                <a:cs typeface="Century Schoolbook"/>
              </a:rPr>
              <a:t>el</a:t>
            </a:r>
            <a:r>
              <a:rPr dirty="0" sz="2000">
                <a:latin typeface="Century Schoolbook"/>
                <a:cs typeface="Century Schoolbook"/>
              </a:rPr>
              <a:t>e</a:t>
            </a:r>
            <a:r>
              <a:rPr dirty="0" sz="2000" spc="-10">
                <a:latin typeface="Century Schoolbook"/>
                <a:cs typeface="Century Schoolbook"/>
              </a:rPr>
              <a:t>m</a:t>
            </a:r>
            <a:r>
              <a:rPr dirty="0" sz="2000">
                <a:latin typeface="Century Schoolbook"/>
                <a:cs typeface="Century Schoolbook"/>
              </a:rPr>
              <a:t>ents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15">
                <a:latin typeface="Century Schoolbook"/>
                <a:cs typeface="Century Schoolbook"/>
              </a:rPr>
              <a:t>c</a:t>
            </a:r>
            <a:r>
              <a:rPr dirty="0" sz="2000" spc="-5">
                <a:latin typeface="Century Schoolbook"/>
                <a:cs typeface="Century Schoolbook"/>
              </a:rPr>
              <a:t>a</a:t>
            </a:r>
            <a:r>
              <a:rPr dirty="0" sz="2000">
                <a:latin typeface="Century Schoolbook"/>
                <a:cs typeface="Century Schoolbook"/>
              </a:rPr>
              <a:t>n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15">
                <a:latin typeface="Century Schoolbook"/>
                <a:cs typeface="Century Schoolbook"/>
              </a:rPr>
              <a:t>b</a:t>
            </a:r>
            <a:r>
              <a:rPr dirty="0" sz="2000">
                <a:latin typeface="Century Schoolbook"/>
                <a:cs typeface="Century Schoolbook"/>
              </a:rPr>
              <a:t>e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20">
                <a:latin typeface="Century Schoolbook"/>
                <a:cs typeface="Century Schoolbook"/>
              </a:rPr>
              <a:t>m</a:t>
            </a:r>
            <a:r>
              <a:rPr dirty="0" sz="2000" spc="-10">
                <a:latin typeface="Century Schoolbook"/>
                <a:cs typeface="Century Schoolbook"/>
              </a:rPr>
              <a:t>o</a:t>
            </a:r>
            <a:r>
              <a:rPr dirty="0" sz="2000" spc="-5">
                <a:latin typeface="Century Schoolbook"/>
                <a:cs typeface="Century Schoolbook"/>
              </a:rPr>
              <a:t>ve</a:t>
            </a:r>
            <a:r>
              <a:rPr dirty="0" sz="2000">
                <a:latin typeface="Century Schoolbook"/>
                <a:cs typeface="Century Schoolbook"/>
              </a:rPr>
              <a:t>d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5">
                <a:latin typeface="Century Schoolbook"/>
                <a:cs typeface="Century Schoolbook"/>
              </a:rPr>
              <a:t>a</a:t>
            </a:r>
            <a:r>
              <a:rPr dirty="0" sz="2000" spc="-10">
                <a:latin typeface="Century Schoolbook"/>
                <a:cs typeface="Century Schoolbook"/>
              </a:rPr>
              <a:t>n</a:t>
            </a:r>
            <a:r>
              <a:rPr dirty="0" sz="2000">
                <a:latin typeface="Century Schoolbook"/>
                <a:cs typeface="Century Schoolbook"/>
              </a:rPr>
              <a:t>d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latin typeface="Century Schoolbook"/>
                <a:cs typeface="Century Schoolbook"/>
              </a:rPr>
              <a:t>overlap other</a:t>
            </a:r>
            <a:r>
              <a:rPr dirty="0" sz="2000" spc="-6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elements</a:t>
            </a:r>
            <a:endParaRPr sz="2000">
              <a:latin typeface="Century Schoolbook"/>
              <a:cs typeface="Century Schoolbook"/>
            </a:endParaRPr>
          </a:p>
          <a:p>
            <a:pPr marL="287020" marR="6000750" indent="-274320">
              <a:lnSpc>
                <a:spcPct val="150100"/>
              </a:lnSpc>
              <a:spcBef>
                <a:spcPts val="595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  <a:tab pos="1954530" algn="l"/>
                <a:tab pos="1977389" algn="l"/>
              </a:tabLst>
            </a:pPr>
            <a:r>
              <a:rPr dirty="0" sz="2000">
                <a:latin typeface="Century Schoolbook"/>
                <a:cs typeface="Century Schoolbook"/>
              </a:rPr>
              <a:t>h2.pos_left		{  </a:t>
            </a:r>
            <a:r>
              <a:rPr dirty="0" sz="2000" spc="-5">
                <a:latin typeface="Century Schoolbook"/>
                <a:cs typeface="Century Schoolbook"/>
              </a:rPr>
              <a:t>posit</a:t>
            </a:r>
            <a:r>
              <a:rPr dirty="0" sz="2000" spc="5">
                <a:latin typeface="Century Schoolbook"/>
                <a:cs typeface="Century Schoolbook"/>
              </a:rPr>
              <a:t>i</a:t>
            </a:r>
            <a:r>
              <a:rPr dirty="0" sz="2000" spc="-10">
                <a:latin typeface="Century Schoolbook"/>
                <a:cs typeface="Century Schoolbook"/>
              </a:rPr>
              <a:t>o</a:t>
            </a:r>
            <a:r>
              <a:rPr dirty="0" sz="2000">
                <a:latin typeface="Century Schoolbook"/>
                <a:cs typeface="Century Schoolbook"/>
              </a:rPr>
              <a:t>n</a:t>
            </a:r>
            <a:r>
              <a:rPr dirty="0" sz="2000" spc="-10">
                <a:latin typeface="Century Schoolbook"/>
                <a:cs typeface="Century Schoolbook"/>
              </a:rPr>
              <a:t>:</a:t>
            </a:r>
            <a:r>
              <a:rPr dirty="0" sz="2000">
                <a:latin typeface="Century Schoolbook"/>
                <a:cs typeface="Century Schoolbook"/>
              </a:rPr>
              <a:t>re</a:t>
            </a:r>
            <a:r>
              <a:rPr dirty="0" sz="2000" spc="-10">
                <a:latin typeface="Century Schoolbook"/>
                <a:cs typeface="Century Schoolbook"/>
              </a:rPr>
              <a:t>l</a:t>
            </a:r>
            <a:r>
              <a:rPr dirty="0" sz="2000" spc="-15">
                <a:latin typeface="Century Schoolbook"/>
                <a:cs typeface="Century Schoolbook"/>
              </a:rPr>
              <a:t>a</a:t>
            </a:r>
            <a:r>
              <a:rPr dirty="0" sz="2000" spc="-5">
                <a:latin typeface="Century Schoolbook"/>
                <a:cs typeface="Century Schoolbook"/>
              </a:rPr>
              <a:t>t</a:t>
            </a:r>
            <a:r>
              <a:rPr dirty="0" sz="2000" spc="-10">
                <a:latin typeface="Century Schoolbook"/>
                <a:cs typeface="Century Schoolbook"/>
              </a:rPr>
              <a:t>i</a:t>
            </a:r>
            <a:r>
              <a:rPr dirty="0" sz="2000" spc="-5">
                <a:latin typeface="Century Schoolbook"/>
                <a:cs typeface="Century Schoolbook"/>
              </a:rPr>
              <a:t>v</a:t>
            </a:r>
            <a:r>
              <a:rPr dirty="0" sz="2000">
                <a:latin typeface="Century Schoolbook"/>
                <a:cs typeface="Century Schoolbook"/>
              </a:rPr>
              <a:t>e;  </a:t>
            </a:r>
            <a:r>
              <a:rPr dirty="0" sz="2000" spc="-5">
                <a:latin typeface="Century Schoolbook"/>
                <a:cs typeface="Century Schoolbook"/>
              </a:rPr>
              <a:t>left:-20px;	</a:t>
            </a:r>
            <a:r>
              <a:rPr dirty="0" sz="2000">
                <a:latin typeface="Century Schoolbook"/>
                <a:cs typeface="Century Schoolbook"/>
              </a:rPr>
              <a:t>}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19888"/>
            <a:ext cx="33305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CSS</a:t>
            </a:r>
            <a:r>
              <a:rPr dirty="0" sz="3000" spc="-80"/>
              <a:t> </a:t>
            </a:r>
            <a:r>
              <a:rPr dirty="0" sz="3000"/>
              <a:t>P</a:t>
            </a:r>
            <a:r>
              <a:rPr dirty="0"/>
              <a:t>OSITIONING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693165"/>
            <a:ext cx="8273415" cy="5742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entury Schoolbook"/>
                <a:cs typeface="Century Schoolbook"/>
              </a:rPr>
              <a:t>Absolute</a:t>
            </a:r>
            <a:r>
              <a:rPr dirty="0" sz="2000" spc="-30" b="1">
                <a:latin typeface="Century Schoolbook"/>
                <a:cs typeface="Century Schoolbook"/>
              </a:rPr>
              <a:t> </a:t>
            </a:r>
            <a:r>
              <a:rPr dirty="0" sz="2000" spc="-5" b="1">
                <a:latin typeface="Century Schoolbook"/>
                <a:cs typeface="Century Schoolbook"/>
              </a:rPr>
              <a:t>Positioning</a:t>
            </a:r>
            <a:endParaRPr sz="2000">
              <a:latin typeface="Century Schoolbook"/>
              <a:cs typeface="Century Schoolbook"/>
            </a:endParaRPr>
          </a:p>
          <a:p>
            <a:pPr algn="just" marL="287020" marR="5080" indent="-274320">
              <a:lnSpc>
                <a:spcPct val="150100"/>
              </a:lnSpc>
              <a:spcBef>
                <a:spcPts val="5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An </a:t>
            </a:r>
            <a:r>
              <a:rPr dirty="0" sz="2000" spc="-5">
                <a:latin typeface="Century Schoolbook"/>
                <a:cs typeface="Century Schoolbook"/>
              </a:rPr>
              <a:t>absolute position element </a:t>
            </a:r>
            <a:r>
              <a:rPr dirty="0" sz="2000">
                <a:latin typeface="Century Schoolbook"/>
                <a:cs typeface="Century Schoolbook"/>
              </a:rPr>
              <a:t>is </a:t>
            </a:r>
            <a:r>
              <a:rPr dirty="0" sz="2000" spc="-5">
                <a:latin typeface="Century Schoolbook"/>
                <a:cs typeface="Century Schoolbook"/>
              </a:rPr>
              <a:t>positioned relative </a:t>
            </a:r>
            <a:r>
              <a:rPr dirty="0" sz="2000">
                <a:latin typeface="Century Schoolbook"/>
                <a:cs typeface="Century Schoolbook"/>
              </a:rPr>
              <a:t>to the </a:t>
            </a:r>
            <a:r>
              <a:rPr dirty="0" sz="2000" spc="-5">
                <a:latin typeface="Century Schoolbook"/>
                <a:cs typeface="Century Schoolbook"/>
              </a:rPr>
              <a:t>first  parent element that </a:t>
            </a:r>
            <a:r>
              <a:rPr dirty="0" sz="2000">
                <a:latin typeface="Century Schoolbook"/>
                <a:cs typeface="Century Schoolbook"/>
              </a:rPr>
              <a:t>has a </a:t>
            </a:r>
            <a:r>
              <a:rPr dirty="0" sz="2000" spc="-5">
                <a:latin typeface="Century Schoolbook"/>
                <a:cs typeface="Century Schoolbook"/>
              </a:rPr>
              <a:t>position other than static. </a:t>
            </a:r>
            <a:r>
              <a:rPr dirty="0" sz="2000" spc="-10">
                <a:latin typeface="Century Schoolbook"/>
                <a:cs typeface="Century Schoolbook"/>
              </a:rPr>
              <a:t>If </a:t>
            </a:r>
            <a:r>
              <a:rPr dirty="0" sz="2000" spc="-5">
                <a:latin typeface="Century Schoolbook"/>
                <a:cs typeface="Century Schoolbook"/>
              </a:rPr>
              <a:t>no such  </a:t>
            </a:r>
            <a:r>
              <a:rPr dirty="0" sz="2000">
                <a:latin typeface="Century Schoolbook"/>
                <a:cs typeface="Century Schoolbook"/>
              </a:rPr>
              <a:t>element is found,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>
                <a:latin typeface="Century Schoolbook"/>
                <a:cs typeface="Century Schoolbook"/>
              </a:rPr>
              <a:t>containing block is</a:t>
            </a:r>
            <a:r>
              <a:rPr dirty="0" sz="2000" spc="-18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&lt;html&gt;:</a:t>
            </a:r>
            <a:endParaRPr sz="2000">
              <a:latin typeface="Century Schoolbook"/>
              <a:cs typeface="Century Schoolbook"/>
            </a:endParaRPr>
          </a:p>
          <a:p>
            <a:pPr marL="286385" marR="5324475">
              <a:lnSpc>
                <a:spcPct val="150000"/>
              </a:lnSpc>
              <a:spcBef>
                <a:spcPts val="600"/>
              </a:spcBef>
              <a:tabLst>
                <a:tab pos="878205" algn="l"/>
              </a:tabLst>
            </a:pPr>
            <a:r>
              <a:rPr dirty="0" sz="2000">
                <a:latin typeface="Century Schoolbook"/>
                <a:cs typeface="Century Schoolbook"/>
              </a:rPr>
              <a:t>h2 {	</a:t>
            </a:r>
            <a:r>
              <a:rPr dirty="0" sz="2000" spc="-5">
                <a:latin typeface="Century Schoolbook"/>
                <a:cs typeface="Century Schoolbook"/>
              </a:rPr>
              <a:t>position:absolute;  </a:t>
            </a:r>
            <a:r>
              <a:rPr dirty="0" sz="2000">
                <a:latin typeface="Century Schoolbook"/>
                <a:cs typeface="Century Schoolbook"/>
              </a:rPr>
              <a:t>left:100px;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200"/>
              </a:spcBef>
              <a:tabLst>
                <a:tab pos="1712595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top:150px;	</a:t>
            </a:r>
            <a:r>
              <a:rPr dirty="0" sz="2000">
                <a:latin typeface="Century Schoolbook"/>
                <a:cs typeface="Century Schoolbook"/>
              </a:rPr>
              <a:t>}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000" b="1">
                <a:latin typeface="Century Schoolbook"/>
                <a:cs typeface="Century Schoolbook"/>
              </a:rPr>
              <a:t>Overlapping</a:t>
            </a:r>
            <a:r>
              <a:rPr dirty="0" sz="2000" spc="-20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Elements</a:t>
            </a:r>
            <a:endParaRPr sz="2000">
              <a:latin typeface="Century Schoolbook"/>
              <a:cs typeface="Century Schoolbook"/>
            </a:endParaRPr>
          </a:p>
          <a:p>
            <a:pPr marL="287020" marR="464184" indent="-274320">
              <a:lnSpc>
                <a:spcPct val="1501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When elements </a:t>
            </a:r>
            <a:r>
              <a:rPr dirty="0" sz="2000" spc="-5">
                <a:latin typeface="Century Schoolbook"/>
                <a:cs typeface="Century Schoolbook"/>
              </a:rPr>
              <a:t>are </a:t>
            </a:r>
            <a:r>
              <a:rPr dirty="0" sz="2000">
                <a:latin typeface="Century Schoolbook"/>
                <a:cs typeface="Century Schoolbook"/>
              </a:rPr>
              <a:t>positioned outside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>
                <a:latin typeface="Century Schoolbook"/>
                <a:cs typeface="Century Schoolbook"/>
              </a:rPr>
              <a:t>normal flow, </a:t>
            </a:r>
            <a:r>
              <a:rPr dirty="0" sz="2000" spc="-5">
                <a:latin typeface="Century Schoolbook"/>
                <a:cs typeface="Century Schoolbook"/>
              </a:rPr>
              <a:t>they</a:t>
            </a:r>
            <a:r>
              <a:rPr dirty="0" sz="2000" spc="-23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can  overlap other</a:t>
            </a:r>
            <a:r>
              <a:rPr dirty="0" sz="2000" spc="-7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elements.</a:t>
            </a:r>
            <a:endParaRPr sz="2000">
              <a:latin typeface="Century Schoolbook"/>
              <a:cs typeface="Century Schoolbook"/>
            </a:endParaRPr>
          </a:p>
          <a:p>
            <a:pPr marL="287020" marR="203835" indent="-274320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The z-index property specifies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>
                <a:latin typeface="Century Schoolbook"/>
                <a:cs typeface="Century Schoolbook"/>
              </a:rPr>
              <a:t>stack order of </a:t>
            </a:r>
            <a:r>
              <a:rPr dirty="0" sz="2000" spc="-5">
                <a:latin typeface="Century Schoolbook"/>
                <a:cs typeface="Century Schoolbook"/>
              </a:rPr>
              <a:t>an </a:t>
            </a:r>
            <a:r>
              <a:rPr dirty="0" sz="2000">
                <a:latin typeface="Century Schoolbook"/>
                <a:cs typeface="Century Schoolbook"/>
              </a:rPr>
              <a:t>element</a:t>
            </a:r>
            <a:r>
              <a:rPr dirty="0" sz="2000" spc="-22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which  element should </a:t>
            </a:r>
            <a:r>
              <a:rPr dirty="0" sz="2000" spc="-5">
                <a:latin typeface="Century Schoolbook"/>
                <a:cs typeface="Century Schoolbook"/>
              </a:rPr>
              <a:t>be placed </a:t>
            </a:r>
            <a:r>
              <a:rPr dirty="0" sz="2000">
                <a:latin typeface="Century Schoolbook"/>
                <a:cs typeface="Century Schoolbook"/>
              </a:rPr>
              <a:t>in front of, or behind, </a:t>
            </a:r>
            <a:r>
              <a:rPr dirty="0" sz="2000" spc="-5">
                <a:latin typeface="Century Schoolbook"/>
                <a:cs typeface="Century Schoolbook"/>
              </a:rPr>
              <a:t>the</a:t>
            </a:r>
            <a:r>
              <a:rPr dirty="0" sz="2000" spc="-23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others.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19888"/>
            <a:ext cx="33305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CSS</a:t>
            </a:r>
            <a:r>
              <a:rPr dirty="0" sz="3000" spc="-80"/>
              <a:t> </a:t>
            </a:r>
            <a:r>
              <a:rPr dirty="0" sz="3000"/>
              <a:t>P</a:t>
            </a:r>
            <a:r>
              <a:rPr dirty="0"/>
              <a:t>OSITIONING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610615"/>
            <a:ext cx="8274050" cy="5881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0045">
              <a:lnSpc>
                <a:spcPts val="2160"/>
              </a:lnSpc>
              <a:spcBef>
                <a:spcPts val="105"/>
              </a:spcBef>
            </a:pPr>
            <a:r>
              <a:rPr dirty="0" sz="2000">
                <a:latin typeface="Century Schoolbook"/>
                <a:cs typeface="Century Schoolbook"/>
              </a:rPr>
              <a:t>img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1920"/>
              </a:lnSpc>
            </a:pPr>
            <a:r>
              <a:rPr dirty="0" sz="2000">
                <a:latin typeface="Century Schoolbook"/>
                <a:cs typeface="Century Schoolbook"/>
              </a:rPr>
              <a:t>{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1920"/>
              </a:lnSpc>
            </a:pPr>
            <a:r>
              <a:rPr dirty="0" sz="2000" spc="-5">
                <a:latin typeface="Century Schoolbook"/>
                <a:cs typeface="Century Schoolbook"/>
              </a:rPr>
              <a:t>position:absolute;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1920"/>
              </a:lnSpc>
            </a:pPr>
            <a:r>
              <a:rPr dirty="0" sz="2000">
                <a:latin typeface="Century Schoolbook"/>
                <a:cs typeface="Century Schoolbook"/>
              </a:rPr>
              <a:t>left:0px;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2160"/>
              </a:lnSpc>
            </a:pPr>
            <a:r>
              <a:rPr dirty="0" sz="2000" spc="-5">
                <a:latin typeface="Century Schoolbook"/>
                <a:cs typeface="Century Schoolbook"/>
              </a:rPr>
              <a:t>top:0px;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435"/>
              </a:spcBef>
            </a:pPr>
            <a:r>
              <a:rPr dirty="0" sz="2000">
                <a:latin typeface="Century Schoolbook"/>
                <a:cs typeface="Century Schoolbook"/>
              </a:rPr>
              <a:t>}</a:t>
            </a:r>
            <a:endParaRPr sz="20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entury Schoolbook"/>
                <a:cs typeface="Century Schoolbook"/>
              </a:rPr>
              <a:t>CSS</a:t>
            </a:r>
            <a:r>
              <a:rPr dirty="0" sz="2000" spc="-15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Float</a:t>
            </a:r>
            <a:endParaRPr sz="20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50000"/>
              </a:lnSpc>
              <a:spcBef>
                <a:spcPts val="135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  <a:tab pos="1006475" algn="l"/>
                <a:tab pos="1646555" algn="l"/>
                <a:tab pos="2384425" algn="l"/>
                <a:tab pos="2816860" algn="l"/>
                <a:tab pos="3894454" algn="l"/>
                <a:tab pos="4440555" algn="l"/>
                <a:tab pos="4842510" algn="l"/>
                <a:tab pos="5827395" algn="l"/>
                <a:tab pos="6188710" algn="l"/>
                <a:tab pos="6705600" algn="l"/>
                <a:tab pos="7231380" algn="l"/>
                <a:tab pos="7607934" algn="l"/>
              </a:tabLst>
            </a:pPr>
            <a:r>
              <a:rPr dirty="0" sz="2000">
                <a:latin typeface="Century Schoolbook"/>
                <a:cs typeface="Century Schoolbook"/>
              </a:rPr>
              <a:t>With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5">
                <a:latin typeface="Century Schoolbook"/>
                <a:cs typeface="Century Schoolbook"/>
              </a:rPr>
              <a:t>CS</a:t>
            </a:r>
            <a:r>
              <a:rPr dirty="0" sz="2000">
                <a:latin typeface="Century Schoolbook"/>
                <a:cs typeface="Century Schoolbook"/>
              </a:rPr>
              <a:t>S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floa</a:t>
            </a:r>
            <a:r>
              <a:rPr dirty="0" sz="2000" spc="-10">
                <a:latin typeface="Century Schoolbook"/>
                <a:cs typeface="Century Schoolbook"/>
              </a:rPr>
              <a:t>t</a:t>
            </a:r>
            <a:r>
              <a:rPr dirty="0" sz="2000">
                <a:latin typeface="Century Schoolbook"/>
                <a:cs typeface="Century Schoolbook"/>
              </a:rPr>
              <a:t>,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an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el</a:t>
            </a:r>
            <a:r>
              <a:rPr dirty="0" sz="2000" spc="-10">
                <a:latin typeface="Century Schoolbook"/>
                <a:cs typeface="Century Schoolbook"/>
              </a:rPr>
              <a:t>e</a:t>
            </a:r>
            <a:r>
              <a:rPr dirty="0" sz="2000" spc="-5">
                <a:latin typeface="Century Schoolbook"/>
                <a:cs typeface="Century Schoolbook"/>
              </a:rPr>
              <a:t>men</a:t>
            </a:r>
            <a:r>
              <a:rPr dirty="0" sz="2000">
                <a:latin typeface="Century Schoolbook"/>
                <a:cs typeface="Century Schoolbook"/>
              </a:rPr>
              <a:t>t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can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15">
                <a:latin typeface="Century Schoolbook"/>
                <a:cs typeface="Century Schoolbook"/>
              </a:rPr>
              <a:t>b</a:t>
            </a:r>
            <a:r>
              <a:rPr dirty="0" sz="2000">
                <a:latin typeface="Century Schoolbook"/>
                <a:cs typeface="Century Schoolbook"/>
              </a:rPr>
              <a:t>e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5">
                <a:latin typeface="Century Schoolbook"/>
                <a:cs typeface="Century Schoolbook"/>
              </a:rPr>
              <a:t>pushe</a:t>
            </a:r>
            <a:r>
              <a:rPr dirty="0" sz="2000">
                <a:latin typeface="Century Schoolbook"/>
                <a:cs typeface="Century Schoolbook"/>
              </a:rPr>
              <a:t>d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to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the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left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5">
                <a:latin typeface="Century Schoolbook"/>
                <a:cs typeface="Century Schoolbook"/>
              </a:rPr>
              <a:t>o</a:t>
            </a:r>
            <a:r>
              <a:rPr dirty="0" sz="2000">
                <a:latin typeface="Century Schoolbook"/>
                <a:cs typeface="Century Schoolbook"/>
              </a:rPr>
              <a:t>r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15">
                <a:latin typeface="Century Schoolbook"/>
                <a:cs typeface="Century Schoolbook"/>
              </a:rPr>
              <a:t>r</a:t>
            </a:r>
            <a:r>
              <a:rPr dirty="0" sz="2000">
                <a:latin typeface="Century Schoolbook"/>
                <a:cs typeface="Century Schoolbook"/>
              </a:rPr>
              <a:t>i</a:t>
            </a:r>
            <a:r>
              <a:rPr dirty="0" sz="2000" spc="5">
                <a:latin typeface="Century Schoolbook"/>
                <a:cs typeface="Century Schoolbook"/>
              </a:rPr>
              <a:t>g</a:t>
            </a:r>
            <a:r>
              <a:rPr dirty="0" sz="2000" spc="-15">
                <a:latin typeface="Century Schoolbook"/>
                <a:cs typeface="Century Schoolbook"/>
              </a:rPr>
              <a:t>h</a:t>
            </a:r>
            <a:r>
              <a:rPr dirty="0" sz="2000" spc="-5">
                <a:latin typeface="Century Schoolbook"/>
                <a:cs typeface="Century Schoolbook"/>
              </a:rPr>
              <a:t>t,  </a:t>
            </a:r>
            <a:r>
              <a:rPr dirty="0" sz="2000" spc="-5">
                <a:latin typeface="Century Schoolbook"/>
                <a:cs typeface="Century Schoolbook"/>
              </a:rPr>
              <a:t>allowing </a:t>
            </a:r>
            <a:r>
              <a:rPr dirty="0" sz="2000">
                <a:latin typeface="Century Schoolbook"/>
                <a:cs typeface="Century Schoolbook"/>
              </a:rPr>
              <a:t>other elements to wrap around</a:t>
            </a:r>
            <a:r>
              <a:rPr dirty="0" sz="2000" spc="-15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it.</a:t>
            </a:r>
            <a:endParaRPr sz="20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501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Elements are floated horizontally, </a:t>
            </a:r>
            <a:r>
              <a:rPr dirty="0" sz="2000" spc="-10">
                <a:latin typeface="Century Schoolbook"/>
                <a:cs typeface="Century Schoolbook"/>
              </a:rPr>
              <a:t>this </a:t>
            </a:r>
            <a:r>
              <a:rPr dirty="0" sz="2000" spc="-5">
                <a:latin typeface="Century Schoolbook"/>
                <a:cs typeface="Century Schoolbook"/>
              </a:rPr>
              <a:t>means that </a:t>
            </a:r>
            <a:r>
              <a:rPr dirty="0" sz="2000">
                <a:latin typeface="Century Schoolbook"/>
                <a:cs typeface="Century Schoolbook"/>
              </a:rPr>
              <a:t>an </a:t>
            </a:r>
            <a:r>
              <a:rPr dirty="0" sz="2000" spc="-5">
                <a:latin typeface="Century Schoolbook"/>
                <a:cs typeface="Century Schoolbook"/>
              </a:rPr>
              <a:t>element </a:t>
            </a:r>
            <a:r>
              <a:rPr dirty="0" sz="2000">
                <a:latin typeface="Century Schoolbook"/>
                <a:cs typeface="Century Schoolbook"/>
              </a:rPr>
              <a:t>can  only be floated left or right, not </a:t>
            </a:r>
            <a:r>
              <a:rPr dirty="0" sz="2000" spc="-5">
                <a:latin typeface="Century Schoolbook"/>
                <a:cs typeface="Century Schoolbook"/>
              </a:rPr>
              <a:t>up </a:t>
            </a:r>
            <a:r>
              <a:rPr dirty="0" sz="2000">
                <a:latin typeface="Century Schoolbook"/>
                <a:cs typeface="Century Schoolbook"/>
              </a:rPr>
              <a:t>or</a:t>
            </a:r>
            <a:r>
              <a:rPr dirty="0" sz="2000" spc="-204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down.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The elements </a:t>
            </a:r>
            <a:r>
              <a:rPr dirty="0" sz="2000" spc="-5">
                <a:latin typeface="Century Schoolbook"/>
                <a:cs typeface="Century Schoolbook"/>
              </a:rPr>
              <a:t>after </a:t>
            </a:r>
            <a:r>
              <a:rPr dirty="0" sz="2000">
                <a:latin typeface="Century Schoolbook"/>
                <a:cs typeface="Century Schoolbook"/>
              </a:rPr>
              <a:t>the floating element will flow around</a:t>
            </a:r>
            <a:r>
              <a:rPr dirty="0" sz="2000" spc="-27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it.</a:t>
            </a:r>
            <a:endParaRPr sz="20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50100"/>
              </a:lnSpc>
              <a:spcBef>
                <a:spcPts val="595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If </a:t>
            </a:r>
            <a:r>
              <a:rPr dirty="0" sz="2000">
                <a:latin typeface="Century Schoolbook"/>
                <a:cs typeface="Century Schoolbook"/>
              </a:rPr>
              <a:t>an </a:t>
            </a:r>
            <a:r>
              <a:rPr dirty="0" sz="2000" spc="-5">
                <a:latin typeface="Century Schoolbook"/>
                <a:cs typeface="Century Schoolbook"/>
              </a:rPr>
              <a:t>image is floated </a:t>
            </a:r>
            <a:r>
              <a:rPr dirty="0" sz="2000" spc="-10">
                <a:latin typeface="Century Schoolbook"/>
                <a:cs typeface="Century Schoolbook"/>
              </a:rPr>
              <a:t>to </a:t>
            </a:r>
            <a:r>
              <a:rPr dirty="0" sz="2000" spc="-5">
                <a:latin typeface="Century Schoolbook"/>
                <a:cs typeface="Century Schoolbook"/>
              </a:rPr>
              <a:t>the right, </a:t>
            </a:r>
            <a:r>
              <a:rPr dirty="0" sz="2000">
                <a:latin typeface="Century Schoolbook"/>
                <a:cs typeface="Century Schoolbook"/>
              </a:rPr>
              <a:t>a </a:t>
            </a:r>
            <a:r>
              <a:rPr dirty="0" sz="2000" spc="-5">
                <a:latin typeface="Century Schoolbook"/>
                <a:cs typeface="Century Schoolbook"/>
              </a:rPr>
              <a:t>following text flows around </a:t>
            </a:r>
            <a:r>
              <a:rPr dirty="0" sz="2000" spc="-10">
                <a:latin typeface="Century Schoolbook"/>
                <a:cs typeface="Century Schoolbook"/>
              </a:rPr>
              <a:t>it,  </a:t>
            </a:r>
            <a:r>
              <a:rPr dirty="0" sz="2000">
                <a:latin typeface="Century Schoolbook"/>
                <a:cs typeface="Century Schoolbook"/>
              </a:rPr>
              <a:t>to the</a:t>
            </a:r>
            <a:r>
              <a:rPr dirty="0" sz="2000" spc="-2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left: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19888"/>
            <a:ext cx="33305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CSS</a:t>
            </a:r>
            <a:r>
              <a:rPr dirty="0" sz="3000" spc="-80"/>
              <a:t> </a:t>
            </a:r>
            <a:r>
              <a:rPr dirty="0" sz="3000"/>
              <a:t>P</a:t>
            </a:r>
            <a:r>
              <a:rPr dirty="0"/>
              <a:t>OSITIONING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610615"/>
            <a:ext cx="8272780" cy="5583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entury Schoolbook"/>
                <a:cs typeface="Century Schoolbook"/>
              </a:rPr>
              <a:t>img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20"/>
              </a:spcBef>
              <a:tabLst>
                <a:tab pos="581025" algn="l"/>
                <a:tab pos="1972945" algn="l"/>
              </a:tabLst>
            </a:pPr>
            <a:r>
              <a:rPr dirty="0" sz="2000">
                <a:latin typeface="Century Schoolbook"/>
                <a:cs typeface="Century Schoolbook"/>
              </a:rPr>
              <a:t>{	</a:t>
            </a:r>
            <a:r>
              <a:rPr dirty="0" sz="2000" spc="-5">
                <a:latin typeface="Century Schoolbook"/>
                <a:cs typeface="Century Schoolbook"/>
              </a:rPr>
              <a:t>float:right;	</a:t>
            </a:r>
            <a:r>
              <a:rPr dirty="0" sz="2000">
                <a:latin typeface="Century Schoolbook"/>
                <a:cs typeface="Century Schoolbook"/>
              </a:rPr>
              <a:t>}</a:t>
            </a:r>
            <a:endParaRPr sz="20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entury Schoolbook"/>
                <a:cs typeface="Century Schoolbook"/>
              </a:rPr>
              <a:t>Floating Elements Next to Each</a:t>
            </a:r>
            <a:r>
              <a:rPr dirty="0" sz="2000" spc="-70" b="1">
                <a:latin typeface="Century Schoolbook"/>
                <a:cs typeface="Century Schoolbook"/>
              </a:rPr>
              <a:t> </a:t>
            </a:r>
            <a:r>
              <a:rPr dirty="0" sz="2000" spc="-5" b="1">
                <a:latin typeface="Century Schoolbook"/>
                <a:cs typeface="Century Schoolbook"/>
              </a:rPr>
              <a:t>Other</a:t>
            </a:r>
            <a:endParaRPr sz="20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40000"/>
              </a:lnSpc>
              <a:spcBef>
                <a:spcPts val="195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If </a:t>
            </a:r>
            <a:r>
              <a:rPr dirty="0" sz="2000">
                <a:latin typeface="Century Schoolbook"/>
                <a:cs typeface="Century Schoolbook"/>
              </a:rPr>
              <a:t>you </a:t>
            </a:r>
            <a:r>
              <a:rPr dirty="0" sz="2000" spc="-5">
                <a:latin typeface="Century Schoolbook"/>
                <a:cs typeface="Century Schoolbook"/>
              </a:rPr>
              <a:t>place several floating </a:t>
            </a:r>
            <a:r>
              <a:rPr dirty="0" sz="2000">
                <a:latin typeface="Century Schoolbook"/>
                <a:cs typeface="Century Schoolbook"/>
              </a:rPr>
              <a:t>elements </a:t>
            </a:r>
            <a:r>
              <a:rPr dirty="0" sz="2000" spc="-5">
                <a:latin typeface="Century Schoolbook"/>
                <a:cs typeface="Century Schoolbook"/>
              </a:rPr>
              <a:t>after </a:t>
            </a:r>
            <a:r>
              <a:rPr dirty="0" sz="2000">
                <a:latin typeface="Century Schoolbook"/>
                <a:cs typeface="Century Schoolbook"/>
              </a:rPr>
              <a:t>each </a:t>
            </a:r>
            <a:r>
              <a:rPr dirty="0" sz="2000" spc="-5">
                <a:latin typeface="Century Schoolbook"/>
                <a:cs typeface="Century Schoolbook"/>
              </a:rPr>
              <a:t>other, they </a:t>
            </a:r>
            <a:r>
              <a:rPr dirty="0" sz="2000" spc="-10">
                <a:latin typeface="Century Schoolbook"/>
                <a:cs typeface="Century Schoolbook"/>
              </a:rPr>
              <a:t>will  </a:t>
            </a:r>
            <a:r>
              <a:rPr dirty="0" sz="2000">
                <a:latin typeface="Century Schoolbook"/>
                <a:cs typeface="Century Schoolbook"/>
              </a:rPr>
              <a:t>float next to each other if </a:t>
            </a:r>
            <a:r>
              <a:rPr dirty="0" sz="2000" spc="-5">
                <a:latin typeface="Century Schoolbook"/>
                <a:cs typeface="Century Schoolbook"/>
              </a:rPr>
              <a:t>there </a:t>
            </a:r>
            <a:r>
              <a:rPr dirty="0" sz="2000">
                <a:latin typeface="Century Schoolbook"/>
                <a:cs typeface="Century Schoolbook"/>
              </a:rPr>
              <a:t>is</a:t>
            </a:r>
            <a:r>
              <a:rPr dirty="0" sz="2000" spc="-19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room.</a:t>
            </a:r>
            <a:endParaRPr sz="2000">
              <a:latin typeface="Century Schoolbook"/>
              <a:cs typeface="Century Schoolbook"/>
            </a:endParaRPr>
          </a:p>
          <a:p>
            <a:pPr marL="652780">
              <a:lnSpc>
                <a:spcPct val="100000"/>
              </a:lnSpc>
              <a:spcBef>
                <a:spcPts val="1440"/>
              </a:spcBef>
            </a:pPr>
            <a:r>
              <a:rPr dirty="0" sz="2000" spc="-5">
                <a:latin typeface="Century Schoolbook"/>
                <a:cs typeface="Century Schoolbook"/>
              </a:rPr>
              <a:t>.thumbnail</a:t>
            </a:r>
            <a:endParaRPr sz="2000">
              <a:latin typeface="Century Schoolbook"/>
              <a:cs typeface="Century Schoolbook"/>
            </a:endParaRPr>
          </a:p>
          <a:p>
            <a:pPr marL="652780">
              <a:lnSpc>
                <a:spcPct val="100000"/>
              </a:lnSpc>
              <a:spcBef>
                <a:spcPts val="1440"/>
              </a:spcBef>
            </a:pPr>
            <a:r>
              <a:rPr dirty="0" sz="2000">
                <a:latin typeface="Century Schoolbook"/>
                <a:cs typeface="Century Schoolbook"/>
              </a:rPr>
              <a:t>{</a:t>
            </a:r>
            <a:endParaRPr sz="2000">
              <a:latin typeface="Century Schoolbook"/>
              <a:cs typeface="Century Schoolbook"/>
            </a:endParaRPr>
          </a:p>
          <a:p>
            <a:pPr marL="927100" marR="5808980">
              <a:lnSpc>
                <a:spcPct val="160000"/>
              </a:lnSpc>
            </a:pPr>
            <a:r>
              <a:rPr dirty="0" sz="2000" spc="-5">
                <a:latin typeface="Century Schoolbook"/>
                <a:cs typeface="Century Schoolbook"/>
              </a:rPr>
              <a:t>float:left;  </a:t>
            </a:r>
            <a:r>
              <a:rPr dirty="0" sz="2000">
                <a:latin typeface="Century Schoolbook"/>
                <a:cs typeface="Century Schoolbook"/>
              </a:rPr>
              <a:t>width:110p</a:t>
            </a:r>
            <a:r>
              <a:rPr dirty="0" sz="2000" spc="-15">
                <a:latin typeface="Century Schoolbook"/>
                <a:cs typeface="Century Schoolbook"/>
              </a:rPr>
              <a:t>x</a:t>
            </a:r>
            <a:r>
              <a:rPr dirty="0" sz="2000">
                <a:latin typeface="Century Schoolbook"/>
                <a:cs typeface="Century Schoolbook"/>
              </a:rPr>
              <a:t>;  </a:t>
            </a:r>
            <a:r>
              <a:rPr dirty="0" sz="2000" spc="-5">
                <a:latin typeface="Century Schoolbook"/>
                <a:cs typeface="Century Schoolbook"/>
              </a:rPr>
              <a:t>height:90px;  margin:5px;</a:t>
            </a:r>
            <a:endParaRPr sz="2000">
              <a:latin typeface="Century Schoolbook"/>
              <a:cs typeface="Century Schoolbook"/>
            </a:endParaRPr>
          </a:p>
          <a:p>
            <a:pPr marL="652780">
              <a:lnSpc>
                <a:spcPct val="100000"/>
              </a:lnSpc>
              <a:spcBef>
                <a:spcPts val="1440"/>
              </a:spcBef>
            </a:pPr>
            <a:r>
              <a:rPr dirty="0" sz="2000">
                <a:latin typeface="Century Schoolbook"/>
                <a:cs typeface="Century Schoolbook"/>
              </a:rPr>
              <a:t>}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CSS</a:t>
            </a:r>
            <a:r>
              <a:rPr dirty="0" sz="3000" spc="-80"/>
              <a:t> </a:t>
            </a:r>
            <a:r>
              <a:rPr dirty="0" sz="3000"/>
              <a:t>P</a:t>
            </a:r>
            <a:r>
              <a:rPr dirty="0"/>
              <a:t>OSITIONING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442061"/>
            <a:ext cx="8273415" cy="3152140"/>
          </a:xfrm>
          <a:prstGeom prst="rect">
            <a:avLst/>
          </a:prstGeom>
        </p:spPr>
        <p:txBody>
          <a:bodyPr wrap="square" lIns="0" tIns="181610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1430"/>
              </a:spcBef>
            </a:pPr>
            <a:r>
              <a:rPr dirty="0" sz="2000" b="1">
                <a:latin typeface="Century Schoolbook"/>
                <a:cs typeface="Century Schoolbook"/>
              </a:rPr>
              <a:t>No</a:t>
            </a:r>
            <a:r>
              <a:rPr dirty="0" sz="2000" spc="-5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Floating</a:t>
            </a:r>
            <a:endParaRPr sz="20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50100"/>
              </a:lnSpc>
              <a:spcBef>
                <a:spcPts val="13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  <a:tab pos="916305" algn="l"/>
                <a:tab pos="1667510" algn="l"/>
                <a:tab pos="2852420" algn="l"/>
                <a:tab pos="4018279" algn="l"/>
                <a:tab pos="4894580" algn="l"/>
                <a:tab pos="5659755" algn="l"/>
                <a:tab pos="6048375" algn="l"/>
                <a:tab pos="6520815" algn="l"/>
                <a:tab pos="7638415" algn="l"/>
              </a:tabLst>
            </a:pPr>
            <a:r>
              <a:rPr dirty="0" sz="2000">
                <a:latin typeface="Century Schoolbook"/>
                <a:cs typeface="Century Schoolbook"/>
              </a:rPr>
              <a:t>The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c</a:t>
            </a:r>
            <a:r>
              <a:rPr dirty="0" sz="2000" spc="-10">
                <a:latin typeface="Century Schoolbook"/>
                <a:cs typeface="Century Schoolbook"/>
              </a:rPr>
              <a:t>l</a:t>
            </a:r>
            <a:r>
              <a:rPr dirty="0" sz="2000">
                <a:latin typeface="Century Schoolbook"/>
                <a:cs typeface="Century Schoolbook"/>
              </a:rPr>
              <a:t>e</a:t>
            </a:r>
            <a:r>
              <a:rPr dirty="0" sz="2000" spc="5">
                <a:latin typeface="Century Schoolbook"/>
                <a:cs typeface="Century Schoolbook"/>
              </a:rPr>
              <a:t>a</a:t>
            </a:r>
            <a:r>
              <a:rPr dirty="0" sz="2000">
                <a:latin typeface="Century Schoolbook"/>
                <a:cs typeface="Century Schoolbook"/>
              </a:rPr>
              <a:t>r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15">
                <a:latin typeface="Century Schoolbook"/>
                <a:cs typeface="Century Schoolbook"/>
              </a:rPr>
              <a:t>p</a:t>
            </a:r>
            <a:r>
              <a:rPr dirty="0" sz="2000">
                <a:latin typeface="Century Schoolbook"/>
                <a:cs typeface="Century Schoolbook"/>
              </a:rPr>
              <a:t>ro</a:t>
            </a:r>
            <a:r>
              <a:rPr dirty="0" sz="2000" spc="-10">
                <a:latin typeface="Century Schoolbook"/>
                <a:cs typeface="Century Schoolbook"/>
              </a:rPr>
              <a:t>p</a:t>
            </a:r>
            <a:r>
              <a:rPr dirty="0" sz="2000">
                <a:latin typeface="Century Schoolbook"/>
                <a:cs typeface="Century Schoolbook"/>
              </a:rPr>
              <a:t>erty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s</a:t>
            </a:r>
            <a:r>
              <a:rPr dirty="0" sz="2000" spc="-15">
                <a:latin typeface="Century Schoolbook"/>
                <a:cs typeface="Century Schoolbook"/>
              </a:rPr>
              <a:t>p</a:t>
            </a:r>
            <a:r>
              <a:rPr dirty="0" sz="2000">
                <a:latin typeface="Century Schoolbook"/>
                <a:cs typeface="Century Schoolbook"/>
              </a:rPr>
              <a:t>e</a:t>
            </a:r>
            <a:r>
              <a:rPr dirty="0" sz="2000" spc="-10">
                <a:latin typeface="Century Schoolbook"/>
                <a:cs typeface="Century Schoolbook"/>
              </a:rPr>
              <a:t>cif</a:t>
            </a:r>
            <a:r>
              <a:rPr dirty="0" sz="2000">
                <a:latin typeface="Century Schoolbook"/>
                <a:cs typeface="Century Schoolbook"/>
              </a:rPr>
              <a:t>i</a:t>
            </a:r>
            <a:r>
              <a:rPr dirty="0" sz="2000" spc="5">
                <a:latin typeface="Century Schoolbook"/>
                <a:cs typeface="Century Schoolbook"/>
              </a:rPr>
              <a:t>e</a:t>
            </a:r>
            <a:r>
              <a:rPr dirty="0" sz="2000">
                <a:latin typeface="Century Schoolbook"/>
                <a:cs typeface="Century Schoolbook"/>
              </a:rPr>
              <a:t>s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w</a:t>
            </a:r>
            <a:r>
              <a:rPr dirty="0" sz="2000" spc="-15">
                <a:latin typeface="Century Schoolbook"/>
                <a:cs typeface="Century Schoolbook"/>
              </a:rPr>
              <a:t>h</a:t>
            </a:r>
            <a:r>
              <a:rPr dirty="0" sz="2000">
                <a:latin typeface="Century Schoolbook"/>
                <a:cs typeface="Century Schoolbook"/>
              </a:rPr>
              <a:t>ich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si</a:t>
            </a:r>
            <a:r>
              <a:rPr dirty="0" sz="2000" spc="-10">
                <a:latin typeface="Century Schoolbook"/>
                <a:cs typeface="Century Schoolbook"/>
              </a:rPr>
              <a:t>d</a:t>
            </a:r>
            <a:r>
              <a:rPr dirty="0" sz="2000">
                <a:latin typeface="Century Schoolbook"/>
                <a:cs typeface="Century Schoolbook"/>
              </a:rPr>
              <a:t>es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10">
                <a:latin typeface="Century Schoolbook"/>
                <a:cs typeface="Century Schoolbook"/>
              </a:rPr>
              <a:t>o</a:t>
            </a:r>
            <a:r>
              <a:rPr dirty="0" sz="2000">
                <a:latin typeface="Century Schoolbook"/>
                <a:cs typeface="Century Schoolbook"/>
              </a:rPr>
              <a:t>f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an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ele</a:t>
            </a:r>
            <a:r>
              <a:rPr dirty="0" sz="2000" spc="-15">
                <a:latin typeface="Century Schoolbook"/>
                <a:cs typeface="Century Schoolbook"/>
              </a:rPr>
              <a:t>m</a:t>
            </a:r>
            <a:r>
              <a:rPr dirty="0" sz="2000">
                <a:latin typeface="Century Schoolbook"/>
                <a:cs typeface="Century Schoolbook"/>
              </a:rPr>
              <a:t>ent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other  </a:t>
            </a:r>
            <a:r>
              <a:rPr dirty="0" sz="2000">
                <a:latin typeface="Century Schoolbook"/>
                <a:cs typeface="Century Schoolbook"/>
              </a:rPr>
              <a:t>floating elements </a:t>
            </a:r>
            <a:r>
              <a:rPr dirty="0" sz="2000" spc="-5">
                <a:latin typeface="Century Schoolbook"/>
                <a:cs typeface="Century Schoolbook"/>
              </a:rPr>
              <a:t>are </a:t>
            </a:r>
            <a:r>
              <a:rPr dirty="0" sz="2000">
                <a:latin typeface="Century Schoolbook"/>
                <a:cs typeface="Century Schoolbook"/>
              </a:rPr>
              <a:t>not</a:t>
            </a:r>
            <a:r>
              <a:rPr dirty="0" sz="2000" spc="-11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allowed.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Add a </a:t>
            </a:r>
            <a:r>
              <a:rPr dirty="0" sz="2000" spc="-5">
                <a:latin typeface="Century Schoolbook"/>
                <a:cs typeface="Century Schoolbook"/>
              </a:rPr>
              <a:t>text </a:t>
            </a:r>
            <a:r>
              <a:rPr dirty="0" sz="2000">
                <a:latin typeface="Century Schoolbook"/>
                <a:cs typeface="Century Schoolbook"/>
              </a:rPr>
              <a:t>line into the image gallery, using the clear</a:t>
            </a:r>
            <a:r>
              <a:rPr dirty="0" sz="2000" spc="-229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property: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585"/>
              </a:spcBef>
            </a:pPr>
            <a:r>
              <a:rPr dirty="0" sz="2000" spc="-5">
                <a:latin typeface="Century Schoolbook"/>
                <a:cs typeface="Century Schoolbook"/>
              </a:rPr>
              <a:t>.text_line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2160"/>
              </a:lnSpc>
              <a:spcBef>
                <a:spcPts val="120"/>
              </a:spcBef>
            </a:pPr>
            <a:r>
              <a:rPr dirty="0" sz="2000">
                <a:latin typeface="Century Schoolbook"/>
                <a:cs typeface="Century Schoolbook"/>
              </a:rPr>
              <a:t>{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1920"/>
              </a:lnSpc>
            </a:pPr>
            <a:r>
              <a:rPr dirty="0" sz="2000" spc="-5">
                <a:latin typeface="Century Schoolbook"/>
                <a:cs typeface="Century Schoolbook"/>
              </a:rPr>
              <a:t>clear:both;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2160"/>
              </a:lnSpc>
            </a:pPr>
            <a:r>
              <a:rPr dirty="0" sz="2000">
                <a:latin typeface="Century Schoolbook"/>
                <a:cs typeface="Century Schoolbook"/>
              </a:rPr>
              <a:t>}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19888"/>
            <a:ext cx="55219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CSS L</a:t>
            </a:r>
            <a:r>
              <a:rPr dirty="0"/>
              <a:t>AYOUT AND</a:t>
            </a:r>
            <a:r>
              <a:rPr dirty="0" spc="254"/>
              <a:t> </a:t>
            </a:r>
            <a:r>
              <a:rPr dirty="0" sz="3000" spc="-5"/>
              <a:t>S</a:t>
            </a:r>
            <a:r>
              <a:rPr dirty="0" spc="-5"/>
              <a:t>TRUCTURE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612749"/>
            <a:ext cx="8272780" cy="551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marR="5080" indent="-274320">
              <a:lnSpc>
                <a:spcPct val="150000"/>
              </a:lnSpc>
              <a:spcBef>
                <a:spcPts val="1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The </a:t>
            </a:r>
            <a:r>
              <a:rPr dirty="0" sz="2000" spc="-5">
                <a:latin typeface="Century Schoolbook"/>
                <a:cs typeface="Century Schoolbook"/>
              </a:rPr>
              <a:t>idea behind CSS was </a:t>
            </a:r>
            <a:r>
              <a:rPr dirty="0" sz="2000" spc="-10">
                <a:latin typeface="Century Schoolbook"/>
                <a:cs typeface="Century Schoolbook"/>
              </a:rPr>
              <a:t>to </a:t>
            </a:r>
            <a:r>
              <a:rPr dirty="0" sz="2000" spc="-5">
                <a:latin typeface="Century Schoolbook"/>
                <a:cs typeface="Century Schoolbook"/>
              </a:rPr>
              <a:t>separate </a:t>
            </a:r>
            <a:r>
              <a:rPr dirty="0" sz="2000">
                <a:latin typeface="Century Schoolbook"/>
                <a:cs typeface="Century Schoolbook"/>
              </a:rPr>
              <a:t>the </a:t>
            </a:r>
            <a:r>
              <a:rPr dirty="0" sz="2000" spc="-5">
                <a:latin typeface="Century Schoolbook"/>
                <a:cs typeface="Century Schoolbook"/>
              </a:rPr>
              <a:t>formatting and </a:t>
            </a:r>
            <a:r>
              <a:rPr dirty="0" sz="2000" spc="-10">
                <a:latin typeface="Century Schoolbook"/>
                <a:cs typeface="Century Schoolbook"/>
              </a:rPr>
              <a:t>styling  </a:t>
            </a:r>
            <a:r>
              <a:rPr dirty="0" sz="2000">
                <a:latin typeface="Century Schoolbook"/>
                <a:cs typeface="Century Schoolbook"/>
              </a:rPr>
              <a:t>rules from the</a:t>
            </a:r>
            <a:r>
              <a:rPr dirty="0" sz="2000" spc="-8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content.</a:t>
            </a:r>
            <a:endParaRPr sz="2000">
              <a:latin typeface="Century Schoolbook"/>
              <a:cs typeface="Century Schoolbook"/>
            </a:endParaRPr>
          </a:p>
          <a:p>
            <a:pPr marL="287020" marR="318770" indent="-274320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Structure </a:t>
            </a:r>
            <a:r>
              <a:rPr dirty="0" sz="2000">
                <a:latin typeface="Century Schoolbook"/>
                <a:cs typeface="Century Schoolbook"/>
              </a:rPr>
              <a:t>of document can </a:t>
            </a:r>
            <a:r>
              <a:rPr dirty="0" sz="2000" spc="-5">
                <a:latin typeface="Century Schoolbook"/>
                <a:cs typeface="Century Schoolbook"/>
              </a:rPr>
              <a:t>be maintain by breaking the </a:t>
            </a:r>
            <a:r>
              <a:rPr dirty="0" sz="2000">
                <a:latin typeface="Century Schoolbook"/>
                <a:cs typeface="Century Schoolbook"/>
              </a:rPr>
              <a:t>page into  logical sections with div</a:t>
            </a:r>
            <a:r>
              <a:rPr dirty="0" sz="2000" spc="-15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elements.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800"/>
              </a:spcBef>
              <a:tabLst>
                <a:tab pos="969010" algn="l"/>
                <a:tab pos="2574290" algn="l"/>
              </a:tabLst>
            </a:pPr>
            <a:r>
              <a:rPr dirty="0" sz="2000" b="1">
                <a:latin typeface="Century Schoolbook"/>
                <a:cs typeface="Century Schoolbook"/>
              </a:rPr>
              <a:t>CSS	Navigation	Bars</a:t>
            </a:r>
            <a:endParaRPr sz="2000">
              <a:latin typeface="Century Schoolbook"/>
              <a:cs typeface="Century Schoolbook"/>
            </a:endParaRPr>
          </a:p>
          <a:p>
            <a:pPr marL="287020" marR="847090" indent="-274320">
              <a:lnSpc>
                <a:spcPct val="150000"/>
              </a:lnSpc>
              <a:spcBef>
                <a:spcPts val="605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With </a:t>
            </a:r>
            <a:r>
              <a:rPr dirty="0" sz="2000" spc="-5">
                <a:latin typeface="Century Schoolbook"/>
                <a:cs typeface="Century Schoolbook"/>
              </a:rPr>
              <a:t>CSS you </a:t>
            </a:r>
            <a:r>
              <a:rPr dirty="0" sz="2000">
                <a:latin typeface="Century Schoolbook"/>
                <a:cs typeface="Century Schoolbook"/>
              </a:rPr>
              <a:t>can </a:t>
            </a:r>
            <a:r>
              <a:rPr dirty="0" sz="2000" spc="-5">
                <a:latin typeface="Century Schoolbook"/>
                <a:cs typeface="Century Schoolbook"/>
              </a:rPr>
              <a:t>transform </a:t>
            </a:r>
            <a:r>
              <a:rPr dirty="0" sz="2000">
                <a:latin typeface="Century Schoolbook"/>
                <a:cs typeface="Century Schoolbook"/>
              </a:rPr>
              <a:t>boring HTML </a:t>
            </a:r>
            <a:r>
              <a:rPr dirty="0" sz="2000" spc="-5">
                <a:latin typeface="Century Schoolbook"/>
                <a:cs typeface="Century Schoolbook"/>
              </a:rPr>
              <a:t>menus </a:t>
            </a:r>
            <a:r>
              <a:rPr dirty="0" sz="2000">
                <a:latin typeface="Century Schoolbook"/>
                <a:cs typeface="Century Schoolbook"/>
              </a:rPr>
              <a:t>into</a:t>
            </a:r>
            <a:r>
              <a:rPr dirty="0" sz="2000" spc="-145">
                <a:latin typeface="Century Schoolbook"/>
                <a:cs typeface="Century Schoolbook"/>
              </a:rPr>
              <a:t> </a:t>
            </a:r>
            <a:r>
              <a:rPr dirty="0" sz="2000" spc="10">
                <a:latin typeface="Century Schoolbook"/>
                <a:cs typeface="Century Schoolbook"/>
              </a:rPr>
              <a:t>good-  </a:t>
            </a:r>
            <a:r>
              <a:rPr dirty="0" sz="2000">
                <a:latin typeface="Century Schoolbook"/>
                <a:cs typeface="Century Schoolbook"/>
              </a:rPr>
              <a:t>looking navigation</a:t>
            </a:r>
            <a:r>
              <a:rPr dirty="0" sz="2000" spc="-100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bars.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800"/>
              </a:spcBef>
            </a:pPr>
            <a:r>
              <a:rPr dirty="0" sz="2000">
                <a:latin typeface="Century Schoolbook"/>
                <a:cs typeface="Century Schoolbook"/>
              </a:rPr>
              <a:t>Navigation Bar = List of</a:t>
            </a:r>
            <a:r>
              <a:rPr dirty="0" sz="2000" spc="-11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Links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A navigation </a:t>
            </a:r>
            <a:r>
              <a:rPr dirty="0" sz="2000" spc="-5">
                <a:latin typeface="Century Schoolbook"/>
                <a:cs typeface="Century Schoolbook"/>
              </a:rPr>
              <a:t>bar </a:t>
            </a:r>
            <a:r>
              <a:rPr dirty="0" sz="2000">
                <a:latin typeface="Century Schoolbook"/>
                <a:cs typeface="Century Schoolbook"/>
              </a:rPr>
              <a:t>needs standard HTML </a:t>
            </a:r>
            <a:r>
              <a:rPr dirty="0" sz="2000" spc="-5">
                <a:latin typeface="Century Schoolbook"/>
                <a:cs typeface="Century Schoolbook"/>
              </a:rPr>
              <a:t>as </a:t>
            </a:r>
            <a:r>
              <a:rPr dirty="0" sz="2000">
                <a:latin typeface="Century Schoolbook"/>
                <a:cs typeface="Century Schoolbook"/>
              </a:rPr>
              <a:t>a</a:t>
            </a:r>
            <a:r>
              <a:rPr dirty="0" sz="2000" spc="-150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base.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A navigation </a:t>
            </a:r>
            <a:r>
              <a:rPr dirty="0" sz="2000" spc="-5">
                <a:latin typeface="Century Schoolbook"/>
                <a:cs typeface="Century Schoolbook"/>
              </a:rPr>
              <a:t>bar </a:t>
            </a:r>
            <a:r>
              <a:rPr dirty="0" sz="2000">
                <a:latin typeface="Century Schoolbook"/>
                <a:cs typeface="Century Schoolbook"/>
              </a:rPr>
              <a:t>is </a:t>
            </a:r>
            <a:r>
              <a:rPr dirty="0" sz="2000" spc="-5">
                <a:latin typeface="Century Schoolbook"/>
                <a:cs typeface="Century Schoolbook"/>
              </a:rPr>
              <a:t>basically </a:t>
            </a:r>
            <a:r>
              <a:rPr dirty="0" sz="2000">
                <a:latin typeface="Century Schoolbook"/>
                <a:cs typeface="Century Schoolbook"/>
              </a:rPr>
              <a:t>a list of links, so using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 spc="5">
                <a:latin typeface="Century Schoolbook"/>
                <a:cs typeface="Century Schoolbook"/>
              </a:rPr>
              <a:t>&lt;ul&gt;</a:t>
            </a:r>
            <a:r>
              <a:rPr dirty="0" sz="2000" spc="-260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and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Century Schoolbook"/>
                <a:cs typeface="Century Schoolbook"/>
              </a:rPr>
              <a:t>&lt;li&gt; elements </a:t>
            </a:r>
            <a:r>
              <a:rPr dirty="0" sz="2000" spc="-5">
                <a:latin typeface="Century Schoolbook"/>
                <a:cs typeface="Century Schoolbook"/>
              </a:rPr>
              <a:t>makes </a:t>
            </a:r>
            <a:r>
              <a:rPr dirty="0" sz="2000">
                <a:latin typeface="Century Schoolbook"/>
                <a:cs typeface="Century Schoolbook"/>
              </a:rPr>
              <a:t>perfect</a:t>
            </a:r>
            <a:r>
              <a:rPr dirty="0" sz="2000" spc="-14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sense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19888"/>
            <a:ext cx="55219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CSS L</a:t>
            </a:r>
            <a:r>
              <a:rPr dirty="0"/>
              <a:t>AYOUT AND</a:t>
            </a:r>
            <a:r>
              <a:rPr dirty="0" spc="254"/>
              <a:t> </a:t>
            </a:r>
            <a:r>
              <a:rPr dirty="0" sz="3000" spc="-5"/>
              <a:t>S</a:t>
            </a:r>
            <a:r>
              <a:rPr dirty="0" spc="-5"/>
              <a:t>TRUCTURE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442061"/>
            <a:ext cx="8274050" cy="5805805"/>
          </a:xfrm>
          <a:prstGeom prst="rect">
            <a:avLst/>
          </a:prstGeom>
        </p:spPr>
        <p:txBody>
          <a:bodyPr wrap="square" lIns="0" tIns="181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2000" b="1">
                <a:latin typeface="Century Schoolbook"/>
                <a:cs typeface="Century Schoolbook"/>
              </a:rPr>
              <a:t>Vertical Navigation</a:t>
            </a:r>
            <a:r>
              <a:rPr dirty="0" sz="2000" spc="-55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Bar</a:t>
            </a:r>
            <a:endParaRPr sz="2000">
              <a:latin typeface="Century Schoolbook"/>
              <a:cs typeface="Century Schoolbook"/>
            </a:endParaRPr>
          </a:p>
          <a:p>
            <a:pPr algn="just" marL="287020" marR="5080" indent="-274320">
              <a:lnSpc>
                <a:spcPct val="150100"/>
              </a:lnSpc>
              <a:spcBef>
                <a:spcPts val="13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7020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To build </a:t>
            </a:r>
            <a:r>
              <a:rPr dirty="0" sz="2000">
                <a:latin typeface="Century Schoolbook"/>
                <a:cs typeface="Century Schoolbook"/>
              </a:rPr>
              <a:t>a </a:t>
            </a:r>
            <a:r>
              <a:rPr dirty="0" sz="2000" spc="-5">
                <a:latin typeface="Century Schoolbook"/>
                <a:cs typeface="Century Schoolbook"/>
              </a:rPr>
              <a:t>vertical navigation </a:t>
            </a:r>
            <a:r>
              <a:rPr dirty="0" sz="2000">
                <a:latin typeface="Century Schoolbook"/>
                <a:cs typeface="Century Schoolbook"/>
              </a:rPr>
              <a:t>bar </a:t>
            </a:r>
            <a:r>
              <a:rPr dirty="0" sz="2000" spc="-5">
                <a:latin typeface="Century Schoolbook"/>
                <a:cs typeface="Century Schoolbook"/>
              </a:rPr>
              <a:t>we only need </a:t>
            </a:r>
            <a:r>
              <a:rPr dirty="0" sz="2000" spc="-10">
                <a:latin typeface="Century Schoolbook"/>
                <a:cs typeface="Century Schoolbook"/>
              </a:rPr>
              <a:t>to </a:t>
            </a:r>
            <a:r>
              <a:rPr dirty="0" sz="2000" spc="-5">
                <a:latin typeface="Century Schoolbook"/>
                <a:cs typeface="Century Schoolbook"/>
              </a:rPr>
              <a:t>style </a:t>
            </a:r>
            <a:r>
              <a:rPr dirty="0" sz="2000">
                <a:latin typeface="Century Schoolbook"/>
                <a:cs typeface="Century Schoolbook"/>
              </a:rPr>
              <a:t>the &lt;a&gt;  elements in </a:t>
            </a:r>
            <a:r>
              <a:rPr dirty="0" sz="2000" spc="-5">
                <a:latin typeface="Century Schoolbook"/>
                <a:cs typeface="Century Schoolbook"/>
              </a:rPr>
              <a:t>addition </a:t>
            </a:r>
            <a:r>
              <a:rPr dirty="0" sz="2000">
                <a:latin typeface="Century Schoolbook"/>
                <a:cs typeface="Century Schoolbook"/>
              </a:rPr>
              <a:t>to the list</a:t>
            </a:r>
            <a:r>
              <a:rPr dirty="0" sz="2000" spc="-16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code.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2160"/>
              </a:lnSpc>
              <a:spcBef>
                <a:spcPts val="585"/>
              </a:spcBef>
            </a:pPr>
            <a:r>
              <a:rPr dirty="0" sz="2000">
                <a:latin typeface="Century Schoolbook"/>
                <a:cs typeface="Century Schoolbook"/>
              </a:rPr>
              <a:t>a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1920"/>
              </a:lnSpc>
            </a:pPr>
            <a:r>
              <a:rPr dirty="0" sz="2000">
                <a:latin typeface="Century Schoolbook"/>
                <a:cs typeface="Century Schoolbook"/>
              </a:rPr>
              <a:t>{</a:t>
            </a:r>
            <a:endParaRPr sz="2000">
              <a:latin typeface="Century Schoolbook"/>
              <a:cs typeface="Century Schoolbook"/>
            </a:endParaRPr>
          </a:p>
          <a:p>
            <a:pPr marL="286385" marR="6376035">
              <a:lnSpc>
                <a:spcPts val="1920"/>
              </a:lnSpc>
              <a:spcBef>
                <a:spcPts val="225"/>
              </a:spcBef>
            </a:pPr>
            <a:r>
              <a:rPr dirty="0" sz="2000" spc="-5">
                <a:latin typeface="Century Schoolbook"/>
                <a:cs typeface="Century Schoolbook"/>
              </a:rPr>
              <a:t>d</a:t>
            </a:r>
            <a:r>
              <a:rPr dirty="0" sz="2000">
                <a:latin typeface="Century Schoolbook"/>
                <a:cs typeface="Century Schoolbook"/>
              </a:rPr>
              <a:t>ispla</a:t>
            </a:r>
            <a:r>
              <a:rPr dirty="0" sz="2000" spc="5">
                <a:latin typeface="Century Schoolbook"/>
                <a:cs typeface="Century Schoolbook"/>
              </a:rPr>
              <a:t>y</a:t>
            </a:r>
            <a:r>
              <a:rPr dirty="0" sz="2000">
                <a:latin typeface="Century Schoolbook"/>
                <a:cs typeface="Century Schoolbook"/>
              </a:rPr>
              <a:t>:b</a:t>
            </a:r>
            <a:r>
              <a:rPr dirty="0" sz="2000" spc="-10">
                <a:latin typeface="Century Schoolbook"/>
                <a:cs typeface="Century Schoolbook"/>
              </a:rPr>
              <a:t>l</a:t>
            </a:r>
            <a:r>
              <a:rPr dirty="0" sz="2000">
                <a:latin typeface="Century Schoolbook"/>
                <a:cs typeface="Century Schoolbook"/>
              </a:rPr>
              <a:t>o</a:t>
            </a:r>
            <a:r>
              <a:rPr dirty="0" sz="2000" spc="-10">
                <a:latin typeface="Century Schoolbook"/>
                <a:cs typeface="Century Schoolbook"/>
              </a:rPr>
              <a:t>c</a:t>
            </a:r>
            <a:r>
              <a:rPr dirty="0" sz="2000" spc="5">
                <a:latin typeface="Century Schoolbook"/>
                <a:cs typeface="Century Schoolbook"/>
              </a:rPr>
              <a:t>k</a:t>
            </a:r>
            <a:r>
              <a:rPr dirty="0" sz="2000">
                <a:latin typeface="Century Schoolbook"/>
                <a:cs typeface="Century Schoolbook"/>
              </a:rPr>
              <a:t>;  </a:t>
            </a:r>
            <a:r>
              <a:rPr dirty="0" sz="2000" spc="-5">
                <a:latin typeface="Century Schoolbook"/>
                <a:cs typeface="Century Schoolbook"/>
              </a:rPr>
              <a:t>width:60px;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ts val="1935"/>
              </a:lnSpc>
            </a:pPr>
            <a:r>
              <a:rPr dirty="0" sz="2000">
                <a:latin typeface="Century Schoolbook"/>
                <a:cs typeface="Century Schoolbook"/>
              </a:rPr>
              <a:t>}</a:t>
            </a:r>
            <a:endParaRPr sz="2000">
              <a:latin typeface="Century Schoolbook"/>
              <a:cs typeface="Century Schoolbook"/>
            </a:endParaRPr>
          </a:p>
          <a:p>
            <a:pPr algn="just" marL="287020" marR="6350" indent="-274320">
              <a:lnSpc>
                <a:spcPct val="150000"/>
              </a:lnSpc>
              <a:spcBef>
                <a:spcPts val="135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7020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display:block </a:t>
            </a:r>
            <a:r>
              <a:rPr dirty="0" sz="2000">
                <a:latin typeface="Century Schoolbook"/>
                <a:cs typeface="Century Schoolbook"/>
              </a:rPr>
              <a:t>- </a:t>
            </a:r>
            <a:r>
              <a:rPr dirty="0" sz="2000" spc="-5">
                <a:latin typeface="Century Schoolbook"/>
                <a:cs typeface="Century Schoolbook"/>
              </a:rPr>
              <a:t>Displaying </a:t>
            </a:r>
            <a:r>
              <a:rPr dirty="0" sz="2000">
                <a:latin typeface="Century Schoolbook"/>
                <a:cs typeface="Century Schoolbook"/>
              </a:rPr>
              <a:t>the </a:t>
            </a:r>
            <a:r>
              <a:rPr dirty="0" sz="2000" spc="-5">
                <a:latin typeface="Century Schoolbook"/>
                <a:cs typeface="Century Schoolbook"/>
              </a:rPr>
              <a:t>links </a:t>
            </a:r>
            <a:r>
              <a:rPr dirty="0" sz="2000">
                <a:latin typeface="Century Schoolbook"/>
                <a:cs typeface="Century Schoolbook"/>
              </a:rPr>
              <a:t>as </a:t>
            </a:r>
            <a:r>
              <a:rPr dirty="0" sz="2000" spc="-5">
                <a:latin typeface="Century Schoolbook"/>
                <a:cs typeface="Century Schoolbook"/>
              </a:rPr>
              <a:t>block elements makes the </a:t>
            </a:r>
            <a:r>
              <a:rPr dirty="0" sz="2000" spc="545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whole </a:t>
            </a:r>
            <a:r>
              <a:rPr dirty="0" sz="2000">
                <a:latin typeface="Century Schoolbook"/>
                <a:cs typeface="Century Schoolbook"/>
              </a:rPr>
              <a:t>link </a:t>
            </a:r>
            <a:r>
              <a:rPr dirty="0" sz="2000" spc="-5">
                <a:latin typeface="Century Schoolbook"/>
                <a:cs typeface="Century Schoolbook"/>
              </a:rPr>
              <a:t>area clickable (not just the text), and </a:t>
            </a:r>
            <a:r>
              <a:rPr dirty="0" sz="2000">
                <a:latin typeface="Century Schoolbook"/>
                <a:cs typeface="Century Schoolbook"/>
              </a:rPr>
              <a:t>it </a:t>
            </a:r>
            <a:r>
              <a:rPr dirty="0" sz="2000" spc="-5">
                <a:latin typeface="Century Schoolbook"/>
                <a:cs typeface="Century Schoolbook"/>
              </a:rPr>
              <a:t>allows </a:t>
            </a:r>
            <a:r>
              <a:rPr dirty="0" sz="2000" spc="-10">
                <a:latin typeface="Century Schoolbook"/>
                <a:cs typeface="Century Schoolbook"/>
              </a:rPr>
              <a:t>us </a:t>
            </a:r>
            <a:r>
              <a:rPr dirty="0" sz="2000" spc="-15">
                <a:latin typeface="Century Schoolbook"/>
                <a:cs typeface="Century Schoolbook"/>
              </a:rPr>
              <a:t>to </a:t>
            </a:r>
            <a:r>
              <a:rPr dirty="0" sz="2000" spc="52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specify </a:t>
            </a:r>
            <a:r>
              <a:rPr dirty="0" sz="2000" spc="-5">
                <a:latin typeface="Century Schoolbook"/>
                <a:cs typeface="Century Schoolbook"/>
              </a:rPr>
              <a:t>the</a:t>
            </a:r>
            <a:r>
              <a:rPr dirty="0" sz="2000" spc="-5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width</a:t>
            </a:r>
            <a:endParaRPr sz="20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dirty="0" sz="2000" spc="-5" b="1">
                <a:latin typeface="Century Schoolbook"/>
                <a:cs typeface="Century Schoolbook"/>
              </a:rPr>
              <a:t>Horizontal </a:t>
            </a:r>
            <a:r>
              <a:rPr dirty="0" sz="2000" b="1">
                <a:latin typeface="Century Schoolbook"/>
                <a:cs typeface="Century Schoolbook"/>
              </a:rPr>
              <a:t>Navigation</a:t>
            </a:r>
            <a:r>
              <a:rPr dirty="0" sz="2000" spc="-40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Bar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1335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There </a:t>
            </a:r>
            <a:r>
              <a:rPr dirty="0" sz="2000" spc="-5">
                <a:latin typeface="Century Schoolbook"/>
                <a:cs typeface="Century Schoolbook"/>
              </a:rPr>
              <a:t>are two </a:t>
            </a:r>
            <a:r>
              <a:rPr dirty="0" sz="2000">
                <a:latin typeface="Century Schoolbook"/>
                <a:cs typeface="Century Schoolbook"/>
              </a:rPr>
              <a:t>ways </a:t>
            </a:r>
            <a:r>
              <a:rPr dirty="0" sz="2000" spc="-5">
                <a:latin typeface="Century Schoolbook"/>
                <a:cs typeface="Century Schoolbook"/>
              </a:rPr>
              <a:t>to </a:t>
            </a:r>
            <a:r>
              <a:rPr dirty="0" sz="2000">
                <a:latin typeface="Century Schoolbook"/>
                <a:cs typeface="Century Schoolbook"/>
              </a:rPr>
              <a:t>create a horizontal navigation </a:t>
            </a:r>
            <a:r>
              <a:rPr dirty="0" sz="2000" spc="-5">
                <a:latin typeface="Century Schoolbook"/>
                <a:cs typeface="Century Schoolbook"/>
              </a:rPr>
              <a:t>bar.</a:t>
            </a:r>
            <a:r>
              <a:rPr dirty="0" sz="2000" spc="-23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Using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200"/>
              </a:spcBef>
            </a:pPr>
            <a:r>
              <a:rPr dirty="0" sz="2000" spc="-5" b="1">
                <a:latin typeface="Century Schoolbook"/>
                <a:cs typeface="Century Schoolbook"/>
              </a:rPr>
              <a:t>inline </a:t>
            </a:r>
            <a:r>
              <a:rPr dirty="0" sz="2000">
                <a:latin typeface="Century Schoolbook"/>
                <a:cs typeface="Century Schoolbook"/>
              </a:rPr>
              <a:t>or </a:t>
            </a:r>
            <a:r>
              <a:rPr dirty="0" sz="2000" spc="-5" b="1">
                <a:latin typeface="Century Schoolbook"/>
                <a:cs typeface="Century Schoolbook"/>
              </a:rPr>
              <a:t>floating </a:t>
            </a:r>
            <a:r>
              <a:rPr dirty="0" sz="2000">
                <a:latin typeface="Century Schoolbook"/>
                <a:cs typeface="Century Schoolbook"/>
              </a:rPr>
              <a:t>list</a:t>
            </a:r>
            <a:r>
              <a:rPr dirty="0" sz="2000" spc="-114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items.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19888"/>
            <a:ext cx="55219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CSS L</a:t>
            </a:r>
            <a:r>
              <a:rPr dirty="0"/>
              <a:t>AYOUT AND</a:t>
            </a:r>
            <a:r>
              <a:rPr dirty="0" spc="254"/>
              <a:t> </a:t>
            </a:r>
            <a:r>
              <a:rPr dirty="0" sz="3000" spc="-5"/>
              <a:t>S</a:t>
            </a:r>
            <a:r>
              <a:rPr dirty="0" spc="-5"/>
              <a:t>TRUCTURE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612749"/>
            <a:ext cx="8272780" cy="6061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marR="5080" indent="-274320">
              <a:lnSpc>
                <a:spcPct val="150000"/>
              </a:lnSpc>
              <a:spcBef>
                <a:spcPts val="1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  <a:tab pos="582295" algn="l"/>
                <a:tab pos="1132840" algn="l"/>
                <a:tab pos="1858010" algn="l"/>
                <a:tab pos="2370455" algn="l"/>
                <a:tab pos="3085465" algn="l"/>
                <a:tab pos="3441700" algn="l"/>
                <a:tab pos="3843020" algn="l"/>
                <a:tab pos="4356735" algn="l"/>
                <a:tab pos="5100320" algn="l"/>
                <a:tab pos="5746750" algn="l"/>
                <a:tab pos="6298565" algn="l"/>
                <a:tab pos="6990715" algn="l"/>
                <a:tab pos="7348855" algn="l"/>
                <a:tab pos="7879080" algn="l"/>
              </a:tabLst>
            </a:pPr>
            <a:r>
              <a:rPr dirty="0" sz="2000" spc="-10">
                <a:latin typeface="Century Schoolbook"/>
                <a:cs typeface="Century Schoolbook"/>
              </a:rPr>
              <a:t>i</a:t>
            </a:r>
            <a:r>
              <a:rPr dirty="0" sz="2000">
                <a:latin typeface="Century Schoolbook"/>
                <a:cs typeface="Century Schoolbook"/>
              </a:rPr>
              <a:t>f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5">
                <a:latin typeface="Century Schoolbook"/>
                <a:cs typeface="Century Schoolbook"/>
              </a:rPr>
              <a:t>y</a:t>
            </a:r>
            <a:r>
              <a:rPr dirty="0" sz="2000" spc="5">
                <a:latin typeface="Century Schoolbook"/>
                <a:cs typeface="Century Schoolbook"/>
              </a:rPr>
              <a:t>o</a:t>
            </a:r>
            <a:r>
              <a:rPr dirty="0" sz="2000">
                <a:latin typeface="Century Schoolbook"/>
                <a:cs typeface="Century Schoolbook"/>
              </a:rPr>
              <a:t>u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want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5">
                <a:latin typeface="Century Schoolbook"/>
                <a:cs typeface="Century Schoolbook"/>
              </a:rPr>
              <a:t>t</a:t>
            </a:r>
            <a:r>
              <a:rPr dirty="0" sz="2000" spc="-15">
                <a:latin typeface="Century Schoolbook"/>
                <a:cs typeface="Century Schoolbook"/>
              </a:rPr>
              <a:t>h</a:t>
            </a:r>
            <a:r>
              <a:rPr dirty="0" sz="2000">
                <a:latin typeface="Century Schoolbook"/>
                <a:cs typeface="Century Schoolbook"/>
              </a:rPr>
              <a:t>e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10">
                <a:latin typeface="Century Schoolbook"/>
                <a:cs typeface="Century Schoolbook"/>
              </a:rPr>
              <a:t>l</a:t>
            </a:r>
            <a:r>
              <a:rPr dirty="0" sz="2000">
                <a:latin typeface="Century Schoolbook"/>
                <a:cs typeface="Century Schoolbook"/>
              </a:rPr>
              <a:t>inks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15">
                <a:latin typeface="Century Schoolbook"/>
                <a:cs typeface="Century Schoolbook"/>
              </a:rPr>
              <a:t>t</a:t>
            </a:r>
            <a:r>
              <a:rPr dirty="0" sz="2000">
                <a:latin typeface="Century Schoolbook"/>
                <a:cs typeface="Century Schoolbook"/>
              </a:rPr>
              <a:t>o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be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5">
                <a:latin typeface="Century Schoolbook"/>
                <a:cs typeface="Century Schoolbook"/>
              </a:rPr>
              <a:t>t</a:t>
            </a:r>
            <a:r>
              <a:rPr dirty="0" sz="2000" spc="-15">
                <a:latin typeface="Century Schoolbook"/>
                <a:cs typeface="Century Schoolbook"/>
              </a:rPr>
              <a:t>h</a:t>
            </a:r>
            <a:r>
              <a:rPr dirty="0" sz="2000">
                <a:latin typeface="Century Schoolbook"/>
                <a:cs typeface="Century Schoolbook"/>
              </a:rPr>
              <a:t>e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s</a:t>
            </a:r>
            <a:r>
              <a:rPr dirty="0" sz="2000" spc="-15">
                <a:latin typeface="Century Schoolbook"/>
                <a:cs typeface="Century Schoolbook"/>
              </a:rPr>
              <a:t>a</a:t>
            </a:r>
            <a:r>
              <a:rPr dirty="0" sz="2000" spc="-5">
                <a:latin typeface="Century Schoolbook"/>
                <a:cs typeface="Century Schoolbook"/>
              </a:rPr>
              <a:t>m</a:t>
            </a:r>
            <a:r>
              <a:rPr dirty="0" sz="2000">
                <a:latin typeface="Century Schoolbook"/>
                <a:cs typeface="Century Schoolbook"/>
              </a:rPr>
              <a:t>e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20">
                <a:latin typeface="Century Schoolbook"/>
                <a:cs typeface="Century Schoolbook"/>
              </a:rPr>
              <a:t>s</a:t>
            </a:r>
            <a:r>
              <a:rPr dirty="0" sz="2000">
                <a:latin typeface="Century Schoolbook"/>
                <a:cs typeface="Century Schoolbook"/>
              </a:rPr>
              <a:t>i</a:t>
            </a:r>
            <a:r>
              <a:rPr dirty="0" sz="2000" spc="-15">
                <a:latin typeface="Century Schoolbook"/>
                <a:cs typeface="Century Schoolbook"/>
              </a:rPr>
              <a:t>z</a:t>
            </a:r>
            <a:r>
              <a:rPr dirty="0" sz="2000">
                <a:latin typeface="Century Schoolbook"/>
                <a:cs typeface="Century Schoolbook"/>
              </a:rPr>
              <a:t>e,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5">
                <a:latin typeface="Century Schoolbook"/>
                <a:cs typeface="Century Schoolbook"/>
              </a:rPr>
              <a:t>y</a:t>
            </a:r>
            <a:r>
              <a:rPr dirty="0" sz="2000" spc="5">
                <a:latin typeface="Century Schoolbook"/>
                <a:cs typeface="Century Schoolbook"/>
              </a:rPr>
              <a:t>o</a:t>
            </a:r>
            <a:r>
              <a:rPr dirty="0" sz="2000">
                <a:latin typeface="Century Schoolbook"/>
                <a:cs typeface="Century Schoolbook"/>
              </a:rPr>
              <a:t>u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ha</a:t>
            </a:r>
            <a:r>
              <a:rPr dirty="0" sz="2000" spc="-10">
                <a:latin typeface="Century Schoolbook"/>
                <a:cs typeface="Century Schoolbook"/>
              </a:rPr>
              <a:t>v</a:t>
            </a:r>
            <a:r>
              <a:rPr dirty="0" sz="2000">
                <a:latin typeface="Century Schoolbook"/>
                <a:cs typeface="Century Schoolbook"/>
              </a:rPr>
              <a:t>e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to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u</a:t>
            </a:r>
            <a:r>
              <a:rPr dirty="0" sz="2000" spc="-20">
                <a:latin typeface="Century Schoolbook"/>
                <a:cs typeface="Century Schoolbook"/>
              </a:rPr>
              <a:t>s</a:t>
            </a:r>
            <a:r>
              <a:rPr dirty="0" sz="2000">
                <a:latin typeface="Century Schoolbook"/>
                <a:cs typeface="Century Schoolbook"/>
              </a:rPr>
              <a:t>e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 spc="-5">
                <a:latin typeface="Century Schoolbook"/>
                <a:cs typeface="Century Schoolbook"/>
              </a:rPr>
              <a:t>t</a:t>
            </a:r>
            <a:r>
              <a:rPr dirty="0" sz="2000" spc="-15">
                <a:latin typeface="Century Schoolbook"/>
                <a:cs typeface="Century Schoolbook"/>
              </a:rPr>
              <a:t>h</a:t>
            </a:r>
            <a:r>
              <a:rPr dirty="0" sz="2000">
                <a:latin typeface="Century Schoolbook"/>
                <a:cs typeface="Century Schoolbook"/>
              </a:rPr>
              <a:t>e  </a:t>
            </a:r>
            <a:r>
              <a:rPr dirty="0" sz="2000">
                <a:latin typeface="Century Schoolbook"/>
                <a:cs typeface="Century Schoolbook"/>
              </a:rPr>
              <a:t>floating</a:t>
            </a:r>
            <a:r>
              <a:rPr dirty="0" sz="2000" spc="-5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method.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000" spc="-5" b="1">
                <a:latin typeface="Century Schoolbook"/>
                <a:cs typeface="Century Schoolbook"/>
              </a:rPr>
              <a:t>Inline </a:t>
            </a:r>
            <a:r>
              <a:rPr dirty="0" sz="2000" b="1">
                <a:latin typeface="Century Schoolbook"/>
                <a:cs typeface="Century Schoolbook"/>
              </a:rPr>
              <a:t>List</a:t>
            </a:r>
            <a:r>
              <a:rPr dirty="0" sz="2000" spc="-25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Items</a:t>
            </a:r>
            <a:endParaRPr sz="2000">
              <a:latin typeface="Century Schoolbook"/>
              <a:cs typeface="Century Schoolbook"/>
            </a:endParaRPr>
          </a:p>
          <a:p>
            <a:pPr marL="287020" marR="188595" indent="-274320">
              <a:lnSpc>
                <a:spcPct val="150000"/>
              </a:lnSpc>
              <a:spcBef>
                <a:spcPts val="13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To </a:t>
            </a:r>
            <a:r>
              <a:rPr dirty="0" sz="2000" spc="-5">
                <a:latin typeface="Century Schoolbook"/>
                <a:cs typeface="Century Schoolbook"/>
              </a:rPr>
              <a:t>build </a:t>
            </a:r>
            <a:r>
              <a:rPr dirty="0" sz="2000">
                <a:latin typeface="Century Schoolbook"/>
                <a:cs typeface="Century Schoolbook"/>
              </a:rPr>
              <a:t>a horizontal navigation </a:t>
            </a:r>
            <a:r>
              <a:rPr dirty="0" sz="2000" spc="-5">
                <a:latin typeface="Century Schoolbook"/>
                <a:cs typeface="Century Schoolbook"/>
              </a:rPr>
              <a:t>bar </a:t>
            </a:r>
            <a:r>
              <a:rPr dirty="0" sz="2000">
                <a:latin typeface="Century Schoolbook"/>
                <a:cs typeface="Century Schoolbook"/>
              </a:rPr>
              <a:t>is </a:t>
            </a:r>
            <a:r>
              <a:rPr dirty="0" sz="2000" spc="-5">
                <a:latin typeface="Century Schoolbook"/>
                <a:cs typeface="Century Schoolbook"/>
              </a:rPr>
              <a:t>to </a:t>
            </a:r>
            <a:r>
              <a:rPr dirty="0" sz="2000">
                <a:latin typeface="Century Schoolbook"/>
                <a:cs typeface="Century Schoolbook"/>
              </a:rPr>
              <a:t>specify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 spc="5">
                <a:latin typeface="Century Schoolbook"/>
                <a:cs typeface="Century Schoolbook"/>
              </a:rPr>
              <a:t>&lt;li&gt;</a:t>
            </a:r>
            <a:r>
              <a:rPr dirty="0" sz="2000" spc="-21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elements  </a:t>
            </a:r>
            <a:r>
              <a:rPr dirty="0" sz="2000" spc="-5">
                <a:latin typeface="Century Schoolbook"/>
                <a:cs typeface="Century Schoolbook"/>
              </a:rPr>
              <a:t>as</a:t>
            </a:r>
            <a:r>
              <a:rPr dirty="0" sz="2000" spc="-1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inline</a:t>
            </a:r>
            <a:endParaRPr sz="2000">
              <a:latin typeface="Century Schoolbook"/>
              <a:cs typeface="Century Schoolbook"/>
            </a:endParaRPr>
          </a:p>
          <a:p>
            <a:pPr algn="ctr" marR="6108065">
              <a:lnSpc>
                <a:spcPts val="2160"/>
              </a:lnSpc>
              <a:spcBef>
                <a:spcPts val="590"/>
              </a:spcBef>
            </a:pPr>
            <a:r>
              <a:rPr dirty="0" sz="2000">
                <a:latin typeface="Century Schoolbook"/>
                <a:cs typeface="Century Schoolbook"/>
              </a:rPr>
              <a:t>li</a:t>
            </a:r>
            <a:endParaRPr sz="2000">
              <a:latin typeface="Century Schoolbook"/>
              <a:cs typeface="Century Schoolbook"/>
            </a:endParaRPr>
          </a:p>
          <a:p>
            <a:pPr marL="927100">
              <a:lnSpc>
                <a:spcPts val="1920"/>
              </a:lnSpc>
            </a:pPr>
            <a:r>
              <a:rPr dirty="0" sz="2000">
                <a:latin typeface="Century Schoolbook"/>
                <a:cs typeface="Century Schoolbook"/>
              </a:rPr>
              <a:t>{</a:t>
            </a:r>
            <a:endParaRPr sz="2000">
              <a:latin typeface="Century Schoolbook"/>
              <a:cs typeface="Century Schoolbook"/>
            </a:endParaRPr>
          </a:p>
          <a:p>
            <a:pPr marL="927100">
              <a:lnSpc>
                <a:spcPts val="1920"/>
              </a:lnSpc>
            </a:pPr>
            <a:r>
              <a:rPr dirty="0" sz="2000">
                <a:latin typeface="Century Schoolbook"/>
                <a:cs typeface="Century Schoolbook"/>
              </a:rPr>
              <a:t>display:inline;</a:t>
            </a:r>
            <a:endParaRPr sz="2000">
              <a:latin typeface="Century Schoolbook"/>
              <a:cs typeface="Century Schoolbook"/>
            </a:endParaRPr>
          </a:p>
          <a:p>
            <a:pPr marL="927100">
              <a:lnSpc>
                <a:spcPts val="2160"/>
              </a:lnSpc>
            </a:pPr>
            <a:r>
              <a:rPr dirty="0" sz="2000">
                <a:latin typeface="Century Schoolbook"/>
                <a:cs typeface="Century Schoolbook"/>
              </a:rPr>
              <a:t>}</a:t>
            </a:r>
            <a:endParaRPr sz="2000">
              <a:latin typeface="Century Schoolbook"/>
              <a:cs typeface="Century Schoolbook"/>
            </a:endParaRPr>
          </a:p>
          <a:p>
            <a:pPr algn="just" marL="287020" marR="17145" indent="-274320">
              <a:lnSpc>
                <a:spcPct val="150000"/>
              </a:lnSpc>
              <a:spcBef>
                <a:spcPts val="13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357505" algn="l"/>
              </a:tabLst>
            </a:pPr>
            <a:r>
              <a:rPr dirty="0"/>
              <a:t>	</a:t>
            </a:r>
            <a:r>
              <a:rPr dirty="0" sz="2000">
                <a:latin typeface="Century Schoolbook"/>
                <a:cs typeface="Century Schoolbook"/>
              </a:rPr>
              <a:t>display:inline; - By </a:t>
            </a:r>
            <a:r>
              <a:rPr dirty="0" sz="2000" spc="-5">
                <a:latin typeface="Century Schoolbook"/>
                <a:cs typeface="Century Schoolbook"/>
              </a:rPr>
              <a:t>default, </a:t>
            </a:r>
            <a:r>
              <a:rPr dirty="0" sz="2000">
                <a:latin typeface="Century Schoolbook"/>
                <a:cs typeface="Century Schoolbook"/>
              </a:rPr>
              <a:t>&lt;li&gt; elements </a:t>
            </a:r>
            <a:r>
              <a:rPr dirty="0" sz="2000" spc="-5">
                <a:latin typeface="Century Schoolbook"/>
                <a:cs typeface="Century Schoolbook"/>
              </a:rPr>
              <a:t>are </a:t>
            </a:r>
            <a:r>
              <a:rPr dirty="0" sz="2000">
                <a:latin typeface="Century Schoolbook"/>
                <a:cs typeface="Century Schoolbook"/>
              </a:rPr>
              <a:t>block elements.</a:t>
            </a:r>
            <a:r>
              <a:rPr dirty="0" sz="2000" spc="-28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Here,  we remove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>
                <a:latin typeface="Century Schoolbook"/>
                <a:cs typeface="Century Schoolbook"/>
              </a:rPr>
              <a:t>line breaks before </a:t>
            </a:r>
            <a:r>
              <a:rPr dirty="0" sz="2000" spc="-5">
                <a:latin typeface="Century Schoolbook"/>
                <a:cs typeface="Century Schoolbook"/>
              </a:rPr>
              <a:t>and after </a:t>
            </a:r>
            <a:r>
              <a:rPr dirty="0" sz="2000">
                <a:latin typeface="Century Schoolbook"/>
                <a:cs typeface="Century Schoolbook"/>
              </a:rPr>
              <a:t>each list item, </a:t>
            </a:r>
            <a:r>
              <a:rPr dirty="0" sz="2000" spc="-5">
                <a:latin typeface="Century Schoolbook"/>
                <a:cs typeface="Century Schoolbook"/>
              </a:rPr>
              <a:t>to </a:t>
            </a:r>
            <a:r>
              <a:rPr dirty="0" sz="2000">
                <a:latin typeface="Century Schoolbook"/>
                <a:cs typeface="Century Schoolbook"/>
              </a:rPr>
              <a:t>display  </a:t>
            </a:r>
            <a:r>
              <a:rPr dirty="0" sz="2000" spc="-5">
                <a:latin typeface="Century Schoolbook"/>
                <a:cs typeface="Century Schoolbook"/>
              </a:rPr>
              <a:t>them </a:t>
            </a:r>
            <a:r>
              <a:rPr dirty="0" sz="2000">
                <a:latin typeface="Century Schoolbook"/>
                <a:cs typeface="Century Schoolbook"/>
              </a:rPr>
              <a:t>on one</a:t>
            </a:r>
            <a:r>
              <a:rPr dirty="0" sz="2000" spc="-4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line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000" b="1">
                <a:latin typeface="Century Schoolbook"/>
                <a:cs typeface="Century Schoolbook"/>
              </a:rPr>
              <a:t>Floating List</a:t>
            </a:r>
            <a:r>
              <a:rPr dirty="0" sz="2000" spc="-30" b="1">
                <a:latin typeface="Century Schoolbook"/>
                <a:cs typeface="Century Schoolbook"/>
              </a:rPr>
              <a:t> </a:t>
            </a:r>
            <a:r>
              <a:rPr dirty="0" sz="2000" b="1">
                <a:latin typeface="Century Schoolbook"/>
                <a:cs typeface="Century Schoolbook"/>
              </a:rPr>
              <a:t>Items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133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For </a:t>
            </a:r>
            <a:r>
              <a:rPr dirty="0" sz="2000" spc="-5">
                <a:latin typeface="Century Schoolbook"/>
                <a:cs typeface="Century Schoolbook"/>
              </a:rPr>
              <a:t>all the </a:t>
            </a:r>
            <a:r>
              <a:rPr dirty="0" sz="2000">
                <a:latin typeface="Century Schoolbook"/>
                <a:cs typeface="Century Schoolbook"/>
              </a:rPr>
              <a:t>links to have an equal width, float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 spc="5">
                <a:latin typeface="Century Schoolbook"/>
                <a:cs typeface="Century Schoolbook"/>
              </a:rPr>
              <a:t>&lt;li&gt; </a:t>
            </a:r>
            <a:r>
              <a:rPr dirty="0" sz="2000">
                <a:latin typeface="Century Schoolbook"/>
                <a:cs typeface="Century Schoolbook"/>
              </a:rPr>
              <a:t>elements</a:t>
            </a:r>
            <a:r>
              <a:rPr dirty="0" sz="2000" spc="-265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and</a:t>
            </a:r>
            <a:endParaRPr sz="20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Century Schoolbook"/>
                <a:cs typeface="Century Schoolbook"/>
              </a:rPr>
              <a:t>specify a width for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>
                <a:latin typeface="Century Schoolbook"/>
                <a:cs typeface="Century Schoolbook"/>
              </a:rPr>
              <a:t>&lt;a&gt;</a:t>
            </a:r>
            <a:r>
              <a:rPr dirty="0" sz="2000" spc="-14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elements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19888"/>
            <a:ext cx="55219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CSS L</a:t>
            </a:r>
            <a:r>
              <a:rPr dirty="0"/>
              <a:t>AYOUT AND</a:t>
            </a:r>
            <a:r>
              <a:rPr dirty="0" spc="254"/>
              <a:t> </a:t>
            </a:r>
            <a:r>
              <a:rPr dirty="0" sz="3000" spc="-5"/>
              <a:t>S</a:t>
            </a:r>
            <a:r>
              <a:rPr dirty="0" spc="-5"/>
              <a:t>TRUCTURE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764539"/>
            <a:ext cx="4616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li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334" y="1069695"/>
            <a:ext cx="1743075" cy="1397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  <a:tabLst>
                <a:tab pos="376555" algn="l"/>
                <a:tab pos="1645285" algn="l"/>
              </a:tabLst>
            </a:pPr>
            <a:r>
              <a:rPr dirty="0" sz="2000">
                <a:latin typeface="Century Schoolbook"/>
                <a:cs typeface="Century Schoolbook"/>
              </a:rPr>
              <a:t>{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f</a:t>
            </a:r>
            <a:r>
              <a:rPr dirty="0" sz="2000" spc="5">
                <a:latin typeface="Century Schoolbook"/>
                <a:cs typeface="Century Schoolbook"/>
              </a:rPr>
              <a:t>l</a:t>
            </a:r>
            <a:r>
              <a:rPr dirty="0" sz="2000">
                <a:latin typeface="Century Schoolbook"/>
                <a:cs typeface="Century Schoolbook"/>
              </a:rPr>
              <a:t>o</a:t>
            </a:r>
            <a:r>
              <a:rPr dirty="0" sz="2000" spc="5">
                <a:latin typeface="Century Schoolbook"/>
                <a:cs typeface="Century Schoolbook"/>
              </a:rPr>
              <a:t>a</a:t>
            </a:r>
            <a:r>
              <a:rPr dirty="0" sz="2000" spc="-15">
                <a:latin typeface="Century Schoolbook"/>
                <a:cs typeface="Century Schoolbook"/>
              </a:rPr>
              <a:t>t</a:t>
            </a:r>
            <a:r>
              <a:rPr dirty="0" sz="2000">
                <a:latin typeface="Century Schoolbook"/>
                <a:cs typeface="Century Schoolbook"/>
              </a:rPr>
              <a:t>:</a:t>
            </a:r>
            <a:r>
              <a:rPr dirty="0" sz="2000" spc="-15">
                <a:latin typeface="Century Schoolbook"/>
                <a:cs typeface="Century Schoolbook"/>
              </a:rPr>
              <a:t>l</a:t>
            </a:r>
            <a:r>
              <a:rPr dirty="0" sz="2000">
                <a:latin typeface="Century Schoolbook"/>
                <a:cs typeface="Century Schoolbook"/>
              </a:rPr>
              <a:t>ef</a:t>
            </a:r>
            <a:r>
              <a:rPr dirty="0" sz="2000" spc="-10">
                <a:latin typeface="Century Schoolbook"/>
                <a:cs typeface="Century Schoolbook"/>
              </a:rPr>
              <a:t>t</a:t>
            </a:r>
            <a:r>
              <a:rPr dirty="0" sz="2000">
                <a:latin typeface="Century Schoolbook"/>
                <a:cs typeface="Century Schoolbook"/>
              </a:rPr>
              <a:t>;</a:t>
            </a:r>
            <a:r>
              <a:rPr dirty="0" sz="2000">
                <a:latin typeface="Century Schoolbook"/>
                <a:cs typeface="Century Schoolbook"/>
              </a:rPr>
              <a:t>	</a:t>
            </a:r>
            <a:r>
              <a:rPr dirty="0" sz="2000">
                <a:latin typeface="Century Schoolbook"/>
                <a:cs typeface="Century Schoolbook"/>
              </a:rPr>
              <a:t>}  </a:t>
            </a:r>
            <a:r>
              <a:rPr dirty="0" sz="2000">
                <a:latin typeface="Century Schoolbook"/>
                <a:cs typeface="Century Schoolbook"/>
              </a:rPr>
              <a:t>a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Century Schoolbook"/>
                <a:cs typeface="Century Schoolbook"/>
              </a:rPr>
              <a:t>{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875" y="2136394"/>
            <a:ext cx="162813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entury Schoolbook"/>
                <a:cs typeface="Century Schoolbook"/>
              </a:rPr>
              <a:t>d</a:t>
            </a:r>
            <a:r>
              <a:rPr dirty="0" sz="2000">
                <a:latin typeface="Century Schoolbook"/>
                <a:cs typeface="Century Schoolbook"/>
              </a:rPr>
              <a:t>ispla</a:t>
            </a:r>
            <a:r>
              <a:rPr dirty="0" sz="2000" spc="5">
                <a:latin typeface="Century Schoolbook"/>
                <a:cs typeface="Century Schoolbook"/>
              </a:rPr>
              <a:t>y</a:t>
            </a:r>
            <a:r>
              <a:rPr dirty="0" sz="2000">
                <a:latin typeface="Century Schoolbook"/>
                <a:cs typeface="Century Schoolbook"/>
              </a:rPr>
              <a:t>:</a:t>
            </a:r>
            <a:r>
              <a:rPr dirty="0" sz="2000" spc="-20">
                <a:latin typeface="Century Schoolbook"/>
                <a:cs typeface="Century Schoolbook"/>
              </a:rPr>
              <a:t>b</a:t>
            </a:r>
            <a:r>
              <a:rPr dirty="0" sz="2000" spc="-10">
                <a:latin typeface="Century Schoolbook"/>
                <a:cs typeface="Century Schoolbook"/>
              </a:rPr>
              <a:t>l</a:t>
            </a:r>
            <a:r>
              <a:rPr dirty="0" sz="2000">
                <a:latin typeface="Century Schoolbook"/>
                <a:cs typeface="Century Schoolbook"/>
              </a:rPr>
              <a:t>oc</a:t>
            </a:r>
            <a:r>
              <a:rPr dirty="0" sz="2000" spc="5">
                <a:latin typeface="Century Schoolbook"/>
                <a:cs typeface="Century Schoolbook"/>
              </a:rPr>
              <a:t>k</a:t>
            </a:r>
            <a:r>
              <a:rPr dirty="0" sz="2000">
                <a:latin typeface="Century Schoolbook"/>
                <a:cs typeface="Century Schoolbook"/>
              </a:rPr>
              <a:t>;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14" y="2593594"/>
            <a:ext cx="8141970" cy="2312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105"/>
              </a:spcBef>
              <a:tabLst>
                <a:tab pos="2227580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width:60px;	</a:t>
            </a:r>
            <a:r>
              <a:rPr dirty="0" sz="2000">
                <a:latin typeface="Century Schoolbook"/>
                <a:cs typeface="Century Schoolbook"/>
              </a:rPr>
              <a:t>}</a:t>
            </a:r>
            <a:endParaRPr sz="20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18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spc="-5">
                <a:latin typeface="Century Schoolbook"/>
                <a:cs typeface="Century Schoolbook"/>
              </a:rPr>
              <a:t>float:left </a:t>
            </a:r>
            <a:r>
              <a:rPr dirty="0" sz="2000">
                <a:latin typeface="Century Schoolbook"/>
                <a:cs typeface="Century Schoolbook"/>
              </a:rPr>
              <a:t>- use float </a:t>
            </a:r>
            <a:r>
              <a:rPr dirty="0" sz="2000" spc="-5">
                <a:latin typeface="Century Schoolbook"/>
                <a:cs typeface="Century Schoolbook"/>
              </a:rPr>
              <a:t>to </a:t>
            </a:r>
            <a:r>
              <a:rPr dirty="0" sz="2000">
                <a:latin typeface="Century Schoolbook"/>
                <a:cs typeface="Century Schoolbook"/>
              </a:rPr>
              <a:t>get block elements </a:t>
            </a:r>
            <a:r>
              <a:rPr dirty="0" sz="2000" spc="-5">
                <a:latin typeface="Century Schoolbook"/>
                <a:cs typeface="Century Schoolbook"/>
              </a:rPr>
              <a:t>to </a:t>
            </a:r>
            <a:r>
              <a:rPr dirty="0" sz="2000">
                <a:latin typeface="Century Schoolbook"/>
                <a:cs typeface="Century Schoolbook"/>
              </a:rPr>
              <a:t>slide next </a:t>
            </a:r>
            <a:r>
              <a:rPr dirty="0" sz="2000" spc="-5">
                <a:latin typeface="Century Schoolbook"/>
                <a:cs typeface="Century Schoolbook"/>
              </a:rPr>
              <a:t>to </a:t>
            </a:r>
            <a:r>
              <a:rPr dirty="0" sz="2000">
                <a:latin typeface="Century Schoolbook"/>
                <a:cs typeface="Century Schoolbook"/>
              </a:rPr>
              <a:t>each</a:t>
            </a:r>
            <a:r>
              <a:rPr dirty="0" sz="2000" spc="-250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other</a:t>
            </a:r>
            <a:endParaRPr sz="2000">
              <a:latin typeface="Century Schoolbook"/>
              <a:cs typeface="Century Schoolbook"/>
            </a:endParaRPr>
          </a:p>
          <a:p>
            <a:pPr marL="287020" marR="306070" indent="-274320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>
                <a:latin typeface="Century Schoolbook"/>
                <a:cs typeface="Century Schoolbook"/>
              </a:rPr>
              <a:t>display:block - Displaying </a:t>
            </a:r>
            <a:r>
              <a:rPr dirty="0" sz="2000" spc="-5">
                <a:latin typeface="Century Schoolbook"/>
                <a:cs typeface="Century Schoolbook"/>
              </a:rPr>
              <a:t>the </a:t>
            </a:r>
            <a:r>
              <a:rPr dirty="0" sz="2000">
                <a:latin typeface="Century Schoolbook"/>
                <a:cs typeface="Century Schoolbook"/>
              </a:rPr>
              <a:t>links </a:t>
            </a:r>
            <a:r>
              <a:rPr dirty="0" sz="2000" spc="-5">
                <a:latin typeface="Century Schoolbook"/>
                <a:cs typeface="Century Schoolbook"/>
              </a:rPr>
              <a:t>as </a:t>
            </a:r>
            <a:r>
              <a:rPr dirty="0" sz="2000">
                <a:latin typeface="Century Schoolbook"/>
                <a:cs typeface="Century Schoolbook"/>
              </a:rPr>
              <a:t>block elements </a:t>
            </a:r>
            <a:r>
              <a:rPr dirty="0" sz="2000" spc="-5">
                <a:latin typeface="Century Schoolbook"/>
                <a:cs typeface="Century Schoolbook"/>
              </a:rPr>
              <a:t>makes</a:t>
            </a:r>
            <a:r>
              <a:rPr dirty="0" sz="2000" spc="-270">
                <a:latin typeface="Century Schoolbook"/>
                <a:cs typeface="Century Schoolbook"/>
              </a:rPr>
              <a:t> </a:t>
            </a:r>
            <a:r>
              <a:rPr dirty="0" sz="2000" spc="-5">
                <a:latin typeface="Century Schoolbook"/>
                <a:cs typeface="Century Schoolbook"/>
              </a:rPr>
              <a:t>the  </a:t>
            </a:r>
            <a:r>
              <a:rPr dirty="0" sz="2000">
                <a:latin typeface="Century Schoolbook"/>
                <a:cs typeface="Century Schoolbook"/>
              </a:rPr>
              <a:t>whole link </a:t>
            </a:r>
            <a:r>
              <a:rPr dirty="0" sz="2000" spc="-5">
                <a:latin typeface="Century Schoolbook"/>
                <a:cs typeface="Century Schoolbook"/>
              </a:rPr>
              <a:t>area </a:t>
            </a:r>
            <a:r>
              <a:rPr dirty="0" sz="2000">
                <a:latin typeface="Century Schoolbook"/>
                <a:cs typeface="Century Schoolbook"/>
              </a:rPr>
              <a:t>clickable (not </a:t>
            </a:r>
            <a:r>
              <a:rPr dirty="0" sz="2000" spc="-5">
                <a:latin typeface="Century Schoolbook"/>
                <a:cs typeface="Century Schoolbook"/>
              </a:rPr>
              <a:t>just the </a:t>
            </a:r>
            <a:r>
              <a:rPr dirty="0" sz="2000">
                <a:latin typeface="Century Schoolbook"/>
                <a:cs typeface="Century Schoolbook"/>
              </a:rPr>
              <a:t>text), </a:t>
            </a:r>
            <a:r>
              <a:rPr dirty="0" sz="2000" spc="-5">
                <a:latin typeface="Century Schoolbook"/>
                <a:cs typeface="Century Schoolbook"/>
              </a:rPr>
              <a:t>and </a:t>
            </a:r>
            <a:r>
              <a:rPr dirty="0" sz="2000">
                <a:latin typeface="Century Schoolbook"/>
                <a:cs typeface="Century Schoolbook"/>
              </a:rPr>
              <a:t>it allows us </a:t>
            </a:r>
            <a:r>
              <a:rPr dirty="0" sz="2000" spc="-5">
                <a:latin typeface="Century Schoolbook"/>
                <a:cs typeface="Century Schoolbook"/>
              </a:rPr>
              <a:t>to  </a:t>
            </a:r>
            <a:r>
              <a:rPr dirty="0" sz="2000">
                <a:latin typeface="Century Schoolbook"/>
                <a:cs typeface="Century Schoolbook"/>
              </a:rPr>
              <a:t>specify </a:t>
            </a:r>
            <a:r>
              <a:rPr dirty="0" sz="2000" spc="-5">
                <a:latin typeface="Century Schoolbook"/>
                <a:cs typeface="Century Schoolbook"/>
              </a:rPr>
              <a:t>the</a:t>
            </a:r>
            <a:r>
              <a:rPr dirty="0" sz="2000" spc="-55">
                <a:latin typeface="Century Schoolbook"/>
                <a:cs typeface="Century Schoolbook"/>
              </a:rPr>
              <a:t> </a:t>
            </a:r>
            <a:r>
              <a:rPr dirty="0" sz="2000">
                <a:latin typeface="Century Schoolbook"/>
                <a:cs typeface="Century Schoolbook"/>
              </a:rPr>
              <a:t>width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5335"/>
            <a:ext cx="40138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0">
                <a:solidFill>
                  <a:srgbClr val="000000"/>
                </a:solidFill>
                <a:latin typeface="Century Schoolbook"/>
                <a:cs typeface="Century Schoolbook"/>
              </a:rPr>
              <a:t>I</a:t>
            </a:r>
            <a:r>
              <a:rPr dirty="0" spc="-5" b="0">
                <a:solidFill>
                  <a:srgbClr val="000000"/>
                </a:solidFill>
                <a:latin typeface="Century Schoolbook"/>
                <a:cs typeface="Century Schoolbook"/>
              </a:rPr>
              <a:t>NTRODUCTION TO</a:t>
            </a:r>
            <a:r>
              <a:rPr dirty="0" spc="275" b="0">
                <a:solidFill>
                  <a:srgbClr val="000000"/>
                </a:solidFill>
                <a:latin typeface="Century Schoolbook"/>
                <a:cs typeface="Century Schoolbook"/>
              </a:rPr>
              <a:t> </a:t>
            </a:r>
            <a:r>
              <a:rPr dirty="0" sz="3000" spc="-5" b="0">
                <a:solidFill>
                  <a:srgbClr val="000000"/>
                </a:solidFill>
                <a:latin typeface="Century Schoolbook"/>
                <a:cs typeface="Century Schoolbook"/>
              </a:rPr>
              <a:t>CSS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00302"/>
            <a:ext cx="1160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A80000"/>
                </a:solidFill>
                <a:latin typeface="Century Schoolbook"/>
                <a:cs typeface="Century Schoolbook"/>
              </a:rPr>
              <a:t>Selector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5797" y="1400302"/>
            <a:ext cx="2541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A80000"/>
                </a:solidFill>
                <a:latin typeface="Century Schoolbook"/>
                <a:cs typeface="Century Schoolbook"/>
              </a:rPr>
              <a:t>Declaration</a:t>
            </a:r>
            <a:r>
              <a:rPr dirty="0" sz="2400" spc="-75">
                <a:solidFill>
                  <a:srgbClr val="A80000"/>
                </a:solidFill>
                <a:latin typeface="Century Schoolbook"/>
                <a:cs typeface="Century Schoolbook"/>
              </a:rPr>
              <a:t> </a:t>
            </a:r>
            <a:r>
              <a:rPr dirty="0" sz="2400" spc="-5">
                <a:solidFill>
                  <a:srgbClr val="A80000"/>
                </a:solidFill>
                <a:latin typeface="Century Schoolbook"/>
                <a:cs typeface="Century Schoolbook"/>
              </a:rPr>
              <a:t>Block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044" y="2501900"/>
            <a:ext cx="6579870" cy="2948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Courier New"/>
                <a:cs typeface="Courier New"/>
              </a:rPr>
              <a:t>body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1665" marR="508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font-family: Tahoma, Arial, </a:t>
            </a:r>
            <a:r>
              <a:rPr dirty="0" sz="2000" spc="-10" b="1">
                <a:latin typeface="Courier New"/>
                <a:cs typeface="Courier New"/>
              </a:rPr>
              <a:t>sans-serif;  </a:t>
            </a:r>
            <a:r>
              <a:rPr dirty="0" sz="2000" spc="-5" b="1">
                <a:latin typeface="Courier New"/>
                <a:cs typeface="Courier New"/>
              </a:rPr>
              <a:t>color: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black;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background: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white;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margin: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8px;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1238885">
              <a:lnSpc>
                <a:spcPct val="100000"/>
              </a:lnSpc>
            </a:pPr>
            <a:r>
              <a:rPr dirty="0" sz="2400" spc="-5">
                <a:solidFill>
                  <a:srgbClr val="A80000"/>
                </a:solidFill>
                <a:latin typeface="Century Schoolbook"/>
                <a:cs typeface="Century Schoolbook"/>
              </a:rPr>
              <a:t>Value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2400" spc="-5">
                <a:solidFill>
                  <a:srgbClr val="A80000"/>
                </a:solidFill>
                <a:latin typeface="Century Schoolbook"/>
                <a:cs typeface="Century Schoolbook"/>
              </a:rPr>
              <a:t>Attribute</a:t>
            </a:r>
            <a:r>
              <a:rPr dirty="0" sz="2400" spc="-10">
                <a:solidFill>
                  <a:srgbClr val="A80000"/>
                </a:solidFill>
                <a:latin typeface="Century Schoolbook"/>
                <a:cs typeface="Century Schoolbook"/>
              </a:rPr>
              <a:t> </a:t>
            </a:r>
            <a:r>
              <a:rPr dirty="0" sz="2400">
                <a:solidFill>
                  <a:srgbClr val="A80000"/>
                </a:solidFill>
                <a:latin typeface="Century Schoolbook"/>
                <a:cs typeface="Century Schoolbook"/>
              </a:rPr>
              <a:t>Name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9333" y="1829561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28193" y="558800"/>
                </a:moveTo>
                <a:lnTo>
                  <a:pt x="0" y="558800"/>
                </a:lnTo>
                <a:lnTo>
                  <a:pt x="38100" y="685800"/>
                </a:lnTo>
                <a:lnTo>
                  <a:pt x="72390" y="571500"/>
                </a:lnTo>
                <a:lnTo>
                  <a:pt x="28193" y="571500"/>
                </a:lnTo>
                <a:lnTo>
                  <a:pt x="28193" y="558800"/>
                </a:lnTo>
                <a:close/>
              </a:path>
              <a:path w="76200" h="685800">
                <a:moveTo>
                  <a:pt x="48006" y="0"/>
                </a:moveTo>
                <a:lnTo>
                  <a:pt x="28193" y="0"/>
                </a:lnTo>
                <a:lnTo>
                  <a:pt x="28193" y="571500"/>
                </a:lnTo>
                <a:lnTo>
                  <a:pt x="48006" y="571500"/>
                </a:lnTo>
                <a:lnTo>
                  <a:pt x="48006" y="0"/>
                </a:lnTo>
                <a:close/>
              </a:path>
              <a:path w="76200" h="685800">
                <a:moveTo>
                  <a:pt x="76200" y="558800"/>
                </a:moveTo>
                <a:lnTo>
                  <a:pt x="48006" y="558800"/>
                </a:lnTo>
                <a:lnTo>
                  <a:pt x="48006" y="571500"/>
                </a:lnTo>
                <a:lnTo>
                  <a:pt x="72390" y="571500"/>
                </a:lnTo>
                <a:lnTo>
                  <a:pt x="76200" y="558800"/>
                </a:lnTo>
                <a:close/>
              </a:path>
            </a:pathLst>
          </a:custGeom>
          <a:solidFill>
            <a:srgbClr val="3A43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96561" y="1823339"/>
            <a:ext cx="693420" cy="844550"/>
          </a:xfrm>
          <a:custGeom>
            <a:avLst/>
            <a:gdLst/>
            <a:ahLst/>
            <a:cxnLst/>
            <a:rect l="l" t="t" r="r" b="b"/>
            <a:pathLst>
              <a:path w="693420" h="844550">
                <a:moveTo>
                  <a:pt x="50926" y="721995"/>
                </a:moveTo>
                <a:lnTo>
                  <a:pt x="0" y="844423"/>
                </a:lnTo>
                <a:lnTo>
                  <a:pt x="109854" y="770255"/>
                </a:lnTo>
                <a:lnTo>
                  <a:pt x="100085" y="762253"/>
                </a:lnTo>
                <a:lnTo>
                  <a:pt x="80010" y="762253"/>
                </a:lnTo>
                <a:lnTo>
                  <a:pt x="64770" y="749681"/>
                </a:lnTo>
                <a:lnTo>
                  <a:pt x="72779" y="739891"/>
                </a:lnTo>
                <a:lnTo>
                  <a:pt x="50926" y="721995"/>
                </a:lnTo>
                <a:close/>
              </a:path>
              <a:path w="693420" h="844550">
                <a:moveTo>
                  <a:pt x="72779" y="739891"/>
                </a:moveTo>
                <a:lnTo>
                  <a:pt x="64770" y="749681"/>
                </a:lnTo>
                <a:lnTo>
                  <a:pt x="80010" y="762253"/>
                </a:lnTo>
                <a:lnTo>
                  <a:pt x="88064" y="752408"/>
                </a:lnTo>
                <a:lnTo>
                  <a:pt x="72779" y="739891"/>
                </a:lnTo>
                <a:close/>
              </a:path>
              <a:path w="693420" h="844550">
                <a:moveTo>
                  <a:pt x="88064" y="752408"/>
                </a:moveTo>
                <a:lnTo>
                  <a:pt x="80010" y="762253"/>
                </a:lnTo>
                <a:lnTo>
                  <a:pt x="100085" y="762253"/>
                </a:lnTo>
                <a:lnTo>
                  <a:pt x="88064" y="752408"/>
                </a:lnTo>
                <a:close/>
              </a:path>
              <a:path w="693420" h="844550">
                <a:moveTo>
                  <a:pt x="678179" y="0"/>
                </a:moveTo>
                <a:lnTo>
                  <a:pt x="72779" y="739891"/>
                </a:lnTo>
                <a:lnTo>
                  <a:pt x="88064" y="752408"/>
                </a:lnTo>
                <a:lnTo>
                  <a:pt x="693420" y="12446"/>
                </a:lnTo>
                <a:lnTo>
                  <a:pt x="678179" y="0"/>
                </a:lnTo>
                <a:close/>
              </a:path>
            </a:pathLst>
          </a:custGeom>
          <a:solidFill>
            <a:srgbClr val="3A43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15133" y="4115561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48006" y="114300"/>
                </a:moveTo>
                <a:lnTo>
                  <a:pt x="28193" y="114300"/>
                </a:lnTo>
                <a:lnTo>
                  <a:pt x="28193" y="914400"/>
                </a:lnTo>
                <a:lnTo>
                  <a:pt x="48006" y="914400"/>
                </a:lnTo>
                <a:lnTo>
                  <a:pt x="48006" y="114300"/>
                </a:lnTo>
                <a:close/>
              </a:path>
              <a:path w="76200" h="914400">
                <a:moveTo>
                  <a:pt x="38100" y="0"/>
                </a:moveTo>
                <a:lnTo>
                  <a:pt x="0" y="127000"/>
                </a:lnTo>
                <a:lnTo>
                  <a:pt x="28193" y="127000"/>
                </a:lnTo>
                <a:lnTo>
                  <a:pt x="28193" y="114300"/>
                </a:lnTo>
                <a:lnTo>
                  <a:pt x="72389" y="114300"/>
                </a:lnTo>
                <a:lnTo>
                  <a:pt x="38100" y="0"/>
                </a:lnTo>
                <a:close/>
              </a:path>
              <a:path w="76200" h="914400">
                <a:moveTo>
                  <a:pt x="72389" y="114300"/>
                </a:moveTo>
                <a:lnTo>
                  <a:pt x="48006" y="114300"/>
                </a:lnTo>
                <a:lnTo>
                  <a:pt x="48006" y="127000"/>
                </a:lnTo>
                <a:lnTo>
                  <a:pt x="76200" y="127000"/>
                </a:lnTo>
                <a:lnTo>
                  <a:pt x="72389" y="114300"/>
                </a:lnTo>
                <a:close/>
              </a:path>
            </a:pathLst>
          </a:custGeom>
          <a:solidFill>
            <a:srgbClr val="3A43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03497" y="4074414"/>
            <a:ext cx="1035050" cy="560705"/>
          </a:xfrm>
          <a:custGeom>
            <a:avLst/>
            <a:gdLst/>
            <a:ahLst/>
            <a:cxnLst/>
            <a:rect l="l" t="t" r="r" b="b"/>
            <a:pathLst>
              <a:path w="1035050" h="560704">
                <a:moveTo>
                  <a:pt x="116646" y="51228"/>
                </a:moveTo>
                <a:lnTo>
                  <a:pt x="107293" y="68711"/>
                </a:lnTo>
                <a:lnTo>
                  <a:pt x="1025525" y="560451"/>
                </a:lnTo>
                <a:lnTo>
                  <a:pt x="1034923" y="542925"/>
                </a:lnTo>
                <a:lnTo>
                  <a:pt x="116646" y="51228"/>
                </a:lnTo>
                <a:close/>
              </a:path>
              <a:path w="1035050" h="560704">
                <a:moveTo>
                  <a:pt x="0" y="0"/>
                </a:moveTo>
                <a:lnTo>
                  <a:pt x="93979" y="93599"/>
                </a:lnTo>
                <a:lnTo>
                  <a:pt x="107293" y="68711"/>
                </a:lnTo>
                <a:lnTo>
                  <a:pt x="96138" y="62737"/>
                </a:lnTo>
                <a:lnTo>
                  <a:pt x="105410" y="45212"/>
                </a:lnTo>
                <a:lnTo>
                  <a:pt x="119865" y="45212"/>
                </a:lnTo>
                <a:lnTo>
                  <a:pt x="129921" y="26416"/>
                </a:lnTo>
                <a:lnTo>
                  <a:pt x="0" y="0"/>
                </a:lnTo>
                <a:close/>
              </a:path>
              <a:path w="1035050" h="560704">
                <a:moveTo>
                  <a:pt x="105410" y="45212"/>
                </a:moveTo>
                <a:lnTo>
                  <a:pt x="96138" y="62737"/>
                </a:lnTo>
                <a:lnTo>
                  <a:pt x="107293" y="68711"/>
                </a:lnTo>
                <a:lnTo>
                  <a:pt x="116646" y="51228"/>
                </a:lnTo>
                <a:lnTo>
                  <a:pt x="105410" y="45212"/>
                </a:lnTo>
                <a:close/>
              </a:path>
              <a:path w="1035050" h="560704">
                <a:moveTo>
                  <a:pt x="119865" y="45212"/>
                </a:moveTo>
                <a:lnTo>
                  <a:pt x="105410" y="45212"/>
                </a:lnTo>
                <a:lnTo>
                  <a:pt x="116646" y="51228"/>
                </a:lnTo>
                <a:lnTo>
                  <a:pt x="119865" y="45212"/>
                </a:lnTo>
                <a:close/>
              </a:path>
            </a:pathLst>
          </a:custGeom>
          <a:solidFill>
            <a:srgbClr val="3A435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57251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U</a:t>
            </a:r>
            <a:r>
              <a:rPr dirty="0"/>
              <a:t>NDERSTANDING </a:t>
            </a:r>
            <a:r>
              <a:rPr dirty="0" sz="3000" spc="-10"/>
              <a:t>S</a:t>
            </a:r>
            <a:r>
              <a:rPr dirty="0" spc="-10"/>
              <a:t>TYLE</a:t>
            </a:r>
            <a:r>
              <a:rPr dirty="0" spc="295"/>
              <a:t> </a:t>
            </a:r>
            <a:r>
              <a:rPr dirty="0" sz="3000"/>
              <a:t>R</a:t>
            </a:r>
            <a:r>
              <a:rPr dirty="0"/>
              <a:t>ULES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279904" y="1464563"/>
            <a:ext cx="1908047" cy="679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86100" y="1464563"/>
            <a:ext cx="1200912" cy="679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59808" y="2089404"/>
            <a:ext cx="1831847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67528" y="2089404"/>
            <a:ext cx="1207007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3900" y="3887723"/>
            <a:ext cx="1712976" cy="679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60575" y="3887723"/>
            <a:ext cx="1059180" cy="679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3014" y="813389"/>
            <a:ext cx="8274050" cy="3547745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4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  <a:tab pos="1032510" algn="l"/>
                <a:tab pos="1905635" algn="l"/>
                <a:tab pos="4173220" algn="l"/>
                <a:tab pos="4763770" algn="l"/>
                <a:tab pos="5322570" algn="l"/>
                <a:tab pos="6473825" algn="l"/>
                <a:tab pos="7802880" algn="l"/>
              </a:tabLst>
            </a:pPr>
            <a:r>
              <a:rPr dirty="0" sz="2400">
                <a:latin typeface="Century Schoolbook"/>
                <a:cs typeface="Century Schoolbook"/>
              </a:rPr>
              <a:t>T</a:t>
            </a:r>
            <a:r>
              <a:rPr dirty="0" sz="2400" spc="-10">
                <a:latin typeface="Century Schoolbook"/>
                <a:cs typeface="Century Schoolbook"/>
              </a:rPr>
              <a:t>h</a:t>
            </a:r>
            <a:r>
              <a:rPr dirty="0" sz="2400">
                <a:latin typeface="Century Schoolbook"/>
                <a:cs typeface="Century Schoolbook"/>
              </a:rPr>
              <a:t>e</a:t>
            </a:r>
            <a:r>
              <a:rPr dirty="0" sz="2400">
                <a:latin typeface="Century Schoolbook"/>
                <a:cs typeface="Century Schoolbook"/>
              </a:rPr>
              <a:t>	</a:t>
            </a:r>
            <a:r>
              <a:rPr dirty="0" sz="2400">
                <a:latin typeface="Century Schoolbook"/>
                <a:cs typeface="Century Schoolbook"/>
              </a:rPr>
              <a:t>style</a:t>
            </a:r>
            <a:r>
              <a:rPr dirty="0" sz="2400">
                <a:latin typeface="Century Schoolbook"/>
                <a:cs typeface="Century Schoolbook"/>
              </a:rPr>
              <a:t>	</a:t>
            </a:r>
            <a:r>
              <a:rPr dirty="0" sz="2400">
                <a:latin typeface="Century Schoolbook"/>
                <a:cs typeface="Century Schoolbook"/>
              </a:rPr>
              <a:t>char</a:t>
            </a:r>
            <a:r>
              <a:rPr dirty="0" sz="2400" spc="-10">
                <a:latin typeface="Century Schoolbook"/>
                <a:cs typeface="Century Schoolbook"/>
              </a:rPr>
              <a:t>a</a:t>
            </a:r>
            <a:r>
              <a:rPr dirty="0" sz="2400">
                <a:latin typeface="Century Schoolbook"/>
                <a:cs typeface="Century Schoolbook"/>
              </a:rPr>
              <a:t>cte</a:t>
            </a:r>
            <a:r>
              <a:rPr dirty="0" sz="2400" spc="-10">
                <a:latin typeface="Century Schoolbook"/>
                <a:cs typeface="Century Schoolbook"/>
              </a:rPr>
              <a:t>r</a:t>
            </a:r>
            <a:r>
              <a:rPr dirty="0" sz="2400">
                <a:latin typeface="Century Schoolbook"/>
                <a:cs typeface="Century Schoolbook"/>
              </a:rPr>
              <a:t>ist</a:t>
            </a:r>
            <a:r>
              <a:rPr dirty="0" sz="2400" spc="-10">
                <a:latin typeface="Century Schoolbook"/>
                <a:cs typeface="Century Schoolbook"/>
              </a:rPr>
              <a:t>i</a:t>
            </a:r>
            <a:r>
              <a:rPr dirty="0" sz="2400">
                <a:latin typeface="Century Schoolbook"/>
                <a:cs typeface="Century Schoolbook"/>
              </a:rPr>
              <a:t>cs</a:t>
            </a:r>
            <a:r>
              <a:rPr dirty="0" sz="2400">
                <a:latin typeface="Century Schoolbook"/>
                <a:cs typeface="Century Schoolbook"/>
              </a:rPr>
              <a:t>	</a:t>
            </a:r>
            <a:r>
              <a:rPr dirty="0" sz="2400">
                <a:latin typeface="Century Schoolbook"/>
                <a:cs typeface="Century Schoolbook"/>
              </a:rPr>
              <a:t>for</a:t>
            </a:r>
            <a:r>
              <a:rPr dirty="0" sz="2400">
                <a:latin typeface="Century Schoolbook"/>
                <a:cs typeface="Century Schoolbook"/>
              </a:rPr>
              <a:t>	</a:t>
            </a:r>
            <a:r>
              <a:rPr dirty="0" sz="2400" spc="-5">
                <a:latin typeface="Century Schoolbook"/>
                <a:cs typeface="Century Schoolbook"/>
              </a:rPr>
              <a:t>a</a:t>
            </a:r>
            <a:r>
              <a:rPr dirty="0" sz="2400">
                <a:latin typeface="Century Schoolbook"/>
                <a:cs typeface="Century Schoolbook"/>
              </a:rPr>
              <a:t>n</a:t>
            </a:r>
            <a:r>
              <a:rPr dirty="0" sz="2400">
                <a:latin typeface="Century Schoolbook"/>
                <a:cs typeface="Century Schoolbook"/>
              </a:rPr>
              <a:t>	</a:t>
            </a:r>
            <a:r>
              <a:rPr dirty="0" sz="2400">
                <a:latin typeface="Century Schoolbook"/>
                <a:cs typeface="Century Schoolbook"/>
              </a:rPr>
              <a:t>HTML</a:t>
            </a:r>
            <a:r>
              <a:rPr dirty="0" sz="2400">
                <a:latin typeface="Century Schoolbook"/>
                <a:cs typeface="Century Schoolbook"/>
              </a:rPr>
              <a:t>	</a:t>
            </a:r>
            <a:r>
              <a:rPr dirty="0" sz="2400" spc="-15">
                <a:latin typeface="Century Schoolbook"/>
                <a:cs typeface="Century Schoolbook"/>
              </a:rPr>
              <a:t>e</a:t>
            </a:r>
            <a:r>
              <a:rPr dirty="0" sz="2400">
                <a:latin typeface="Century Schoolbook"/>
                <a:cs typeface="Century Schoolbook"/>
              </a:rPr>
              <a:t>lement</a:t>
            </a:r>
            <a:r>
              <a:rPr dirty="0" sz="2400">
                <a:latin typeface="Century Schoolbook"/>
                <a:cs typeface="Century Schoolbook"/>
              </a:rPr>
              <a:t>	</a:t>
            </a:r>
            <a:r>
              <a:rPr dirty="0" sz="2400" spc="-5">
                <a:latin typeface="Century Schoolbook"/>
                <a:cs typeface="Century Schoolbook"/>
              </a:rPr>
              <a:t>are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latin typeface="Century Schoolbook"/>
                <a:cs typeface="Century Schoolbook"/>
              </a:rPr>
              <a:t>expressed </a:t>
            </a:r>
            <a:r>
              <a:rPr dirty="0" sz="2400" spc="-5">
                <a:latin typeface="Century Schoolbook"/>
                <a:cs typeface="Century Schoolbook"/>
              </a:rPr>
              <a:t>by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Style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Rules</a:t>
            </a:r>
            <a:r>
              <a:rPr dirty="0" u="heavy" sz="2400" spc="-4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204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>
                <a:latin typeface="Century Schoolbook"/>
                <a:cs typeface="Century Schoolbook"/>
              </a:rPr>
              <a:t>A set of </a:t>
            </a:r>
            <a:r>
              <a:rPr dirty="0" sz="2400" spc="-5">
                <a:latin typeface="Century Schoolbook"/>
                <a:cs typeface="Century Schoolbook"/>
              </a:rPr>
              <a:t>style </a:t>
            </a:r>
            <a:r>
              <a:rPr dirty="0" sz="2400">
                <a:latin typeface="Century Schoolbook"/>
                <a:cs typeface="Century Schoolbook"/>
              </a:rPr>
              <a:t>rules is called a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Style</a:t>
            </a:r>
            <a:r>
              <a:rPr dirty="0" u="heavy" sz="2400" spc="-85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Sheet</a:t>
            </a:r>
            <a:r>
              <a:rPr dirty="0" sz="2400" spc="-5">
                <a:latin typeface="Century Schoolbook"/>
                <a:cs typeface="Century Schoolbook"/>
              </a:rPr>
              <a:t>.</a:t>
            </a:r>
            <a:endParaRPr sz="2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  <a:tab pos="1155700" algn="l"/>
                <a:tab pos="2010410" algn="l"/>
                <a:tab pos="2613025" algn="l"/>
                <a:tab pos="4127500" algn="l"/>
                <a:tab pos="4554855" algn="l"/>
                <a:tab pos="5158105" algn="l"/>
                <a:tab pos="6703695" algn="l"/>
                <a:tab pos="7978140" algn="l"/>
              </a:tabLst>
            </a:pPr>
            <a:r>
              <a:rPr dirty="0" sz="2400">
                <a:latin typeface="Century Schoolbook"/>
                <a:cs typeface="Century Schoolbook"/>
              </a:rPr>
              <a:t>Style	r</a:t>
            </a:r>
            <a:r>
              <a:rPr dirty="0" sz="2400" spc="-15">
                <a:latin typeface="Century Schoolbook"/>
                <a:cs typeface="Century Schoolbook"/>
              </a:rPr>
              <a:t>u</a:t>
            </a:r>
            <a:r>
              <a:rPr dirty="0" sz="2400">
                <a:latin typeface="Century Schoolbook"/>
                <a:cs typeface="Century Schoolbook"/>
              </a:rPr>
              <a:t>l</a:t>
            </a:r>
            <a:r>
              <a:rPr dirty="0" sz="2400" spc="-15">
                <a:latin typeface="Century Schoolbook"/>
                <a:cs typeface="Century Schoolbook"/>
              </a:rPr>
              <a:t>e</a:t>
            </a:r>
            <a:r>
              <a:rPr dirty="0" sz="2400">
                <a:latin typeface="Century Schoolbook"/>
                <a:cs typeface="Century Schoolbook"/>
              </a:rPr>
              <a:t>s	</a:t>
            </a:r>
            <a:r>
              <a:rPr dirty="0" sz="2400" spc="-5">
                <a:latin typeface="Century Schoolbook"/>
                <a:cs typeface="Century Schoolbook"/>
              </a:rPr>
              <a:t>ar</a:t>
            </a:r>
            <a:r>
              <a:rPr dirty="0" sz="2400">
                <a:latin typeface="Century Schoolbook"/>
                <a:cs typeface="Century Schoolbook"/>
              </a:rPr>
              <a:t>e	con</a:t>
            </a:r>
            <a:r>
              <a:rPr dirty="0" sz="2400" spc="-10">
                <a:latin typeface="Century Schoolbook"/>
                <a:cs typeface="Century Schoolbook"/>
              </a:rPr>
              <a:t>t</a:t>
            </a:r>
            <a:r>
              <a:rPr dirty="0" sz="2400" spc="-5">
                <a:latin typeface="Century Schoolbook"/>
                <a:cs typeface="Century Schoolbook"/>
              </a:rPr>
              <a:t>aine</a:t>
            </a:r>
            <a:r>
              <a:rPr dirty="0" sz="2400">
                <a:latin typeface="Century Schoolbook"/>
                <a:cs typeface="Century Schoolbook"/>
              </a:rPr>
              <a:t>d	in	</a:t>
            </a:r>
            <a:r>
              <a:rPr dirty="0" sz="2400" spc="-5">
                <a:latin typeface="Century Schoolbook"/>
                <a:cs typeface="Century Schoolbook"/>
              </a:rPr>
              <a:t>th</a:t>
            </a:r>
            <a:r>
              <a:rPr dirty="0" sz="2400">
                <a:latin typeface="Century Schoolbook"/>
                <a:cs typeface="Century Schoolbook"/>
              </a:rPr>
              <a:t>e	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&lt;S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T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Y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L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&gt;</a:t>
            </a:r>
            <a:r>
              <a:rPr dirty="0" sz="2400">
                <a:latin typeface="Century Schoolbook"/>
                <a:cs typeface="Century Schoolbook"/>
              </a:rPr>
              <a:t>	eleme</a:t>
            </a:r>
            <a:r>
              <a:rPr dirty="0" sz="2400" spc="-15">
                <a:latin typeface="Century Schoolbook"/>
                <a:cs typeface="Century Schoolbook"/>
              </a:rPr>
              <a:t>n</a:t>
            </a:r>
            <a:r>
              <a:rPr dirty="0" sz="2400">
                <a:latin typeface="Century Schoolbook"/>
                <a:cs typeface="Century Schoolbook"/>
              </a:rPr>
              <a:t>t	in  </a:t>
            </a:r>
            <a:r>
              <a:rPr dirty="0" sz="2400" spc="-5">
                <a:latin typeface="Century Schoolbook"/>
                <a:cs typeface="Century Schoolbook"/>
              </a:rPr>
              <a:t>the document’s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&lt;HEAD&gt;</a:t>
            </a:r>
            <a:r>
              <a:rPr dirty="0" sz="2400" spc="-25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section.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2039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>
                <a:latin typeface="Century Schoolbook"/>
                <a:cs typeface="Century Schoolbook"/>
              </a:rPr>
              <a:t>A</a:t>
            </a:r>
            <a:r>
              <a:rPr dirty="0" sz="2400" spc="225">
                <a:latin typeface="Century Schoolbook"/>
                <a:cs typeface="Century Schoolbook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Style</a:t>
            </a:r>
            <a:r>
              <a:rPr dirty="0" u="heavy" sz="2400" spc="22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Rule</a:t>
            </a:r>
            <a:r>
              <a:rPr dirty="0" sz="2400" spc="215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is</a:t>
            </a:r>
            <a:r>
              <a:rPr dirty="0" sz="2400" spc="225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composed</a:t>
            </a:r>
            <a:r>
              <a:rPr dirty="0" sz="2400" spc="225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of</a:t>
            </a:r>
            <a:r>
              <a:rPr dirty="0" sz="2400" spc="225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two</a:t>
            </a:r>
            <a:r>
              <a:rPr dirty="0" sz="2400" spc="225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parts:</a:t>
            </a:r>
            <a:r>
              <a:rPr dirty="0" sz="2400" spc="210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a</a:t>
            </a:r>
            <a:r>
              <a:rPr dirty="0" sz="2400" spc="229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selector</a:t>
            </a:r>
            <a:r>
              <a:rPr dirty="0" sz="2400" spc="210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and</a:t>
            </a:r>
            <a:r>
              <a:rPr dirty="0" sz="2400" spc="235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a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334" y="4518405"/>
            <a:ext cx="1697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entury Schoolbook"/>
                <a:cs typeface="Century Schoolbook"/>
              </a:rPr>
              <a:t>declaration.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1527" y="4672584"/>
            <a:ext cx="4419600" cy="1828800"/>
          </a:xfrm>
          <a:prstGeom prst="rect">
            <a:avLst/>
          </a:prstGeom>
          <a:solidFill>
            <a:srgbClr val="FD8537"/>
          </a:solidFill>
          <a:ln w="9144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dirty="0" sz="1800">
                <a:latin typeface="Century Schoolbook"/>
                <a:cs typeface="Century Schoolbook"/>
              </a:rPr>
              <a:t>&lt;Head&gt;</a:t>
            </a:r>
            <a:endParaRPr sz="1800">
              <a:latin typeface="Century Schoolbook"/>
              <a:cs typeface="Century Schoolbook"/>
            </a:endParaRPr>
          </a:p>
          <a:p>
            <a:pPr marL="91440" marR="1875789">
              <a:lnSpc>
                <a:spcPct val="110000"/>
              </a:lnSpc>
            </a:pPr>
            <a:r>
              <a:rPr dirty="0" sz="1800" spc="-5">
                <a:latin typeface="Century Schoolbook"/>
                <a:cs typeface="Century Schoolbook"/>
              </a:rPr>
              <a:t>&lt;Style  type=“text/css”&gt;</a:t>
            </a:r>
            <a:r>
              <a:rPr dirty="0" sz="1800" spc="-15">
                <a:latin typeface="Century Schoolbook"/>
                <a:cs typeface="Century Schoolbook"/>
              </a:rPr>
              <a:t> </a:t>
            </a:r>
            <a:r>
              <a:rPr dirty="0" sz="1800">
                <a:latin typeface="Century Schoolbook"/>
                <a:cs typeface="Century Schoolbook"/>
              </a:rPr>
              <a:t>P</a:t>
            </a:r>
            <a:endParaRPr sz="1800">
              <a:latin typeface="Century Schoolbook"/>
              <a:cs typeface="Century Schoolbook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Century Schoolbook"/>
                <a:cs typeface="Century Schoolbook"/>
              </a:rPr>
              <a:t>{color:blue; </a:t>
            </a:r>
            <a:r>
              <a:rPr dirty="0" sz="1800" spc="-5">
                <a:latin typeface="Century Schoolbook"/>
                <a:cs typeface="Century Schoolbook"/>
              </a:rPr>
              <a:t>font-size:</a:t>
            </a:r>
            <a:r>
              <a:rPr dirty="0" sz="1800" spc="-25">
                <a:latin typeface="Century Schoolbook"/>
                <a:cs typeface="Century Schoolbook"/>
              </a:rPr>
              <a:t> </a:t>
            </a:r>
            <a:r>
              <a:rPr dirty="0" sz="1800" spc="-5">
                <a:latin typeface="Century Schoolbook"/>
                <a:cs typeface="Century Schoolbook"/>
              </a:rPr>
              <a:t>24pt;}</a:t>
            </a:r>
            <a:endParaRPr sz="1800">
              <a:latin typeface="Century Schoolbook"/>
              <a:cs typeface="Century Schoolbook"/>
            </a:endParaRPr>
          </a:p>
          <a:p>
            <a:pPr marL="91440">
              <a:lnSpc>
                <a:spcPct val="100000"/>
              </a:lnSpc>
              <a:spcBef>
                <a:spcPts val="219"/>
              </a:spcBef>
            </a:pPr>
            <a:r>
              <a:rPr dirty="0" sz="1800">
                <a:latin typeface="Century Schoolbook"/>
                <a:cs typeface="Century Schoolbook"/>
              </a:rPr>
              <a:t>&lt;/Style&gt;</a:t>
            </a:r>
            <a:endParaRPr sz="1800">
              <a:latin typeface="Century Schoolbook"/>
              <a:cs typeface="Century Schoolbook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dirty="0" sz="1800" spc="-5">
                <a:latin typeface="Century Schoolbook"/>
                <a:cs typeface="Century Schoolbook"/>
              </a:rPr>
              <a:t>&lt;/Head&gt;</a:t>
            </a:r>
            <a:endParaRPr sz="18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57251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U</a:t>
            </a:r>
            <a:r>
              <a:rPr dirty="0"/>
              <a:t>NDERSTANDING </a:t>
            </a:r>
            <a:r>
              <a:rPr dirty="0" sz="3000" spc="-10"/>
              <a:t>S</a:t>
            </a:r>
            <a:r>
              <a:rPr dirty="0" spc="-10"/>
              <a:t>TYLE</a:t>
            </a:r>
            <a:r>
              <a:rPr dirty="0" spc="295"/>
              <a:t> </a:t>
            </a:r>
            <a:r>
              <a:rPr dirty="0" sz="3000"/>
              <a:t>R</a:t>
            </a:r>
            <a:r>
              <a:rPr dirty="0"/>
              <a:t>ULES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051560" y="888491"/>
            <a:ext cx="1537716" cy="679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4900" y="1988820"/>
            <a:ext cx="2051304" cy="679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14983" y="3089148"/>
            <a:ext cx="1641348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4983" y="4189476"/>
            <a:ext cx="1228343" cy="67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3014" y="822569"/>
            <a:ext cx="8274050" cy="5453380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25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Century Schoolbook"/>
                <a:cs typeface="Century Schoolbook"/>
              </a:rPr>
              <a:t>The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Selector</a:t>
            </a:r>
            <a:r>
              <a:rPr dirty="0" sz="2400" spc="-5">
                <a:latin typeface="Century Schoolbook"/>
                <a:cs typeface="Century Schoolbook"/>
              </a:rPr>
              <a:t> </a:t>
            </a:r>
            <a:r>
              <a:rPr dirty="0" sz="2400" spc="-10">
                <a:latin typeface="Century Schoolbook"/>
                <a:cs typeface="Century Schoolbook"/>
              </a:rPr>
              <a:t>indicates </a:t>
            </a:r>
            <a:r>
              <a:rPr dirty="0" sz="2400" spc="-5">
                <a:latin typeface="Century Schoolbook"/>
                <a:cs typeface="Century Schoolbook"/>
              </a:rPr>
              <a:t>the element </a:t>
            </a:r>
            <a:r>
              <a:rPr dirty="0" sz="2400">
                <a:latin typeface="Century Schoolbook"/>
                <a:cs typeface="Century Schoolbook"/>
              </a:rPr>
              <a:t>to </a:t>
            </a:r>
            <a:r>
              <a:rPr dirty="0" sz="2400" spc="-5">
                <a:latin typeface="Century Schoolbook"/>
                <a:cs typeface="Century Schoolbook"/>
              </a:rPr>
              <a:t>which</a:t>
            </a:r>
            <a:r>
              <a:rPr dirty="0" sz="2400" spc="550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the </a:t>
            </a:r>
            <a:r>
              <a:rPr dirty="0" sz="2400" spc="-10">
                <a:latin typeface="Century Schoolbook"/>
                <a:cs typeface="Century Schoolbook"/>
              </a:rPr>
              <a:t>rule </a:t>
            </a:r>
            <a:r>
              <a:rPr dirty="0" sz="2400" spc="-15">
                <a:latin typeface="Century Schoolbook"/>
                <a:cs typeface="Century Schoolbook"/>
              </a:rPr>
              <a:t>is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ct val="100000"/>
              </a:lnSpc>
              <a:spcBef>
                <a:spcPts val="1155"/>
              </a:spcBef>
            </a:pPr>
            <a:r>
              <a:rPr dirty="0" sz="2400" spc="-5">
                <a:latin typeface="Century Schoolbook"/>
                <a:cs typeface="Century Schoolbook"/>
              </a:rPr>
              <a:t>applied.</a:t>
            </a:r>
            <a:endParaRPr sz="2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4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  <a:tab pos="1002030" algn="l"/>
                <a:tab pos="2820035" algn="l"/>
                <a:tab pos="4573270" algn="l"/>
                <a:tab pos="5202555" algn="l"/>
                <a:tab pos="6581775" algn="l"/>
                <a:tab pos="7662545" algn="l"/>
                <a:tab pos="8091170" algn="l"/>
              </a:tabLst>
            </a:pPr>
            <a:r>
              <a:rPr dirty="0" sz="2400">
                <a:latin typeface="Century Schoolbook"/>
                <a:cs typeface="Century Schoolbook"/>
              </a:rPr>
              <a:t>The	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D</a:t>
            </a:r>
            <a:r>
              <a:rPr dirty="0" u="heavy" sz="2400" spc="-1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cl</a:t>
            </a:r>
            <a:r>
              <a:rPr dirty="0" u="heavy" sz="2400" spc="-15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a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ration</a:t>
            </a:r>
            <a:r>
              <a:rPr dirty="0" sz="2400">
                <a:latin typeface="Century Schoolbook"/>
                <a:cs typeface="Century Schoolbook"/>
              </a:rPr>
              <a:t>	</a:t>
            </a:r>
            <a:r>
              <a:rPr dirty="0" sz="2400" spc="-5">
                <a:latin typeface="Century Schoolbook"/>
                <a:cs typeface="Century Schoolbook"/>
              </a:rPr>
              <a:t>de</a:t>
            </a:r>
            <a:r>
              <a:rPr dirty="0" sz="2400" spc="-10">
                <a:latin typeface="Century Schoolbook"/>
                <a:cs typeface="Century Schoolbook"/>
              </a:rPr>
              <a:t>t</a:t>
            </a:r>
            <a:r>
              <a:rPr dirty="0" sz="2400">
                <a:latin typeface="Century Schoolbook"/>
                <a:cs typeface="Century Schoolbook"/>
              </a:rPr>
              <a:t>ermines	</a:t>
            </a:r>
            <a:r>
              <a:rPr dirty="0" sz="2400" spc="-10">
                <a:latin typeface="Century Schoolbook"/>
                <a:cs typeface="Century Schoolbook"/>
              </a:rPr>
              <a:t>t</a:t>
            </a:r>
            <a:r>
              <a:rPr dirty="0" sz="2400">
                <a:latin typeface="Century Schoolbook"/>
                <a:cs typeface="Century Schoolbook"/>
              </a:rPr>
              <a:t>he	</a:t>
            </a:r>
            <a:r>
              <a:rPr dirty="0" sz="2400" spc="-15">
                <a:latin typeface="Century Schoolbook"/>
                <a:cs typeface="Century Schoolbook"/>
              </a:rPr>
              <a:t>p</a:t>
            </a:r>
            <a:r>
              <a:rPr dirty="0" sz="2400">
                <a:latin typeface="Century Schoolbook"/>
                <a:cs typeface="Century Schoolbook"/>
              </a:rPr>
              <a:t>rop</a:t>
            </a:r>
            <a:r>
              <a:rPr dirty="0" sz="2400" spc="-10">
                <a:latin typeface="Century Schoolbook"/>
                <a:cs typeface="Century Schoolbook"/>
              </a:rPr>
              <a:t>e</a:t>
            </a:r>
            <a:r>
              <a:rPr dirty="0" sz="2400">
                <a:latin typeface="Century Schoolbook"/>
                <a:cs typeface="Century Schoolbook"/>
              </a:rPr>
              <a:t>rty	</a:t>
            </a:r>
            <a:r>
              <a:rPr dirty="0" sz="2400" spc="-5">
                <a:latin typeface="Century Schoolbook"/>
                <a:cs typeface="Century Schoolbook"/>
              </a:rPr>
              <a:t>v</a:t>
            </a:r>
            <a:r>
              <a:rPr dirty="0" sz="2400" spc="-10">
                <a:latin typeface="Century Schoolbook"/>
                <a:cs typeface="Century Schoolbook"/>
              </a:rPr>
              <a:t>a</a:t>
            </a:r>
            <a:r>
              <a:rPr dirty="0" sz="2400">
                <a:latin typeface="Century Schoolbook"/>
                <a:cs typeface="Century Schoolbook"/>
              </a:rPr>
              <a:t>lues	of	a  </a:t>
            </a:r>
            <a:r>
              <a:rPr dirty="0" sz="2400">
                <a:latin typeface="Century Schoolbook"/>
                <a:cs typeface="Century Schoolbook"/>
              </a:rPr>
              <a:t>selector.</a:t>
            </a:r>
            <a:endParaRPr sz="2400">
              <a:latin typeface="Century Schoolbook"/>
              <a:cs typeface="Century Schoolbook"/>
            </a:endParaRPr>
          </a:p>
          <a:p>
            <a:pPr marL="287020" marR="441959" indent="-274320">
              <a:lnSpc>
                <a:spcPct val="14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  <a:tab pos="2317115" algn="l"/>
              </a:tabLst>
            </a:pPr>
            <a:r>
              <a:rPr dirty="0" sz="2400">
                <a:latin typeface="Century Schoolbook"/>
                <a:cs typeface="Century Schoolbook"/>
              </a:rPr>
              <a:t>The</a:t>
            </a:r>
            <a:r>
              <a:rPr dirty="0" sz="2400" spc="-15">
                <a:latin typeface="Century Schoolbook"/>
                <a:cs typeface="Century Schoolbook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Property</a:t>
            </a:r>
            <a:r>
              <a:rPr dirty="0" sz="2400">
                <a:latin typeface="Century Schoolbook"/>
                <a:cs typeface="Century Schoolbook"/>
              </a:rPr>
              <a:t>	specifies a characteristic, such </a:t>
            </a:r>
            <a:r>
              <a:rPr dirty="0" sz="2400" spc="-5">
                <a:latin typeface="Century Schoolbook"/>
                <a:cs typeface="Century Schoolbook"/>
              </a:rPr>
              <a:t>as</a:t>
            </a:r>
            <a:r>
              <a:rPr dirty="0" sz="2400" spc="-165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color,  font-family, </a:t>
            </a:r>
            <a:r>
              <a:rPr dirty="0" sz="2400" spc="-5">
                <a:latin typeface="Century Schoolbook"/>
                <a:cs typeface="Century Schoolbook"/>
              </a:rPr>
              <a:t>position, and </a:t>
            </a:r>
            <a:r>
              <a:rPr dirty="0" sz="2400">
                <a:latin typeface="Century Schoolbook"/>
                <a:cs typeface="Century Schoolbook"/>
              </a:rPr>
              <a:t>is followed </a:t>
            </a:r>
            <a:r>
              <a:rPr dirty="0" sz="2400" spc="-5">
                <a:latin typeface="Century Schoolbook"/>
                <a:cs typeface="Century Schoolbook"/>
              </a:rPr>
              <a:t>by </a:t>
            </a:r>
            <a:r>
              <a:rPr dirty="0" sz="2400">
                <a:latin typeface="Century Schoolbook"/>
                <a:cs typeface="Century Schoolbook"/>
              </a:rPr>
              <a:t>a colon</a:t>
            </a:r>
            <a:r>
              <a:rPr dirty="0" sz="2400" spc="-160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(:).</a:t>
            </a:r>
            <a:endParaRPr sz="2400">
              <a:latin typeface="Century Schoolbook"/>
              <a:cs typeface="Century Schoolbook"/>
            </a:endParaRPr>
          </a:p>
          <a:p>
            <a:pPr marL="287020" marR="162560" indent="-274320">
              <a:lnSpc>
                <a:spcPct val="14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  <a:tab pos="2230120" algn="l"/>
                <a:tab pos="6045835" algn="l"/>
              </a:tabLst>
            </a:pPr>
            <a:r>
              <a:rPr dirty="0" sz="2400">
                <a:latin typeface="Century Schoolbook"/>
                <a:cs typeface="Century Schoolbook"/>
              </a:rPr>
              <a:t>The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Value</a:t>
            </a:r>
            <a:r>
              <a:rPr dirty="0" sz="2400" spc="-5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expresses specification of a </a:t>
            </a:r>
            <a:r>
              <a:rPr dirty="0" sz="2400" spc="-5">
                <a:latin typeface="Century Schoolbook"/>
                <a:cs typeface="Century Schoolbook"/>
              </a:rPr>
              <a:t>property, </a:t>
            </a:r>
            <a:r>
              <a:rPr dirty="0" sz="2400">
                <a:latin typeface="Century Schoolbook"/>
                <a:cs typeface="Century Schoolbook"/>
              </a:rPr>
              <a:t>such</a:t>
            </a:r>
            <a:r>
              <a:rPr dirty="0" sz="2400" spc="-185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as  </a:t>
            </a:r>
            <a:r>
              <a:rPr dirty="0" sz="2400">
                <a:latin typeface="Century Schoolbook"/>
                <a:cs typeface="Century Schoolbook"/>
              </a:rPr>
              <a:t>red</a:t>
            </a:r>
            <a:r>
              <a:rPr dirty="0" sz="2400" spc="-15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for</a:t>
            </a:r>
            <a:r>
              <a:rPr dirty="0" sz="2400" spc="5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color,	</a:t>
            </a:r>
            <a:r>
              <a:rPr dirty="0" sz="2400" spc="-5">
                <a:latin typeface="Century Schoolbook"/>
                <a:cs typeface="Century Schoolbook"/>
              </a:rPr>
              <a:t>arial </a:t>
            </a:r>
            <a:r>
              <a:rPr dirty="0" sz="2400">
                <a:latin typeface="Century Schoolbook"/>
                <a:cs typeface="Century Schoolbook"/>
              </a:rPr>
              <a:t>for font family,</a:t>
            </a:r>
            <a:r>
              <a:rPr dirty="0" sz="2400" spc="-45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12</a:t>
            </a:r>
            <a:r>
              <a:rPr dirty="0" sz="2400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pt	</a:t>
            </a:r>
            <a:r>
              <a:rPr dirty="0" sz="2400">
                <a:latin typeface="Century Schoolbook"/>
                <a:cs typeface="Century Schoolbook"/>
              </a:rPr>
              <a:t>for font-size,  </a:t>
            </a:r>
            <a:r>
              <a:rPr dirty="0" sz="2400" spc="-5">
                <a:latin typeface="Century Schoolbook"/>
                <a:cs typeface="Century Schoolbook"/>
              </a:rPr>
              <a:t>and </a:t>
            </a:r>
            <a:r>
              <a:rPr dirty="0" sz="2400">
                <a:latin typeface="Century Schoolbook"/>
                <a:cs typeface="Century Schoolbook"/>
              </a:rPr>
              <a:t>is followed </a:t>
            </a:r>
            <a:r>
              <a:rPr dirty="0" sz="2400" spc="-5">
                <a:latin typeface="Century Schoolbook"/>
                <a:cs typeface="Century Schoolbook"/>
              </a:rPr>
              <a:t>by </a:t>
            </a:r>
            <a:r>
              <a:rPr dirty="0" sz="2400">
                <a:latin typeface="Century Schoolbook"/>
                <a:cs typeface="Century Schoolbook"/>
              </a:rPr>
              <a:t>a semicolon</a:t>
            </a:r>
            <a:r>
              <a:rPr dirty="0" sz="2400" spc="-105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(;).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175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>
                <a:latin typeface="Century Schoolbook"/>
                <a:cs typeface="Century Schoolbook"/>
              </a:rPr>
              <a:t>The Style Sheet </a:t>
            </a:r>
            <a:r>
              <a:rPr dirty="0" sz="2400" spc="-5">
                <a:latin typeface="Century Schoolbook"/>
                <a:cs typeface="Century Schoolbook"/>
              </a:rPr>
              <a:t>Property </a:t>
            </a:r>
            <a:r>
              <a:rPr dirty="0" sz="2400">
                <a:latin typeface="Century Schoolbook"/>
                <a:cs typeface="Century Schoolbook"/>
              </a:rPr>
              <a:t>Names </a:t>
            </a:r>
            <a:r>
              <a:rPr dirty="0" sz="2400" spc="-5">
                <a:latin typeface="Century Schoolbook"/>
                <a:cs typeface="Century Schoolbook"/>
              </a:rPr>
              <a:t>are</a:t>
            </a:r>
            <a:r>
              <a:rPr dirty="0" sz="2400" spc="-60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case-sensitive.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57251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U</a:t>
            </a:r>
            <a:r>
              <a:rPr dirty="0"/>
              <a:t>NDERSTANDING </a:t>
            </a:r>
            <a:r>
              <a:rPr dirty="0" sz="3000" spc="-10"/>
              <a:t>S</a:t>
            </a:r>
            <a:r>
              <a:rPr dirty="0" spc="-10"/>
              <a:t>TYLE</a:t>
            </a:r>
            <a:r>
              <a:rPr dirty="0" spc="295"/>
              <a:t> </a:t>
            </a:r>
            <a:r>
              <a:rPr dirty="0" sz="3000"/>
              <a:t>R</a:t>
            </a:r>
            <a:r>
              <a:rPr dirty="0"/>
              <a:t>ULES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813389"/>
            <a:ext cx="8273415" cy="2298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7020" marR="5080" indent="-274320">
              <a:lnSpc>
                <a:spcPct val="1501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Century Schoolbook"/>
                <a:cs typeface="Century Schoolbook"/>
              </a:rPr>
              <a:t>The &lt;STYLE&gt; element </a:t>
            </a:r>
            <a:r>
              <a:rPr dirty="0" sz="2400" spc="-10">
                <a:latin typeface="Century Schoolbook"/>
                <a:cs typeface="Century Schoolbook"/>
              </a:rPr>
              <a:t>always </a:t>
            </a:r>
            <a:r>
              <a:rPr dirty="0" sz="2400" spc="-5">
                <a:latin typeface="Century Schoolbook"/>
                <a:cs typeface="Century Schoolbook"/>
              </a:rPr>
              <a:t>contains </a:t>
            </a:r>
            <a:r>
              <a:rPr dirty="0" sz="2400" spc="-10">
                <a:latin typeface="Century Schoolbook"/>
                <a:cs typeface="Century Schoolbook"/>
              </a:rPr>
              <a:t>&lt;TYPE&gt;  </a:t>
            </a:r>
            <a:r>
              <a:rPr dirty="0" sz="2400" spc="-5">
                <a:latin typeface="Century Schoolbook"/>
                <a:cs typeface="Century Schoolbook"/>
              </a:rPr>
              <a:t>attribute. </a:t>
            </a:r>
            <a:r>
              <a:rPr dirty="0" sz="2400">
                <a:latin typeface="Century Schoolbook"/>
                <a:cs typeface="Century Schoolbook"/>
              </a:rPr>
              <a:t>The </a:t>
            </a:r>
            <a:r>
              <a:rPr dirty="0" sz="2400" spc="-5">
                <a:latin typeface="Century Schoolbook"/>
                <a:cs typeface="Century Schoolbook"/>
              </a:rPr>
              <a:t>value “text/css” defines the style language  as Cascading </a:t>
            </a:r>
            <a:r>
              <a:rPr dirty="0" sz="2400">
                <a:latin typeface="Century Schoolbook"/>
                <a:cs typeface="Century Schoolbook"/>
              </a:rPr>
              <a:t>Style</a:t>
            </a:r>
            <a:r>
              <a:rPr dirty="0" sz="2400" spc="-5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Sheets.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204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-5">
                <a:latin typeface="Century Schoolbook"/>
                <a:cs typeface="Century Schoolbook"/>
              </a:rPr>
              <a:t>External </a:t>
            </a:r>
            <a:r>
              <a:rPr dirty="0" sz="2400">
                <a:latin typeface="Century Schoolbook"/>
                <a:cs typeface="Century Schoolbook"/>
              </a:rPr>
              <a:t>Style Sheet </a:t>
            </a:r>
            <a:r>
              <a:rPr dirty="0" sz="2400" spc="-5">
                <a:latin typeface="Century Schoolbook"/>
                <a:cs typeface="Century Schoolbook"/>
              </a:rPr>
              <a:t>has </a:t>
            </a:r>
            <a:r>
              <a:rPr dirty="0" sz="2400">
                <a:latin typeface="Century Schoolbook"/>
                <a:cs typeface="Century Schoolbook"/>
              </a:rPr>
              <a:t>a .css</a:t>
            </a:r>
            <a:r>
              <a:rPr dirty="0" sz="2400" spc="-30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extension.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73811"/>
            <a:ext cx="26873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T</a:t>
            </a:r>
            <a:r>
              <a:rPr dirty="0" spc="-5"/>
              <a:t>YPES </a:t>
            </a:r>
            <a:r>
              <a:rPr dirty="0"/>
              <a:t>OF</a:t>
            </a:r>
            <a:r>
              <a:rPr dirty="0" spc="275"/>
              <a:t> </a:t>
            </a:r>
            <a:r>
              <a:rPr dirty="0" sz="3000"/>
              <a:t>CSS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93014" y="885825"/>
            <a:ext cx="4655820" cy="2159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>
                <a:latin typeface="Century Schoolbook"/>
                <a:cs typeface="Century Schoolbook"/>
              </a:rPr>
              <a:t>Three </a:t>
            </a:r>
            <a:r>
              <a:rPr dirty="0" sz="2400" spc="-5">
                <a:latin typeface="Century Schoolbook"/>
                <a:cs typeface="Century Schoolbook"/>
              </a:rPr>
              <a:t>Ways to Specifying</a:t>
            </a:r>
            <a:r>
              <a:rPr dirty="0" sz="2400" spc="-100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CSS: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FD8537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Century Schoolbook"/>
                <a:cs typeface="Century Schoolbook"/>
              </a:rPr>
              <a:t>Inline</a:t>
            </a:r>
            <a:r>
              <a:rPr dirty="0" sz="2400" spc="-25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styles</a:t>
            </a:r>
            <a:endParaRPr sz="2400">
              <a:latin typeface="Century Schoolbook"/>
              <a:cs typeface="Century Schoolbook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Century Schoolbook"/>
                <a:cs typeface="Century Schoolbook"/>
              </a:rPr>
              <a:t>internal</a:t>
            </a:r>
            <a:r>
              <a:rPr dirty="0" sz="2400" spc="-20">
                <a:latin typeface="Century Schoolbook"/>
                <a:cs typeface="Century Schoolbook"/>
              </a:rPr>
              <a:t> </a:t>
            </a:r>
            <a:r>
              <a:rPr dirty="0" sz="2400" spc="-5">
                <a:latin typeface="Century Schoolbook"/>
                <a:cs typeface="Century Schoolbook"/>
              </a:rPr>
              <a:t>styles</a:t>
            </a:r>
            <a:endParaRPr sz="2400">
              <a:latin typeface="Century Schoolbook"/>
              <a:cs typeface="Century Schoolbook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Century Schoolbook"/>
                <a:cs typeface="Century Schoolbook"/>
              </a:rPr>
              <a:t>external</a:t>
            </a:r>
            <a:r>
              <a:rPr dirty="0" sz="2400" spc="-5">
                <a:latin typeface="Century Schoolbook"/>
                <a:cs typeface="Century Schoolbook"/>
              </a:rPr>
              <a:t> </a:t>
            </a:r>
            <a:r>
              <a:rPr dirty="0" sz="2400">
                <a:latin typeface="Century Schoolbook"/>
                <a:cs typeface="Century Schoolbook"/>
              </a:rPr>
              <a:t>style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JAYESH</dc:creator>
  <dc:title>The Client Side – HTML</dc:title>
  <dcterms:created xsi:type="dcterms:W3CDTF">2018-08-11T19:05:39Z</dcterms:created>
  <dcterms:modified xsi:type="dcterms:W3CDTF">2018-08-11T19:05:39Z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2018-08-11T00:00:00Z</vt:filetime>
  </property>
</Properties>
</file>