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25" r:id="rId2"/>
    <p:sldId id="397" r:id="rId3"/>
    <p:sldId id="398" r:id="rId4"/>
    <p:sldId id="256" r:id="rId5"/>
    <p:sldId id="387" r:id="rId6"/>
    <p:sldId id="288" r:id="rId7"/>
    <p:sldId id="405" r:id="rId8"/>
    <p:sldId id="399" r:id="rId9"/>
    <p:sldId id="396" r:id="rId10"/>
    <p:sldId id="395" r:id="rId11"/>
    <p:sldId id="353" r:id="rId12"/>
    <p:sldId id="354" r:id="rId13"/>
    <p:sldId id="359" r:id="rId14"/>
    <p:sldId id="355" r:id="rId15"/>
    <p:sldId id="357" r:id="rId16"/>
    <p:sldId id="358" r:id="rId17"/>
    <p:sldId id="400" r:id="rId18"/>
    <p:sldId id="388" r:id="rId19"/>
    <p:sldId id="389" r:id="rId20"/>
    <p:sldId id="406" r:id="rId21"/>
    <p:sldId id="401" r:id="rId22"/>
    <p:sldId id="402" r:id="rId23"/>
    <p:sldId id="390" r:id="rId24"/>
    <p:sldId id="403" r:id="rId25"/>
    <p:sldId id="404" r:id="rId26"/>
    <p:sldId id="391" r:id="rId27"/>
    <p:sldId id="392" r:id="rId28"/>
    <p:sldId id="393" r:id="rId29"/>
    <p:sldId id="394" r:id="rId30"/>
    <p:sldId id="407" r:id="rId31"/>
    <p:sldId id="368" r:id="rId32"/>
    <p:sldId id="369" r:id="rId33"/>
    <p:sldId id="374" r:id="rId34"/>
    <p:sldId id="370" r:id="rId35"/>
    <p:sldId id="371" r:id="rId36"/>
    <p:sldId id="408" r:id="rId37"/>
    <p:sldId id="375" r:id="rId38"/>
    <p:sldId id="409" r:id="rId39"/>
    <p:sldId id="372" r:id="rId40"/>
    <p:sldId id="376" r:id="rId41"/>
    <p:sldId id="373" r:id="rId42"/>
    <p:sldId id="410" r:id="rId43"/>
    <p:sldId id="411" r:id="rId44"/>
    <p:sldId id="381" r:id="rId45"/>
    <p:sldId id="377" r:id="rId46"/>
    <p:sldId id="382" r:id="rId47"/>
    <p:sldId id="378" r:id="rId48"/>
    <p:sldId id="412" r:id="rId49"/>
    <p:sldId id="413" r:id="rId50"/>
    <p:sldId id="379" r:id="rId51"/>
    <p:sldId id="380" r:id="rId52"/>
    <p:sldId id="383" r:id="rId53"/>
    <p:sldId id="384" r:id="rId54"/>
    <p:sldId id="415" r:id="rId55"/>
    <p:sldId id="414" r:id="rId56"/>
    <p:sldId id="385" r:id="rId57"/>
    <p:sldId id="421" r:id="rId58"/>
    <p:sldId id="386" r:id="rId59"/>
    <p:sldId id="422" r:id="rId60"/>
    <p:sldId id="418" r:id="rId61"/>
    <p:sldId id="420" r:id="rId62"/>
    <p:sldId id="417" r:id="rId63"/>
    <p:sldId id="419" r:id="rId6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00FF"/>
    <a:srgbClr val="800000"/>
    <a:srgbClr val="CCFFFF"/>
    <a:srgbClr val="0099FF"/>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61E687-01E7-46A1-82D9-0E262672AC91}" type="datetimeFigureOut">
              <a:rPr lang="en-US"/>
              <a:pPr>
                <a:defRPr/>
              </a:pPr>
              <a:t>7/15/2018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90C651A-F2FD-4EE3-BBD3-7F2C55E809F1}" type="slidenum">
              <a:rPr lang="en-US"/>
              <a:pPr>
                <a:defRPr/>
              </a:pPr>
              <a:t>‹#›</a:t>
            </a:fld>
            <a:endParaRPr lang="en-US"/>
          </a:p>
        </p:txBody>
      </p:sp>
    </p:spTree>
    <p:extLst>
      <p:ext uri="{BB962C8B-B14F-4D97-AF65-F5344CB8AC3E}">
        <p14:creationId xmlns:p14="http://schemas.microsoft.com/office/powerpoint/2010/main" val="1372434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03B04C-908F-49AA-9CA1-869D37DE9DA8}" type="slidenum">
              <a:rPr lang="en-US" smtClean="0"/>
              <a:pPr/>
              <a:t>26</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4861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8946DF-EA37-49C1-9625-7A9BD58BF28D}" type="slidenum">
              <a:rPr lang="en-US" smtClean="0"/>
              <a:pPr/>
              <a:t>28</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9728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0" y="0"/>
            <a:ext cx="9144000" cy="641350"/>
          </a:xfrm>
          <a:prstGeom prst="rect">
            <a:avLst/>
          </a:prstGeom>
          <a:gradFill rotWithShape="1">
            <a:gsLst>
              <a:gs pos="0">
                <a:srgbClr val="0099FF">
                  <a:gamma/>
                  <a:shade val="46275"/>
                  <a:invGamma/>
                </a:srgbClr>
              </a:gs>
              <a:gs pos="50000">
                <a:srgbClr val="0099FF"/>
              </a:gs>
              <a:gs pos="100000">
                <a:srgbClr val="0099FF">
                  <a:gamma/>
                  <a:shade val="46275"/>
                  <a:invGamma/>
                </a:srgbClr>
              </a:gs>
            </a:gsLst>
            <a:lin ang="5400000" scaled="1"/>
          </a:gradFill>
          <a:ln w="9525">
            <a:noFill/>
            <a:miter lim="800000"/>
            <a:headEnd/>
            <a:tailEnd/>
          </a:ln>
          <a:effectLst/>
        </p:spPr>
        <p:txBody>
          <a:bodyPr>
            <a:spAutoFit/>
          </a:bodyPr>
          <a:lstStyle/>
          <a:p>
            <a:pPr algn="ctr">
              <a:spcBef>
                <a:spcPct val="50000"/>
              </a:spcBef>
              <a:defRPr/>
            </a:pPr>
            <a:endParaRPr lang="en-US" sz="3600" b="1">
              <a:solidFill>
                <a:srgbClr val="FF3300"/>
              </a:solidFill>
              <a:effectLst>
                <a:outerShdw blurRad="38100" dist="38100" dir="2700000" algn="tl">
                  <a:srgbClr val="000000"/>
                </a:outerShdw>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Basics of Operating Systems</a:t>
            </a:r>
          </a:p>
        </p:txBody>
      </p:sp>
      <p:sp>
        <p:nvSpPr>
          <p:cNvPr id="2051" name="Subtitle 2"/>
          <p:cNvSpPr>
            <a:spLocks noGrp="1"/>
          </p:cNvSpPr>
          <p:nvPr>
            <p:ph type="subTitle" idx="1"/>
          </p:nvPr>
        </p:nvSpPr>
        <p:spPr bwMode="auto">
          <a:xfrm>
            <a:off x="1371600" y="3886200"/>
            <a:ext cx="6781800" cy="22860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2400" smtClean="0"/>
              <a:t>Dr N M Patel</a:t>
            </a:r>
          </a:p>
          <a:p>
            <a:pPr algn="l"/>
            <a:r>
              <a:rPr lang="en-US" sz="2400" smtClean="0"/>
              <a:t>Associate Professor</a:t>
            </a:r>
          </a:p>
          <a:p>
            <a:pPr algn="l"/>
            <a:r>
              <a:rPr lang="en-US" sz="2400" smtClean="0"/>
              <a:t>Computer Engineering Department</a:t>
            </a:r>
          </a:p>
          <a:p>
            <a:pPr algn="l"/>
            <a:r>
              <a:rPr lang="en-US" sz="2400" smtClean="0"/>
              <a:t>BVM Engineering College</a:t>
            </a:r>
          </a:p>
          <a:p>
            <a:endParaRPr lang="en-US" smtClean="0"/>
          </a:p>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143000"/>
            <a:ext cx="6477000" cy="461665"/>
          </a:xfrm>
          <a:prstGeom prst="rect">
            <a:avLst/>
          </a:prstGeom>
          <a:noFill/>
        </p:spPr>
        <p:txBody>
          <a:bodyPr wrap="square" rtlCol="0">
            <a:spAutoFit/>
          </a:bodyPr>
          <a:lstStyle/>
          <a:p>
            <a:r>
              <a:rPr lang="en-US" dirty="0" smtClean="0"/>
              <a:t>When we switch on machine what happens?</a:t>
            </a:r>
            <a:endParaRPr lang="en-US" dirty="0"/>
          </a:p>
        </p:txBody>
      </p:sp>
    </p:spTree>
    <p:extLst>
      <p:ext uri="{BB962C8B-B14F-4D97-AF65-F5344CB8AC3E}">
        <p14:creationId xmlns:p14="http://schemas.microsoft.com/office/powerpoint/2010/main" val="3802691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543800" cy="6001643"/>
          </a:xfrm>
          <a:prstGeom prst="rect">
            <a:avLst/>
          </a:prstGeom>
          <a:noFill/>
        </p:spPr>
        <p:txBody>
          <a:bodyPr wrap="square" rtlCol="0">
            <a:spAutoFit/>
          </a:bodyPr>
          <a:lstStyle/>
          <a:p>
            <a:r>
              <a:rPr lang="en-US" dirty="0" smtClean="0"/>
              <a:t>Two perspective : User and design</a:t>
            </a:r>
          </a:p>
          <a:p>
            <a:r>
              <a:rPr lang="en-US" dirty="0" smtClean="0"/>
              <a:t>Two important concepts</a:t>
            </a:r>
          </a:p>
          <a:p>
            <a:r>
              <a:rPr lang="en-US" dirty="0" smtClean="0"/>
              <a:t>Process</a:t>
            </a:r>
          </a:p>
          <a:p>
            <a:r>
              <a:rPr lang="en-US" dirty="0" smtClean="0"/>
              <a:t>File</a:t>
            </a:r>
          </a:p>
          <a:p>
            <a:r>
              <a:rPr lang="en-US" b="1" dirty="0" smtClean="0"/>
              <a:t>Process</a:t>
            </a:r>
          </a:p>
          <a:p>
            <a:r>
              <a:rPr lang="en-US" dirty="0" smtClean="0"/>
              <a:t>Is an instance of program in execution</a:t>
            </a:r>
          </a:p>
          <a:p>
            <a:r>
              <a:rPr lang="en-US" dirty="0" smtClean="0"/>
              <a:t>Each process has its address space : list of memory locations which it can read and write</a:t>
            </a:r>
          </a:p>
          <a:p>
            <a:r>
              <a:rPr lang="en-US" dirty="0" smtClean="0"/>
              <a:t>The address space contain the executable program, data and stack. Also it has set of registers including PC ,SP , other required resources and all other information needed to run the program.</a:t>
            </a:r>
          </a:p>
          <a:p>
            <a:r>
              <a:rPr lang="en-US" dirty="0" smtClean="0"/>
              <a:t>Every process has unique id called PID</a:t>
            </a:r>
          </a:p>
          <a:p>
            <a:r>
              <a:rPr lang="en-US" dirty="0" smtClean="0"/>
              <a:t>Process table : all the information about each process is stored in process table, which is an array(or linked list) of structures, one for each process in existence.</a:t>
            </a:r>
            <a:endParaRPr lang="en-US" dirty="0"/>
          </a:p>
        </p:txBody>
      </p:sp>
    </p:spTree>
    <p:extLst>
      <p:ext uri="{BB962C8B-B14F-4D97-AF65-F5344CB8AC3E}">
        <p14:creationId xmlns:p14="http://schemas.microsoft.com/office/powerpoint/2010/main" val="3892463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6858000" cy="4893647"/>
          </a:xfrm>
          <a:prstGeom prst="rect">
            <a:avLst/>
          </a:prstGeom>
          <a:noFill/>
        </p:spPr>
        <p:txBody>
          <a:bodyPr wrap="square" rtlCol="0">
            <a:spAutoFit/>
          </a:bodyPr>
          <a:lstStyle/>
          <a:p>
            <a:r>
              <a:rPr lang="en-US" dirty="0" smtClean="0"/>
              <a:t>System call related to process  e.g. fork, </a:t>
            </a:r>
            <a:r>
              <a:rPr lang="en-US" dirty="0" err="1" smtClean="0"/>
              <a:t>execl</a:t>
            </a:r>
            <a:r>
              <a:rPr lang="en-US" dirty="0" smtClean="0"/>
              <a:t>, wait, exit, </a:t>
            </a:r>
            <a:r>
              <a:rPr lang="en-US" dirty="0" err="1" smtClean="0"/>
              <a:t>brk</a:t>
            </a:r>
            <a:r>
              <a:rPr lang="en-US" dirty="0" smtClean="0"/>
              <a:t>,…</a:t>
            </a:r>
          </a:p>
          <a:p>
            <a:r>
              <a:rPr lang="en-US" dirty="0" smtClean="0"/>
              <a:t>IPC</a:t>
            </a:r>
          </a:p>
          <a:p>
            <a:r>
              <a:rPr lang="en-US" dirty="0" smtClean="0"/>
              <a:t>Command to know about running process : </a:t>
            </a:r>
            <a:r>
              <a:rPr lang="en-US" dirty="0" err="1" smtClean="0"/>
              <a:t>ps</a:t>
            </a:r>
            <a:r>
              <a:rPr lang="en-US" dirty="0" smtClean="0"/>
              <a:t>, top,…</a:t>
            </a:r>
          </a:p>
          <a:p>
            <a:r>
              <a:rPr lang="en-US" dirty="0" smtClean="0"/>
              <a:t>Every person authorized to use a system is assigned a UID and GID by the system administrator. User who create process become owner of that process. A child process has same UID of its parent</a:t>
            </a:r>
          </a:p>
          <a:p>
            <a:r>
              <a:rPr lang="en-US" dirty="0" smtClean="0"/>
              <a:t>One UID called </a:t>
            </a:r>
            <a:r>
              <a:rPr lang="en-US" dirty="0" err="1" smtClean="0"/>
              <a:t>superuser</a:t>
            </a:r>
            <a:r>
              <a:rPr lang="en-US" dirty="0" smtClean="0"/>
              <a:t> in UNIX has special power and may violate many of the protection rules.</a:t>
            </a:r>
          </a:p>
          <a:p>
            <a:r>
              <a:rPr lang="en-US" dirty="0" smtClean="0"/>
              <a:t>Environment to run process : provided by Shell running on top of </a:t>
            </a:r>
            <a:r>
              <a:rPr lang="en-US" dirty="0" err="1" smtClean="0"/>
              <a:t>os</a:t>
            </a:r>
            <a:endParaRPr lang="en-US" dirty="0" smtClean="0"/>
          </a:p>
          <a:p>
            <a:endParaRPr lang="en-US" dirty="0"/>
          </a:p>
        </p:txBody>
      </p:sp>
    </p:spTree>
    <p:extLst>
      <p:ext uri="{BB962C8B-B14F-4D97-AF65-F5344CB8AC3E}">
        <p14:creationId xmlns:p14="http://schemas.microsoft.com/office/powerpoint/2010/main" val="1133894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6477000" cy="3413755"/>
          </a:xfrm>
          <a:prstGeom prst="rect">
            <a:avLst/>
          </a:prstGeom>
        </p:spPr>
        <p:txBody>
          <a:bodyPr wrap="square">
            <a:spAutoFit/>
          </a:bodyPr>
          <a:lstStyle/>
          <a:p>
            <a:pPr marL="1828800" indent="-1828800" algn="just">
              <a:lnSpc>
                <a:spcPts val="3500"/>
              </a:lnSpc>
              <a:spcBef>
                <a:spcPct val="50000"/>
              </a:spcBef>
              <a:tabLst>
                <a:tab pos="1600200" algn="l"/>
                <a:tab pos="1828800" algn="l"/>
              </a:tabLst>
              <a:defRPr/>
            </a:pPr>
            <a:r>
              <a:rPr lang="en-US" dirty="0">
                <a:effectLst>
                  <a:outerShdw blurRad="38100" dist="38100" dir="2700000" algn="tl">
                    <a:srgbClr val="C0C0C0"/>
                  </a:outerShdw>
                </a:effectLst>
                <a:latin typeface="Arial" charset="0"/>
              </a:rPr>
              <a:t>Common shells for Linux</a:t>
            </a:r>
          </a:p>
          <a:p>
            <a:pPr marL="1828800" indent="-1828800" algn="just">
              <a:lnSpc>
                <a:spcPts val="3200"/>
              </a:lnSpc>
              <a:tabLst>
                <a:tab pos="1600200" algn="l"/>
                <a:tab pos="1828800" algn="l"/>
              </a:tabLst>
              <a:defRPr/>
            </a:pPr>
            <a:r>
              <a:rPr lang="en-US" dirty="0">
                <a:solidFill>
                  <a:srgbClr val="003399"/>
                </a:solidFill>
                <a:effectLst>
                  <a:outerShdw blurRad="38100" dist="38100" dir="2700000" algn="tl">
                    <a:srgbClr val="C0C0C0"/>
                  </a:outerShdw>
                </a:effectLst>
                <a:latin typeface="Arial" charset="0"/>
              </a:rPr>
              <a:t>ash	:</a:t>
            </a:r>
            <a:r>
              <a:rPr lang="en-US" dirty="0">
                <a:effectLst>
                  <a:outerShdw blurRad="38100" dist="38100" dir="2700000" algn="tl">
                    <a:srgbClr val="C0C0C0"/>
                  </a:outerShdw>
                </a:effectLst>
                <a:latin typeface="Arial" charset="0"/>
              </a:rPr>
              <a:t>	a small shell</a:t>
            </a:r>
          </a:p>
          <a:p>
            <a:pPr marL="1828800" indent="-1828800" algn="just">
              <a:lnSpc>
                <a:spcPts val="3200"/>
              </a:lnSpc>
              <a:tabLst>
                <a:tab pos="1600200" algn="l"/>
                <a:tab pos="1828800" algn="l"/>
              </a:tabLst>
              <a:defRPr/>
            </a:pPr>
            <a:r>
              <a:rPr lang="en-US" dirty="0">
                <a:solidFill>
                  <a:srgbClr val="003399"/>
                </a:solidFill>
                <a:effectLst>
                  <a:outerShdw blurRad="38100" dist="38100" dir="2700000" algn="tl">
                    <a:srgbClr val="C0C0C0"/>
                  </a:outerShdw>
                </a:effectLst>
                <a:latin typeface="Arial" charset="0"/>
              </a:rPr>
              <a:t>bash	:</a:t>
            </a:r>
            <a:r>
              <a:rPr lang="en-US" dirty="0">
                <a:effectLst>
                  <a:outerShdw blurRad="38100" dist="38100" dir="2700000" algn="tl">
                    <a:srgbClr val="C0C0C0"/>
                  </a:outerShdw>
                </a:effectLst>
                <a:latin typeface="Arial" charset="0"/>
              </a:rPr>
              <a:t>	</a:t>
            </a:r>
            <a:r>
              <a:rPr lang="en-US" dirty="0" err="1">
                <a:effectLst>
                  <a:outerShdw blurRad="38100" dist="38100" dir="2700000" algn="tl">
                    <a:srgbClr val="C0C0C0"/>
                  </a:outerShdw>
                </a:effectLst>
                <a:latin typeface="Arial" charset="0"/>
              </a:rPr>
              <a:t>bourne</a:t>
            </a:r>
            <a:r>
              <a:rPr lang="en-US" dirty="0">
                <a:effectLst>
                  <a:outerShdw blurRad="38100" dist="38100" dir="2700000" algn="tl">
                    <a:srgbClr val="C0C0C0"/>
                  </a:outerShdw>
                </a:effectLst>
                <a:latin typeface="Arial" charset="0"/>
              </a:rPr>
              <a:t> again shell. The default shell for Red Hat Linux</a:t>
            </a:r>
          </a:p>
          <a:p>
            <a:pPr marL="1828800" indent="-1828800" algn="just">
              <a:lnSpc>
                <a:spcPts val="3200"/>
              </a:lnSpc>
              <a:tabLst>
                <a:tab pos="1600200" algn="l"/>
                <a:tab pos="1828800" algn="l"/>
              </a:tabLst>
              <a:defRPr/>
            </a:pPr>
            <a:r>
              <a:rPr lang="en-US" dirty="0" err="1">
                <a:solidFill>
                  <a:srgbClr val="003399"/>
                </a:solidFill>
                <a:effectLst>
                  <a:outerShdw blurRad="38100" dist="38100" dir="2700000" algn="tl">
                    <a:srgbClr val="C0C0C0"/>
                  </a:outerShdw>
                </a:effectLst>
                <a:latin typeface="Arial" charset="0"/>
              </a:rPr>
              <a:t>ksh</a:t>
            </a:r>
            <a:r>
              <a:rPr lang="en-US" dirty="0">
                <a:solidFill>
                  <a:srgbClr val="003399"/>
                </a:solidFill>
                <a:effectLst>
                  <a:outerShdw blurRad="38100" dist="38100" dir="2700000" algn="tl">
                    <a:srgbClr val="C0C0C0"/>
                  </a:outerShdw>
                </a:effectLst>
                <a:latin typeface="Arial" charset="0"/>
              </a:rPr>
              <a:t>, </a:t>
            </a:r>
            <a:r>
              <a:rPr lang="en-US" dirty="0" err="1">
                <a:solidFill>
                  <a:srgbClr val="003399"/>
                </a:solidFill>
                <a:effectLst>
                  <a:outerShdw blurRad="38100" dist="38100" dir="2700000" algn="tl">
                    <a:srgbClr val="C0C0C0"/>
                  </a:outerShdw>
                </a:effectLst>
                <a:latin typeface="Arial" charset="0"/>
              </a:rPr>
              <a:t>tcsh</a:t>
            </a:r>
            <a:r>
              <a:rPr lang="en-US" dirty="0">
                <a:solidFill>
                  <a:srgbClr val="003399"/>
                </a:solidFill>
                <a:effectLst>
                  <a:outerShdw blurRad="38100" dist="38100" dir="2700000" algn="tl">
                    <a:srgbClr val="C0C0C0"/>
                  </a:outerShdw>
                </a:effectLst>
                <a:latin typeface="Arial" charset="0"/>
              </a:rPr>
              <a:t> and </a:t>
            </a:r>
            <a:r>
              <a:rPr lang="en-US" dirty="0" err="1">
                <a:solidFill>
                  <a:srgbClr val="003399"/>
                </a:solidFill>
                <a:effectLst>
                  <a:outerShdw blurRad="38100" dist="38100" dir="2700000" algn="tl">
                    <a:srgbClr val="C0C0C0"/>
                  </a:outerShdw>
                </a:effectLst>
                <a:latin typeface="Arial" charset="0"/>
              </a:rPr>
              <a:t>zsh</a:t>
            </a:r>
            <a:endParaRPr lang="en-US" dirty="0">
              <a:solidFill>
                <a:srgbClr val="003399"/>
              </a:solidFill>
              <a:effectLst>
                <a:outerShdw blurRad="38100" dist="38100" dir="2700000" algn="tl">
                  <a:srgbClr val="C0C0C0"/>
                </a:outerShdw>
              </a:effectLst>
              <a:latin typeface="Arial" charset="0"/>
            </a:endParaRPr>
          </a:p>
          <a:p>
            <a:pPr marL="1828800" indent="-1828800" algn="just">
              <a:lnSpc>
                <a:spcPts val="3200"/>
              </a:lnSpc>
              <a:tabLst>
                <a:tab pos="1600200" algn="l"/>
                <a:tab pos="1828800" algn="l"/>
              </a:tabLst>
              <a:defRPr/>
            </a:pPr>
            <a:endParaRPr lang="en-US" dirty="0">
              <a:effectLst>
                <a:outerShdw blurRad="38100" dist="38100" dir="2700000" algn="tl">
                  <a:srgbClr val="C0C0C0"/>
                </a:outerShdw>
              </a:effectLst>
              <a:latin typeface="Arial" charset="0"/>
            </a:endParaRPr>
          </a:p>
          <a:p>
            <a:pPr marL="1828800" indent="-1828800" algn="just">
              <a:lnSpc>
                <a:spcPts val="3200"/>
              </a:lnSpc>
              <a:tabLst>
                <a:tab pos="1600200" algn="l"/>
                <a:tab pos="1828800" algn="l"/>
              </a:tabLst>
              <a:defRPr/>
            </a:pPr>
            <a:r>
              <a:rPr lang="en-US" dirty="0">
                <a:solidFill>
                  <a:srgbClr val="003399"/>
                </a:solidFill>
                <a:effectLst>
                  <a:outerShdw blurRad="38100" dist="38100" dir="2700000" algn="tl">
                    <a:srgbClr val="C0C0C0"/>
                  </a:outerShdw>
                </a:effectLst>
                <a:latin typeface="Arial" charset="0"/>
              </a:rPr>
              <a:t>$</a:t>
            </a:r>
            <a:r>
              <a:rPr lang="en-US" dirty="0" err="1">
                <a:solidFill>
                  <a:srgbClr val="003399"/>
                </a:solidFill>
                <a:effectLst>
                  <a:outerShdw blurRad="38100" dist="38100" dir="2700000" algn="tl">
                    <a:srgbClr val="C0C0C0"/>
                  </a:outerShdw>
                </a:effectLst>
                <a:latin typeface="Arial" charset="0"/>
              </a:rPr>
              <a:t>chsh</a:t>
            </a:r>
            <a:r>
              <a:rPr lang="en-US" dirty="0">
                <a:solidFill>
                  <a:srgbClr val="003399"/>
                </a:solidFill>
                <a:effectLst>
                  <a:outerShdw blurRad="38100" dist="38100" dir="2700000" algn="tl">
                    <a:srgbClr val="C0C0C0"/>
                  </a:outerShdw>
                </a:effectLst>
                <a:latin typeface="Arial" charset="0"/>
              </a:rPr>
              <a:t> -l</a:t>
            </a:r>
          </a:p>
          <a:p>
            <a:pPr marL="1828800" indent="-1828800" algn="just">
              <a:lnSpc>
                <a:spcPts val="3200"/>
              </a:lnSpc>
              <a:tabLst>
                <a:tab pos="1600200" algn="l"/>
                <a:tab pos="1828800" algn="l"/>
              </a:tabLst>
              <a:defRPr/>
            </a:pPr>
            <a:endParaRPr lang="en-US" dirty="0">
              <a:solidFill>
                <a:srgbClr val="0033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927157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143000"/>
            <a:ext cx="7086600" cy="3416320"/>
          </a:xfrm>
          <a:prstGeom prst="rect">
            <a:avLst/>
          </a:prstGeom>
          <a:noFill/>
        </p:spPr>
        <p:txBody>
          <a:bodyPr wrap="square" rtlCol="0">
            <a:spAutoFit/>
          </a:bodyPr>
          <a:lstStyle/>
          <a:p>
            <a:r>
              <a:rPr lang="en-US" dirty="0" smtClean="0"/>
              <a:t>Files </a:t>
            </a:r>
          </a:p>
          <a:p>
            <a:r>
              <a:rPr lang="en-US" dirty="0" smtClean="0"/>
              <a:t>User perspective</a:t>
            </a:r>
          </a:p>
          <a:p>
            <a:r>
              <a:rPr lang="en-US" dirty="0" smtClean="0"/>
              <a:t>How they are named and organized</a:t>
            </a:r>
          </a:p>
          <a:p>
            <a:r>
              <a:rPr lang="en-US" altLang="en-US" dirty="0"/>
              <a:t>Hierarchical File </a:t>
            </a:r>
            <a:r>
              <a:rPr lang="en-US" altLang="en-US" dirty="0" smtClean="0"/>
              <a:t>System</a:t>
            </a:r>
          </a:p>
          <a:p>
            <a:r>
              <a:rPr lang="en-US" altLang="en-US" dirty="0" smtClean="0"/>
              <a:t>Process and file hierarchies both are organized as trees</a:t>
            </a:r>
          </a:p>
          <a:p>
            <a:r>
              <a:rPr lang="en-US" altLang="en-US" dirty="0" smtClean="0"/>
              <a:t>Process hierarchies are not very deep, short-lived ( few minutes), </a:t>
            </a:r>
            <a:r>
              <a:rPr lang="en-US" altLang="en-US" dirty="0"/>
              <a:t>o</a:t>
            </a:r>
            <a:r>
              <a:rPr lang="en-US" altLang="en-US" dirty="0" smtClean="0"/>
              <a:t>wnership and protection</a:t>
            </a:r>
            <a:endParaRPr lang="en-US" altLang="en-US" dirty="0"/>
          </a:p>
          <a:p>
            <a:endParaRPr lang="en-US" dirty="0" smtClean="0"/>
          </a:p>
          <a:p>
            <a:endParaRPr lang="en-US" dirty="0"/>
          </a:p>
        </p:txBody>
      </p:sp>
    </p:spTree>
    <p:extLst>
      <p:ext uri="{BB962C8B-B14F-4D97-AF65-F5344CB8AC3E}">
        <p14:creationId xmlns:p14="http://schemas.microsoft.com/office/powerpoint/2010/main" val="3407369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Directory Structure</a:t>
            </a:r>
          </a:p>
        </p:txBody>
      </p:sp>
      <p:sp>
        <p:nvSpPr>
          <p:cNvPr id="31747" name="Rectangle 3"/>
          <p:cNvSpPr>
            <a:spLocks noGrp="1" noChangeArrowheads="1"/>
          </p:cNvSpPr>
          <p:nvPr>
            <p:ph type="body" idx="1"/>
          </p:nvPr>
        </p:nvSpPr>
        <p:spPr/>
        <p:txBody>
          <a:bodyPr/>
          <a:lstStyle/>
          <a:p>
            <a:pPr>
              <a:buFontTx/>
              <a:buNone/>
            </a:pPr>
            <a:r>
              <a:rPr lang="en-US" altLang="en-US"/>
              <a:t>                                    </a:t>
            </a:r>
          </a:p>
          <a:p>
            <a:pPr>
              <a:buFontTx/>
              <a:buNone/>
            </a:pPr>
            <a:endParaRPr lang="en-US" altLang="en-US"/>
          </a:p>
          <a:p>
            <a:pPr>
              <a:buFontTx/>
              <a:buNone/>
            </a:pPr>
            <a:r>
              <a:rPr lang="en-US" altLang="en-US"/>
              <a:t>	     	    	</a:t>
            </a:r>
          </a:p>
          <a:p>
            <a:pPr>
              <a:buFontTx/>
              <a:buNone/>
            </a:pPr>
            <a:endParaRPr lang="en-US" altLang="en-US"/>
          </a:p>
          <a:p>
            <a:pPr>
              <a:buFontTx/>
              <a:buNone/>
            </a:pPr>
            <a:endParaRPr lang="en-US" altLang="en-US"/>
          </a:p>
        </p:txBody>
      </p:sp>
      <p:sp>
        <p:nvSpPr>
          <p:cNvPr id="31748" name="Line 4"/>
          <p:cNvSpPr>
            <a:spLocks noChangeShapeType="1"/>
          </p:cNvSpPr>
          <p:nvPr/>
        </p:nvSpPr>
        <p:spPr bwMode="auto">
          <a:xfrm flipH="1">
            <a:off x="2133600" y="25146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Line 5"/>
          <p:cNvSpPr>
            <a:spLocks noChangeShapeType="1"/>
          </p:cNvSpPr>
          <p:nvPr/>
        </p:nvSpPr>
        <p:spPr bwMode="auto">
          <a:xfrm>
            <a:off x="2895600" y="2514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p:cNvSpPr>
            <a:spLocks noChangeShapeType="1"/>
          </p:cNvSpPr>
          <p:nvPr/>
        </p:nvSpPr>
        <p:spPr bwMode="auto">
          <a:xfrm>
            <a:off x="2895600" y="25146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flipH="1">
            <a:off x="304800" y="1447800"/>
            <a:ext cx="3733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2438400" y="4495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87" name="Group 43"/>
          <p:cNvGrpSpPr>
            <a:grpSpLocks/>
          </p:cNvGrpSpPr>
          <p:nvPr/>
        </p:nvGrpSpPr>
        <p:grpSpPr bwMode="auto">
          <a:xfrm>
            <a:off x="381000" y="1143000"/>
            <a:ext cx="8458200" cy="5029200"/>
            <a:chOff x="192" y="720"/>
            <a:chExt cx="5328" cy="3168"/>
          </a:xfrm>
        </p:grpSpPr>
        <p:sp>
          <p:nvSpPr>
            <p:cNvPr id="31754" name="Rectangle 10"/>
            <p:cNvSpPr>
              <a:spLocks noChangeArrowheads="1"/>
            </p:cNvSpPr>
            <p:nvPr/>
          </p:nvSpPr>
          <p:spPr bwMode="auto">
            <a:xfrm>
              <a:off x="240" y="1968"/>
              <a:ext cx="144" cy="67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c</a:t>
              </a:r>
            </a:p>
            <a:p>
              <a:pPr algn="ctr">
                <a:lnSpc>
                  <a:spcPct val="100000"/>
                </a:lnSpc>
                <a:buClrTx/>
                <a:buSzTx/>
                <a:buFontTx/>
                <a:buNone/>
              </a:pPr>
              <a:r>
                <a:rPr lang="en-US" altLang="en-US">
                  <a:solidFill>
                    <a:schemeClr val="tx1"/>
                  </a:solidFill>
                </a:rPr>
                <a:t>a</a:t>
              </a:r>
            </a:p>
            <a:p>
              <a:pPr algn="ctr">
                <a:lnSpc>
                  <a:spcPct val="100000"/>
                </a:lnSpc>
                <a:buClrTx/>
                <a:buSzTx/>
                <a:buFontTx/>
                <a:buNone/>
              </a:pPr>
              <a:r>
                <a:rPr lang="en-US" altLang="en-US">
                  <a:solidFill>
                    <a:schemeClr val="tx1"/>
                  </a:solidFill>
                </a:rPr>
                <a:t>t</a:t>
              </a:r>
            </a:p>
            <a:p>
              <a:pPr algn="ctr">
                <a:lnSpc>
                  <a:spcPct val="100000"/>
                </a:lnSpc>
                <a:buClrTx/>
                <a:buSzTx/>
                <a:buFontTx/>
                <a:buNone/>
              </a:pPr>
              <a:endParaRPr lang="en-US" altLang="en-US">
                <a:solidFill>
                  <a:schemeClr val="tx1"/>
                </a:solidFill>
              </a:endParaRPr>
            </a:p>
          </p:txBody>
        </p:sp>
        <p:sp>
          <p:nvSpPr>
            <p:cNvPr id="31755" name="Rectangle 11"/>
            <p:cNvSpPr>
              <a:spLocks noChangeArrowheads="1"/>
            </p:cNvSpPr>
            <p:nvPr/>
          </p:nvSpPr>
          <p:spPr bwMode="auto">
            <a:xfrm>
              <a:off x="480" y="1964"/>
              <a:ext cx="144" cy="67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l</a:t>
              </a:r>
            </a:p>
            <a:p>
              <a:pPr algn="ctr">
                <a:lnSpc>
                  <a:spcPct val="100000"/>
                </a:lnSpc>
                <a:buClrTx/>
                <a:buSzTx/>
                <a:buFontTx/>
                <a:buNone/>
              </a:pPr>
              <a:r>
                <a:rPr lang="en-US" altLang="en-US">
                  <a:solidFill>
                    <a:schemeClr val="tx1"/>
                  </a:solidFill>
                </a:rPr>
                <a:t>s</a:t>
              </a:r>
            </a:p>
          </p:txBody>
        </p:sp>
        <p:sp>
          <p:nvSpPr>
            <p:cNvPr id="31756" name="Rectangle 12"/>
            <p:cNvSpPr>
              <a:spLocks noChangeArrowheads="1"/>
            </p:cNvSpPr>
            <p:nvPr/>
          </p:nvSpPr>
          <p:spPr bwMode="auto">
            <a:xfrm>
              <a:off x="1536" y="1968"/>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user2</a:t>
              </a:r>
            </a:p>
          </p:txBody>
        </p:sp>
        <p:sp>
          <p:nvSpPr>
            <p:cNvPr id="31757" name="Rectangle 13"/>
            <p:cNvSpPr>
              <a:spLocks noChangeArrowheads="1"/>
            </p:cNvSpPr>
            <p:nvPr/>
          </p:nvSpPr>
          <p:spPr bwMode="auto">
            <a:xfrm>
              <a:off x="2112" y="1968"/>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user3</a:t>
              </a:r>
            </a:p>
          </p:txBody>
        </p:sp>
        <p:sp>
          <p:nvSpPr>
            <p:cNvPr id="31758" name="Rectangle 14"/>
            <p:cNvSpPr>
              <a:spLocks noChangeArrowheads="1"/>
            </p:cNvSpPr>
            <p:nvPr/>
          </p:nvSpPr>
          <p:spPr bwMode="auto">
            <a:xfrm>
              <a:off x="960" y="1968"/>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user1</a:t>
              </a:r>
            </a:p>
          </p:txBody>
        </p:sp>
        <p:sp>
          <p:nvSpPr>
            <p:cNvPr id="31759" name="Rectangle 15"/>
            <p:cNvSpPr>
              <a:spLocks noChangeArrowheads="1"/>
            </p:cNvSpPr>
            <p:nvPr/>
          </p:nvSpPr>
          <p:spPr bwMode="auto">
            <a:xfrm>
              <a:off x="912" y="2495"/>
              <a:ext cx="144" cy="129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p</a:t>
              </a:r>
            </a:p>
            <a:p>
              <a:pPr algn="ctr">
                <a:lnSpc>
                  <a:spcPct val="100000"/>
                </a:lnSpc>
                <a:buClrTx/>
                <a:buSzTx/>
                <a:buFontTx/>
                <a:buNone/>
              </a:pPr>
              <a:r>
                <a:rPr lang="en-US" altLang="en-US">
                  <a:solidFill>
                    <a:schemeClr val="tx1"/>
                  </a:solidFill>
                </a:rPr>
                <a:t>r</a:t>
              </a:r>
            </a:p>
            <a:p>
              <a:pPr algn="ctr">
                <a:lnSpc>
                  <a:spcPct val="100000"/>
                </a:lnSpc>
                <a:buClrTx/>
                <a:buSzTx/>
                <a:buFontTx/>
                <a:buNone/>
              </a:pPr>
              <a:r>
                <a:rPr lang="en-US" altLang="en-US">
                  <a:solidFill>
                    <a:schemeClr val="tx1"/>
                  </a:solidFill>
                </a:rPr>
                <a:t>o</a:t>
              </a:r>
            </a:p>
            <a:p>
              <a:pPr algn="ctr">
                <a:lnSpc>
                  <a:spcPct val="100000"/>
                </a:lnSpc>
                <a:buClrTx/>
                <a:buSzTx/>
                <a:buFontTx/>
                <a:buNone/>
              </a:pPr>
              <a:r>
                <a:rPr lang="en-US" altLang="en-US">
                  <a:solidFill>
                    <a:schemeClr val="tx1"/>
                  </a:solidFill>
                </a:rPr>
                <a:t>g</a:t>
              </a:r>
            </a:p>
            <a:p>
              <a:pPr algn="ctr">
                <a:lnSpc>
                  <a:spcPct val="100000"/>
                </a:lnSpc>
                <a:buClrTx/>
                <a:buSzTx/>
                <a:buFontTx/>
                <a:buNone/>
              </a:pPr>
              <a:r>
                <a:rPr lang="en-US" altLang="en-US">
                  <a:solidFill>
                    <a:schemeClr val="tx1"/>
                  </a:solidFill>
                </a:rPr>
                <a:t>r</a:t>
              </a:r>
            </a:p>
            <a:p>
              <a:pPr algn="ctr">
                <a:lnSpc>
                  <a:spcPct val="100000"/>
                </a:lnSpc>
                <a:buClrTx/>
                <a:buSzTx/>
                <a:buFontTx/>
                <a:buNone/>
              </a:pPr>
              <a:r>
                <a:rPr lang="en-US" altLang="en-US">
                  <a:solidFill>
                    <a:schemeClr val="tx1"/>
                  </a:solidFill>
                </a:rPr>
                <a:t>m</a:t>
              </a:r>
            </a:p>
            <a:p>
              <a:pPr algn="ctr">
                <a:lnSpc>
                  <a:spcPct val="100000"/>
                </a:lnSpc>
                <a:buClrTx/>
                <a:buSzTx/>
                <a:buFontTx/>
                <a:buNone/>
              </a:pPr>
              <a:r>
                <a:rPr lang="en-US" altLang="en-US">
                  <a:solidFill>
                    <a:schemeClr val="tx1"/>
                  </a:solidFill>
                </a:rPr>
                <a:t>1</a:t>
              </a:r>
            </a:p>
            <a:p>
              <a:pPr algn="ctr">
                <a:lnSpc>
                  <a:spcPct val="100000"/>
                </a:lnSpc>
                <a:buClrTx/>
                <a:buSzTx/>
                <a:buFontTx/>
                <a:buNone/>
              </a:pPr>
              <a:endParaRPr lang="en-US" altLang="en-US">
                <a:solidFill>
                  <a:schemeClr val="tx1"/>
                </a:solidFill>
              </a:endParaRPr>
            </a:p>
          </p:txBody>
        </p:sp>
        <p:sp>
          <p:nvSpPr>
            <p:cNvPr id="31760" name="Rectangle 16"/>
            <p:cNvSpPr>
              <a:spLocks noChangeArrowheads="1"/>
            </p:cNvSpPr>
            <p:nvPr/>
          </p:nvSpPr>
          <p:spPr bwMode="auto">
            <a:xfrm>
              <a:off x="1152" y="2488"/>
              <a:ext cx="144" cy="129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p</a:t>
              </a:r>
            </a:p>
            <a:p>
              <a:pPr algn="ctr">
                <a:lnSpc>
                  <a:spcPct val="100000"/>
                </a:lnSpc>
                <a:buClrTx/>
                <a:buSzTx/>
                <a:buFontTx/>
                <a:buNone/>
              </a:pPr>
              <a:r>
                <a:rPr lang="en-US" altLang="en-US">
                  <a:solidFill>
                    <a:schemeClr val="tx1"/>
                  </a:solidFill>
                </a:rPr>
                <a:t>r</a:t>
              </a:r>
            </a:p>
            <a:p>
              <a:pPr algn="ctr">
                <a:lnSpc>
                  <a:spcPct val="100000"/>
                </a:lnSpc>
                <a:buClrTx/>
                <a:buSzTx/>
                <a:buFontTx/>
                <a:buNone/>
              </a:pPr>
              <a:r>
                <a:rPr lang="en-US" altLang="en-US">
                  <a:solidFill>
                    <a:schemeClr val="tx1"/>
                  </a:solidFill>
                </a:rPr>
                <a:t>o</a:t>
              </a:r>
            </a:p>
            <a:p>
              <a:pPr algn="ctr">
                <a:lnSpc>
                  <a:spcPct val="100000"/>
                </a:lnSpc>
                <a:buClrTx/>
                <a:buSzTx/>
                <a:buFontTx/>
                <a:buNone/>
              </a:pPr>
              <a:r>
                <a:rPr lang="en-US" altLang="en-US">
                  <a:solidFill>
                    <a:schemeClr val="tx1"/>
                  </a:solidFill>
                </a:rPr>
                <a:t>g</a:t>
              </a:r>
            </a:p>
            <a:p>
              <a:pPr algn="ctr">
                <a:lnSpc>
                  <a:spcPct val="100000"/>
                </a:lnSpc>
                <a:buClrTx/>
                <a:buSzTx/>
                <a:buFontTx/>
                <a:buNone/>
              </a:pPr>
              <a:r>
                <a:rPr lang="en-US" altLang="en-US">
                  <a:solidFill>
                    <a:schemeClr val="tx1"/>
                  </a:solidFill>
                </a:rPr>
                <a:t>r</a:t>
              </a:r>
            </a:p>
            <a:p>
              <a:pPr algn="ctr">
                <a:lnSpc>
                  <a:spcPct val="100000"/>
                </a:lnSpc>
                <a:buClrTx/>
                <a:buSzTx/>
                <a:buFontTx/>
                <a:buNone/>
              </a:pPr>
              <a:r>
                <a:rPr lang="en-US" altLang="en-US">
                  <a:solidFill>
                    <a:schemeClr val="tx1"/>
                  </a:solidFill>
                </a:rPr>
                <a:t>m</a:t>
              </a:r>
            </a:p>
            <a:p>
              <a:pPr algn="ctr">
                <a:lnSpc>
                  <a:spcPct val="100000"/>
                </a:lnSpc>
                <a:buClrTx/>
                <a:buSzTx/>
                <a:buFontTx/>
                <a:buNone/>
              </a:pPr>
              <a:r>
                <a:rPr lang="en-US" altLang="en-US">
                  <a:solidFill>
                    <a:schemeClr val="tx1"/>
                  </a:solidFill>
                </a:rPr>
                <a:t>2</a:t>
              </a:r>
            </a:p>
            <a:p>
              <a:pPr algn="ctr">
                <a:lnSpc>
                  <a:spcPct val="100000"/>
                </a:lnSpc>
                <a:buClrTx/>
                <a:buSzTx/>
                <a:buFontTx/>
                <a:buNone/>
              </a:pPr>
              <a:endParaRPr lang="en-US" altLang="en-US">
                <a:solidFill>
                  <a:schemeClr val="tx1"/>
                </a:solidFill>
              </a:endParaRPr>
            </a:p>
          </p:txBody>
        </p:sp>
        <p:sp>
          <p:nvSpPr>
            <p:cNvPr id="31761" name="Line 17"/>
            <p:cNvSpPr>
              <a:spLocks noChangeShapeType="1"/>
            </p:cNvSpPr>
            <p:nvPr/>
          </p:nvSpPr>
          <p:spPr bwMode="auto">
            <a:xfrm>
              <a:off x="288"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p:cNvSpPr>
              <a:spLocks noChangeShapeType="1"/>
            </p:cNvSpPr>
            <p:nvPr/>
          </p:nvSpPr>
          <p:spPr bwMode="auto">
            <a:xfrm>
              <a:off x="288" y="1488"/>
              <a:ext cx="24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Line 19"/>
            <p:cNvSpPr>
              <a:spLocks noChangeShapeType="1"/>
            </p:cNvSpPr>
            <p:nvPr/>
          </p:nvSpPr>
          <p:spPr bwMode="auto">
            <a:xfrm flipH="1">
              <a:off x="1248" y="912"/>
              <a:ext cx="13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Line 20"/>
            <p:cNvSpPr>
              <a:spLocks noChangeShapeType="1"/>
            </p:cNvSpPr>
            <p:nvPr/>
          </p:nvSpPr>
          <p:spPr bwMode="auto">
            <a:xfrm flipH="1">
              <a:off x="2112" y="912"/>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5" name="Line 21"/>
            <p:cNvSpPr>
              <a:spLocks noChangeShapeType="1"/>
            </p:cNvSpPr>
            <p:nvPr/>
          </p:nvSpPr>
          <p:spPr bwMode="auto">
            <a:xfrm>
              <a:off x="2640" y="912"/>
              <a:ext cx="9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22"/>
            <p:cNvSpPr>
              <a:spLocks noChangeShapeType="1"/>
            </p:cNvSpPr>
            <p:nvPr/>
          </p:nvSpPr>
          <p:spPr bwMode="auto">
            <a:xfrm>
              <a:off x="2640" y="912"/>
              <a:ext cx="57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7" name="Line 23"/>
            <p:cNvSpPr>
              <a:spLocks noChangeShapeType="1"/>
            </p:cNvSpPr>
            <p:nvPr/>
          </p:nvSpPr>
          <p:spPr bwMode="auto">
            <a:xfrm>
              <a:off x="2640" y="912"/>
              <a:ext cx="12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4"/>
            <p:cNvSpPr>
              <a:spLocks noChangeShapeType="1"/>
            </p:cNvSpPr>
            <p:nvPr/>
          </p:nvSpPr>
          <p:spPr bwMode="auto">
            <a:xfrm>
              <a:off x="2640" y="912"/>
              <a:ext cx="206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Rectangle 25"/>
            <p:cNvSpPr>
              <a:spLocks noChangeArrowheads="1"/>
            </p:cNvSpPr>
            <p:nvPr/>
          </p:nvSpPr>
          <p:spPr bwMode="auto">
            <a:xfrm>
              <a:off x="192" y="1296"/>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bin</a:t>
              </a:r>
            </a:p>
          </p:txBody>
        </p:sp>
        <p:sp>
          <p:nvSpPr>
            <p:cNvPr id="31770" name="Rectangle 26"/>
            <p:cNvSpPr>
              <a:spLocks noChangeArrowheads="1"/>
            </p:cNvSpPr>
            <p:nvPr/>
          </p:nvSpPr>
          <p:spPr bwMode="auto">
            <a:xfrm>
              <a:off x="768" y="1296"/>
              <a:ext cx="57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boot</a:t>
              </a:r>
            </a:p>
          </p:txBody>
        </p:sp>
        <p:sp>
          <p:nvSpPr>
            <p:cNvPr id="31771" name="Rectangle 27"/>
            <p:cNvSpPr>
              <a:spLocks noChangeArrowheads="1"/>
            </p:cNvSpPr>
            <p:nvPr/>
          </p:nvSpPr>
          <p:spPr bwMode="auto">
            <a:xfrm>
              <a:off x="1728" y="1296"/>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home</a:t>
              </a:r>
            </a:p>
          </p:txBody>
        </p:sp>
        <p:sp>
          <p:nvSpPr>
            <p:cNvPr id="31772" name="Rectangle 28"/>
            <p:cNvSpPr>
              <a:spLocks noChangeArrowheads="1"/>
            </p:cNvSpPr>
            <p:nvPr/>
          </p:nvSpPr>
          <p:spPr bwMode="auto">
            <a:xfrm>
              <a:off x="2496" y="1344"/>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etc</a:t>
              </a:r>
            </a:p>
          </p:txBody>
        </p:sp>
        <p:sp>
          <p:nvSpPr>
            <p:cNvPr id="31773" name="Rectangle 29"/>
            <p:cNvSpPr>
              <a:spLocks noChangeArrowheads="1"/>
            </p:cNvSpPr>
            <p:nvPr/>
          </p:nvSpPr>
          <p:spPr bwMode="auto">
            <a:xfrm>
              <a:off x="3120" y="1344"/>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usr</a:t>
              </a:r>
            </a:p>
          </p:txBody>
        </p:sp>
        <p:sp>
          <p:nvSpPr>
            <p:cNvPr id="31774" name="Rectangle 30"/>
            <p:cNvSpPr>
              <a:spLocks noChangeArrowheads="1"/>
            </p:cNvSpPr>
            <p:nvPr/>
          </p:nvSpPr>
          <p:spPr bwMode="auto">
            <a:xfrm>
              <a:off x="3792" y="1359"/>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dev</a:t>
              </a:r>
            </a:p>
          </p:txBody>
        </p:sp>
        <p:sp>
          <p:nvSpPr>
            <p:cNvPr id="31775" name="Rectangle 31"/>
            <p:cNvSpPr>
              <a:spLocks noChangeArrowheads="1"/>
            </p:cNvSpPr>
            <p:nvPr/>
          </p:nvSpPr>
          <p:spPr bwMode="auto">
            <a:xfrm>
              <a:off x="4512" y="1392"/>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lib</a:t>
              </a:r>
            </a:p>
          </p:txBody>
        </p:sp>
        <p:sp>
          <p:nvSpPr>
            <p:cNvPr id="31776" name="Line 32"/>
            <p:cNvSpPr>
              <a:spLocks noChangeShapeType="1"/>
            </p:cNvSpPr>
            <p:nvPr/>
          </p:nvSpPr>
          <p:spPr bwMode="auto">
            <a:xfrm flipH="1">
              <a:off x="960" y="2160"/>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a:off x="1008" y="2160"/>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Rectangle 34"/>
            <p:cNvSpPr>
              <a:spLocks noChangeArrowheads="1"/>
            </p:cNvSpPr>
            <p:nvPr/>
          </p:nvSpPr>
          <p:spPr bwMode="auto">
            <a:xfrm>
              <a:off x="1440" y="2496"/>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Desktop</a:t>
              </a:r>
            </a:p>
          </p:txBody>
        </p:sp>
        <p:sp>
          <p:nvSpPr>
            <p:cNvPr id="31779" name="Rectangle 35"/>
            <p:cNvSpPr>
              <a:spLocks noChangeArrowheads="1"/>
            </p:cNvSpPr>
            <p:nvPr/>
          </p:nvSpPr>
          <p:spPr bwMode="auto">
            <a:xfrm>
              <a:off x="1488" y="2880"/>
              <a:ext cx="96" cy="100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endParaRPr lang="en-US" altLang="en-US">
                <a:solidFill>
                  <a:schemeClr val="tx1"/>
                </a:solidFill>
              </a:endParaRPr>
            </a:p>
            <a:p>
              <a:pPr algn="ctr">
                <a:lnSpc>
                  <a:spcPct val="100000"/>
                </a:lnSpc>
                <a:buClrTx/>
                <a:buSzTx/>
                <a:buFontTx/>
                <a:buNone/>
              </a:pPr>
              <a:r>
                <a:rPr lang="en-US" altLang="en-US">
                  <a:solidFill>
                    <a:schemeClr val="tx1"/>
                  </a:solidFill>
                </a:rPr>
                <a:t>s</a:t>
              </a:r>
            </a:p>
            <a:p>
              <a:pPr algn="ctr">
                <a:lnSpc>
                  <a:spcPct val="100000"/>
                </a:lnSpc>
                <a:buClrTx/>
                <a:buSzTx/>
                <a:buFontTx/>
                <a:buNone/>
              </a:pPr>
              <a:r>
                <a:rPr lang="en-US" altLang="en-US">
                  <a:solidFill>
                    <a:schemeClr val="tx1"/>
                  </a:solidFill>
                </a:rPr>
                <a:t>t</a:t>
              </a:r>
            </a:p>
            <a:p>
              <a:pPr algn="ctr">
                <a:lnSpc>
                  <a:spcPct val="100000"/>
                </a:lnSpc>
                <a:buClrTx/>
                <a:buSzTx/>
                <a:buFontTx/>
                <a:buNone/>
              </a:pPr>
              <a:r>
                <a:rPr lang="en-US" altLang="en-US">
                  <a:solidFill>
                    <a:schemeClr val="tx1"/>
                  </a:solidFill>
                </a:rPr>
                <a:t>a</a:t>
              </a:r>
            </a:p>
            <a:p>
              <a:pPr algn="ctr">
                <a:lnSpc>
                  <a:spcPct val="100000"/>
                </a:lnSpc>
                <a:buClrTx/>
                <a:buSzTx/>
                <a:buFontTx/>
                <a:buNone/>
              </a:pPr>
              <a:r>
                <a:rPr lang="en-US" altLang="en-US">
                  <a:solidFill>
                    <a:schemeClr val="tx1"/>
                  </a:solidFill>
                </a:rPr>
                <a:t>r</a:t>
              </a:r>
            </a:p>
            <a:p>
              <a:pPr algn="ctr">
                <a:lnSpc>
                  <a:spcPct val="100000"/>
                </a:lnSpc>
                <a:buClrTx/>
                <a:buSzTx/>
                <a:buFontTx/>
                <a:buNone/>
              </a:pPr>
              <a:r>
                <a:rPr lang="en-US" altLang="en-US">
                  <a:solidFill>
                    <a:schemeClr val="tx1"/>
                  </a:solidFill>
                </a:rPr>
                <a:t>t</a:t>
              </a:r>
            </a:p>
          </p:txBody>
        </p:sp>
        <p:sp>
          <p:nvSpPr>
            <p:cNvPr id="31780" name="Line 36"/>
            <p:cNvSpPr>
              <a:spLocks noChangeShapeType="1"/>
            </p:cNvSpPr>
            <p:nvPr/>
          </p:nvSpPr>
          <p:spPr bwMode="auto">
            <a:xfrm>
              <a:off x="1008" y="2160"/>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1" name="Rectangle 37"/>
            <p:cNvSpPr>
              <a:spLocks noChangeArrowheads="1"/>
            </p:cNvSpPr>
            <p:nvPr/>
          </p:nvSpPr>
          <p:spPr bwMode="auto">
            <a:xfrm>
              <a:off x="2448" y="720"/>
              <a:ext cx="57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r>
                <a:rPr lang="en-US" altLang="en-US">
                  <a:solidFill>
                    <a:schemeClr val="tx1"/>
                  </a:solidFill>
                </a:rPr>
                <a:t>/</a:t>
              </a:r>
            </a:p>
          </p:txBody>
        </p:sp>
        <p:sp>
          <p:nvSpPr>
            <p:cNvPr id="31782" name="Rectangle 38"/>
            <p:cNvSpPr>
              <a:spLocks noChangeArrowheads="1"/>
            </p:cNvSpPr>
            <p:nvPr/>
          </p:nvSpPr>
          <p:spPr bwMode="auto">
            <a:xfrm>
              <a:off x="3888" y="2592"/>
              <a:ext cx="57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endParaRPr lang="en-US" altLang="en-US">
                <a:solidFill>
                  <a:schemeClr val="tx1"/>
                </a:solidFill>
              </a:endParaRPr>
            </a:p>
          </p:txBody>
        </p:sp>
        <p:sp>
          <p:nvSpPr>
            <p:cNvPr id="31783" name="Rectangle 39"/>
            <p:cNvSpPr>
              <a:spLocks noChangeArrowheads="1"/>
            </p:cNvSpPr>
            <p:nvPr/>
          </p:nvSpPr>
          <p:spPr bwMode="auto">
            <a:xfrm>
              <a:off x="4272" y="2928"/>
              <a:ext cx="144" cy="67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buClrTx/>
                <a:buSzTx/>
                <a:buFontTx/>
                <a:buNone/>
              </a:pPr>
              <a:endParaRPr lang="en-US" altLang="en-US">
                <a:solidFill>
                  <a:schemeClr val="tx1"/>
                </a:solidFill>
              </a:endParaRPr>
            </a:p>
          </p:txBody>
        </p:sp>
        <p:sp>
          <p:nvSpPr>
            <p:cNvPr id="31784" name="Text Box 40"/>
            <p:cNvSpPr txBox="1">
              <a:spLocks noChangeArrowheads="1"/>
            </p:cNvSpPr>
            <p:nvPr/>
          </p:nvSpPr>
          <p:spPr bwMode="auto">
            <a:xfrm>
              <a:off x="4656" y="2556"/>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altLang="en-US" b="1">
                  <a:solidFill>
                    <a:schemeClr val="tx1"/>
                  </a:solidFill>
                </a:rPr>
                <a:t>Directory</a:t>
              </a:r>
            </a:p>
          </p:txBody>
        </p:sp>
        <p:sp>
          <p:nvSpPr>
            <p:cNvPr id="31785" name="Text Box 41"/>
            <p:cNvSpPr txBox="1">
              <a:spLocks noChangeArrowheads="1"/>
            </p:cNvSpPr>
            <p:nvPr/>
          </p:nvSpPr>
          <p:spPr bwMode="auto">
            <a:xfrm>
              <a:off x="4685" y="312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altLang="en-US" b="1">
                  <a:solidFill>
                    <a:schemeClr val="tx1"/>
                  </a:solidFill>
                </a:rPr>
                <a:t>File</a:t>
              </a:r>
            </a:p>
          </p:txBody>
        </p:sp>
      </p:grpSp>
      <p:sp>
        <p:nvSpPr>
          <p:cNvPr id="31786" name="Line 42"/>
          <p:cNvSpPr>
            <a:spLocks noChangeShapeType="1"/>
          </p:cNvSpPr>
          <p:nvPr/>
        </p:nvSpPr>
        <p:spPr bwMode="auto">
          <a:xfrm>
            <a:off x="2438400" y="4343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3352800" y="5486400"/>
            <a:ext cx="3078162" cy="830997"/>
          </a:xfrm>
          <a:prstGeom prst="rect">
            <a:avLst/>
          </a:prstGeom>
          <a:noFill/>
        </p:spPr>
        <p:txBody>
          <a:bodyPr wrap="square" rtlCol="0">
            <a:spAutoFit/>
          </a:bodyPr>
          <a:lstStyle/>
          <a:p>
            <a:r>
              <a:rPr lang="en-US" dirty="0" smtClean="0"/>
              <a:t>Directory : As a way of grouping files together</a:t>
            </a:r>
            <a:endParaRPr lang="en-US" dirty="0"/>
          </a:p>
        </p:txBody>
      </p:sp>
    </p:spTree>
    <p:extLst>
      <p:ext uri="{BB962C8B-B14F-4D97-AF65-F5344CB8AC3E}">
        <p14:creationId xmlns:p14="http://schemas.microsoft.com/office/powerpoint/2010/main" val="28266900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a:xfrm>
            <a:off x="304800" y="990600"/>
            <a:ext cx="8534400" cy="5257800"/>
          </a:xfrm>
        </p:spPr>
        <p:txBody>
          <a:bodyPr/>
          <a:lstStyle/>
          <a:p>
            <a:r>
              <a:rPr lang="en-US" sz="2400" dirty="0" smtClean="0"/>
              <a:t>Every file can be specified by giving its path name from the top of directory hierarchy, the root directory</a:t>
            </a:r>
          </a:p>
          <a:p>
            <a:r>
              <a:rPr lang="en-US" sz="2400" dirty="0" smtClean="0"/>
              <a:t>Two types of path : absolute and relative</a:t>
            </a:r>
          </a:p>
          <a:p>
            <a:r>
              <a:rPr lang="en-US" sz="2400" dirty="0" smtClean="0"/>
              <a:t>Every process has current directory</a:t>
            </a:r>
          </a:p>
          <a:p>
            <a:r>
              <a:rPr lang="en-US" sz="2400" dirty="0" smtClean="0"/>
              <a:t>System call related to files : </a:t>
            </a:r>
            <a:r>
              <a:rPr lang="en-US" sz="2400" dirty="0" err="1" smtClean="0"/>
              <a:t>open,read,write</a:t>
            </a:r>
            <a:r>
              <a:rPr lang="en-US" sz="2400" dirty="0" smtClean="0"/>
              <a:t>, dup, </a:t>
            </a:r>
            <a:r>
              <a:rPr lang="en-US" sz="2400" dirty="0" err="1" smtClean="0"/>
              <a:t>lseek</a:t>
            </a:r>
            <a:r>
              <a:rPr lang="en-US" sz="2400" dirty="0" smtClean="0"/>
              <a:t>, </a:t>
            </a:r>
            <a:r>
              <a:rPr lang="en-US" sz="2400" dirty="0" err="1" smtClean="0"/>
              <a:t>fcntl</a:t>
            </a:r>
            <a:r>
              <a:rPr lang="en-US" sz="2400" dirty="0" smtClean="0"/>
              <a:t>,…</a:t>
            </a:r>
          </a:p>
          <a:p>
            <a:r>
              <a:rPr lang="en-US" sz="2400" dirty="0" smtClean="0"/>
              <a:t>Mounting files : attach other file system with root file system</a:t>
            </a:r>
          </a:p>
          <a:p>
            <a:r>
              <a:rPr lang="en-US" sz="2400" dirty="0" smtClean="0"/>
              <a:t>Special files : devices are treated as files, block and character, pipe</a:t>
            </a:r>
          </a:p>
          <a:p>
            <a:r>
              <a:rPr lang="en-US" sz="2400" dirty="0" smtClean="0"/>
              <a:t>Security : nine bit protection code</a:t>
            </a:r>
          </a:p>
          <a:p>
            <a:r>
              <a:rPr lang="en-US" sz="2400" dirty="0" smtClean="0"/>
              <a:t>For directory x indicates search permission </a:t>
            </a:r>
            <a:endParaRPr lang="en-US" sz="2400" dirty="0"/>
          </a:p>
        </p:txBody>
      </p:sp>
    </p:spTree>
    <p:extLst>
      <p:ext uri="{BB962C8B-B14F-4D97-AF65-F5344CB8AC3E}">
        <p14:creationId xmlns:p14="http://schemas.microsoft.com/office/powerpoint/2010/main" val="267474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a:t>
            </a:r>
            <a:endParaRPr lang="en-US" dirty="0"/>
          </a:p>
        </p:txBody>
      </p:sp>
      <p:sp>
        <p:nvSpPr>
          <p:cNvPr id="4" name="Rectangle 3"/>
          <p:cNvSpPr/>
          <p:nvPr/>
        </p:nvSpPr>
        <p:spPr>
          <a:xfrm>
            <a:off x="2286000" y="1905506"/>
            <a:ext cx="5715000" cy="2677656"/>
          </a:xfrm>
          <a:prstGeom prst="rect">
            <a:avLst/>
          </a:prstGeom>
        </p:spPr>
        <p:txBody>
          <a:bodyPr wrap="square">
            <a:spAutoFit/>
          </a:bodyPr>
          <a:lstStyle/>
          <a:p>
            <a:r>
              <a:rPr lang="en-US" b="1" dirty="0">
                <a:solidFill>
                  <a:srgbClr val="000000"/>
                </a:solidFill>
                <a:latin typeface="Arial" panose="020B0604020202020204" pitchFamily="34" charset="0"/>
              </a:rPr>
              <a:t>Goals of an operating system: </a:t>
            </a: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Execute user programs and make solving user problems easier. </a:t>
            </a: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Convenience </a:t>
            </a: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Efficiency </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54073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52400"/>
            <a:ext cx="5334000" cy="461665"/>
          </a:xfrm>
          <a:prstGeom prst="rect">
            <a:avLst/>
          </a:prstGeom>
          <a:noFill/>
        </p:spPr>
        <p:txBody>
          <a:bodyPr wrap="square" rtlCol="0">
            <a:spAutoFit/>
          </a:bodyPr>
          <a:lstStyle/>
          <a:p>
            <a:r>
              <a:rPr lang="en-US" dirty="0" smtClean="0"/>
              <a:t>History of operating systems</a:t>
            </a:r>
            <a:endParaRPr lang="en-US" dirty="0"/>
          </a:p>
        </p:txBody>
      </p:sp>
      <p:sp>
        <p:nvSpPr>
          <p:cNvPr id="3" name="TextBox 2"/>
          <p:cNvSpPr txBox="1"/>
          <p:nvPr/>
        </p:nvSpPr>
        <p:spPr>
          <a:xfrm>
            <a:off x="762000" y="762000"/>
            <a:ext cx="8077200" cy="5262979"/>
          </a:xfrm>
          <a:prstGeom prst="rect">
            <a:avLst/>
          </a:prstGeom>
          <a:noFill/>
        </p:spPr>
        <p:txBody>
          <a:bodyPr wrap="square" rtlCol="0">
            <a:spAutoFit/>
          </a:bodyPr>
          <a:lstStyle/>
          <a:p>
            <a:r>
              <a:rPr lang="en-US" dirty="0" err="1" smtClean="0"/>
              <a:t>Os</a:t>
            </a:r>
            <a:r>
              <a:rPr lang="en-US" dirty="0" smtClean="0"/>
              <a:t> Evolved through the years because enhancement in semiconductor technology, evolved new hardware</a:t>
            </a:r>
          </a:p>
          <a:p>
            <a:r>
              <a:rPr lang="en-US" dirty="0" smtClean="0"/>
              <a:t>OS closely tied to the architecture of the computers on which they run</a:t>
            </a:r>
          </a:p>
          <a:p>
            <a:r>
              <a:rPr lang="en-US" dirty="0" smtClean="0"/>
              <a:t>First digital computer was designed by Charles Babbage. It was purely mechanical</a:t>
            </a:r>
          </a:p>
          <a:p>
            <a:r>
              <a:rPr lang="en-US" b="1" dirty="0" smtClean="0"/>
              <a:t>First generation </a:t>
            </a:r>
            <a:r>
              <a:rPr lang="en-US" dirty="0" smtClean="0"/>
              <a:t>: vacuum tubes, used for numerical calculations such as tables of sines, cosines and log</a:t>
            </a:r>
          </a:p>
          <a:p>
            <a:r>
              <a:rPr lang="en-US" dirty="0" smtClean="0"/>
              <a:t>All programming was done in absolute machine language. No OS. Wiring up plug boards to control the machine’s basic functions</a:t>
            </a:r>
          </a:p>
          <a:p>
            <a:r>
              <a:rPr lang="en-US" b="1" dirty="0" smtClean="0"/>
              <a:t>Second generation </a:t>
            </a:r>
            <a:r>
              <a:rPr lang="en-US" dirty="0" smtClean="0"/>
              <a:t>: transistor</a:t>
            </a:r>
          </a:p>
          <a:p>
            <a:r>
              <a:rPr lang="en-US" dirty="0" smtClean="0"/>
              <a:t>Known as mainframes. Used for scientific and engineering calculations such as solving the partial differential equations</a:t>
            </a:r>
          </a:p>
        </p:txBody>
      </p:sp>
    </p:spTree>
    <p:extLst>
      <p:ext uri="{BB962C8B-B14F-4D97-AF65-F5344CB8AC3E}">
        <p14:creationId xmlns:p14="http://schemas.microsoft.com/office/powerpoint/2010/main" val="1637631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381000" y="609600"/>
            <a:ext cx="8305800" cy="2062103"/>
          </a:xfrm>
          <a:prstGeom prst="rect">
            <a:avLst/>
          </a:prstGeom>
          <a:noFill/>
          <a:ln w="9525">
            <a:noFill/>
            <a:miter lim="800000"/>
            <a:headEnd/>
            <a:tailEnd/>
          </a:ln>
        </p:spPr>
        <p:txBody>
          <a:bodyPr wrap="square">
            <a:spAutoFit/>
          </a:bodyPr>
          <a:lstStyle/>
          <a:p>
            <a:pPr lvl="1"/>
            <a:r>
              <a:rPr lang="en-US" dirty="0"/>
              <a:t>   </a:t>
            </a:r>
            <a:r>
              <a:rPr lang="en-US" sz="2000" dirty="0"/>
              <a:t>Given the high cost of the equipment, it is not surprising that people </a:t>
            </a:r>
            <a:r>
              <a:rPr lang="en-US" sz="2000" dirty="0" smtClean="0"/>
              <a:t>quickly looked </a:t>
            </a:r>
            <a:r>
              <a:rPr lang="en-US" sz="2000" dirty="0"/>
              <a:t>for ways to reduce the wasted time. The solution generally adopted was </a:t>
            </a:r>
            <a:r>
              <a:rPr lang="en-US" sz="2000" dirty="0" smtClean="0"/>
              <a:t>the batch </a:t>
            </a:r>
            <a:r>
              <a:rPr lang="en-US" sz="2000" dirty="0"/>
              <a:t>system. Batch operating system : FMS(Fortran monitor system) and IBSYS (IBM </a:t>
            </a:r>
            <a:r>
              <a:rPr lang="en-US" sz="2000" dirty="0" err="1"/>
              <a:t>os</a:t>
            </a:r>
            <a:r>
              <a:rPr lang="en-US" sz="2000" dirty="0"/>
              <a:t> for 7094)</a:t>
            </a:r>
          </a:p>
          <a:p>
            <a:pPr lvl="1"/>
            <a:endParaRPr lang="en-US" sz="2000" dirty="0" smtClean="0"/>
          </a:p>
          <a:p>
            <a:pPr lvl="1"/>
            <a:r>
              <a:rPr lang="en-US" dirty="0" smtClean="0"/>
              <a:t> </a:t>
            </a:r>
            <a:endParaRPr lang="en-US" sz="2000" dirty="0"/>
          </a:p>
        </p:txBody>
      </p:sp>
      <p:pic>
        <p:nvPicPr>
          <p:cNvPr id="3" name="Picture 2"/>
          <p:cNvPicPr>
            <a:picLocks noChangeAspect="1"/>
          </p:cNvPicPr>
          <p:nvPr/>
        </p:nvPicPr>
        <p:blipFill>
          <a:blip r:embed="rId2"/>
          <a:stretch>
            <a:fillRect/>
          </a:stretch>
        </p:blipFill>
        <p:spPr>
          <a:xfrm>
            <a:off x="2514600" y="1981200"/>
            <a:ext cx="5410200" cy="2493020"/>
          </a:xfrm>
          <a:prstGeom prst="rect">
            <a:avLst/>
          </a:prstGeom>
        </p:spPr>
      </p:pic>
      <p:pic>
        <p:nvPicPr>
          <p:cNvPr id="4" name="Picture 3"/>
          <p:cNvPicPr>
            <a:picLocks noChangeAspect="1"/>
          </p:cNvPicPr>
          <p:nvPr/>
        </p:nvPicPr>
        <p:blipFill>
          <a:blip r:embed="rId3"/>
          <a:stretch>
            <a:fillRect/>
          </a:stretch>
        </p:blipFill>
        <p:spPr>
          <a:xfrm>
            <a:off x="1419225" y="4038600"/>
            <a:ext cx="4371975" cy="2750580"/>
          </a:xfrm>
          <a:prstGeom prst="rect">
            <a:avLst/>
          </a:prstGeom>
        </p:spPr>
      </p:pic>
    </p:spTree>
    <p:extLst>
      <p:ext uri="{BB962C8B-B14F-4D97-AF65-F5344CB8AC3E}">
        <p14:creationId xmlns:p14="http://schemas.microsoft.com/office/powerpoint/2010/main" val="221034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systems</a:t>
            </a:r>
            <a:endParaRPr lang="en-US" dirty="0"/>
          </a:p>
        </p:txBody>
      </p:sp>
      <p:sp>
        <p:nvSpPr>
          <p:cNvPr id="3" name="Content Placeholder 2"/>
          <p:cNvSpPr>
            <a:spLocks noGrp="1"/>
          </p:cNvSpPr>
          <p:nvPr>
            <p:ph idx="1"/>
          </p:nvPr>
        </p:nvSpPr>
        <p:spPr/>
        <p:txBody>
          <a:bodyPr/>
          <a:lstStyle/>
          <a:p>
            <a:pPr marL="0" indent="0">
              <a:buNone/>
            </a:pPr>
            <a:r>
              <a:rPr lang="en-US" sz="2000" dirty="0"/>
              <a:t>Course Objective:</a:t>
            </a:r>
          </a:p>
          <a:p>
            <a:r>
              <a:rPr lang="en-US" sz="2000" dirty="0"/>
              <a:t>To impart knowledge of operating system from user and design </a:t>
            </a:r>
            <a:r>
              <a:rPr lang="en-US" sz="2000" dirty="0" smtClean="0"/>
              <a:t>perspectives</a:t>
            </a:r>
          </a:p>
          <a:p>
            <a:pPr marL="0" indent="0">
              <a:buNone/>
            </a:pPr>
            <a:r>
              <a:rPr lang="en-US" sz="2000" b="1" dirty="0"/>
              <a:t>Course Outcomes (COs): </a:t>
            </a:r>
            <a:r>
              <a:rPr lang="en-US" sz="2000" dirty="0"/>
              <a:t>After learning the course students will be able to </a:t>
            </a:r>
          </a:p>
          <a:p>
            <a:r>
              <a:rPr lang="en-US" sz="2000" dirty="0"/>
              <a:t>1. Understand various Operating Systems concepts such as process, system calls, multiprocessing, race and dead-locks etc. </a:t>
            </a:r>
          </a:p>
          <a:p>
            <a:r>
              <a:rPr lang="en-US" sz="2000" dirty="0"/>
              <a:t>2. Analyze various scheduling algorithms </a:t>
            </a:r>
          </a:p>
          <a:p>
            <a:r>
              <a:rPr lang="en-US" sz="2000" dirty="0"/>
              <a:t>3. Apprehend virtual memory management, and compare various paging and segmentation schemes. </a:t>
            </a:r>
          </a:p>
          <a:p>
            <a:r>
              <a:rPr lang="en-US" sz="2000" dirty="0"/>
              <a:t>4. Analyze file systems from user and design perspective. </a:t>
            </a:r>
          </a:p>
          <a:p>
            <a:r>
              <a:rPr lang="en-US" sz="2000" dirty="0"/>
              <a:t>5. Analyze protection and security mechanisms of OS </a:t>
            </a:r>
          </a:p>
          <a:p>
            <a:r>
              <a:rPr lang="en-US" sz="2000" dirty="0"/>
              <a:t>6. Experiment with low level implantation of OS concepts, at lab and mini-projects level. </a:t>
            </a:r>
          </a:p>
          <a:p>
            <a:endParaRPr lang="en-US" sz="2000" dirty="0"/>
          </a:p>
        </p:txBody>
      </p:sp>
    </p:spTree>
    <p:extLst>
      <p:ext uri="{BB962C8B-B14F-4D97-AF65-F5344CB8AC3E}">
        <p14:creationId xmlns:p14="http://schemas.microsoft.com/office/powerpoint/2010/main" val="3124549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7620000" cy="3477875"/>
          </a:xfrm>
          <a:prstGeom prst="rect">
            <a:avLst/>
          </a:prstGeom>
        </p:spPr>
        <p:txBody>
          <a:bodyPr wrap="square">
            <a:spAutoFit/>
          </a:bodyPr>
          <a:lstStyle/>
          <a:p>
            <a:pPr lvl="1"/>
            <a:r>
              <a:rPr lang="en-US" sz="2000" b="1" dirty="0"/>
              <a:t>Batch OS </a:t>
            </a:r>
            <a:r>
              <a:rPr lang="en-US" sz="2000" dirty="0"/>
              <a:t>: in form of monitor program</a:t>
            </a:r>
          </a:p>
          <a:p>
            <a:pPr lvl="2"/>
            <a:r>
              <a:rPr lang="en-US" sz="2000" dirty="0"/>
              <a:t>Software that controls the sequence of events</a:t>
            </a:r>
          </a:p>
          <a:p>
            <a:pPr lvl="2"/>
            <a:r>
              <a:rPr lang="en-US" sz="2000" dirty="0"/>
              <a:t>Batch jobs together. (i.e., a program or set of programs), Hence the operating system in this case had to just transfer control from one </a:t>
            </a:r>
            <a:r>
              <a:rPr lang="en-US" sz="2000" dirty="0" smtClean="0"/>
              <a:t>job to </a:t>
            </a:r>
            <a:r>
              <a:rPr lang="en-US" sz="2000" dirty="0"/>
              <a:t>another in a sequential manner</a:t>
            </a:r>
          </a:p>
          <a:p>
            <a:pPr lvl="2"/>
            <a:r>
              <a:rPr lang="en-US" sz="2000" dirty="0"/>
              <a:t>Program branches back to monitor when finished</a:t>
            </a:r>
          </a:p>
          <a:p>
            <a:pPr lvl="2"/>
            <a:r>
              <a:rPr lang="en-US" sz="2000" dirty="0"/>
              <a:t>Limitations : separate machine for I/O and computation</a:t>
            </a:r>
          </a:p>
          <a:p>
            <a:pPr lvl="2"/>
            <a:r>
              <a:rPr lang="en-US" sz="2000" dirty="0"/>
              <a:t>Current job paused to wait for a tape or other I/O operation , CPU simply sat idle until the I/O finished(scientific calculation : I/O is infrequent but Commercial data processing, The I/O wait can be 80 to 90% of total time)</a:t>
            </a:r>
          </a:p>
        </p:txBody>
      </p:sp>
      <p:pic>
        <p:nvPicPr>
          <p:cNvPr id="3" name="Picture 2"/>
          <p:cNvPicPr>
            <a:picLocks noChangeAspect="1"/>
          </p:cNvPicPr>
          <p:nvPr/>
        </p:nvPicPr>
        <p:blipFill>
          <a:blip r:embed="rId2"/>
          <a:stretch>
            <a:fillRect/>
          </a:stretch>
        </p:blipFill>
        <p:spPr>
          <a:xfrm>
            <a:off x="5943600" y="4191000"/>
            <a:ext cx="2914650" cy="2867025"/>
          </a:xfrm>
          <a:prstGeom prst="rect">
            <a:avLst/>
          </a:prstGeom>
        </p:spPr>
      </p:pic>
    </p:spTree>
    <p:extLst>
      <p:ext uri="{BB962C8B-B14F-4D97-AF65-F5344CB8AC3E}">
        <p14:creationId xmlns:p14="http://schemas.microsoft.com/office/powerpoint/2010/main" val="3208161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3600986"/>
          </a:xfrm>
          <a:prstGeom prst="rect">
            <a:avLst/>
          </a:prstGeom>
        </p:spPr>
        <p:txBody>
          <a:bodyPr wrap="square">
            <a:spAutoFit/>
          </a:bodyPr>
          <a:lstStyle/>
          <a:p>
            <a:pPr lvl="2"/>
            <a:r>
              <a:rPr lang="en-US" sz="2000" b="1" dirty="0"/>
              <a:t>Third generation : ICS &amp;Multiprogramming OS:</a:t>
            </a:r>
          </a:p>
          <a:p>
            <a:pPr lvl="2"/>
            <a:r>
              <a:rPr lang="en-US" sz="2000" dirty="0"/>
              <a:t>e.g. IBM 360, 370,4300,3080,3090..</a:t>
            </a:r>
          </a:p>
          <a:p>
            <a:pPr lvl="2"/>
            <a:r>
              <a:rPr lang="en-US" sz="2000" dirty="0"/>
              <a:t>Multiple jobs are in memory</a:t>
            </a:r>
          </a:p>
          <a:p>
            <a:pPr lvl="2"/>
            <a:r>
              <a:rPr lang="en-US" sz="2000" dirty="0"/>
              <a:t>When one job needs to wait for I/O, the processor can switch to the other job. Enough job could be held in memory at once the CPU could be busy nearly 100% of the </a:t>
            </a:r>
            <a:r>
              <a:rPr lang="en-US" sz="2000" dirty="0" smtClean="0"/>
              <a:t>time</a:t>
            </a:r>
          </a:p>
          <a:p>
            <a:pPr lvl="2"/>
            <a:r>
              <a:rPr lang="en-US" sz="2000" dirty="0"/>
              <a:t>The operating system now has additional functionalities of selecting jobs from the disk to be brought into the main </a:t>
            </a:r>
            <a:r>
              <a:rPr lang="en-US" sz="2000" dirty="0" smtClean="0"/>
              <a:t>memory(</a:t>
            </a:r>
            <a:r>
              <a:rPr lang="en-US" sz="2000" dirty="0"/>
              <a:t>This is done by the job scheduler </a:t>
            </a:r>
            <a:r>
              <a:rPr lang="en-US" sz="2000" dirty="0" smtClean="0"/>
              <a:t>) </a:t>
            </a:r>
            <a:r>
              <a:rPr lang="en-US" sz="2000" dirty="0"/>
              <a:t>and selecting one of the jobs in the main memory to be given to the </a:t>
            </a:r>
            <a:r>
              <a:rPr lang="en-US" sz="2000" dirty="0" smtClean="0"/>
              <a:t>CPU( CPU scheduler)</a:t>
            </a:r>
            <a:endParaRPr lang="en-US" sz="2000" b="1" dirty="0"/>
          </a:p>
          <a:p>
            <a:endParaRPr lang="en-US" sz="2000" dirty="0"/>
          </a:p>
        </p:txBody>
      </p:sp>
      <p:pic>
        <p:nvPicPr>
          <p:cNvPr id="3" name="Picture 2"/>
          <p:cNvPicPr>
            <a:picLocks noChangeAspect="1"/>
          </p:cNvPicPr>
          <p:nvPr/>
        </p:nvPicPr>
        <p:blipFill>
          <a:blip r:embed="rId2"/>
          <a:stretch>
            <a:fillRect/>
          </a:stretch>
        </p:blipFill>
        <p:spPr>
          <a:xfrm>
            <a:off x="1981200" y="4267200"/>
            <a:ext cx="4733925" cy="2914650"/>
          </a:xfrm>
          <a:prstGeom prst="rect">
            <a:avLst/>
          </a:prstGeom>
        </p:spPr>
      </p:pic>
    </p:spTree>
    <p:extLst>
      <p:ext uri="{BB962C8B-B14F-4D97-AF65-F5344CB8AC3E}">
        <p14:creationId xmlns:p14="http://schemas.microsoft.com/office/powerpoint/2010/main" val="2761418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36174"/>
            <a:ext cx="7772400" cy="2677656"/>
          </a:xfrm>
          <a:prstGeom prst="rect">
            <a:avLst/>
          </a:prstGeom>
        </p:spPr>
        <p:txBody>
          <a:bodyPr wrap="square">
            <a:spAutoFit/>
          </a:bodyPr>
          <a:lstStyle/>
          <a:p>
            <a:r>
              <a:rPr lang="en-US" b="1" dirty="0"/>
              <a:t>Multiprogramming OS</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Decision </a:t>
            </a:r>
            <a:r>
              <a:rPr lang="en-US" dirty="0">
                <a:solidFill>
                  <a:srgbClr val="000000"/>
                </a:solidFill>
                <a:latin typeface="Arial" panose="020B0604020202020204" pitchFamily="34" charset="0"/>
              </a:rPr>
              <a:t>has to be made as to where to place the jobs in the main memory. Hence memory management was added as a functionality of the operating system. I/O devices also have to be allocated to processes. Hence I/O management was included as a functionality to the operating system. </a:t>
            </a:r>
            <a:endParaRPr lang="en-US" dirty="0"/>
          </a:p>
        </p:txBody>
      </p:sp>
    </p:spTree>
    <p:extLst>
      <p:ext uri="{BB962C8B-B14F-4D97-AF65-F5344CB8AC3E}">
        <p14:creationId xmlns:p14="http://schemas.microsoft.com/office/powerpoint/2010/main" val="2339680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304800" y="533400"/>
            <a:ext cx="7696200" cy="1569660"/>
          </a:xfrm>
          <a:prstGeom prst="rect">
            <a:avLst/>
          </a:prstGeom>
          <a:noFill/>
          <a:ln w="9525">
            <a:noFill/>
            <a:miter lim="800000"/>
            <a:headEnd/>
            <a:tailEnd/>
          </a:ln>
        </p:spPr>
        <p:txBody>
          <a:bodyPr wrap="square">
            <a:spAutoFit/>
          </a:bodyPr>
          <a:lstStyle/>
          <a:p>
            <a:r>
              <a:rPr lang="en-US" b="1" dirty="0" smtClean="0"/>
              <a:t>Spooling : Simultaneous peripheral operation on line)</a:t>
            </a:r>
          </a:p>
          <a:p>
            <a:r>
              <a:rPr lang="en-US" b="1" dirty="0" smtClean="0"/>
              <a:t>Limitation : no user interaction</a:t>
            </a:r>
          </a:p>
          <a:p>
            <a:r>
              <a:rPr lang="en-US" b="1" dirty="0" smtClean="0"/>
              <a:t>Limitation: no use interaction</a:t>
            </a:r>
          </a:p>
          <a:p>
            <a:endParaRPr lang="en-US" dirty="0"/>
          </a:p>
        </p:txBody>
      </p:sp>
      <p:sp>
        <p:nvSpPr>
          <p:cNvPr id="2" name="Rectangle 1"/>
          <p:cNvSpPr/>
          <p:nvPr/>
        </p:nvSpPr>
        <p:spPr>
          <a:xfrm>
            <a:off x="533400" y="2020998"/>
            <a:ext cx="8342142" cy="4524315"/>
          </a:xfrm>
          <a:prstGeom prst="rect">
            <a:avLst/>
          </a:prstGeom>
        </p:spPr>
        <p:txBody>
          <a:bodyPr wrap="square">
            <a:spAutoFit/>
          </a:bodyPr>
          <a:lstStyle/>
          <a:p>
            <a:r>
              <a:rPr lang="en-US" dirty="0" err="1"/>
              <a:t>Multiprogrammed</a:t>
            </a:r>
            <a:r>
              <a:rPr lang="en-US" dirty="0"/>
              <a:t> systems provide an environment in which the </a:t>
            </a:r>
            <a:r>
              <a:rPr lang="en-US" dirty="0" smtClean="0"/>
              <a:t>various system </a:t>
            </a:r>
            <a:r>
              <a:rPr lang="en-US" dirty="0"/>
              <a:t>resources (for example, CPU, memory, and peripheral devices) </a:t>
            </a:r>
            <a:r>
              <a:rPr lang="en-US" dirty="0" smtClean="0"/>
              <a:t>are utilized </a:t>
            </a:r>
            <a:r>
              <a:rPr lang="en-US" dirty="0"/>
              <a:t>effectively, but they do not provide for user interaction with </a:t>
            </a:r>
            <a:r>
              <a:rPr lang="en-US" dirty="0" smtClean="0"/>
              <a:t>the computer </a:t>
            </a:r>
            <a:r>
              <a:rPr lang="en-US" dirty="0"/>
              <a:t>system.</a:t>
            </a:r>
            <a:endParaRPr lang="en-US" dirty="0" smtClean="0">
              <a:solidFill>
                <a:srgbClr val="000000"/>
              </a:solidFill>
              <a:latin typeface="Arial" panose="020B0604020202020204" pitchFamily="34" charset="0"/>
            </a:endParaRPr>
          </a:p>
          <a:p>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Hence, a new </a:t>
            </a:r>
            <a:r>
              <a:rPr lang="en-US" dirty="0" smtClean="0">
                <a:solidFill>
                  <a:srgbClr val="000000"/>
                </a:solidFill>
                <a:latin typeface="Arial" panose="020B0604020202020204" pitchFamily="34" charset="0"/>
              </a:rPr>
              <a:t>system </a:t>
            </a:r>
            <a:r>
              <a:rPr lang="en-US" dirty="0">
                <a:solidFill>
                  <a:srgbClr val="000000"/>
                </a:solidFill>
                <a:latin typeface="Arial" panose="020B0604020202020204" pitchFamily="34" charset="0"/>
              </a:rPr>
              <a:t>was developed called the time-sharing systems. These time-sharing systems are basically an extension of multiprogramming systems and are called multitasking systems. </a:t>
            </a:r>
            <a:r>
              <a:rPr lang="en-US" dirty="0" smtClean="0"/>
              <a:t>In time-sharing system the CPU executes multiple jobs by switching among them </a:t>
            </a:r>
            <a:r>
              <a:rPr lang="en-US" dirty="0"/>
              <a:t>but the switches occur so frequently that </a:t>
            </a:r>
            <a:r>
              <a:rPr lang="en-US" dirty="0" smtClean="0"/>
              <a:t>users can interact </a:t>
            </a:r>
            <a:r>
              <a:rPr lang="en-US" dirty="0"/>
              <a:t>with </a:t>
            </a:r>
            <a:r>
              <a:rPr lang="en-US" dirty="0" smtClean="0"/>
              <a:t>each program while it is running</a:t>
            </a:r>
            <a:endParaRPr lang="en-US"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931604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7772400" cy="6370975"/>
          </a:xfrm>
          <a:prstGeom prst="rect">
            <a:avLst/>
          </a:prstGeom>
        </p:spPr>
        <p:txBody>
          <a:bodyPr wrap="square">
            <a:spAutoFit/>
          </a:bodyPr>
          <a:lstStyle/>
          <a:p>
            <a:r>
              <a:rPr lang="en-US" b="1" dirty="0"/>
              <a:t>Third generation : Minicomputer &amp;Time sharing </a:t>
            </a:r>
            <a:r>
              <a:rPr lang="en-US" b="1" dirty="0" err="1"/>
              <a:t>Os</a:t>
            </a:r>
            <a:endParaRPr lang="en-US" b="1" dirty="0"/>
          </a:p>
          <a:p>
            <a:r>
              <a:rPr lang="en-US" dirty="0"/>
              <a:t>Using multiprogramming to handle multiple interactive jobs</a:t>
            </a:r>
          </a:p>
          <a:p>
            <a:r>
              <a:rPr lang="en-US" dirty="0"/>
              <a:t>Processor’s time is shared among multiple users</a:t>
            </a:r>
          </a:p>
          <a:p>
            <a:r>
              <a:rPr lang="en-US" dirty="0"/>
              <a:t>Multiple users simultaneously access the system through </a:t>
            </a:r>
            <a:r>
              <a:rPr lang="en-US" dirty="0" smtClean="0"/>
              <a:t>terminals</a:t>
            </a:r>
          </a:p>
          <a:p>
            <a:r>
              <a:rPr lang="en-US" b="1" dirty="0" smtClean="0"/>
              <a:t>Memory management with swapping required</a:t>
            </a:r>
          </a:p>
          <a:p>
            <a:r>
              <a:rPr lang="en-US" dirty="0"/>
              <a:t>Since many users are using the computer, each user will have his/her own files and these files have to be placed in the secondary storage device / </a:t>
            </a:r>
            <a:r>
              <a:rPr lang="en-US" dirty="0" smtClean="0"/>
              <a:t>disks. </a:t>
            </a:r>
            <a:r>
              <a:rPr lang="en-US" dirty="0"/>
              <a:t>Hence, file systems were included as a part of operating systems </a:t>
            </a:r>
            <a:endParaRPr lang="en-US" b="1" dirty="0"/>
          </a:p>
          <a:p>
            <a:r>
              <a:rPr lang="en-US" b="1" dirty="0"/>
              <a:t>Objective: Minimize response time</a:t>
            </a:r>
          </a:p>
          <a:p>
            <a:r>
              <a:rPr lang="en-US" dirty="0"/>
              <a:t>Bell lab, MIT and GE together developed MULTICS (Multiplexed information and computing Service)</a:t>
            </a:r>
          </a:p>
          <a:p>
            <a:r>
              <a:rPr lang="en-US" dirty="0"/>
              <a:t>Ken Thompson developed UNIX at Bell lab</a:t>
            </a:r>
          </a:p>
          <a:p>
            <a:r>
              <a:rPr lang="en-US" dirty="0"/>
              <a:t>Two major version : System V and BSD (</a:t>
            </a:r>
            <a:r>
              <a:rPr lang="en-US" dirty="0" err="1"/>
              <a:t>Berkely</a:t>
            </a:r>
            <a:r>
              <a:rPr lang="en-US" dirty="0"/>
              <a:t> software distribution) from the university of California at Berkeley</a:t>
            </a:r>
          </a:p>
          <a:p>
            <a:r>
              <a:rPr lang="en-US" dirty="0"/>
              <a:t>Linus Torvalds developed LINUX</a:t>
            </a:r>
          </a:p>
        </p:txBody>
      </p:sp>
    </p:spTree>
    <p:extLst>
      <p:ext uri="{BB962C8B-B14F-4D97-AF65-F5344CB8AC3E}">
        <p14:creationId xmlns:p14="http://schemas.microsoft.com/office/powerpoint/2010/main" val="1502431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6001643"/>
          </a:xfrm>
          <a:prstGeom prst="rect">
            <a:avLst/>
          </a:prstGeom>
        </p:spPr>
        <p:txBody>
          <a:bodyPr wrap="square">
            <a:spAutoFit/>
          </a:bodyPr>
          <a:lstStyle/>
          <a:p>
            <a:r>
              <a:rPr lang="en-US" b="1" dirty="0"/>
              <a:t>Time sharing </a:t>
            </a:r>
            <a:r>
              <a:rPr lang="en-US" b="1" dirty="0" err="1"/>
              <a:t>Os</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It </a:t>
            </a:r>
            <a:r>
              <a:rPr lang="en-US" dirty="0">
                <a:solidFill>
                  <a:srgbClr val="000000"/>
                </a:solidFill>
                <a:latin typeface="Arial" panose="020B0604020202020204" pitchFamily="34" charset="0"/>
              </a:rPr>
              <a:t>is possible to have many processes of a particular user or different users to run concurrently. At a particular time, only one process can use the CPU. When one process is waiting for I/O, another process may use the CPU and vice versa. This may not be felt by the users using the computer. Thus concurrent execution of processes is possible. </a:t>
            </a:r>
          </a:p>
          <a:p>
            <a:r>
              <a:rPr lang="en-US" dirty="0">
                <a:solidFill>
                  <a:srgbClr val="000000"/>
                </a:solidFill>
                <a:latin typeface="Arial" panose="020B0604020202020204" pitchFamily="34" charset="0"/>
              </a:rPr>
              <a:t>When many processes execute concurrently, they may have to communicate among themselves or may have to share common variables or data structures. Hence job synchronization and communication are needed. Similarly, when processes execute concurrently and share resources of the computer, it is possible that deadlocks may occur. Hence the operating system must have the capability to handle deadlocks. </a:t>
            </a:r>
            <a:endParaRPr lang="en-US" dirty="0"/>
          </a:p>
        </p:txBody>
      </p:sp>
    </p:spTree>
    <p:extLst>
      <p:ext uri="{BB962C8B-B14F-4D97-AF65-F5344CB8AC3E}">
        <p14:creationId xmlns:p14="http://schemas.microsoft.com/office/powerpoint/2010/main" val="1947722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8113" y="0"/>
            <a:ext cx="3132137" cy="579438"/>
          </a:xfrm>
          <a:prstGeom prst="rect">
            <a:avLst/>
          </a:prstGeom>
          <a:noFill/>
          <a:ln w="9525">
            <a:noFill/>
            <a:miter lim="800000"/>
            <a:headEnd/>
            <a:tailEnd/>
          </a:ln>
        </p:spPr>
        <p:txBody>
          <a:bodyPr wrap="none">
            <a:spAutoFit/>
          </a:bodyPr>
          <a:lstStyle/>
          <a:p>
            <a:r>
              <a:rPr lang="en-US" b="1">
                <a:solidFill>
                  <a:schemeClr val="hlink"/>
                </a:solidFill>
              </a:rPr>
              <a:t>Personal systems</a:t>
            </a:r>
          </a:p>
        </p:txBody>
      </p:sp>
      <p:sp>
        <p:nvSpPr>
          <p:cNvPr id="15363" name="Rectangle 3"/>
          <p:cNvSpPr>
            <a:spLocks noChangeArrowheads="1"/>
          </p:cNvSpPr>
          <p:nvPr/>
        </p:nvSpPr>
        <p:spPr bwMode="auto">
          <a:xfrm>
            <a:off x="76200" y="609600"/>
            <a:ext cx="8915400" cy="4524315"/>
          </a:xfrm>
          <a:prstGeom prst="rect">
            <a:avLst/>
          </a:prstGeom>
          <a:solidFill>
            <a:schemeClr val="bg1"/>
          </a:solidFill>
          <a:ln w="9525">
            <a:noFill/>
            <a:miter lim="800000"/>
            <a:headEnd/>
            <a:tailEnd/>
          </a:ln>
        </p:spPr>
        <p:txBody>
          <a:bodyPr>
            <a:spAutoFit/>
          </a:bodyPr>
          <a:lstStyle/>
          <a:p>
            <a:pPr algn="just"/>
            <a:r>
              <a:rPr lang="en-US" dirty="0" smtClean="0"/>
              <a:t>Fourth Generation : When </a:t>
            </a:r>
            <a:r>
              <a:rPr lang="en-US" dirty="0"/>
              <a:t>personal computers were introduced, there was a need for an operating system for this new type of computer. During this era, single-user operating systems such as </a:t>
            </a:r>
            <a:r>
              <a:rPr lang="en-US" b="1" dirty="0">
                <a:solidFill>
                  <a:schemeClr val="folHlink"/>
                </a:solidFill>
              </a:rPr>
              <a:t>DOS (Disk Operating System)</a:t>
            </a:r>
            <a:r>
              <a:rPr lang="en-US" dirty="0"/>
              <a:t> were introduced</a:t>
            </a:r>
            <a:r>
              <a:rPr lang="en-US" dirty="0" smtClean="0"/>
              <a:t>.</a:t>
            </a:r>
          </a:p>
          <a:p>
            <a:pPr algn="just"/>
            <a:r>
              <a:rPr lang="en-US" dirty="0" smtClean="0"/>
              <a:t>Goal : user convenience along with resource utilization</a:t>
            </a:r>
          </a:p>
          <a:p>
            <a:pPr algn="just"/>
            <a:r>
              <a:rPr lang="en-US" dirty="0" smtClean="0"/>
              <a:t>Windows 95, 98 (16bit)</a:t>
            </a:r>
          </a:p>
          <a:p>
            <a:pPr algn="just"/>
            <a:r>
              <a:rPr lang="en-US" dirty="0" smtClean="0"/>
              <a:t>Windows NT (32 bit), Windows NT 5.0(Windows 2000)</a:t>
            </a:r>
          </a:p>
          <a:p>
            <a:pPr algn="just"/>
            <a:r>
              <a:rPr lang="en-US" dirty="0"/>
              <a:t>Unix for personal computer, support windowing system called X windows , basic windows management. Often a complete GUI, such as Gnome </a:t>
            </a:r>
            <a:r>
              <a:rPr lang="en-US" dirty="0" smtClean="0"/>
              <a:t>or KDE</a:t>
            </a:r>
            <a:r>
              <a:rPr lang="en-US" dirty="0"/>
              <a:t>, is available to run on top of X11, giving UNIX a look and feel </a:t>
            </a:r>
            <a:r>
              <a:rPr lang="en-US" dirty="0" smtClean="0"/>
              <a:t>something like </a:t>
            </a:r>
            <a:r>
              <a:rPr lang="en-US" dirty="0"/>
              <a:t>the Macintosh or Microsoft </a:t>
            </a:r>
            <a:r>
              <a:rPr lang="en-US" dirty="0" smtClean="0"/>
              <a:t>Windows. </a:t>
            </a:r>
            <a:r>
              <a:rPr lang="en-US" altLang="en-US" dirty="0" smtClean="0"/>
              <a:t>Unix/Linux is multiuser, timesharing, multitasking</a:t>
            </a:r>
            <a:endParaRPr lang="en-US" dirty="0"/>
          </a:p>
        </p:txBody>
      </p:sp>
    </p:spTree>
    <p:extLst>
      <p:ext uri="{BB962C8B-B14F-4D97-AF65-F5344CB8AC3E}">
        <p14:creationId xmlns:p14="http://schemas.microsoft.com/office/powerpoint/2010/main" val="406847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33400"/>
            <a:ext cx="8085996" cy="461665"/>
          </a:xfrm>
          <a:prstGeom prst="rect">
            <a:avLst/>
          </a:prstGeom>
        </p:spPr>
        <p:txBody>
          <a:bodyPr wrap="none">
            <a:spAutoFit/>
          </a:bodyPr>
          <a:lstStyle/>
          <a:p>
            <a:r>
              <a:rPr lang="en-US" b="1" dirty="0" smtClean="0">
                <a:solidFill>
                  <a:schemeClr val="hlink"/>
                </a:solidFill>
              </a:rPr>
              <a:t>Multi processor system: Tightly coupled and loosely coupled</a:t>
            </a:r>
            <a:endParaRPr lang="en-US" b="1" dirty="0">
              <a:solidFill>
                <a:schemeClr val="hlink"/>
              </a:solidFill>
            </a:endParaRPr>
          </a:p>
        </p:txBody>
      </p:sp>
      <p:sp>
        <p:nvSpPr>
          <p:cNvPr id="4" name="Rectangle 3"/>
          <p:cNvSpPr/>
          <p:nvPr/>
        </p:nvSpPr>
        <p:spPr>
          <a:xfrm>
            <a:off x="258498" y="995065"/>
            <a:ext cx="8153400" cy="5632311"/>
          </a:xfrm>
          <a:prstGeom prst="rect">
            <a:avLst/>
          </a:prstGeom>
        </p:spPr>
        <p:txBody>
          <a:bodyPr wrap="square">
            <a:spAutoFit/>
          </a:bodyPr>
          <a:lstStyle/>
          <a:p>
            <a:pPr algn="just"/>
            <a:r>
              <a:rPr lang="en-US" dirty="0"/>
              <a:t>The advantages of multiprocessor systems are increased throughput, economy of scale and increased reliability</a:t>
            </a:r>
            <a:endParaRPr lang="en-US" dirty="0" smtClean="0"/>
          </a:p>
          <a:p>
            <a:pPr algn="just"/>
            <a:r>
              <a:rPr lang="en-US" dirty="0" smtClean="0"/>
              <a:t>Tightly coupled: The </a:t>
            </a:r>
            <a:r>
              <a:rPr lang="en-US" dirty="0"/>
              <a:t>need for more speed and efficiency led to the design of </a:t>
            </a:r>
            <a:r>
              <a:rPr lang="en-US" b="1" dirty="0">
                <a:solidFill>
                  <a:schemeClr val="folHlink"/>
                </a:solidFill>
              </a:rPr>
              <a:t>parallel systems</a:t>
            </a:r>
            <a:r>
              <a:rPr lang="en-US" dirty="0"/>
              <a:t>: multiple CPUs on the same machine. Each CPU can be used to serve one program or a part of a program, which means that many tasks can be accomplished in parallel instead of serially. The operating systems required for this are more complex than those that support single </a:t>
            </a:r>
            <a:r>
              <a:rPr lang="en-US" dirty="0" smtClean="0"/>
              <a:t>CPUs</a:t>
            </a:r>
          </a:p>
          <a:p>
            <a:pPr algn="just"/>
            <a:r>
              <a:rPr lang="en-US" dirty="0" smtClean="0"/>
              <a:t>Loosely coupled : Multi computer system</a:t>
            </a:r>
          </a:p>
          <a:p>
            <a:pPr algn="just"/>
            <a:r>
              <a:rPr lang="en-US" dirty="0" smtClean="0"/>
              <a:t>Two </a:t>
            </a:r>
            <a:r>
              <a:rPr lang="en-US" dirty="0" err="1" smtClean="0"/>
              <a:t>os</a:t>
            </a:r>
            <a:r>
              <a:rPr lang="en-US" dirty="0" smtClean="0"/>
              <a:t> : Network and distributed </a:t>
            </a:r>
            <a:r>
              <a:rPr lang="en-US" dirty="0" err="1" smtClean="0"/>
              <a:t>os</a:t>
            </a:r>
            <a:r>
              <a:rPr lang="en-US" dirty="0" smtClean="0"/>
              <a:t>.</a:t>
            </a:r>
          </a:p>
          <a:p>
            <a:pPr algn="just"/>
            <a:r>
              <a:rPr lang="en-US" dirty="0" smtClean="0"/>
              <a:t>Network </a:t>
            </a:r>
            <a:r>
              <a:rPr lang="en-US" dirty="0" err="1" smtClean="0"/>
              <a:t>os</a:t>
            </a:r>
            <a:r>
              <a:rPr lang="en-US" dirty="0" smtClean="0"/>
              <a:t> : Communication facility, user is aware about existence of multiple computers and can log in to remote machines and copy files from one machine to another. Each machine run its own local operating system and has its own local user</a:t>
            </a:r>
            <a:endParaRPr lang="en-US" dirty="0"/>
          </a:p>
        </p:txBody>
      </p:sp>
    </p:spTree>
    <p:extLst>
      <p:ext uri="{BB962C8B-B14F-4D97-AF65-F5344CB8AC3E}">
        <p14:creationId xmlns:p14="http://schemas.microsoft.com/office/powerpoint/2010/main" val="563709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30163"/>
            <a:ext cx="3605213" cy="579437"/>
          </a:xfrm>
          <a:prstGeom prst="rect">
            <a:avLst/>
          </a:prstGeom>
          <a:noFill/>
          <a:ln w="9525">
            <a:noFill/>
            <a:miter lim="800000"/>
            <a:headEnd/>
            <a:tailEnd/>
          </a:ln>
        </p:spPr>
        <p:txBody>
          <a:bodyPr wrap="none">
            <a:spAutoFit/>
          </a:bodyPr>
          <a:lstStyle/>
          <a:p>
            <a:r>
              <a:rPr lang="en-US" b="1">
                <a:solidFill>
                  <a:schemeClr val="hlink"/>
                </a:solidFill>
              </a:rPr>
              <a:t>Distributed systems</a:t>
            </a:r>
          </a:p>
        </p:txBody>
      </p:sp>
      <p:sp>
        <p:nvSpPr>
          <p:cNvPr id="16387" name="Rectangle 3"/>
          <p:cNvSpPr>
            <a:spLocks noChangeArrowheads="1"/>
          </p:cNvSpPr>
          <p:nvPr/>
        </p:nvSpPr>
        <p:spPr bwMode="auto">
          <a:xfrm>
            <a:off x="76200" y="609600"/>
            <a:ext cx="8915400" cy="1815882"/>
          </a:xfrm>
          <a:prstGeom prst="rect">
            <a:avLst/>
          </a:prstGeom>
          <a:solidFill>
            <a:schemeClr val="bg1"/>
          </a:solidFill>
          <a:ln w="9525">
            <a:noFill/>
            <a:miter lim="800000"/>
            <a:headEnd/>
            <a:tailEnd/>
          </a:ln>
        </p:spPr>
        <p:txBody>
          <a:bodyPr>
            <a:spAutoFit/>
          </a:bodyPr>
          <a:lstStyle/>
          <a:p>
            <a:pPr algn="just"/>
            <a:r>
              <a:rPr lang="en-US" sz="2800" dirty="0" smtClean="0"/>
              <a:t>Distributed </a:t>
            </a:r>
            <a:r>
              <a:rPr lang="en-US" sz="2800" dirty="0" err="1" smtClean="0"/>
              <a:t>os</a:t>
            </a:r>
            <a:r>
              <a:rPr lang="en-US" sz="2800" dirty="0" smtClean="0"/>
              <a:t> is one that appear to its users as a traditional uniprocessor system even though it is actually composed of multiple processors. Transparency is main goal</a:t>
            </a:r>
          </a:p>
          <a:p>
            <a:pPr algn="just"/>
            <a:r>
              <a:rPr lang="en-US" sz="2800" dirty="0" smtClean="0"/>
              <a:t>e.g. framework Hadoop</a:t>
            </a:r>
            <a:endParaRPr lang="en-US" sz="2800" dirty="0"/>
          </a:p>
        </p:txBody>
      </p:sp>
      <p:sp>
        <p:nvSpPr>
          <p:cNvPr id="16388" name="Text Box 6"/>
          <p:cNvSpPr txBox="1">
            <a:spLocks noChangeArrowheads="1"/>
          </p:cNvSpPr>
          <p:nvPr/>
        </p:nvSpPr>
        <p:spPr bwMode="auto">
          <a:xfrm>
            <a:off x="152400" y="2721619"/>
            <a:ext cx="2629246" cy="461665"/>
          </a:xfrm>
          <a:prstGeom prst="rect">
            <a:avLst/>
          </a:prstGeom>
          <a:noFill/>
          <a:ln w="9525">
            <a:noFill/>
            <a:miter lim="800000"/>
            <a:headEnd/>
            <a:tailEnd/>
          </a:ln>
        </p:spPr>
        <p:txBody>
          <a:bodyPr wrap="none">
            <a:spAutoFit/>
          </a:bodyPr>
          <a:lstStyle/>
          <a:p>
            <a:r>
              <a:rPr lang="en-US" b="1" dirty="0" smtClean="0">
                <a:solidFill>
                  <a:schemeClr val="hlink"/>
                </a:solidFill>
              </a:rPr>
              <a:t> Real-time </a:t>
            </a:r>
            <a:r>
              <a:rPr lang="en-US" b="1" dirty="0">
                <a:solidFill>
                  <a:schemeClr val="hlink"/>
                </a:solidFill>
              </a:rPr>
              <a:t>systems</a:t>
            </a:r>
          </a:p>
        </p:txBody>
      </p:sp>
      <p:sp>
        <p:nvSpPr>
          <p:cNvPr id="16389" name="Rectangle 7"/>
          <p:cNvSpPr>
            <a:spLocks noChangeArrowheads="1"/>
          </p:cNvSpPr>
          <p:nvPr/>
        </p:nvSpPr>
        <p:spPr bwMode="auto">
          <a:xfrm>
            <a:off x="76200" y="4371975"/>
            <a:ext cx="8915400" cy="1800225"/>
          </a:xfrm>
          <a:prstGeom prst="rect">
            <a:avLst/>
          </a:prstGeom>
          <a:solidFill>
            <a:schemeClr val="bg1"/>
          </a:solidFill>
          <a:ln w="9525">
            <a:noFill/>
            <a:miter lim="800000"/>
            <a:headEnd/>
            <a:tailEnd/>
          </a:ln>
        </p:spPr>
        <p:txBody>
          <a:bodyPr>
            <a:spAutoFit/>
          </a:bodyPr>
          <a:lstStyle/>
          <a:p>
            <a:pPr algn="just"/>
            <a:r>
              <a:rPr lang="en-US" sz="2800" dirty="0"/>
              <a:t>A real-time system is expected to do a task within a specific time constraint. They are used with real-time applications, which monitor, respond to or control external processes or environments. </a:t>
            </a:r>
            <a:r>
              <a:rPr lang="en-US" sz="2800" dirty="0" smtClean="0"/>
              <a:t>Hard and soft </a:t>
            </a:r>
            <a:r>
              <a:rPr lang="en-US" sz="2800" dirty="0" err="1" smtClean="0"/>
              <a:t>Qnx</a:t>
            </a:r>
            <a:r>
              <a:rPr lang="en-US" sz="2800" dirty="0" smtClean="0"/>
              <a:t>, VxWorks, </a:t>
            </a:r>
            <a:r>
              <a:rPr lang="en-US" sz="2800" dirty="0" err="1" smtClean="0"/>
              <a:t>RTLimux</a:t>
            </a:r>
            <a:endParaRPr lang="en-US" sz="2800" dirty="0"/>
          </a:p>
        </p:txBody>
      </p:sp>
    </p:spTree>
    <p:extLst>
      <p:ext uri="{BB962C8B-B14F-4D97-AF65-F5344CB8AC3E}">
        <p14:creationId xmlns:p14="http://schemas.microsoft.com/office/powerpoint/2010/main" val="3471446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458200" cy="5632311"/>
          </a:xfrm>
          <a:prstGeom prst="rect">
            <a:avLst/>
          </a:prstGeom>
          <a:noFill/>
        </p:spPr>
        <p:txBody>
          <a:bodyPr wrap="square" rtlCol="0">
            <a:spAutoFit/>
          </a:bodyPr>
          <a:lstStyle/>
          <a:p>
            <a:r>
              <a:rPr lang="en-US" b="1" dirty="0" smtClean="0"/>
              <a:t>Embedded OS</a:t>
            </a:r>
            <a:r>
              <a:rPr lang="en-US" dirty="0" smtClean="0"/>
              <a:t> : palmtop and embedded systems</a:t>
            </a:r>
          </a:p>
          <a:p>
            <a:r>
              <a:rPr lang="en-US" dirty="0" smtClean="0"/>
              <a:t>Size, memory and power make them special</a:t>
            </a:r>
          </a:p>
          <a:p>
            <a:r>
              <a:rPr lang="en-US" dirty="0" smtClean="0"/>
              <a:t>e.g. palm </a:t>
            </a:r>
            <a:r>
              <a:rPr lang="en-US" dirty="0" err="1" smtClean="0"/>
              <a:t>os</a:t>
            </a:r>
            <a:r>
              <a:rPr lang="en-US" dirty="0" smtClean="0"/>
              <a:t>, Windows CE</a:t>
            </a:r>
          </a:p>
          <a:p>
            <a:r>
              <a:rPr lang="en-US" b="1" dirty="0"/>
              <a:t>The Fifth Generation (1990–Present): Mobile </a:t>
            </a:r>
            <a:r>
              <a:rPr lang="en-US" b="1" dirty="0" smtClean="0"/>
              <a:t>Computers Handheld </a:t>
            </a:r>
            <a:r>
              <a:rPr lang="en-US" b="1" dirty="0"/>
              <a:t>systems</a:t>
            </a:r>
            <a:r>
              <a:rPr lang="en-US" dirty="0"/>
              <a:t> include PDAs, cellular phones etc. The main issues with these systems are that they have a small size, small amount of memory, include slow processors, and feature small display screens. Examples of handheld operating systems are Android, </a:t>
            </a:r>
            <a:r>
              <a:rPr lang="en-US" dirty="0" err="1" smtClean="0"/>
              <a:t>Apple:iOS</a:t>
            </a:r>
            <a:r>
              <a:rPr lang="en-US" dirty="0"/>
              <a:t>, Symbian </a:t>
            </a:r>
            <a:r>
              <a:rPr lang="en-US" dirty="0" smtClean="0"/>
              <a:t>(Samsung</a:t>
            </a:r>
            <a:r>
              <a:rPr lang="en-US" dirty="0"/>
              <a:t>, Sony Ericsson, Motorola, and especially </a:t>
            </a:r>
            <a:r>
              <a:rPr lang="en-US" dirty="0" err="1" smtClean="0"/>
              <a:t>Nokia.etc</a:t>
            </a:r>
            <a:r>
              <a:rPr lang="en-US" dirty="0" smtClean="0"/>
              <a:t>.)</a:t>
            </a:r>
            <a:endParaRPr lang="en-US" dirty="0"/>
          </a:p>
          <a:p>
            <a:r>
              <a:rPr lang="en-US" b="1" dirty="0" smtClean="0"/>
              <a:t>Smart card OS</a:t>
            </a:r>
          </a:p>
          <a:p>
            <a:r>
              <a:rPr lang="en-US" dirty="0" smtClean="0"/>
              <a:t>The smallest </a:t>
            </a:r>
            <a:r>
              <a:rPr lang="en-US" dirty="0" err="1" smtClean="0"/>
              <a:t>os</a:t>
            </a:r>
            <a:r>
              <a:rPr lang="en-US" dirty="0" smtClean="0"/>
              <a:t> run on smart card which are credit card size device containing CPU chip</a:t>
            </a:r>
          </a:p>
          <a:p>
            <a:r>
              <a:rPr lang="en-US" dirty="0" smtClean="0"/>
              <a:t>They have severe processing power and memory constraints. They handle single function such as electronics payment</a:t>
            </a:r>
          </a:p>
        </p:txBody>
      </p:sp>
    </p:spTree>
    <p:extLst>
      <p:ext uri="{BB962C8B-B14F-4D97-AF65-F5344CB8AC3E}">
        <p14:creationId xmlns:p14="http://schemas.microsoft.com/office/powerpoint/2010/main" val="335542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systems</a:t>
            </a:r>
            <a:endParaRPr lang="en-US" dirty="0"/>
          </a:p>
        </p:txBody>
      </p:sp>
      <p:sp>
        <p:nvSpPr>
          <p:cNvPr id="3" name="Content Placeholder 2"/>
          <p:cNvSpPr>
            <a:spLocks noGrp="1"/>
          </p:cNvSpPr>
          <p:nvPr>
            <p:ph idx="1"/>
          </p:nvPr>
        </p:nvSpPr>
        <p:spPr>
          <a:xfrm>
            <a:off x="457200" y="1600200"/>
            <a:ext cx="8382000" cy="4876800"/>
          </a:xfrm>
        </p:spPr>
        <p:txBody>
          <a:bodyPr/>
          <a:lstStyle/>
          <a:p>
            <a:r>
              <a:rPr lang="en-US" dirty="0"/>
              <a:t>List of References:</a:t>
            </a:r>
          </a:p>
          <a:p>
            <a:r>
              <a:rPr lang="en-US" dirty="0"/>
              <a:t>1. Andrew S. Tanenbaum, “Modern Operating Systems”, Prentice Hall International</a:t>
            </a:r>
          </a:p>
          <a:p>
            <a:r>
              <a:rPr lang="en-US" dirty="0"/>
              <a:t>2. </a:t>
            </a:r>
            <a:r>
              <a:rPr lang="en-US" dirty="0" err="1"/>
              <a:t>Silberschatz</a:t>
            </a:r>
            <a:r>
              <a:rPr lang="en-US" dirty="0"/>
              <a:t> and Galvin, “Operating System Concepts”, John Willey and Sons</a:t>
            </a:r>
          </a:p>
          <a:p>
            <a:r>
              <a:rPr lang="en-US" dirty="0"/>
              <a:t>3. William </a:t>
            </a:r>
            <a:r>
              <a:rPr lang="en-US" dirty="0" err="1"/>
              <a:t>Stallings,“Operating</a:t>
            </a:r>
            <a:r>
              <a:rPr lang="en-US" dirty="0"/>
              <a:t> Systems” Prentice Hall of India</a:t>
            </a:r>
          </a:p>
          <a:p>
            <a:r>
              <a:rPr lang="en-US" dirty="0"/>
              <a:t>4. </a:t>
            </a:r>
            <a:r>
              <a:rPr lang="en-US" dirty="0" err="1"/>
              <a:t>D.M.Dhamdhere</a:t>
            </a:r>
            <a:r>
              <a:rPr lang="en-US" dirty="0"/>
              <a:t>, “Operating Systems”, Tata McGraw Hill</a:t>
            </a:r>
          </a:p>
        </p:txBody>
      </p:sp>
    </p:spTree>
    <p:extLst>
      <p:ext uri="{BB962C8B-B14F-4D97-AF65-F5344CB8AC3E}">
        <p14:creationId xmlns:p14="http://schemas.microsoft.com/office/powerpoint/2010/main" val="4262195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001000" cy="3785652"/>
          </a:xfrm>
          <a:prstGeom prst="rect">
            <a:avLst/>
          </a:prstGeom>
        </p:spPr>
        <p:txBody>
          <a:bodyPr wrap="square">
            <a:spAutoFit/>
          </a:bodyPr>
          <a:lstStyle/>
          <a:p>
            <a:r>
              <a:rPr lang="en-US" sz="2000" dirty="0" smtClean="0"/>
              <a:t>Some </a:t>
            </a:r>
            <a:r>
              <a:rPr lang="en-US" sz="2000" dirty="0"/>
              <a:t>smart cards are Java oriented. This means that the ROM on the smart</a:t>
            </a:r>
          </a:p>
          <a:p>
            <a:r>
              <a:rPr lang="en-US" sz="2000" dirty="0"/>
              <a:t>card holds an interpreter for the Java Virtual Machine (JVM). Java applets </a:t>
            </a:r>
            <a:r>
              <a:rPr lang="en-US" sz="2000"/>
              <a:t>(</a:t>
            </a:r>
            <a:r>
              <a:rPr lang="en-US" sz="2000" smtClean="0"/>
              <a:t>small programs</a:t>
            </a:r>
            <a:r>
              <a:rPr lang="en-US" sz="2000" dirty="0"/>
              <a:t>) are downloaded to the card and are interpreted by the JVM interpreter.</a:t>
            </a:r>
          </a:p>
          <a:p>
            <a:r>
              <a:rPr lang="en-US" sz="2000" dirty="0"/>
              <a:t>Some of these cards can handle multiple Java applets at the same time, leading </a:t>
            </a:r>
            <a:r>
              <a:rPr lang="en-US" sz="2000" dirty="0" smtClean="0"/>
              <a:t>to multiprogramming </a:t>
            </a:r>
            <a:r>
              <a:rPr lang="en-US" sz="2000" dirty="0"/>
              <a:t>and the need to schedule them. Resource management and </a:t>
            </a:r>
            <a:r>
              <a:rPr lang="en-US" sz="2000" dirty="0" smtClean="0"/>
              <a:t>protection also </a:t>
            </a:r>
            <a:r>
              <a:rPr lang="en-US" sz="2000" dirty="0"/>
              <a:t>become an issue when two or more applets are present at the </a:t>
            </a:r>
            <a:r>
              <a:rPr lang="en-US" sz="2000" dirty="0" smtClean="0"/>
              <a:t>same time</a:t>
            </a:r>
            <a:r>
              <a:rPr lang="en-US" sz="2000" dirty="0"/>
              <a:t>. These issues must be handled by the (usually extremely primitive) </a:t>
            </a:r>
            <a:r>
              <a:rPr lang="en-US" sz="2000" dirty="0" smtClean="0"/>
              <a:t>operating system </a:t>
            </a:r>
            <a:r>
              <a:rPr lang="en-US" sz="2000" dirty="0"/>
              <a:t>present on the card</a:t>
            </a:r>
            <a:r>
              <a:rPr lang="en-US" sz="2000" dirty="0" smtClean="0"/>
              <a:t>.</a:t>
            </a:r>
          </a:p>
          <a:p>
            <a:endParaRPr lang="en-US" sz="2000" b="1" dirty="0" smtClean="0"/>
          </a:p>
          <a:p>
            <a:r>
              <a:rPr lang="en-US" sz="2000" b="1" dirty="0" smtClean="0"/>
              <a:t>Fifth </a:t>
            </a:r>
            <a:r>
              <a:rPr lang="en-US" sz="2000" b="1" dirty="0"/>
              <a:t>Generation </a:t>
            </a:r>
            <a:r>
              <a:rPr lang="en-US" sz="2000" dirty="0"/>
              <a:t>: massive </a:t>
            </a:r>
            <a:r>
              <a:rPr lang="en-US" sz="2000" dirty="0" err="1"/>
              <a:t>parallism</a:t>
            </a:r>
            <a:r>
              <a:rPr lang="en-US" sz="2000" dirty="0"/>
              <a:t>, super computer, support AI, Machine learning and deep learning</a:t>
            </a:r>
          </a:p>
        </p:txBody>
      </p:sp>
    </p:spTree>
    <p:extLst>
      <p:ext uri="{BB962C8B-B14F-4D97-AF65-F5344CB8AC3E}">
        <p14:creationId xmlns:p14="http://schemas.microsoft.com/office/powerpoint/2010/main" val="3051204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a:t>
            </a:r>
            <a:endParaRPr lang="en-US" dirty="0"/>
          </a:p>
        </p:txBody>
      </p:sp>
      <p:sp>
        <p:nvSpPr>
          <p:cNvPr id="3" name="Content Placeholder 2"/>
          <p:cNvSpPr>
            <a:spLocks noGrp="1"/>
          </p:cNvSpPr>
          <p:nvPr>
            <p:ph idx="1"/>
          </p:nvPr>
        </p:nvSpPr>
        <p:spPr/>
        <p:txBody>
          <a:bodyPr/>
          <a:lstStyle/>
          <a:p>
            <a:r>
              <a:rPr lang="en-US" dirty="0" smtClean="0"/>
              <a:t>Interface between process and operating system</a:t>
            </a:r>
          </a:p>
          <a:p>
            <a:r>
              <a:rPr lang="en-US" dirty="0" smtClean="0"/>
              <a:t>Actual mechanisms of issuing a system call are highly machine dependent and often must be expressed in assembly code</a:t>
            </a:r>
          </a:p>
          <a:p>
            <a:r>
              <a:rPr lang="en-US" dirty="0" smtClean="0"/>
              <a:t>A procedure library is provided to make system calls from C programs and often from other languages as Fortran….</a:t>
            </a:r>
            <a:endParaRPr lang="en-US" dirty="0"/>
          </a:p>
        </p:txBody>
      </p:sp>
    </p:spTree>
    <p:extLst>
      <p:ext uri="{BB962C8B-B14F-4D97-AF65-F5344CB8AC3E}">
        <p14:creationId xmlns:p14="http://schemas.microsoft.com/office/powerpoint/2010/main" val="636156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system call cannot be carried out return </a:t>
            </a:r>
          </a:p>
          <a:p>
            <a:pPr marL="0" indent="0">
              <a:buNone/>
            </a:pPr>
            <a:r>
              <a:rPr lang="en-US" dirty="0" smtClean="0"/>
              <a:t>-1 and error number is put in global variable </a:t>
            </a:r>
            <a:r>
              <a:rPr lang="en-US" dirty="0" err="1" smtClean="0"/>
              <a:t>errno</a:t>
            </a:r>
            <a:endParaRPr lang="en-US" dirty="0" smtClean="0"/>
          </a:p>
          <a:p>
            <a:pPr marL="0" indent="0">
              <a:buNone/>
            </a:pPr>
            <a:r>
              <a:rPr lang="en-US" dirty="0" smtClean="0"/>
              <a:t>System calls are performed in a series of steps</a:t>
            </a:r>
            <a:endParaRPr lang="en-US" dirty="0"/>
          </a:p>
        </p:txBody>
      </p:sp>
    </p:spTree>
    <p:extLst>
      <p:ext uri="{BB962C8B-B14F-4D97-AF65-F5344CB8AC3E}">
        <p14:creationId xmlns:p14="http://schemas.microsoft.com/office/powerpoint/2010/main" val="2068374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536118"/>
            <a:ext cx="6277746" cy="5181496"/>
          </a:xfrm>
          <a:prstGeom prst="rect">
            <a:avLst/>
          </a:prstGeom>
        </p:spPr>
      </p:pic>
    </p:spTree>
    <p:extLst>
      <p:ext uri="{BB962C8B-B14F-4D97-AF65-F5344CB8AC3E}">
        <p14:creationId xmlns:p14="http://schemas.microsoft.com/office/powerpoint/2010/main" val="124331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Box 6"/>
          <p:cNvSpPr txBox="1">
            <a:spLocks noChangeArrowheads="1"/>
          </p:cNvSpPr>
          <p:nvPr/>
        </p:nvSpPr>
        <p:spPr bwMode="auto">
          <a:xfrm>
            <a:off x="1828800" y="1371600"/>
            <a:ext cx="502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cs typeface="Times New Roman" panose="02020603050405020304" pitchFamily="18" charset="0"/>
              </a:rPr>
              <a:t>main()</a:t>
            </a:r>
          </a:p>
          <a:p>
            <a:pPr eaLnBrk="1" hangingPunct="1"/>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char m[20]=“hello\n”;</a:t>
            </a:r>
          </a:p>
          <a:p>
            <a:pPr eaLnBrk="1" hangingPunct="1"/>
            <a:r>
              <a:rPr lang="en-US" altLang="en-US" sz="2400" dirty="0" err="1">
                <a:latin typeface="Times New Roman" panose="02020603050405020304" pitchFamily="18" charset="0"/>
                <a:cs typeface="Times New Roman" panose="02020603050405020304" pitchFamily="18" charset="0"/>
              </a:rPr>
              <a:t>asm</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$4,%</a:t>
            </a:r>
            <a:r>
              <a:rPr lang="en-US" altLang="en-US" sz="2400" dirty="0" smtClean="0">
                <a:latin typeface="Times New Roman" panose="02020603050405020304" pitchFamily="18" charset="0"/>
                <a:cs typeface="Times New Roman" panose="02020603050405020304" pitchFamily="18" charset="0"/>
              </a:rPr>
              <a:t>eax</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err="1">
                <a:latin typeface="Times New Roman" panose="02020603050405020304" pitchFamily="18" charset="0"/>
                <a:cs typeface="Times New Roman" panose="02020603050405020304" pitchFamily="18" charset="0"/>
              </a:rPr>
              <a:t>asm</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$1,”ebx”);</a:t>
            </a:r>
          </a:p>
          <a:p>
            <a:pPr eaLnBrk="1" hangingPunct="1"/>
            <a:r>
              <a:rPr lang="en-US" altLang="en-US" sz="2400" dirty="0" err="1">
                <a:latin typeface="Times New Roman" panose="02020603050405020304" pitchFamily="18" charset="0"/>
                <a:cs typeface="Times New Roman" panose="02020603050405020304" pitchFamily="18" charset="0"/>
              </a:rPr>
              <a:t>asm</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$m,”%</a:t>
            </a:r>
            <a:r>
              <a:rPr lang="en-US" altLang="en-US" sz="2400" dirty="0" err="1">
                <a:latin typeface="Times New Roman" panose="02020603050405020304" pitchFamily="18" charset="0"/>
                <a:cs typeface="Times New Roman" panose="02020603050405020304" pitchFamily="18" charset="0"/>
              </a:rPr>
              <a:t>ecx</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err="1">
                <a:latin typeface="Times New Roman" panose="02020603050405020304" pitchFamily="18" charset="0"/>
                <a:cs typeface="Times New Roman" panose="02020603050405020304" pitchFamily="18" charset="0"/>
              </a:rPr>
              <a:t>asm</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mov</a:t>
            </a:r>
            <a:r>
              <a:rPr lang="en-US" altLang="en-US" sz="2400" dirty="0">
                <a:latin typeface="Times New Roman" panose="02020603050405020304" pitchFamily="18" charset="0"/>
                <a:cs typeface="Times New Roman" panose="02020603050405020304" pitchFamily="18" charset="0"/>
              </a:rPr>
              <a:t> $7,%edx”);</a:t>
            </a:r>
          </a:p>
          <a:p>
            <a:pPr eaLnBrk="1" hangingPunct="1"/>
            <a:r>
              <a:rPr lang="en-US" altLang="en-US" sz="2400" dirty="0" err="1">
                <a:latin typeface="Times New Roman" panose="02020603050405020304" pitchFamily="18" charset="0"/>
                <a:cs typeface="Times New Roman" panose="02020603050405020304" pitchFamily="18" charset="0"/>
              </a:rPr>
              <a:t>Asm</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$128”);</a:t>
            </a:r>
          </a:p>
        </p:txBody>
      </p:sp>
      <p:sp>
        <p:nvSpPr>
          <p:cNvPr id="8" name="Rectangle 7"/>
          <p:cNvSpPr/>
          <p:nvPr/>
        </p:nvSpPr>
        <p:spPr>
          <a:xfrm>
            <a:off x="3505200" y="685800"/>
            <a:ext cx="2774950" cy="369888"/>
          </a:xfrm>
          <a:prstGeom prst="rect">
            <a:avLst/>
          </a:prstGeom>
        </p:spPr>
        <p:txBody>
          <a:bodyPr wrap="none">
            <a:spAutoFit/>
          </a:bodyPr>
          <a:lstStyle/>
          <a:p>
            <a:pPr algn="ctr">
              <a:spcBef>
                <a:spcPct val="50000"/>
              </a:spcBef>
              <a:defRPr/>
            </a:pPr>
            <a:r>
              <a:rPr lang="en-US" b="1" dirty="0">
                <a:solidFill>
                  <a:srgbClr val="FF3300"/>
                </a:solidFill>
                <a:effectLst>
                  <a:outerShdw blurRad="38100" dist="38100" dir="2700000" algn="tl">
                    <a:srgbClr val="C0C0C0"/>
                  </a:outerShdw>
                </a:effectLst>
                <a:latin typeface="Arial" charset="0"/>
              </a:rPr>
              <a:t>Linux operating system</a:t>
            </a:r>
          </a:p>
        </p:txBody>
      </p:sp>
    </p:spTree>
    <p:extLst>
      <p:ext uri="{BB962C8B-B14F-4D97-AF65-F5344CB8AC3E}">
        <p14:creationId xmlns:p14="http://schemas.microsoft.com/office/powerpoint/2010/main" val="3659770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a:t>
            </a:r>
            <a:endParaRPr lang="en-US" dirty="0"/>
          </a:p>
        </p:txBody>
      </p:sp>
      <p:sp>
        <p:nvSpPr>
          <p:cNvPr id="3" name="Content Placeholder 2"/>
          <p:cNvSpPr>
            <a:spLocks noGrp="1"/>
          </p:cNvSpPr>
          <p:nvPr>
            <p:ph idx="1"/>
          </p:nvPr>
        </p:nvSpPr>
        <p:spPr>
          <a:xfrm>
            <a:off x="457200" y="1600200"/>
            <a:ext cx="8305800" cy="4876800"/>
          </a:xfrm>
        </p:spPr>
        <p:txBody>
          <a:bodyPr/>
          <a:lstStyle/>
          <a:p>
            <a:r>
              <a:rPr lang="en-US" dirty="0" smtClean="0"/>
              <a:t>POSIX has about 100 procedure calls</a:t>
            </a:r>
          </a:p>
          <a:p>
            <a:r>
              <a:rPr lang="en-US" dirty="0" smtClean="0"/>
              <a:t>Mapping of POSIX procedure calls onto system calls is not one to one. However most of the POSIX procedures do invoke system calls</a:t>
            </a:r>
          </a:p>
        </p:txBody>
      </p:sp>
    </p:spTree>
    <p:extLst>
      <p:ext uri="{BB962C8B-B14F-4D97-AF65-F5344CB8AC3E}">
        <p14:creationId xmlns:p14="http://schemas.microsoft.com/office/powerpoint/2010/main" val="2158774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914400"/>
            <a:ext cx="7848600" cy="5262979"/>
          </a:xfrm>
          <a:prstGeom prst="rect">
            <a:avLst/>
          </a:prstGeom>
        </p:spPr>
        <p:txBody>
          <a:bodyPr wrap="square">
            <a:spAutoFit/>
          </a:bodyPr>
          <a:lstStyle/>
          <a:p>
            <a:r>
              <a:rPr lang="en-US" dirty="0">
                <a:latin typeface="Times-Roman"/>
              </a:rPr>
              <a:t>The POSIX standard specifies a number</a:t>
            </a:r>
          </a:p>
          <a:p>
            <a:r>
              <a:rPr lang="en-US" dirty="0">
                <a:latin typeface="Times-Roman"/>
              </a:rPr>
              <a:t>of procedures that a conformant system must supply, but it does not specify </a:t>
            </a:r>
            <a:r>
              <a:rPr lang="en-US" dirty="0" smtClean="0">
                <a:latin typeface="Times-Roman"/>
              </a:rPr>
              <a:t>whether they </a:t>
            </a:r>
            <a:r>
              <a:rPr lang="en-US" dirty="0">
                <a:latin typeface="Times-Roman"/>
              </a:rPr>
              <a:t>are system calls, library calls, or something else</a:t>
            </a:r>
            <a:r>
              <a:rPr lang="en-US" dirty="0" smtClean="0">
                <a:latin typeface="Times-Roman"/>
              </a:rPr>
              <a:t>.</a:t>
            </a:r>
          </a:p>
          <a:p>
            <a:r>
              <a:rPr lang="en-US" dirty="0" smtClean="0">
                <a:latin typeface="Times-Roman"/>
              </a:rPr>
              <a:t> </a:t>
            </a:r>
            <a:r>
              <a:rPr lang="en-US" dirty="0">
                <a:latin typeface="Times-Roman"/>
              </a:rPr>
              <a:t>If a procedure can be </a:t>
            </a:r>
            <a:r>
              <a:rPr lang="en-US" dirty="0" smtClean="0">
                <a:latin typeface="Times-Roman"/>
              </a:rPr>
              <a:t>carried out </a:t>
            </a:r>
            <a:r>
              <a:rPr lang="en-US" dirty="0">
                <a:latin typeface="Times-Roman"/>
              </a:rPr>
              <a:t>without invoking a system call (i.e., without trapping to the kernel), it will</a:t>
            </a:r>
          </a:p>
          <a:p>
            <a:r>
              <a:rPr lang="en-US" dirty="0">
                <a:latin typeface="Times-Roman"/>
              </a:rPr>
              <a:t>usually be done in user space for reasons of performance. </a:t>
            </a:r>
            <a:endParaRPr lang="en-US" dirty="0" smtClean="0">
              <a:latin typeface="Times-Roman"/>
            </a:endParaRPr>
          </a:p>
          <a:p>
            <a:r>
              <a:rPr lang="en-US" dirty="0" smtClean="0">
                <a:latin typeface="Times-Roman"/>
              </a:rPr>
              <a:t>However</a:t>
            </a:r>
            <a:r>
              <a:rPr lang="en-US" dirty="0">
                <a:latin typeface="Times-Roman"/>
              </a:rPr>
              <a:t>, most of </a:t>
            </a:r>
            <a:r>
              <a:rPr lang="en-US" dirty="0" smtClean="0">
                <a:latin typeface="Times-Roman"/>
              </a:rPr>
              <a:t>the POSIX </a:t>
            </a:r>
            <a:r>
              <a:rPr lang="en-US" dirty="0">
                <a:latin typeface="Times-Roman"/>
              </a:rPr>
              <a:t>procedures do invoke system calls, usually with one procedure mapping </a:t>
            </a:r>
            <a:r>
              <a:rPr lang="en-US" dirty="0" smtClean="0">
                <a:latin typeface="Times-Roman"/>
              </a:rPr>
              <a:t>directly onto </a:t>
            </a:r>
            <a:r>
              <a:rPr lang="en-US" dirty="0">
                <a:latin typeface="Times-Roman"/>
              </a:rPr>
              <a:t>one system call</a:t>
            </a:r>
            <a:r>
              <a:rPr lang="en-US" dirty="0" smtClean="0">
                <a:latin typeface="Times-Roman"/>
              </a:rPr>
              <a:t>.</a:t>
            </a:r>
          </a:p>
          <a:p>
            <a:r>
              <a:rPr lang="en-US" dirty="0"/>
              <a:t>In a few cases, especially where several required procedures</a:t>
            </a:r>
          </a:p>
          <a:p>
            <a:r>
              <a:rPr lang="en-US" dirty="0"/>
              <a:t>are only minor variations of one another, one system call handles </a:t>
            </a:r>
            <a:r>
              <a:rPr lang="en-US" dirty="0" smtClean="0"/>
              <a:t>more than </a:t>
            </a:r>
            <a:r>
              <a:rPr lang="en-US" dirty="0"/>
              <a:t>one library call</a:t>
            </a:r>
          </a:p>
        </p:txBody>
      </p:sp>
    </p:spTree>
    <p:extLst>
      <p:ext uri="{BB962C8B-B14F-4D97-AF65-F5344CB8AC3E}">
        <p14:creationId xmlns:p14="http://schemas.microsoft.com/office/powerpoint/2010/main" val="2305550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73703"/>
            <a:ext cx="7620000" cy="6769350"/>
          </a:xfrm>
          <a:prstGeom prst="rect">
            <a:avLst/>
          </a:prstGeom>
        </p:spPr>
      </p:pic>
    </p:spTree>
    <p:extLst>
      <p:ext uri="{BB962C8B-B14F-4D97-AF65-F5344CB8AC3E}">
        <p14:creationId xmlns:p14="http://schemas.microsoft.com/office/powerpoint/2010/main" val="3480006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14400"/>
            <a:ext cx="8153400" cy="4708981"/>
          </a:xfrm>
          <a:prstGeom prst="rect">
            <a:avLst/>
          </a:prstGeom>
        </p:spPr>
        <p:txBody>
          <a:bodyPr wrap="square">
            <a:spAutoFit/>
          </a:bodyPr>
          <a:lstStyle/>
          <a:p>
            <a:r>
              <a:rPr lang="en-US" sz="2000" dirty="0">
                <a:latin typeface="Helvetica" panose="020B0604020202020204" pitchFamily="34" charset="0"/>
              </a:rPr>
              <a:t>#define TRUE 1</a:t>
            </a:r>
          </a:p>
          <a:p>
            <a:r>
              <a:rPr lang="en-US" sz="2000" dirty="0">
                <a:latin typeface="Helvetica" panose="020B0604020202020204" pitchFamily="34" charset="0"/>
              </a:rPr>
              <a:t>while (TRUE) { /* repeat forever */</a:t>
            </a:r>
          </a:p>
          <a:p>
            <a:r>
              <a:rPr lang="en-US" sz="2000" dirty="0">
                <a:latin typeface="Helvetica" panose="020B0604020202020204" pitchFamily="34" charset="0"/>
              </a:rPr>
              <a:t>type prompt( ); /* display prompt on the screen */</a:t>
            </a:r>
          </a:p>
          <a:p>
            <a:r>
              <a:rPr lang="en-US" sz="2000" dirty="0">
                <a:latin typeface="Helvetica" panose="020B0604020202020204" pitchFamily="34" charset="0"/>
              </a:rPr>
              <a:t>read command(command, parameters); /* read input from terminal */</a:t>
            </a:r>
          </a:p>
          <a:p>
            <a:r>
              <a:rPr lang="en-US" sz="2000" dirty="0">
                <a:latin typeface="Helvetica" panose="020B0604020202020204" pitchFamily="34" charset="0"/>
              </a:rPr>
              <a:t>if (for k( ) != 0){ /* fork off child process */</a:t>
            </a:r>
          </a:p>
          <a:p>
            <a:r>
              <a:rPr lang="en-US" sz="2000" dirty="0">
                <a:latin typeface="Helvetica" panose="020B0604020202020204" pitchFamily="34" charset="0"/>
              </a:rPr>
              <a:t>/* Parent code. */</a:t>
            </a:r>
          </a:p>
          <a:p>
            <a:r>
              <a:rPr lang="en-US" sz="2000" dirty="0" err="1" smtClean="0">
                <a:latin typeface="Helvetica" panose="020B0604020202020204" pitchFamily="34" charset="0"/>
              </a:rPr>
              <a:t>waitpid</a:t>
            </a:r>
            <a:r>
              <a:rPr lang="en-US" sz="2000" dirty="0" smtClean="0">
                <a:latin typeface="Helvetica" panose="020B0604020202020204" pitchFamily="34" charset="0"/>
              </a:rPr>
              <a:t>( parameters); </a:t>
            </a:r>
            <a:r>
              <a:rPr lang="en-US" sz="2000" dirty="0">
                <a:latin typeface="Helvetica" panose="020B0604020202020204" pitchFamily="34" charset="0"/>
              </a:rPr>
              <a:t>/* wait for child to exit */</a:t>
            </a:r>
          </a:p>
          <a:p>
            <a:r>
              <a:rPr lang="en-US" sz="2000" dirty="0">
                <a:latin typeface="Helvetica" panose="020B0604020202020204" pitchFamily="34" charset="0"/>
              </a:rPr>
              <a:t>} else {</a:t>
            </a:r>
          </a:p>
          <a:p>
            <a:r>
              <a:rPr lang="en-US" sz="2000" dirty="0">
                <a:latin typeface="Helvetica" panose="020B0604020202020204" pitchFamily="34" charset="0"/>
              </a:rPr>
              <a:t>/* Child code. */</a:t>
            </a:r>
          </a:p>
          <a:p>
            <a:r>
              <a:rPr lang="en-US" sz="2000" dirty="0" err="1">
                <a:latin typeface="Helvetica" panose="020B0604020202020204" pitchFamily="34" charset="0"/>
              </a:rPr>
              <a:t>execve</a:t>
            </a:r>
            <a:r>
              <a:rPr lang="en-US" sz="2000" dirty="0">
                <a:latin typeface="Helvetica" panose="020B0604020202020204" pitchFamily="34" charset="0"/>
              </a:rPr>
              <a:t>(command, parameters, 0); /* execute command */</a:t>
            </a:r>
          </a:p>
          <a:p>
            <a:r>
              <a:rPr lang="en-US" sz="2000" dirty="0">
                <a:latin typeface="Helvetica" panose="020B0604020202020204" pitchFamily="34" charset="0"/>
              </a:rPr>
              <a:t>}</a:t>
            </a:r>
          </a:p>
          <a:p>
            <a:r>
              <a:rPr lang="en-US" sz="2000" dirty="0">
                <a:latin typeface="Helvetica" panose="020B0604020202020204" pitchFamily="34" charset="0"/>
              </a:rPr>
              <a:t>}</a:t>
            </a:r>
          </a:p>
          <a:p>
            <a:r>
              <a:rPr lang="en-US" sz="2000" b="1" dirty="0">
                <a:latin typeface="Times-Bold"/>
              </a:rPr>
              <a:t>Figure 1-19. </a:t>
            </a:r>
            <a:r>
              <a:rPr lang="en-US" sz="2000" dirty="0">
                <a:latin typeface="Times-Roman"/>
              </a:rPr>
              <a:t>A stripped-down shell. Throughout this book, </a:t>
            </a:r>
            <a:r>
              <a:rPr lang="en-US" sz="2000" i="1" dirty="0">
                <a:latin typeface="Times-Italic"/>
              </a:rPr>
              <a:t>TRUE </a:t>
            </a:r>
            <a:r>
              <a:rPr lang="en-US" sz="2000" dirty="0">
                <a:latin typeface="Times-Roman"/>
              </a:rPr>
              <a:t>is assumed to</a:t>
            </a:r>
          </a:p>
          <a:p>
            <a:r>
              <a:rPr lang="en-US" sz="2000" dirty="0">
                <a:latin typeface="Times-Roman"/>
              </a:rPr>
              <a:t>be defined as 1.</a:t>
            </a:r>
            <a:endParaRPr lang="en-US" sz="2000" dirty="0"/>
          </a:p>
        </p:txBody>
      </p:sp>
    </p:spTree>
    <p:extLst>
      <p:ext uri="{BB962C8B-B14F-4D97-AF65-F5344CB8AC3E}">
        <p14:creationId xmlns:p14="http://schemas.microsoft.com/office/powerpoint/2010/main" val="3106624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Win32 API</a:t>
            </a:r>
            <a:endParaRPr lang="en-US" dirty="0"/>
          </a:p>
        </p:txBody>
      </p:sp>
      <p:sp>
        <p:nvSpPr>
          <p:cNvPr id="3" name="Content Placeholder 2"/>
          <p:cNvSpPr>
            <a:spLocks noGrp="1"/>
          </p:cNvSpPr>
          <p:nvPr>
            <p:ph idx="1"/>
          </p:nvPr>
        </p:nvSpPr>
        <p:spPr>
          <a:xfrm>
            <a:off x="457200" y="1066800"/>
            <a:ext cx="8686800" cy="5486400"/>
          </a:xfrm>
        </p:spPr>
        <p:txBody>
          <a:bodyPr/>
          <a:lstStyle/>
          <a:p>
            <a:r>
              <a:rPr lang="en-US" sz="2000" dirty="0"/>
              <a:t>Windows and UNIX differ in a fundamental way in their respective </a:t>
            </a:r>
            <a:r>
              <a:rPr lang="en-US" sz="2000" dirty="0" smtClean="0"/>
              <a:t>programming models</a:t>
            </a:r>
            <a:r>
              <a:rPr lang="en-US" sz="2000" dirty="0"/>
              <a:t>. </a:t>
            </a:r>
            <a:endParaRPr lang="en-US" sz="2000" dirty="0" smtClean="0"/>
          </a:p>
          <a:p>
            <a:r>
              <a:rPr lang="en-US" sz="2000" dirty="0" smtClean="0"/>
              <a:t>A </a:t>
            </a:r>
            <a:r>
              <a:rPr lang="en-US" sz="2000" dirty="0"/>
              <a:t>UNIX program consists of code that does something </a:t>
            </a:r>
            <a:r>
              <a:rPr lang="en-US" sz="2000" dirty="0" smtClean="0"/>
              <a:t>or other</a:t>
            </a:r>
            <a:r>
              <a:rPr lang="en-US" sz="2000" dirty="0"/>
              <a:t>, making system calls to have certain services performed</a:t>
            </a:r>
            <a:endParaRPr lang="en-US" sz="2000" dirty="0" smtClean="0"/>
          </a:p>
          <a:p>
            <a:pPr marL="0" indent="0">
              <a:buNone/>
            </a:pPr>
            <a:r>
              <a:rPr lang="en-US" sz="2000" dirty="0" smtClean="0"/>
              <a:t>      windows </a:t>
            </a:r>
            <a:r>
              <a:rPr lang="en-US" sz="2000" dirty="0"/>
              <a:t>program is normally event </a:t>
            </a:r>
            <a:r>
              <a:rPr lang="en-US" sz="2000" dirty="0" smtClean="0"/>
              <a:t>driven Main </a:t>
            </a:r>
            <a:r>
              <a:rPr lang="en-US" sz="2000" dirty="0"/>
              <a:t>program waits for some event to happen, then calls a procedure to handle it.</a:t>
            </a:r>
          </a:p>
          <a:p>
            <a:r>
              <a:rPr lang="en-US" sz="2000" dirty="0" smtClean="0"/>
              <a:t>Microsoft </a:t>
            </a:r>
            <a:r>
              <a:rPr lang="en-US" sz="2000" dirty="0"/>
              <a:t>has defined a </a:t>
            </a:r>
            <a:r>
              <a:rPr lang="en-US" sz="2000" dirty="0" smtClean="0"/>
              <a:t>set of </a:t>
            </a:r>
            <a:r>
              <a:rPr lang="en-US" sz="2000" dirty="0"/>
              <a:t>procedures called the </a:t>
            </a:r>
            <a:r>
              <a:rPr lang="en-US" sz="2000" b="1" dirty="0"/>
              <a:t>Win32 API </a:t>
            </a:r>
            <a:r>
              <a:rPr lang="en-US" sz="2000" dirty="0"/>
              <a:t>(</a:t>
            </a:r>
            <a:r>
              <a:rPr lang="en-US" sz="2000" b="1" dirty="0"/>
              <a:t>Application Programming </a:t>
            </a:r>
            <a:r>
              <a:rPr lang="en-US" sz="2000" b="1" dirty="0" smtClean="0"/>
              <a:t>Interface</a:t>
            </a:r>
            <a:r>
              <a:rPr lang="en-US" sz="2000" dirty="0" smtClean="0"/>
              <a:t>) that programmers are expected to use to get operating system services</a:t>
            </a:r>
          </a:p>
          <a:p>
            <a:r>
              <a:rPr lang="en-US" sz="2000" dirty="0"/>
              <a:t>By </a:t>
            </a:r>
            <a:r>
              <a:rPr lang="en-US" sz="2000" dirty="0" smtClean="0"/>
              <a:t>decoupling the </a:t>
            </a:r>
            <a:r>
              <a:rPr lang="en-US" sz="2000" dirty="0"/>
              <a:t>API interface from the actual system calls, Microsoft retains the ability </a:t>
            </a:r>
            <a:r>
              <a:rPr lang="en-US" sz="2000" dirty="0" smtClean="0"/>
              <a:t>to change </a:t>
            </a:r>
            <a:r>
              <a:rPr lang="en-US" sz="2000" dirty="0"/>
              <a:t>the actual system calls in time (even from release to release) without </a:t>
            </a:r>
            <a:r>
              <a:rPr lang="en-US" sz="2000" dirty="0" smtClean="0"/>
              <a:t>invalidating existing </a:t>
            </a:r>
            <a:r>
              <a:rPr lang="en-US" sz="2000" dirty="0"/>
              <a:t>programs.</a:t>
            </a:r>
            <a:endParaRPr lang="en-US" sz="2000" dirty="0" smtClean="0"/>
          </a:p>
          <a:p>
            <a:pPr marL="0" indent="0">
              <a:buNone/>
            </a:pPr>
            <a:r>
              <a:rPr lang="en-US" sz="2000" dirty="0" smtClean="0"/>
              <a:t>Win32 has a huge number of calls for managing the GUI</a:t>
            </a:r>
          </a:p>
          <a:p>
            <a:pPr marL="0" indent="0">
              <a:buNone/>
            </a:pPr>
            <a:r>
              <a:rPr lang="en-US" sz="2000" dirty="0" smtClean="0"/>
              <a:t>Windows does not have a process hierarchy so there is no concept of a parent and child process</a:t>
            </a:r>
          </a:p>
          <a:p>
            <a:pPr marL="0" indent="0">
              <a:buNone/>
            </a:pPr>
            <a:r>
              <a:rPr lang="en-US" sz="2000" dirty="0" smtClean="0"/>
              <a:t>Win32 interface does not have links to files, mounted file systems, security or signals</a:t>
            </a:r>
            <a:endParaRPr lang="en-US" sz="2000" dirty="0"/>
          </a:p>
        </p:txBody>
      </p:sp>
    </p:spTree>
    <p:extLst>
      <p:ext uri="{BB962C8B-B14F-4D97-AF65-F5344CB8AC3E}">
        <p14:creationId xmlns:p14="http://schemas.microsoft.com/office/powerpoint/2010/main" val="249813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0" y="0"/>
            <a:ext cx="9144000" cy="579438"/>
          </a:xfrm>
          <a:prstGeom prst="rect">
            <a:avLst/>
          </a:prstGeom>
          <a:noFill/>
          <a:ln w="9525">
            <a:noFill/>
            <a:miter lim="800000"/>
            <a:headEnd/>
            <a:tailEnd/>
          </a:ln>
          <a:effectLst/>
        </p:spPr>
        <p:txBody>
          <a:bodyPr>
            <a:spAutoFit/>
          </a:bodyPr>
          <a:lstStyle/>
          <a:p>
            <a:pPr algn="ctr">
              <a:spcBef>
                <a:spcPct val="50000"/>
              </a:spcBef>
              <a:defRPr/>
            </a:pPr>
            <a:r>
              <a:rPr lang="en-US" sz="3200" b="1">
                <a:solidFill>
                  <a:srgbClr val="FF3300"/>
                </a:solidFill>
                <a:effectLst>
                  <a:outerShdw blurRad="38100" dist="38100" dir="2700000" algn="tl">
                    <a:srgbClr val="C0C0C0"/>
                  </a:outerShdw>
                </a:effectLst>
                <a:latin typeface="Arial" charset="0"/>
              </a:rPr>
              <a:t>Why os is required?</a:t>
            </a:r>
          </a:p>
        </p:txBody>
      </p:sp>
      <p:sp>
        <p:nvSpPr>
          <p:cNvPr id="2051" name="Text Box 3"/>
          <p:cNvSpPr txBox="1">
            <a:spLocks noChangeArrowheads="1"/>
          </p:cNvSpPr>
          <p:nvPr/>
        </p:nvSpPr>
        <p:spPr bwMode="auto">
          <a:xfrm>
            <a:off x="457200" y="1143000"/>
            <a:ext cx="8229600" cy="5262979"/>
          </a:xfrm>
          <a:prstGeom prst="rect">
            <a:avLst/>
          </a:prstGeom>
          <a:noFill/>
          <a:ln w="9525">
            <a:noFill/>
            <a:miter lim="800000"/>
            <a:headEnd/>
            <a:tailEnd/>
          </a:ln>
          <a:effectLst/>
        </p:spPr>
        <p:txBody>
          <a:bodyPr>
            <a:spAutoFit/>
          </a:bodyPr>
          <a:lstStyle/>
          <a:p>
            <a:pPr>
              <a:defRPr/>
            </a:pPr>
            <a:r>
              <a:rPr lang="en-US" dirty="0">
                <a:latin typeface="Arial" charset="0"/>
              </a:rPr>
              <a:t>Modern computer system consists of one or more processors, some main memory, disks, keyboard,</a:t>
            </a:r>
          </a:p>
          <a:p>
            <a:pPr>
              <a:defRPr/>
            </a:pPr>
            <a:r>
              <a:rPr lang="en-US" dirty="0">
                <a:latin typeface="Arial" charset="0"/>
              </a:rPr>
              <a:t>a display, a network interfaces and other I/O devices.</a:t>
            </a:r>
          </a:p>
          <a:p>
            <a:pPr>
              <a:defRPr/>
            </a:pPr>
            <a:r>
              <a:rPr lang="en-US" dirty="0">
                <a:latin typeface="Arial" charset="0"/>
              </a:rPr>
              <a:t>Writing programs that keep track of all these components and use them correctly and optimally is an difficult job. </a:t>
            </a:r>
          </a:p>
          <a:p>
            <a:pPr>
              <a:defRPr/>
            </a:pPr>
            <a:endParaRPr lang="en-US" dirty="0">
              <a:latin typeface="Arial" charset="0"/>
            </a:endParaRPr>
          </a:p>
          <a:p>
            <a:pPr>
              <a:defRPr/>
            </a:pPr>
            <a:r>
              <a:rPr lang="en-US" dirty="0">
                <a:latin typeface="Arial" charset="0"/>
              </a:rPr>
              <a:t>For this reason, computers are equipped with a layer of software called the OS, whose job is to manage all these devices and provide user programs with a </a:t>
            </a:r>
            <a:r>
              <a:rPr lang="en-US" dirty="0" smtClean="0">
                <a:latin typeface="Arial" charset="0"/>
              </a:rPr>
              <a:t>simple </a:t>
            </a:r>
            <a:r>
              <a:rPr lang="en-US" dirty="0">
                <a:latin typeface="Arial" charset="0"/>
              </a:rPr>
              <a:t>interface to the hardware</a:t>
            </a:r>
            <a:r>
              <a:rPr lang="en-US" dirty="0" smtClean="0">
                <a:latin typeface="Arial" charset="0"/>
              </a:rPr>
              <a:t>.</a:t>
            </a:r>
          </a:p>
          <a:p>
            <a:pPr>
              <a:defRPr/>
            </a:pPr>
            <a:endParaRPr lang="en-US" dirty="0" smtClean="0">
              <a:latin typeface="Arial" charset="0"/>
            </a:endParaRPr>
          </a:p>
          <a:p>
            <a:pPr>
              <a:defRPr/>
            </a:pPr>
            <a:r>
              <a:rPr lang="en-US" dirty="0">
                <a:latin typeface="Arial" charset="0"/>
              </a:rPr>
              <a:t>An operating system (OS) is system software that manages computer hardware and software resources and provides common services for computer programs.</a:t>
            </a:r>
            <a:endParaRPr lang="en-US" dirty="0" smtClean="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0841"/>
            <a:ext cx="8229600" cy="1143000"/>
          </a:xfrm>
        </p:spPr>
        <p:txBody>
          <a:bodyPr/>
          <a:lstStyle/>
          <a:p>
            <a:r>
              <a:rPr lang="en-US" dirty="0" smtClean="0"/>
              <a:t>Win32 API calls &amp; corresponding Unix calls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509917"/>
            <a:ext cx="5943600" cy="4964312"/>
          </a:xfrm>
          <a:prstGeom prst="rect">
            <a:avLst/>
          </a:prstGeom>
        </p:spPr>
      </p:pic>
    </p:spTree>
    <p:extLst>
      <p:ext uri="{BB962C8B-B14F-4D97-AF65-F5344CB8AC3E}">
        <p14:creationId xmlns:p14="http://schemas.microsoft.com/office/powerpoint/2010/main" val="2963669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a:xfrm>
            <a:off x="381000" y="872911"/>
            <a:ext cx="8382000" cy="5867400"/>
          </a:xfrm>
        </p:spPr>
        <p:txBody>
          <a:bodyPr/>
          <a:lstStyle/>
          <a:p>
            <a:pPr marL="0" indent="0">
              <a:buNone/>
            </a:pPr>
            <a:r>
              <a:rPr lang="en-US" sz="2400" b="1" dirty="0" smtClean="0"/>
              <a:t>Monolithic systems</a:t>
            </a:r>
          </a:p>
          <a:p>
            <a:r>
              <a:rPr lang="en-US" sz="2000" dirty="0"/>
              <a:t>I</a:t>
            </a:r>
            <a:r>
              <a:rPr lang="en-US" sz="2000" dirty="0" smtClean="0"/>
              <a:t>n </a:t>
            </a:r>
            <a:r>
              <a:rPr lang="en-US" sz="2000" dirty="0"/>
              <a:t>the monolithic approach the </a:t>
            </a:r>
            <a:r>
              <a:rPr lang="en-US" sz="2000" dirty="0" smtClean="0"/>
              <a:t>entire operating </a:t>
            </a:r>
            <a:r>
              <a:rPr lang="en-US" sz="2000" dirty="0"/>
              <a:t>system runs as a single program in kernel mode. The operating system </a:t>
            </a:r>
            <a:r>
              <a:rPr lang="en-US" sz="2000" dirty="0" smtClean="0"/>
              <a:t>is written </a:t>
            </a:r>
            <a:r>
              <a:rPr lang="en-US" sz="2000" dirty="0"/>
              <a:t>as a collection of procedures, linked together into a single large </a:t>
            </a:r>
            <a:r>
              <a:rPr lang="en-US" sz="2000" dirty="0" smtClean="0"/>
              <a:t>executable binary </a:t>
            </a:r>
            <a:r>
              <a:rPr lang="en-US" sz="2000" dirty="0"/>
              <a:t>program</a:t>
            </a:r>
            <a:r>
              <a:rPr lang="en-US" sz="2000" dirty="0" smtClean="0"/>
              <a:t>.</a:t>
            </a:r>
          </a:p>
          <a:p>
            <a:r>
              <a:rPr lang="en-US" sz="2000" dirty="0" err="1" smtClean="0"/>
              <a:t>Os</a:t>
            </a:r>
            <a:r>
              <a:rPr lang="en-US" sz="2000" dirty="0" smtClean="0"/>
              <a:t> is written as a collection of procedures each of which can call any of the other ones whenever it needs to</a:t>
            </a:r>
          </a:p>
          <a:p>
            <a:r>
              <a:rPr lang="en-US" sz="2000" dirty="0" smtClean="0"/>
              <a:t>OS occupy single address space. To construct the actual object program of the OS, one first compiles all the individual procedures or files containing the procedures and then binds them all together into a single object file using the linker</a:t>
            </a:r>
          </a:p>
          <a:p>
            <a:r>
              <a:rPr lang="en-US" sz="2000" dirty="0" smtClean="0"/>
              <a:t>Advantage : efficient </a:t>
            </a:r>
            <a:r>
              <a:rPr lang="en-US" sz="2000" b="1" dirty="0" smtClean="0"/>
              <a:t>Disadvantage</a:t>
            </a:r>
            <a:r>
              <a:rPr lang="en-US" sz="2000" dirty="0" smtClean="0"/>
              <a:t> : any part of OS fail, entire OS fail e.g. Unix, Linux</a:t>
            </a:r>
            <a:endParaRPr lang="en-US" sz="2000" dirty="0"/>
          </a:p>
        </p:txBody>
      </p:sp>
    </p:spTree>
    <p:extLst>
      <p:ext uri="{BB962C8B-B14F-4D97-AF65-F5344CB8AC3E}">
        <p14:creationId xmlns:p14="http://schemas.microsoft.com/office/powerpoint/2010/main" val="3126077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Little structure exists </a:t>
            </a:r>
            <a:r>
              <a:rPr lang="en-US" dirty="0" smtClean="0"/>
              <a:t>: The services </a:t>
            </a:r>
            <a:r>
              <a:rPr lang="en-US" dirty="0"/>
              <a:t>(system calls) provided by the operating system are requested by </a:t>
            </a:r>
            <a:r>
              <a:rPr lang="en-US" dirty="0" smtClean="0"/>
              <a:t>putting the </a:t>
            </a:r>
            <a:r>
              <a:rPr lang="en-US" dirty="0"/>
              <a:t>parameters in a well-defined place (e.g., on the stack) and then executing a </a:t>
            </a:r>
            <a:r>
              <a:rPr lang="en-US" dirty="0" smtClean="0"/>
              <a:t>trap instruction</a:t>
            </a:r>
            <a:r>
              <a:rPr lang="en-US" dirty="0"/>
              <a:t>. This instruction switches the machine from user mode to kernel </a:t>
            </a:r>
            <a:r>
              <a:rPr lang="en-US" dirty="0" smtClean="0"/>
              <a:t>mode and </a:t>
            </a:r>
            <a:r>
              <a:rPr lang="en-US" dirty="0"/>
              <a:t>transfers control to the operating system</a:t>
            </a:r>
          </a:p>
        </p:txBody>
      </p:sp>
    </p:spTree>
    <p:extLst>
      <p:ext uri="{BB962C8B-B14F-4D97-AF65-F5344CB8AC3E}">
        <p14:creationId xmlns:p14="http://schemas.microsoft.com/office/powerpoint/2010/main" val="2930547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36174"/>
            <a:ext cx="8077200" cy="3046988"/>
          </a:xfrm>
          <a:prstGeom prst="rect">
            <a:avLst/>
          </a:prstGeom>
        </p:spPr>
        <p:txBody>
          <a:bodyPr wrap="square">
            <a:spAutoFit/>
          </a:bodyPr>
          <a:lstStyle/>
          <a:p>
            <a:r>
              <a:rPr lang="en-US" dirty="0">
                <a:latin typeface="Times-Roman"/>
              </a:rPr>
              <a:t>This organization suggests a basic structure for the operating system:</a:t>
            </a:r>
          </a:p>
          <a:p>
            <a:r>
              <a:rPr lang="en-US" dirty="0">
                <a:latin typeface="Times-Roman"/>
              </a:rPr>
              <a:t>1. A main program that invokes the requested service procedure.</a:t>
            </a:r>
          </a:p>
          <a:p>
            <a:r>
              <a:rPr lang="en-US" dirty="0">
                <a:latin typeface="Times-Roman"/>
              </a:rPr>
              <a:t>2. A set of service procedures that carry out the system calls.</a:t>
            </a:r>
          </a:p>
          <a:p>
            <a:r>
              <a:rPr lang="en-US" dirty="0">
                <a:latin typeface="Times-Roman"/>
              </a:rPr>
              <a:t>3. A set of utility procedures that help the service procedures.</a:t>
            </a:r>
            <a:endParaRPr lang="en-US" dirty="0"/>
          </a:p>
        </p:txBody>
      </p:sp>
    </p:spTree>
    <p:extLst>
      <p:ext uri="{BB962C8B-B14F-4D97-AF65-F5344CB8AC3E}">
        <p14:creationId xmlns:p14="http://schemas.microsoft.com/office/powerpoint/2010/main" val="3727771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pic>
        <p:nvPicPr>
          <p:cNvPr id="4" name="Picture 3"/>
          <p:cNvPicPr>
            <a:picLocks noChangeAspect="1"/>
          </p:cNvPicPr>
          <p:nvPr/>
        </p:nvPicPr>
        <p:blipFill>
          <a:blip r:embed="rId2"/>
          <a:stretch>
            <a:fillRect/>
          </a:stretch>
        </p:blipFill>
        <p:spPr>
          <a:xfrm>
            <a:off x="1447800" y="1143000"/>
            <a:ext cx="5567243" cy="3060090"/>
          </a:xfrm>
          <a:prstGeom prst="rect">
            <a:avLst/>
          </a:prstGeom>
        </p:spPr>
      </p:pic>
      <p:sp>
        <p:nvSpPr>
          <p:cNvPr id="5" name="Rectangle 4"/>
          <p:cNvSpPr/>
          <p:nvPr/>
        </p:nvSpPr>
        <p:spPr>
          <a:xfrm>
            <a:off x="457200" y="4648200"/>
            <a:ext cx="8229600" cy="1569660"/>
          </a:xfrm>
          <a:prstGeom prst="rect">
            <a:avLst/>
          </a:prstGeom>
        </p:spPr>
        <p:txBody>
          <a:bodyPr wrap="square">
            <a:spAutoFit/>
          </a:bodyPr>
          <a:lstStyle/>
          <a:p>
            <a:r>
              <a:rPr lang="en-US" dirty="0">
                <a:latin typeface="Times-Roman"/>
              </a:rPr>
              <a:t>In this model, for each system call there is one service procedure that takes care of it and executes it. The utility procedures do things that are needed by several service procedures, such as fetching data from user programs.</a:t>
            </a:r>
            <a:endParaRPr lang="en-US" dirty="0"/>
          </a:p>
        </p:txBody>
      </p:sp>
    </p:spTree>
    <p:extLst>
      <p:ext uri="{BB962C8B-B14F-4D97-AF65-F5344CB8AC3E}">
        <p14:creationId xmlns:p14="http://schemas.microsoft.com/office/powerpoint/2010/main" val="760502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a:t>
            </a:r>
            <a:endParaRPr lang="en-US" dirty="0"/>
          </a:p>
        </p:txBody>
      </p:sp>
      <p:sp>
        <p:nvSpPr>
          <p:cNvPr id="3" name="Content Placeholder 2"/>
          <p:cNvSpPr>
            <a:spLocks noGrp="1"/>
          </p:cNvSpPr>
          <p:nvPr>
            <p:ph idx="1"/>
          </p:nvPr>
        </p:nvSpPr>
        <p:spPr>
          <a:xfrm>
            <a:off x="381000" y="1143000"/>
            <a:ext cx="8229600" cy="4525963"/>
          </a:xfrm>
        </p:spPr>
        <p:txBody>
          <a:bodyPr/>
          <a:lstStyle/>
          <a:p>
            <a:pPr marL="0" indent="0">
              <a:buNone/>
            </a:pPr>
            <a:r>
              <a:rPr lang="en-US" b="1" dirty="0" smtClean="0"/>
              <a:t>Layered systems</a:t>
            </a:r>
          </a:p>
          <a:p>
            <a:pPr marL="0" indent="0">
              <a:buNone/>
            </a:pPr>
            <a:r>
              <a:rPr lang="en-US" dirty="0" err="1" smtClean="0"/>
              <a:t>Os</a:t>
            </a:r>
            <a:r>
              <a:rPr lang="en-US" dirty="0" smtClean="0"/>
              <a:t> is designed as a hierarchy of layers, each one constructed upon the one below it.</a:t>
            </a:r>
          </a:p>
          <a:p>
            <a:pPr marL="0" indent="0">
              <a:buNone/>
            </a:pPr>
            <a:r>
              <a:rPr lang="en-US" dirty="0" smtClean="0"/>
              <a:t>Each layer can be think as object, which  has its own data and functions.</a:t>
            </a:r>
          </a:p>
          <a:p>
            <a:pPr marL="0" indent="0">
              <a:buNone/>
            </a:pPr>
            <a:r>
              <a:rPr lang="en-US" dirty="0" smtClean="0"/>
              <a:t>Advantage : debugging is easy, modularity</a:t>
            </a:r>
          </a:p>
          <a:p>
            <a:pPr marL="0" indent="0">
              <a:buNone/>
            </a:pPr>
            <a:r>
              <a:rPr lang="en-US" dirty="0" smtClean="0"/>
              <a:t>Disadvantage : careful definition of layers, less efficient</a:t>
            </a:r>
          </a:p>
          <a:p>
            <a:pPr marL="0" indent="0">
              <a:buNone/>
            </a:pPr>
            <a:r>
              <a:rPr lang="en-US" dirty="0" smtClean="0"/>
              <a:t>The first </a:t>
            </a:r>
            <a:r>
              <a:rPr lang="en-US" dirty="0" err="1" smtClean="0"/>
              <a:t>os</a:t>
            </a:r>
            <a:r>
              <a:rPr lang="en-US" dirty="0" smtClean="0"/>
              <a:t> : THE system, 6 layers</a:t>
            </a:r>
            <a:endParaRPr lang="en-US" dirty="0"/>
          </a:p>
        </p:txBody>
      </p:sp>
    </p:spTree>
    <p:extLst>
      <p:ext uri="{BB962C8B-B14F-4D97-AF65-F5344CB8AC3E}">
        <p14:creationId xmlns:p14="http://schemas.microsoft.com/office/powerpoint/2010/main" val="4294222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33601" y="2248710"/>
            <a:ext cx="6059156" cy="2932889"/>
          </a:xfrm>
          <a:prstGeom prst="rect">
            <a:avLst/>
          </a:prstGeom>
        </p:spPr>
      </p:pic>
    </p:spTree>
    <p:extLst>
      <p:ext uri="{BB962C8B-B14F-4D97-AF65-F5344CB8AC3E}">
        <p14:creationId xmlns:p14="http://schemas.microsoft.com/office/powerpoint/2010/main" val="4039863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US" b="1" dirty="0" smtClean="0"/>
              <a:t>Virtual machines</a:t>
            </a:r>
          </a:p>
          <a:p>
            <a:pPr marL="0" indent="0">
              <a:buNone/>
            </a:pPr>
            <a:r>
              <a:rPr lang="en-US" sz="2400" dirty="0" smtClean="0"/>
              <a:t>How to make Time sharing (multitasking) </a:t>
            </a:r>
            <a:r>
              <a:rPr lang="en-US" sz="2400" dirty="0" err="1" smtClean="0"/>
              <a:t>os</a:t>
            </a:r>
            <a:endParaRPr lang="en-US" sz="2400" dirty="0" smtClean="0"/>
          </a:p>
          <a:p>
            <a:pPr marL="514350" indent="-514350">
              <a:buAutoNum type="arabicPeriod"/>
            </a:pPr>
            <a:r>
              <a:rPr lang="en-US" sz="2400" dirty="0" err="1" smtClean="0"/>
              <a:t>Mutiprogramming</a:t>
            </a:r>
            <a:endParaRPr lang="en-US" sz="2400" dirty="0" smtClean="0"/>
          </a:p>
          <a:p>
            <a:pPr marL="514350" indent="-514350">
              <a:buAutoNum type="arabicPeriod"/>
            </a:pPr>
            <a:r>
              <a:rPr lang="en-US" sz="2400" dirty="0" smtClean="0"/>
              <a:t>Extended machine : with a more convenient interface then the bare hardware</a:t>
            </a:r>
          </a:p>
          <a:p>
            <a:pPr marL="0" indent="0">
              <a:buNone/>
            </a:pPr>
            <a:r>
              <a:rPr lang="en-US" sz="2400" dirty="0" smtClean="0"/>
              <a:t>Virtual machine runs on the bare hardware and does the multiprogramming, providing not one but several virtual machines to the next layer up</a:t>
            </a:r>
          </a:p>
          <a:p>
            <a:pPr marL="0" indent="0">
              <a:buNone/>
            </a:pPr>
            <a:r>
              <a:rPr lang="en-US" sz="2400" dirty="0" smtClean="0"/>
              <a:t>By completely separating the functions of multiprogramming and providing an extended machine, each of the pieces can be much simple, flexible and easier to maintain</a:t>
            </a:r>
            <a:endParaRPr lang="en-US" sz="2400" dirty="0"/>
          </a:p>
        </p:txBody>
      </p:sp>
    </p:spTree>
    <p:extLst>
      <p:ext uri="{BB962C8B-B14F-4D97-AF65-F5344CB8AC3E}">
        <p14:creationId xmlns:p14="http://schemas.microsoft.com/office/powerpoint/2010/main" val="435742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1187" y="3810000"/>
            <a:ext cx="6002582" cy="1933575"/>
          </a:xfrm>
          <a:prstGeom prst="rect">
            <a:avLst/>
          </a:prstGeom>
        </p:spPr>
      </p:pic>
      <p:sp>
        <p:nvSpPr>
          <p:cNvPr id="2" name="Rectangle 1"/>
          <p:cNvSpPr/>
          <p:nvPr/>
        </p:nvSpPr>
        <p:spPr>
          <a:xfrm>
            <a:off x="304800" y="609600"/>
            <a:ext cx="8229600" cy="2308324"/>
          </a:xfrm>
          <a:prstGeom prst="rect">
            <a:avLst/>
          </a:prstGeom>
        </p:spPr>
        <p:txBody>
          <a:bodyPr wrap="square">
            <a:spAutoFit/>
          </a:bodyPr>
          <a:lstStyle/>
          <a:p>
            <a:r>
              <a:rPr lang="en-US" sz="1800" dirty="0" smtClean="0">
                <a:latin typeface="Times-Roman"/>
              </a:rPr>
              <a:t>Because each virtual machine is identical to the true hardware, each one can</a:t>
            </a:r>
          </a:p>
          <a:p>
            <a:r>
              <a:rPr lang="en-US" sz="1800" dirty="0" smtClean="0">
                <a:latin typeface="Times-Roman"/>
              </a:rPr>
              <a:t>run any operating system that will run directly on the bare hardware. </a:t>
            </a:r>
          </a:p>
          <a:p>
            <a:r>
              <a:rPr lang="en-US" sz="1800" dirty="0">
                <a:latin typeface="Times-Roman"/>
              </a:rPr>
              <a:t>Different virtual machines can, and frequently do, run different operating systems. On the original IBM VM/370 system, some ran OS/360 or one of the other large batch or transaction-processing operating systems, while others ran a single-user, </a:t>
            </a:r>
            <a:r>
              <a:rPr lang="en-US" sz="1800" dirty="0" smtClean="0">
                <a:latin typeface="Times-Roman"/>
              </a:rPr>
              <a:t>interactive system </a:t>
            </a:r>
            <a:r>
              <a:rPr lang="en-US" sz="1800" dirty="0">
                <a:latin typeface="Times-Roman"/>
              </a:rPr>
              <a:t>called CMS (Conversational Monitor System) for interactive </a:t>
            </a:r>
            <a:r>
              <a:rPr lang="en-US" sz="1800" dirty="0" smtClean="0">
                <a:latin typeface="Times-Roman"/>
              </a:rPr>
              <a:t>timesharing users</a:t>
            </a:r>
            <a:r>
              <a:rPr lang="en-US" sz="1800" dirty="0">
                <a:latin typeface="Times-Roman"/>
              </a:rPr>
              <a:t>. The latter was popular with programmers.</a:t>
            </a:r>
          </a:p>
          <a:p>
            <a:endParaRPr lang="en-US" sz="1800" dirty="0"/>
          </a:p>
        </p:txBody>
      </p:sp>
    </p:spTree>
    <p:extLst>
      <p:ext uri="{BB962C8B-B14F-4D97-AF65-F5344CB8AC3E}">
        <p14:creationId xmlns:p14="http://schemas.microsoft.com/office/powerpoint/2010/main" val="4219525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4" name="Rectangle 3"/>
          <p:cNvSpPr/>
          <p:nvPr/>
        </p:nvSpPr>
        <p:spPr>
          <a:xfrm>
            <a:off x="609600" y="1720840"/>
            <a:ext cx="8001000" cy="1938992"/>
          </a:xfrm>
          <a:prstGeom prst="rect">
            <a:avLst/>
          </a:prstGeom>
        </p:spPr>
        <p:txBody>
          <a:bodyPr wrap="square">
            <a:spAutoFit/>
          </a:bodyPr>
          <a:lstStyle/>
          <a:p>
            <a:r>
              <a:rPr lang="en-US" dirty="0">
                <a:latin typeface="Times-Roman"/>
              </a:rPr>
              <a:t>Another use of virtualization is for end users who want to be able to run two </a:t>
            </a:r>
            <a:r>
              <a:rPr lang="en-US" dirty="0" smtClean="0">
                <a:latin typeface="Times-Roman"/>
              </a:rPr>
              <a:t>or more </a:t>
            </a:r>
            <a:r>
              <a:rPr lang="en-US" dirty="0">
                <a:latin typeface="Times-Roman"/>
              </a:rPr>
              <a:t>operating systems at the same time, say Windows and Linux, because some</a:t>
            </a:r>
          </a:p>
          <a:p>
            <a:r>
              <a:rPr lang="en-US" dirty="0">
                <a:latin typeface="Times-Roman"/>
              </a:rPr>
              <a:t>of their favorite application packages run on one and some run on the other</a:t>
            </a:r>
            <a:endParaRPr lang="en-US" dirty="0"/>
          </a:p>
        </p:txBody>
      </p:sp>
      <p:sp>
        <p:nvSpPr>
          <p:cNvPr id="6" name="Rectangle 5"/>
          <p:cNvSpPr/>
          <p:nvPr/>
        </p:nvSpPr>
        <p:spPr>
          <a:xfrm>
            <a:off x="685800" y="5991225"/>
            <a:ext cx="7772400" cy="830997"/>
          </a:xfrm>
          <a:prstGeom prst="rect">
            <a:avLst/>
          </a:prstGeom>
        </p:spPr>
        <p:txBody>
          <a:bodyPr wrap="square">
            <a:spAutoFit/>
          </a:bodyPr>
          <a:lstStyle/>
          <a:p>
            <a:pPr marL="0" indent="0">
              <a:buNone/>
            </a:pPr>
            <a:r>
              <a:rPr lang="en-US" dirty="0"/>
              <a:t>e.g.  VMWare, Xen, KVM (for the Linux kernel), </a:t>
            </a:r>
            <a:r>
              <a:rPr lang="en-US" dirty="0" err="1"/>
              <a:t>VirtualBox</a:t>
            </a:r>
            <a:r>
              <a:rPr lang="en-US" dirty="0"/>
              <a:t> (by Oracle), and Hyper-V (by Microsoft).</a:t>
            </a:r>
          </a:p>
        </p:txBody>
      </p:sp>
      <p:pic>
        <p:nvPicPr>
          <p:cNvPr id="3" name="Picture 2"/>
          <p:cNvPicPr>
            <a:picLocks noChangeAspect="1"/>
          </p:cNvPicPr>
          <p:nvPr/>
        </p:nvPicPr>
        <p:blipFill>
          <a:blip r:embed="rId2"/>
          <a:stretch>
            <a:fillRect/>
          </a:stretch>
        </p:blipFill>
        <p:spPr>
          <a:xfrm>
            <a:off x="2209799" y="4299529"/>
            <a:ext cx="5146805" cy="1186871"/>
          </a:xfrm>
          <a:prstGeom prst="rect">
            <a:avLst/>
          </a:prstGeom>
        </p:spPr>
      </p:pic>
    </p:spTree>
    <p:extLst>
      <p:ext uri="{BB962C8B-B14F-4D97-AF65-F5344CB8AC3E}">
        <p14:creationId xmlns:p14="http://schemas.microsoft.com/office/powerpoint/2010/main" val="3238077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0800" y="3657600"/>
            <a:ext cx="4928292" cy="2890838"/>
          </a:xfrm>
          <a:prstGeom prst="rect">
            <a:avLst/>
          </a:prstGeom>
        </p:spPr>
      </p:pic>
      <p:sp>
        <p:nvSpPr>
          <p:cNvPr id="3" name="TextBox 2"/>
          <p:cNvSpPr txBox="1"/>
          <p:nvPr/>
        </p:nvSpPr>
        <p:spPr>
          <a:xfrm>
            <a:off x="457200" y="838200"/>
            <a:ext cx="8382000" cy="3046988"/>
          </a:xfrm>
          <a:prstGeom prst="rect">
            <a:avLst/>
          </a:prstGeom>
          <a:noFill/>
        </p:spPr>
        <p:txBody>
          <a:bodyPr wrap="square" rtlCol="0">
            <a:spAutoFit/>
          </a:bodyPr>
          <a:lstStyle/>
          <a:p>
            <a:r>
              <a:rPr lang="en-US" dirty="0" smtClean="0"/>
              <a:t>Computer with OS can be viewed as set of layers. </a:t>
            </a:r>
            <a:r>
              <a:rPr lang="en-US" dirty="0"/>
              <a:t>Most computers have two modes of operation: </a:t>
            </a:r>
            <a:r>
              <a:rPr lang="en-US" dirty="0" smtClean="0"/>
              <a:t>kernel mode </a:t>
            </a:r>
            <a:r>
              <a:rPr lang="en-US" dirty="0"/>
              <a:t>and user mode. The operating system, the most fundamental piece of software,</a:t>
            </a:r>
          </a:p>
          <a:p>
            <a:r>
              <a:rPr lang="en-US" dirty="0"/>
              <a:t>runs in </a:t>
            </a:r>
            <a:r>
              <a:rPr lang="en-US" b="1" dirty="0"/>
              <a:t>kernel mode </a:t>
            </a:r>
            <a:r>
              <a:rPr lang="en-US" dirty="0"/>
              <a:t>(also called </a:t>
            </a:r>
            <a:r>
              <a:rPr lang="en-US" b="1" dirty="0"/>
              <a:t>supervisor mode</a:t>
            </a:r>
            <a:r>
              <a:rPr lang="en-US" dirty="0" smtClean="0"/>
              <a:t>).</a:t>
            </a:r>
            <a:r>
              <a:rPr lang="en-US" dirty="0"/>
              <a:t> complete access to all the hardware and can execute any instruction the machine </a:t>
            </a:r>
            <a:r>
              <a:rPr lang="en-US" dirty="0" smtClean="0"/>
              <a:t>is capable </a:t>
            </a:r>
            <a:r>
              <a:rPr lang="en-US" dirty="0"/>
              <a:t>of executing. The rest of the software runs in </a:t>
            </a:r>
            <a:r>
              <a:rPr lang="en-US" b="1" dirty="0"/>
              <a:t>user mode</a:t>
            </a:r>
            <a:r>
              <a:rPr lang="en-US" dirty="0"/>
              <a:t>, in which only </a:t>
            </a:r>
            <a:r>
              <a:rPr lang="en-US" dirty="0" smtClean="0"/>
              <a:t>a subset </a:t>
            </a:r>
            <a:r>
              <a:rPr lang="en-US" dirty="0"/>
              <a:t>of the machine instructions is available.</a:t>
            </a:r>
          </a:p>
        </p:txBody>
      </p:sp>
    </p:spTree>
    <p:extLst>
      <p:ext uri="{BB962C8B-B14F-4D97-AF65-F5344CB8AC3E}">
        <p14:creationId xmlns:p14="http://schemas.microsoft.com/office/powerpoint/2010/main" val="36729682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a:xfrm>
            <a:off x="457200" y="1066800"/>
            <a:ext cx="8382000" cy="5562600"/>
          </a:xfrm>
        </p:spPr>
        <p:txBody>
          <a:bodyPr/>
          <a:lstStyle/>
          <a:p>
            <a:pPr marL="0" indent="0">
              <a:buNone/>
            </a:pPr>
            <a:r>
              <a:rPr lang="en-US" dirty="0" smtClean="0"/>
              <a:t>Virtual machine</a:t>
            </a:r>
          </a:p>
          <a:p>
            <a:pPr marL="0" indent="0" algn="just">
              <a:buNone/>
            </a:pPr>
            <a:r>
              <a:rPr lang="en-US" sz="2400" dirty="0" smtClean="0"/>
              <a:t>The idea of virtual machine is heavily used nowadays in a different context: running old MS-DOS programs on a PENTUM ( or 32 bit intel CPU) by providing a virtual 8086 mode on the Pentium. In this mode the machine acts like an 8086 including 16 bit addressing with a 1MB limit</a:t>
            </a:r>
          </a:p>
          <a:p>
            <a:pPr marL="0" indent="0" algn="just">
              <a:buNone/>
            </a:pPr>
            <a:r>
              <a:rPr lang="en-US" sz="2400" dirty="0" smtClean="0"/>
              <a:t>However when a program tries to trap to the </a:t>
            </a:r>
            <a:r>
              <a:rPr lang="en-US" sz="2400" dirty="0" err="1" smtClean="0"/>
              <a:t>os</a:t>
            </a:r>
            <a:r>
              <a:rPr lang="en-US" sz="2400" dirty="0" smtClean="0"/>
              <a:t> to make a system call or tries to do protected I/O directly  a trap to the virtual machine monitor occur</a:t>
            </a:r>
          </a:p>
          <a:p>
            <a:pPr marL="0" indent="0" algn="just">
              <a:buNone/>
            </a:pPr>
            <a:r>
              <a:rPr lang="en-US" sz="2400" dirty="0" smtClean="0"/>
              <a:t>Two variant : MS-DOS itself is loaded into the virtual address space. In second approach virtual machine monitor just caches the first trap and does the I/O itself since its knows all the MS-DOS </a:t>
            </a:r>
            <a:r>
              <a:rPr lang="en-US" sz="2400" dirty="0" err="1" smtClean="0"/>
              <a:t>sy</a:t>
            </a:r>
            <a:endParaRPr lang="en-US" sz="2400" dirty="0" smtClean="0"/>
          </a:p>
          <a:p>
            <a:pPr marL="0" indent="0" algn="just">
              <a:buNone/>
            </a:pPr>
            <a:r>
              <a:rPr lang="en-US" sz="2400" dirty="0" smtClean="0"/>
              <a:t>tem calls . It only emulates MS-DOS correctly and not other OS</a:t>
            </a:r>
          </a:p>
          <a:p>
            <a:pPr marL="0" indent="0" algn="just">
              <a:buNone/>
            </a:pPr>
            <a:r>
              <a:rPr lang="en-US" sz="2400" dirty="0" smtClean="0"/>
              <a:t>e.g. </a:t>
            </a:r>
            <a:r>
              <a:rPr lang="en-US" sz="2400" smtClean="0"/>
              <a:t>Virtual box</a:t>
            </a:r>
            <a:endParaRPr lang="en-US" sz="2400" dirty="0" smtClean="0"/>
          </a:p>
        </p:txBody>
      </p:sp>
    </p:spTree>
    <p:extLst>
      <p:ext uri="{BB962C8B-B14F-4D97-AF65-F5344CB8AC3E}">
        <p14:creationId xmlns:p14="http://schemas.microsoft.com/office/powerpoint/2010/main" val="1807677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p:txBody>
          <a:bodyPr/>
          <a:lstStyle/>
          <a:p>
            <a:r>
              <a:rPr lang="en-US" sz="2800" dirty="0" smtClean="0"/>
              <a:t>JVM: Java virtual machine</a:t>
            </a:r>
          </a:p>
          <a:p>
            <a:pPr marL="0" indent="0">
              <a:buNone/>
            </a:pPr>
            <a:r>
              <a:rPr lang="en-US" sz="2800" dirty="0" smtClean="0"/>
              <a:t>Compile produces code for JVM which is executed by JVM interpreter</a:t>
            </a:r>
          </a:p>
          <a:p>
            <a:pPr marL="0" indent="0">
              <a:buNone/>
            </a:pPr>
            <a:r>
              <a:rPr lang="en-US" sz="2800" dirty="0" smtClean="0"/>
              <a:t>Solving system compatibility problem</a:t>
            </a:r>
          </a:p>
          <a:p>
            <a:pPr marL="0" indent="0">
              <a:buNone/>
            </a:pPr>
            <a:r>
              <a:rPr lang="en-US" sz="2800" dirty="0" smtClean="0"/>
              <a:t>e.g. windows applications run on sun microsystems</a:t>
            </a:r>
          </a:p>
        </p:txBody>
      </p:sp>
    </p:spTree>
    <p:extLst>
      <p:ext uri="{BB962C8B-B14F-4D97-AF65-F5344CB8AC3E}">
        <p14:creationId xmlns:p14="http://schemas.microsoft.com/office/powerpoint/2010/main" val="24285549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a:xfrm>
            <a:off x="457200" y="990600"/>
            <a:ext cx="8305800" cy="5638800"/>
          </a:xfrm>
        </p:spPr>
        <p:txBody>
          <a:bodyPr/>
          <a:lstStyle/>
          <a:p>
            <a:pPr marL="0" indent="0" algn="just">
              <a:buNone/>
            </a:pPr>
            <a:r>
              <a:rPr lang="en-US" sz="2400" b="1" dirty="0" err="1" smtClean="0"/>
              <a:t>Exokernels</a:t>
            </a:r>
            <a:endParaRPr lang="en-US" sz="2400" b="1" dirty="0" smtClean="0"/>
          </a:p>
          <a:p>
            <a:pPr marL="0" indent="0" algn="just">
              <a:buNone/>
            </a:pPr>
            <a:r>
              <a:rPr lang="en-US" sz="2000" dirty="0" smtClean="0"/>
              <a:t>In virtual machine each user process gets an exact copy of the actual computer </a:t>
            </a:r>
          </a:p>
          <a:p>
            <a:pPr marL="0" indent="0" algn="just">
              <a:buNone/>
            </a:pPr>
            <a:r>
              <a:rPr lang="en-US" sz="2000" dirty="0" smtClean="0"/>
              <a:t>Researchers at MIT have built a system that gives each user a clone of the actual computer but with subset of the resources i.e. one machine might get blocks 0 to 1023, the next one might get 1024 to 2047 and so on</a:t>
            </a:r>
          </a:p>
          <a:p>
            <a:pPr marL="0" indent="0" algn="just">
              <a:buNone/>
            </a:pPr>
            <a:r>
              <a:rPr lang="en-US" sz="2000" dirty="0" err="1" smtClean="0"/>
              <a:t>Exokernel</a:t>
            </a:r>
            <a:r>
              <a:rPr lang="en-US" sz="2000" dirty="0" smtClean="0"/>
              <a:t> is program running in kernel mode whose job is to allocates resources to virtual machines and then check attempts to use them to make sure no machine is trying to use somebody else’s resources</a:t>
            </a:r>
          </a:p>
          <a:p>
            <a:pPr marL="0" indent="0" algn="just">
              <a:buNone/>
            </a:pPr>
            <a:r>
              <a:rPr lang="en-US" sz="2000" dirty="0" smtClean="0"/>
              <a:t>Each user level virtual machine can run its own </a:t>
            </a:r>
            <a:r>
              <a:rPr lang="en-US" sz="2000" dirty="0" err="1" smtClean="0"/>
              <a:t>os</a:t>
            </a:r>
            <a:r>
              <a:rPr lang="en-US" sz="2000" dirty="0" smtClean="0"/>
              <a:t>, except that each one is restricted to using only the resources it has asked for and been allocated</a:t>
            </a:r>
          </a:p>
          <a:p>
            <a:pPr marL="0" indent="0" algn="just">
              <a:buNone/>
            </a:pPr>
            <a:r>
              <a:rPr lang="en-US" sz="2000" dirty="0" smtClean="0"/>
              <a:t>Advantages : it saves a layer of mapping</a:t>
            </a:r>
          </a:p>
          <a:p>
            <a:pPr marL="0" indent="0" algn="just">
              <a:buNone/>
            </a:pPr>
            <a:r>
              <a:rPr lang="en-US" sz="2000" dirty="0" smtClean="0"/>
              <a:t>In earlier approach each virtual machine think that it has its own disk, with blocks running from 0 to some maximum, so VMM has to keep table</a:t>
            </a:r>
          </a:p>
          <a:p>
            <a:pPr marL="0" indent="0" algn="just">
              <a:buNone/>
            </a:pPr>
            <a:r>
              <a:rPr lang="en-US" sz="2000" dirty="0" smtClean="0"/>
              <a:t>With </a:t>
            </a:r>
            <a:r>
              <a:rPr lang="en-US" sz="2000" dirty="0" err="1" smtClean="0"/>
              <a:t>exokernel</a:t>
            </a:r>
            <a:r>
              <a:rPr lang="en-US" sz="2000" dirty="0" smtClean="0"/>
              <a:t> this remapping is not needed. The </a:t>
            </a:r>
            <a:r>
              <a:rPr lang="en-US" sz="2000" dirty="0" err="1" smtClean="0"/>
              <a:t>exokernel</a:t>
            </a:r>
            <a:r>
              <a:rPr lang="en-US" sz="2000" dirty="0" smtClean="0"/>
              <a:t> need only keep track of which virtual machine has been assigned which resource</a:t>
            </a:r>
            <a:endParaRPr lang="en-US" sz="2000" dirty="0"/>
          </a:p>
        </p:txBody>
      </p:sp>
    </p:spTree>
    <p:extLst>
      <p:ext uri="{BB962C8B-B14F-4D97-AF65-F5344CB8AC3E}">
        <p14:creationId xmlns:p14="http://schemas.microsoft.com/office/powerpoint/2010/main" val="255877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structures</a:t>
            </a:r>
            <a:endParaRPr lang="en-US" dirty="0"/>
          </a:p>
        </p:txBody>
      </p:sp>
      <p:sp>
        <p:nvSpPr>
          <p:cNvPr id="3" name="Content Placeholder 2"/>
          <p:cNvSpPr>
            <a:spLocks noGrp="1"/>
          </p:cNvSpPr>
          <p:nvPr>
            <p:ph idx="1"/>
          </p:nvPr>
        </p:nvSpPr>
        <p:spPr/>
        <p:txBody>
          <a:bodyPr/>
          <a:lstStyle/>
          <a:p>
            <a:pPr marL="0" indent="0">
              <a:buNone/>
            </a:pPr>
            <a:r>
              <a:rPr lang="en-US" dirty="0" smtClean="0"/>
              <a:t>Microkernel ( Client-server model)</a:t>
            </a:r>
          </a:p>
          <a:p>
            <a:pPr marL="0" indent="0">
              <a:buNone/>
            </a:pPr>
            <a:r>
              <a:rPr lang="en-US" sz="2000" dirty="0" smtClean="0"/>
              <a:t>A trend in modern OS is to take the idea of moving code up into higher layers even further and remove as possible from kernel mode leaving a minimal microkernel</a:t>
            </a:r>
          </a:p>
          <a:p>
            <a:pPr marL="0" indent="0">
              <a:buNone/>
            </a:pPr>
            <a:r>
              <a:rPr lang="en-US" sz="2000" dirty="0" smtClean="0"/>
              <a:t>The usual approach is to implement most of the OS in user processes. To request a service, such as reading a block of a file a user process (known as client) sends the request to a server process which then does the work and sends back the answer</a:t>
            </a:r>
            <a:endParaRPr lang="en-US" sz="2000" dirty="0"/>
          </a:p>
        </p:txBody>
      </p:sp>
    </p:spTree>
    <p:extLst>
      <p:ext uri="{BB962C8B-B14F-4D97-AF65-F5344CB8AC3E}">
        <p14:creationId xmlns:p14="http://schemas.microsoft.com/office/powerpoint/2010/main" val="3208559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77790"/>
            <a:ext cx="8458200" cy="3477875"/>
          </a:xfrm>
          <a:prstGeom prst="rect">
            <a:avLst/>
          </a:prstGeom>
        </p:spPr>
        <p:txBody>
          <a:bodyPr wrap="square">
            <a:spAutoFit/>
          </a:bodyPr>
          <a:lstStyle/>
          <a:p>
            <a:r>
              <a:rPr lang="en-US" sz="2000" dirty="0">
                <a:latin typeface="Times-Roman"/>
              </a:rPr>
              <a:t>The basic idea behind the microkernel design is to achieve high reliability </a:t>
            </a:r>
            <a:r>
              <a:rPr lang="en-US" sz="2000" dirty="0" smtClean="0">
                <a:latin typeface="Times-Roman"/>
              </a:rPr>
              <a:t>by splitting </a:t>
            </a:r>
            <a:r>
              <a:rPr lang="en-US" sz="2000" dirty="0">
                <a:latin typeface="Times-Roman"/>
              </a:rPr>
              <a:t>the operating system up into small, well-defined modules, only one </a:t>
            </a:r>
            <a:r>
              <a:rPr lang="en-US" sz="2000" dirty="0" smtClean="0">
                <a:latin typeface="Times-Roman"/>
              </a:rPr>
              <a:t>of which—the </a:t>
            </a:r>
            <a:r>
              <a:rPr lang="en-US" sz="2000" dirty="0">
                <a:latin typeface="Times-Roman"/>
              </a:rPr>
              <a:t>microkernel—runs in kernel mode and the rest run as relatively </a:t>
            </a:r>
            <a:r>
              <a:rPr lang="en-US" sz="2000" dirty="0" smtClean="0">
                <a:latin typeface="Times-Roman"/>
              </a:rPr>
              <a:t>powerless ordinary </a:t>
            </a:r>
            <a:r>
              <a:rPr lang="en-US" sz="2000" dirty="0">
                <a:latin typeface="Times-Roman"/>
              </a:rPr>
              <a:t>user processes. </a:t>
            </a:r>
            <a:endParaRPr lang="en-US" sz="2000" dirty="0" smtClean="0">
              <a:latin typeface="Times-Roman"/>
            </a:endParaRPr>
          </a:p>
          <a:p>
            <a:r>
              <a:rPr lang="en-US" sz="2000" dirty="0" smtClean="0">
                <a:latin typeface="Times-Roman"/>
              </a:rPr>
              <a:t>In </a:t>
            </a:r>
            <a:r>
              <a:rPr lang="en-US" sz="2000" dirty="0">
                <a:latin typeface="Times-Roman"/>
              </a:rPr>
              <a:t>particular, by running each device driver and </a:t>
            </a:r>
            <a:r>
              <a:rPr lang="en-US" sz="2000" dirty="0" smtClean="0">
                <a:latin typeface="Times-Roman"/>
              </a:rPr>
              <a:t>file system </a:t>
            </a:r>
            <a:r>
              <a:rPr lang="en-US" sz="2000" dirty="0">
                <a:latin typeface="Times-Roman"/>
              </a:rPr>
              <a:t>as a separate user process, a bug in one of these can crash that </a:t>
            </a:r>
            <a:r>
              <a:rPr lang="en-US" sz="2000" dirty="0" smtClean="0">
                <a:latin typeface="Times-Roman"/>
              </a:rPr>
              <a:t>component, but </a:t>
            </a:r>
            <a:r>
              <a:rPr lang="en-US" sz="2000" dirty="0">
                <a:latin typeface="Times-Roman"/>
              </a:rPr>
              <a:t>cannot crash the entire system. Thus a bug in the </a:t>
            </a:r>
            <a:r>
              <a:rPr lang="en-US" sz="2000" dirty="0" smtClean="0">
                <a:latin typeface="Times-Roman"/>
              </a:rPr>
              <a:t>audio </a:t>
            </a:r>
            <a:r>
              <a:rPr lang="en-US" sz="2000" dirty="0">
                <a:latin typeface="Times-Roman"/>
              </a:rPr>
              <a:t>driver will cause </a:t>
            </a:r>
            <a:r>
              <a:rPr lang="en-US" sz="2000" dirty="0" smtClean="0">
                <a:latin typeface="Times-Roman"/>
              </a:rPr>
              <a:t>the sound </a:t>
            </a:r>
            <a:r>
              <a:rPr lang="en-US" sz="2000" dirty="0">
                <a:latin typeface="Times-Roman"/>
              </a:rPr>
              <a:t>to be garbled or stop, but will not crash the computer</a:t>
            </a:r>
            <a:r>
              <a:rPr lang="en-US" sz="2000" dirty="0" smtClean="0">
                <a:latin typeface="Times-Roman"/>
              </a:rPr>
              <a:t>.</a:t>
            </a:r>
          </a:p>
          <a:p>
            <a:r>
              <a:rPr lang="en-US" sz="2000" dirty="0" smtClean="0">
                <a:latin typeface="Times-Roman"/>
              </a:rPr>
              <a:t> </a:t>
            </a:r>
            <a:r>
              <a:rPr lang="en-US" sz="2000" dirty="0">
                <a:latin typeface="Times-Roman"/>
              </a:rPr>
              <a:t>In contrast, in </a:t>
            </a:r>
            <a:r>
              <a:rPr lang="en-US" sz="2000" dirty="0" smtClean="0">
                <a:latin typeface="Times-Roman"/>
              </a:rPr>
              <a:t>a monolithic </a:t>
            </a:r>
            <a:r>
              <a:rPr lang="en-US" sz="2000" dirty="0">
                <a:latin typeface="Times-Roman"/>
              </a:rPr>
              <a:t>system with all the drivers in the kernel, a buggy audio driver can </a:t>
            </a:r>
            <a:r>
              <a:rPr lang="en-US" sz="2000" dirty="0" smtClean="0">
                <a:latin typeface="Times-Roman"/>
              </a:rPr>
              <a:t>easily reference </a:t>
            </a:r>
            <a:r>
              <a:rPr lang="en-US" sz="2000" dirty="0">
                <a:latin typeface="Times-Roman"/>
              </a:rPr>
              <a:t>an invalid memory address and bring the system to a grinding halt instantly.</a:t>
            </a:r>
            <a:endParaRPr lang="en-US" sz="2000" dirty="0"/>
          </a:p>
        </p:txBody>
      </p:sp>
    </p:spTree>
    <p:extLst>
      <p:ext uri="{BB962C8B-B14F-4D97-AF65-F5344CB8AC3E}">
        <p14:creationId xmlns:p14="http://schemas.microsoft.com/office/powerpoint/2010/main" val="166972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a:t>
            </a:r>
            <a:endParaRPr lang="en-US" dirty="0"/>
          </a:p>
        </p:txBody>
      </p:sp>
      <p:pic>
        <p:nvPicPr>
          <p:cNvPr id="4" name="Picture 3"/>
          <p:cNvPicPr>
            <a:picLocks noChangeAspect="1"/>
          </p:cNvPicPr>
          <p:nvPr/>
        </p:nvPicPr>
        <p:blipFill>
          <a:blip r:embed="rId2"/>
          <a:stretch>
            <a:fillRect/>
          </a:stretch>
        </p:blipFill>
        <p:spPr>
          <a:xfrm>
            <a:off x="1828800" y="3657600"/>
            <a:ext cx="5676900" cy="2790825"/>
          </a:xfrm>
          <a:prstGeom prst="rect">
            <a:avLst/>
          </a:prstGeom>
        </p:spPr>
      </p:pic>
      <p:sp>
        <p:nvSpPr>
          <p:cNvPr id="5" name="Rectangle 4"/>
          <p:cNvSpPr/>
          <p:nvPr/>
        </p:nvSpPr>
        <p:spPr>
          <a:xfrm>
            <a:off x="990600" y="846138"/>
            <a:ext cx="7162800" cy="2616101"/>
          </a:xfrm>
          <a:prstGeom prst="rect">
            <a:avLst/>
          </a:prstGeom>
        </p:spPr>
        <p:txBody>
          <a:bodyPr wrap="square">
            <a:spAutoFit/>
          </a:bodyPr>
          <a:lstStyle/>
          <a:p>
            <a:r>
              <a:rPr lang="en-US" sz="2000" dirty="0">
                <a:latin typeface="Times-Roman"/>
              </a:rPr>
              <a:t>A few of the </a:t>
            </a:r>
            <a:r>
              <a:rPr lang="en-US" sz="2000" dirty="0" smtClean="0">
                <a:latin typeface="Times-Roman"/>
              </a:rPr>
              <a:t>better- known </a:t>
            </a:r>
            <a:r>
              <a:rPr lang="en-US" sz="2000" dirty="0">
                <a:latin typeface="Times-Roman"/>
              </a:rPr>
              <a:t>microkernels include Integrity, K42, L4, </a:t>
            </a:r>
            <a:r>
              <a:rPr lang="en-US" sz="2000" dirty="0" err="1">
                <a:latin typeface="Times-Roman"/>
              </a:rPr>
              <a:t>PikeOS</a:t>
            </a:r>
            <a:r>
              <a:rPr lang="en-US" sz="2000" dirty="0">
                <a:latin typeface="Times-Roman"/>
              </a:rPr>
              <a:t>, QNX, Symbian, and</a:t>
            </a:r>
          </a:p>
          <a:p>
            <a:r>
              <a:rPr lang="en-US" sz="2000" dirty="0">
                <a:latin typeface="Times-Roman"/>
              </a:rPr>
              <a:t>MINIX 3</a:t>
            </a:r>
            <a:r>
              <a:rPr lang="en-US" dirty="0" smtClean="0">
                <a:latin typeface="Times-Roman"/>
              </a:rPr>
              <a:t>.</a:t>
            </a:r>
          </a:p>
          <a:p>
            <a:r>
              <a:rPr lang="en-US" sz="2000" dirty="0"/>
              <a:t>One interesting server is the </a:t>
            </a:r>
            <a:r>
              <a:rPr lang="en-US" sz="2000" b="1" dirty="0"/>
              <a:t>reincarnation server</a:t>
            </a:r>
            <a:r>
              <a:rPr lang="en-US" sz="2000" dirty="0"/>
              <a:t>, whose job is to check if </a:t>
            </a:r>
            <a:r>
              <a:rPr lang="en-US" sz="2000" dirty="0" smtClean="0"/>
              <a:t>the other </a:t>
            </a:r>
            <a:r>
              <a:rPr lang="en-US" sz="2000" dirty="0"/>
              <a:t>servers and drivers are functioning correctly. In the event that a faulty one </a:t>
            </a:r>
            <a:r>
              <a:rPr lang="en-US" sz="2000" dirty="0" smtClean="0"/>
              <a:t>is detected</a:t>
            </a:r>
            <a:r>
              <a:rPr lang="en-US" sz="2000" dirty="0"/>
              <a:t>, it is automatically replaced without any user intervention. In this </a:t>
            </a:r>
            <a:r>
              <a:rPr lang="en-US" sz="2000" dirty="0" smtClean="0"/>
              <a:t>way, the </a:t>
            </a:r>
            <a:r>
              <a:rPr lang="en-US" sz="2000" dirty="0"/>
              <a:t>system is self healing and can achieve high reliability.</a:t>
            </a:r>
          </a:p>
        </p:txBody>
      </p:sp>
    </p:spTree>
    <p:extLst>
      <p:ext uri="{BB962C8B-B14F-4D97-AF65-F5344CB8AC3E}">
        <p14:creationId xmlns:p14="http://schemas.microsoft.com/office/powerpoint/2010/main" val="951502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639762"/>
          </a:xfrm>
        </p:spPr>
        <p:txBody>
          <a:bodyPr/>
          <a:lstStyle/>
          <a:p>
            <a:r>
              <a:rPr lang="en-US" dirty="0" smtClean="0"/>
              <a:t>Design structures</a:t>
            </a:r>
            <a:endParaRPr lang="en-US" dirty="0"/>
          </a:p>
        </p:txBody>
      </p:sp>
      <p:sp>
        <p:nvSpPr>
          <p:cNvPr id="3" name="Content Placeholder 2"/>
          <p:cNvSpPr>
            <a:spLocks noGrp="1"/>
          </p:cNvSpPr>
          <p:nvPr>
            <p:ph idx="1"/>
          </p:nvPr>
        </p:nvSpPr>
        <p:spPr>
          <a:xfrm>
            <a:off x="400050" y="937846"/>
            <a:ext cx="8267700" cy="5257800"/>
          </a:xfrm>
        </p:spPr>
        <p:txBody>
          <a:bodyPr/>
          <a:lstStyle/>
          <a:p>
            <a:r>
              <a:rPr lang="en-US" sz="2000" dirty="0" err="1" smtClean="0"/>
              <a:t>Microkerenl</a:t>
            </a:r>
            <a:endParaRPr lang="en-US" sz="2000" dirty="0" smtClean="0"/>
          </a:p>
          <a:p>
            <a:r>
              <a:rPr lang="en-US" sz="2000" dirty="0" smtClean="0"/>
              <a:t>Kernel handle the communication between clients and servers, handling interrupts, I/O and minimal process and memory management</a:t>
            </a:r>
          </a:p>
          <a:p>
            <a:pPr marL="0" indent="0">
              <a:buNone/>
            </a:pPr>
            <a:r>
              <a:rPr lang="en-US" sz="2000" dirty="0" smtClean="0"/>
              <a:t>Advantages</a:t>
            </a:r>
          </a:p>
          <a:p>
            <a:pPr marL="457200" indent="-457200">
              <a:buAutoNum type="arabicPeriod"/>
            </a:pPr>
            <a:r>
              <a:rPr lang="en-US" sz="2000" dirty="0" smtClean="0"/>
              <a:t>Kernel is thin so manageable and ease of extending the </a:t>
            </a:r>
            <a:r>
              <a:rPr lang="en-US" sz="2000" dirty="0" err="1" smtClean="0"/>
              <a:t>os</a:t>
            </a:r>
            <a:r>
              <a:rPr lang="en-US" sz="2000" dirty="0" smtClean="0"/>
              <a:t> because new services are added to user space and do not required modification of the kernel</a:t>
            </a:r>
          </a:p>
          <a:p>
            <a:pPr marL="457200" indent="-457200">
              <a:buAutoNum type="arabicPeriod"/>
            </a:pPr>
            <a:r>
              <a:rPr lang="en-US" sz="2000" dirty="0" smtClean="0"/>
              <a:t>OS services in from of processes so if one fail other may continue to give service so will not usually bring the whole machine down</a:t>
            </a:r>
          </a:p>
          <a:p>
            <a:pPr marL="457200" indent="-457200">
              <a:buAutoNum type="arabicPeriod"/>
            </a:pPr>
            <a:r>
              <a:rPr lang="en-US" sz="2000" dirty="0" smtClean="0"/>
              <a:t>Its adaptability to use in distributed systems. If a client communicates with a server by sending messages the client need not to know whether message is handle locally in its machine or whether it was sent across a network to a server on a remove machine</a:t>
            </a:r>
          </a:p>
          <a:p>
            <a:pPr marL="457200" indent="-457200">
              <a:buAutoNum type="arabicPeriod"/>
            </a:pPr>
            <a:r>
              <a:rPr lang="en-US" sz="2000" dirty="0" smtClean="0"/>
              <a:t>It is easier to port from one hardware to another</a:t>
            </a:r>
          </a:p>
          <a:p>
            <a:pPr marL="457200" indent="-457200">
              <a:buAutoNum type="arabicPeriod"/>
            </a:pPr>
            <a:r>
              <a:rPr lang="en-US" sz="2000" dirty="0" smtClean="0"/>
              <a:t>Policy and mechanism can be </a:t>
            </a:r>
            <a:r>
              <a:rPr lang="en-US" sz="2000" smtClean="0"/>
              <a:t>separted</a:t>
            </a:r>
            <a:endParaRPr lang="en-US" sz="2000" dirty="0" smtClean="0"/>
          </a:p>
          <a:p>
            <a:pPr marL="0" indent="0">
              <a:buNone/>
            </a:pPr>
            <a:r>
              <a:rPr lang="en-US" sz="2000" b="1" dirty="0" smtClean="0"/>
              <a:t>Disadvantages</a:t>
            </a:r>
            <a:r>
              <a:rPr lang="en-US" sz="2000" dirty="0" smtClean="0"/>
              <a:t> : less efficient because frequent mode change required</a:t>
            </a:r>
          </a:p>
          <a:p>
            <a:pPr marL="0" indent="0">
              <a:buNone/>
            </a:pPr>
            <a:r>
              <a:rPr lang="en-US" sz="2000" dirty="0" smtClean="0"/>
              <a:t>e.g. QNX, Windows NT, Windows 2000</a:t>
            </a:r>
          </a:p>
        </p:txBody>
      </p:sp>
    </p:spTree>
    <p:extLst>
      <p:ext uri="{BB962C8B-B14F-4D97-AF65-F5344CB8AC3E}">
        <p14:creationId xmlns:p14="http://schemas.microsoft.com/office/powerpoint/2010/main" val="966613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Content Placeholder 2"/>
          <p:cNvSpPr>
            <a:spLocks noGrp="1"/>
          </p:cNvSpPr>
          <p:nvPr>
            <p:ph idx="1"/>
          </p:nvPr>
        </p:nvSpPr>
        <p:spPr/>
        <p:txBody>
          <a:bodyPr/>
          <a:lstStyle/>
          <a:p>
            <a:r>
              <a:rPr lang="en-US" sz="2400" dirty="0"/>
              <a:t>As far as the client is concerned, the same thing happens in both cases: requests </a:t>
            </a:r>
            <a:r>
              <a:rPr lang="en-US" sz="2400" dirty="0" smtClean="0"/>
              <a:t>are sent </a:t>
            </a:r>
            <a:r>
              <a:rPr lang="en-US" sz="2400" dirty="0"/>
              <a:t>and replies come back. Thus the client-server model is an abstraction that </a:t>
            </a:r>
            <a:r>
              <a:rPr lang="en-US" sz="2400" dirty="0" smtClean="0"/>
              <a:t>can be </a:t>
            </a:r>
            <a:r>
              <a:rPr lang="en-US" sz="2400" dirty="0"/>
              <a:t>used for a single machine or for a network of machines</a:t>
            </a:r>
          </a:p>
        </p:txBody>
      </p:sp>
      <p:pic>
        <p:nvPicPr>
          <p:cNvPr id="4" name="Picture 3"/>
          <p:cNvPicPr>
            <a:picLocks noChangeAspect="1"/>
          </p:cNvPicPr>
          <p:nvPr/>
        </p:nvPicPr>
        <p:blipFill>
          <a:blip r:embed="rId2"/>
          <a:stretch>
            <a:fillRect/>
          </a:stretch>
        </p:blipFill>
        <p:spPr>
          <a:xfrm>
            <a:off x="2209800" y="4114800"/>
            <a:ext cx="5724525" cy="1657350"/>
          </a:xfrm>
          <a:prstGeom prst="rect">
            <a:avLst/>
          </a:prstGeom>
        </p:spPr>
      </p:pic>
    </p:spTree>
    <p:extLst>
      <p:ext uri="{BB962C8B-B14F-4D97-AF65-F5344CB8AC3E}">
        <p14:creationId xmlns:p14="http://schemas.microsoft.com/office/powerpoint/2010/main" val="4136591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228600"/>
            <a:ext cx="7010400" cy="838200"/>
          </a:xfrm>
        </p:spPr>
        <p:txBody>
          <a:bodyPr rtlCol="0">
            <a:normAutofit fontScale="90000"/>
          </a:bodyPr>
          <a:lstStyle/>
          <a:p>
            <a:pPr eaLnBrk="1" fontAlgn="auto" hangingPunct="1">
              <a:spcAft>
                <a:spcPts val="0"/>
              </a:spcAft>
              <a:defRPr/>
            </a:pPr>
            <a:r>
              <a:rPr lang="en-US" dirty="0" smtClean="0"/>
              <a:t>Architecture of Unix/Linux Kernel</a:t>
            </a:r>
          </a:p>
        </p:txBody>
      </p:sp>
      <p:pic>
        <p:nvPicPr>
          <p:cNvPr id="614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51718" y="1752600"/>
            <a:ext cx="6583363" cy="3962400"/>
          </a:xfrm>
          <a:noFill/>
        </p:spPr>
      </p:pic>
      <p:sp>
        <p:nvSpPr>
          <p:cNvPr id="6148" name="Text Box 5"/>
          <p:cNvSpPr txBox="1">
            <a:spLocks noChangeArrowheads="1"/>
          </p:cNvSpPr>
          <p:nvPr/>
        </p:nvSpPr>
        <p:spPr bwMode="auto">
          <a:xfrm>
            <a:off x="2819400" y="3505200"/>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FF3300"/>
                </a:solidFill>
                <a:latin typeface="Calibri" panose="020F0502020204030204" pitchFamily="34" charset="0"/>
              </a:rPr>
              <a:t>Buffer cache</a:t>
            </a:r>
          </a:p>
        </p:txBody>
      </p:sp>
    </p:spTree>
    <p:extLst>
      <p:ext uri="{BB962C8B-B14F-4D97-AF65-F5344CB8AC3E}">
        <p14:creationId xmlns:p14="http://schemas.microsoft.com/office/powerpoint/2010/main" val="2044967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NT</a:t>
            </a:r>
            <a:endParaRPr lang="en-US" dirty="0"/>
          </a:p>
        </p:txBody>
      </p:sp>
      <p:pic>
        <p:nvPicPr>
          <p:cNvPr id="4" name="Picture 3"/>
          <p:cNvPicPr>
            <a:picLocks noChangeAspect="1"/>
          </p:cNvPicPr>
          <p:nvPr/>
        </p:nvPicPr>
        <p:blipFill>
          <a:blip r:embed="rId2"/>
          <a:stretch>
            <a:fillRect/>
          </a:stretch>
        </p:blipFill>
        <p:spPr>
          <a:xfrm>
            <a:off x="2795587" y="1195387"/>
            <a:ext cx="4519613" cy="5682838"/>
          </a:xfrm>
          <a:prstGeom prst="rect">
            <a:avLst/>
          </a:prstGeom>
        </p:spPr>
      </p:pic>
    </p:spTree>
    <p:extLst>
      <p:ext uri="{BB962C8B-B14F-4D97-AF65-F5344CB8AC3E}">
        <p14:creationId xmlns:p14="http://schemas.microsoft.com/office/powerpoint/2010/main" val="324047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9144000" cy="579438"/>
          </a:xfrm>
          <a:prstGeom prst="rect">
            <a:avLst/>
          </a:prstGeom>
          <a:noFill/>
          <a:ln w="9525">
            <a:noFill/>
            <a:miter lim="800000"/>
            <a:headEnd/>
            <a:tailEnd/>
          </a:ln>
          <a:effectLst/>
        </p:spPr>
        <p:txBody>
          <a:bodyPr>
            <a:spAutoFit/>
          </a:bodyPr>
          <a:lstStyle/>
          <a:p>
            <a:pPr algn="ctr">
              <a:spcBef>
                <a:spcPct val="50000"/>
              </a:spcBef>
              <a:defRPr/>
            </a:pPr>
            <a:r>
              <a:rPr lang="en-US" sz="3200" b="1">
                <a:solidFill>
                  <a:srgbClr val="FF3300"/>
                </a:solidFill>
                <a:effectLst>
                  <a:outerShdw blurRad="38100" dist="38100" dir="2700000" algn="tl">
                    <a:srgbClr val="C0C0C0"/>
                  </a:outerShdw>
                </a:effectLst>
                <a:latin typeface="Arial" charset="0"/>
              </a:rPr>
              <a:t>Functions of os</a:t>
            </a:r>
          </a:p>
        </p:txBody>
      </p:sp>
      <p:sp>
        <p:nvSpPr>
          <p:cNvPr id="44035" name="Text Box 3"/>
          <p:cNvSpPr txBox="1">
            <a:spLocks noChangeArrowheads="1"/>
          </p:cNvSpPr>
          <p:nvPr/>
        </p:nvSpPr>
        <p:spPr bwMode="auto">
          <a:xfrm>
            <a:off x="381000" y="838200"/>
            <a:ext cx="8229600" cy="3724096"/>
          </a:xfrm>
          <a:prstGeom prst="rect">
            <a:avLst/>
          </a:prstGeom>
          <a:noFill/>
          <a:ln w="9525">
            <a:noFill/>
            <a:miter lim="800000"/>
            <a:headEnd/>
            <a:tailEnd/>
          </a:ln>
          <a:effectLst/>
        </p:spPr>
        <p:txBody>
          <a:bodyPr>
            <a:spAutoFit/>
          </a:bodyPr>
          <a:lstStyle/>
          <a:p>
            <a:pPr>
              <a:defRPr/>
            </a:pPr>
            <a:r>
              <a:rPr lang="en-US" sz="2000" dirty="0">
                <a:latin typeface="Arial" charset="0"/>
              </a:rPr>
              <a:t>Two basic functions</a:t>
            </a:r>
          </a:p>
          <a:p>
            <a:pPr>
              <a:defRPr/>
            </a:pPr>
            <a:r>
              <a:rPr lang="en-US" sz="2000" dirty="0">
                <a:latin typeface="Arial" charset="0"/>
              </a:rPr>
              <a:t>1)</a:t>
            </a:r>
            <a:r>
              <a:rPr lang="en-US" sz="2000" dirty="0" err="1">
                <a:latin typeface="Arial" charset="0"/>
              </a:rPr>
              <a:t>Os</a:t>
            </a:r>
            <a:r>
              <a:rPr lang="en-US" sz="2000" dirty="0">
                <a:latin typeface="Arial" charset="0"/>
              </a:rPr>
              <a:t> as an extended machine: It hide the hardware complexity &amp;provide simple interface with the </a:t>
            </a:r>
            <a:r>
              <a:rPr lang="en-US" sz="2000" dirty="0" err="1">
                <a:latin typeface="Arial" charset="0"/>
              </a:rPr>
              <a:t>hardware.It</a:t>
            </a:r>
            <a:r>
              <a:rPr lang="en-US" sz="2000" dirty="0">
                <a:latin typeface="Arial" charset="0"/>
              </a:rPr>
              <a:t> present the user with the equivalent of an extended machine that is easier to program than the underlying hardware.</a:t>
            </a:r>
          </a:p>
          <a:p>
            <a:pPr>
              <a:defRPr/>
            </a:pPr>
            <a:endParaRPr lang="en-US" sz="2000" dirty="0">
              <a:latin typeface="Arial" charset="0"/>
            </a:endParaRPr>
          </a:p>
          <a:p>
            <a:pPr>
              <a:defRPr/>
            </a:pPr>
            <a:r>
              <a:rPr lang="en-US" sz="2000" dirty="0">
                <a:latin typeface="Arial" charset="0"/>
              </a:rPr>
              <a:t>-</a:t>
            </a:r>
            <a:r>
              <a:rPr lang="en-US" sz="2000" dirty="0" err="1">
                <a:latin typeface="Arial" charset="0"/>
              </a:rPr>
              <a:t>Abstraction:disk</a:t>
            </a:r>
            <a:r>
              <a:rPr lang="en-US" sz="2000" dirty="0">
                <a:latin typeface="Arial" charset="0"/>
              </a:rPr>
              <a:t> contains a collection of named files</a:t>
            </a:r>
          </a:p>
          <a:p>
            <a:pPr lvl="1">
              <a:defRPr/>
            </a:pPr>
            <a:endParaRPr lang="en-US" dirty="0">
              <a:latin typeface="Arial" charset="0"/>
            </a:endParaRPr>
          </a:p>
          <a:p>
            <a:r>
              <a:rPr lang="en-US" dirty="0"/>
              <a:t>One of the major </a:t>
            </a:r>
            <a:r>
              <a:rPr lang="en-US" dirty="0" smtClean="0"/>
              <a:t>tasks of </a:t>
            </a:r>
            <a:r>
              <a:rPr lang="en-US" dirty="0"/>
              <a:t>the operating system is to hide the hardware and present programs (and </a:t>
            </a:r>
            <a:r>
              <a:rPr lang="en-US" dirty="0" err="1" smtClean="0"/>
              <a:t>theirprogrammers</a:t>
            </a:r>
            <a:r>
              <a:rPr lang="en-US" dirty="0"/>
              <a:t>) with nice, clean, elegant, consistent, abstractions to work with instead.</a:t>
            </a:r>
            <a:endParaRPr lang="en-US" dirty="0">
              <a:effectLst>
                <a:outerShdw blurRad="38100" dist="38100" dir="2700000" algn="tl">
                  <a:srgbClr val="C0C0C0"/>
                </a:outerShdw>
              </a:effectLst>
              <a:latin typeface="Arial" charset="0"/>
            </a:endParaRPr>
          </a:p>
        </p:txBody>
      </p:sp>
      <p:pic>
        <p:nvPicPr>
          <p:cNvPr id="2" name="Picture 1"/>
          <p:cNvPicPr>
            <a:picLocks noChangeAspect="1"/>
          </p:cNvPicPr>
          <p:nvPr/>
        </p:nvPicPr>
        <p:blipFill>
          <a:blip r:embed="rId2"/>
          <a:stretch>
            <a:fillRect/>
          </a:stretch>
        </p:blipFill>
        <p:spPr>
          <a:xfrm>
            <a:off x="2590800" y="4419600"/>
            <a:ext cx="4914900" cy="260985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 1.</a:t>
            </a:r>
            <a:r>
              <a:rPr lang="en-US" sz="2400" dirty="0" smtClean="0"/>
              <a:t>A </a:t>
            </a:r>
            <a:r>
              <a:rPr lang="en-US" sz="2400" dirty="0"/>
              <a:t>portable operating system is one that can be ported from one system architecture </a:t>
            </a:r>
            <a:r>
              <a:rPr lang="en-US" sz="2400" dirty="0" smtClean="0"/>
              <a:t>to another </a:t>
            </a:r>
            <a:r>
              <a:rPr lang="en-US" sz="2400" dirty="0"/>
              <a:t>without any modification. Explain why it is infeasible to build an </a:t>
            </a:r>
            <a:r>
              <a:rPr lang="en-US" sz="2400" dirty="0" smtClean="0"/>
              <a:t>operating system </a:t>
            </a:r>
            <a:r>
              <a:rPr lang="en-US" sz="2400" dirty="0"/>
              <a:t>that is completely portable. Describe two high-level layers that you will have </a:t>
            </a:r>
            <a:r>
              <a:rPr lang="en-US" sz="2400" dirty="0" smtClean="0"/>
              <a:t>in designing </a:t>
            </a:r>
            <a:r>
              <a:rPr lang="en-US" sz="2400" dirty="0"/>
              <a:t>an operating system that is highly portable</a:t>
            </a:r>
            <a:r>
              <a:rPr lang="en-US" sz="2400" dirty="0" smtClean="0"/>
              <a:t>.</a:t>
            </a:r>
          </a:p>
          <a:p>
            <a:pPr marL="0" indent="0">
              <a:buNone/>
            </a:pPr>
            <a:r>
              <a:rPr lang="en-US" sz="2400" dirty="0" smtClean="0"/>
              <a:t>2.What is the key difference between a trap and an interrupt? 3.Number of UNIX system calls have no Win32 API equivalents. What are the consequences for a programmer of converting a UNIX program to run under Windows?</a:t>
            </a:r>
            <a:endParaRPr lang="en-US" sz="2400" dirty="0"/>
          </a:p>
        </p:txBody>
      </p:sp>
    </p:spTree>
    <p:extLst>
      <p:ext uri="{BB962C8B-B14F-4D97-AF65-F5344CB8AC3E}">
        <p14:creationId xmlns:p14="http://schemas.microsoft.com/office/powerpoint/2010/main" val="24610660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56357"/>
            <a:ext cx="8382000" cy="6001643"/>
          </a:xfrm>
          <a:prstGeom prst="rect">
            <a:avLst/>
          </a:prstGeom>
        </p:spPr>
        <p:txBody>
          <a:bodyPr wrap="square">
            <a:spAutoFit/>
          </a:bodyPr>
          <a:lstStyle/>
          <a:p>
            <a:r>
              <a:rPr lang="en-US" dirty="0"/>
              <a:t>Every system architecture has its own set of instructions that it can </a:t>
            </a:r>
            <a:r>
              <a:rPr lang="en-US" dirty="0" smtClean="0"/>
              <a:t>execute. Thus </a:t>
            </a:r>
            <a:r>
              <a:rPr lang="en-US" dirty="0"/>
              <a:t>a Pentium cannot execute SPARC programs and a SPARC cannot </a:t>
            </a:r>
            <a:r>
              <a:rPr lang="en-US" dirty="0" smtClean="0"/>
              <a:t>execute Pentium </a:t>
            </a:r>
            <a:r>
              <a:rPr lang="en-US" dirty="0"/>
              <a:t>programs. Also, different architectures differ in bus </a:t>
            </a:r>
            <a:r>
              <a:rPr lang="en-US" dirty="0" smtClean="0"/>
              <a:t>architecture used </a:t>
            </a:r>
            <a:r>
              <a:rPr lang="en-US" dirty="0"/>
              <a:t>(such as VME, ISA, PCI, MCA, </a:t>
            </a:r>
            <a:r>
              <a:rPr lang="en-US" dirty="0" err="1"/>
              <a:t>SBus</a:t>
            </a:r>
            <a:r>
              <a:rPr lang="en-US" dirty="0"/>
              <a:t>, ...) as well as the word size of the</a:t>
            </a:r>
          </a:p>
          <a:p>
            <a:r>
              <a:rPr lang="en-US" dirty="0"/>
              <a:t>CPU (usually 32 or 64 bit</a:t>
            </a:r>
            <a:r>
              <a:rPr lang="en-US" dirty="0" smtClean="0"/>
              <a:t>).</a:t>
            </a:r>
          </a:p>
          <a:p>
            <a:r>
              <a:rPr lang="en-US" dirty="0"/>
              <a:t>Because of these differences in hardware, it is </a:t>
            </a:r>
            <a:r>
              <a:rPr lang="en-US" dirty="0" smtClean="0"/>
              <a:t>not feasible </a:t>
            </a:r>
            <a:r>
              <a:rPr lang="en-US" dirty="0"/>
              <a:t>to build an operating system that is completely portable. A </a:t>
            </a:r>
            <a:r>
              <a:rPr lang="en-US" dirty="0" smtClean="0"/>
              <a:t>highly portable </a:t>
            </a:r>
            <a:r>
              <a:rPr lang="en-US" dirty="0"/>
              <a:t>operating system will consist of two high-level layers---a </a:t>
            </a:r>
            <a:r>
              <a:rPr lang="en-US" dirty="0" smtClean="0"/>
              <a:t>machine dependent layer </a:t>
            </a:r>
            <a:r>
              <a:rPr lang="en-US" dirty="0"/>
              <a:t>and a machine independent layer. The </a:t>
            </a:r>
            <a:r>
              <a:rPr lang="en-US" dirty="0" smtClean="0"/>
              <a:t>machine-dependent layer </a:t>
            </a:r>
            <a:r>
              <a:rPr lang="en-US" dirty="0"/>
              <a:t>addresses the specifics of the hardware, and must be implemented </a:t>
            </a:r>
            <a:r>
              <a:rPr lang="en-US" dirty="0" smtClean="0"/>
              <a:t>separately for </a:t>
            </a:r>
            <a:r>
              <a:rPr lang="en-US" dirty="0"/>
              <a:t>every architecture. This layer provides a uniform interface on </a:t>
            </a:r>
            <a:r>
              <a:rPr lang="en-US" dirty="0" smtClean="0"/>
              <a:t>which the </a:t>
            </a:r>
            <a:r>
              <a:rPr lang="en-US" dirty="0"/>
              <a:t>machine-independent layer is built. The machine-independent layer has to</a:t>
            </a:r>
          </a:p>
          <a:p>
            <a:r>
              <a:rPr lang="en-US" dirty="0"/>
              <a:t>be implemented only once. To be highly portable, the size of </a:t>
            </a:r>
            <a:r>
              <a:rPr lang="en-US"/>
              <a:t>the </a:t>
            </a:r>
            <a:r>
              <a:rPr lang="en-US" smtClean="0"/>
              <a:t>machine dependent </a:t>
            </a:r>
            <a:r>
              <a:rPr lang="en-US" dirty="0" smtClean="0"/>
              <a:t>layer </a:t>
            </a:r>
            <a:r>
              <a:rPr lang="en-US" dirty="0"/>
              <a:t>must be kept as small as possible.</a:t>
            </a:r>
          </a:p>
        </p:txBody>
      </p:sp>
    </p:spTree>
    <p:extLst>
      <p:ext uri="{BB962C8B-B14F-4D97-AF65-F5344CB8AC3E}">
        <p14:creationId xmlns:p14="http://schemas.microsoft.com/office/powerpoint/2010/main" val="54844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sz="2400" dirty="0"/>
              <a:t>A trap instruction switches the execution mode of a CPU from the user </a:t>
            </a:r>
            <a:r>
              <a:rPr lang="en-US" sz="2400" dirty="0" smtClean="0"/>
              <a:t>mode to </a:t>
            </a:r>
            <a:r>
              <a:rPr lang="en-US" sz="2400" dirty="0"/>
              <a:t>the kernel mode. This instruction allows a user program to invoke </a:t>
            </a:r>
            <a:r>
              <a:rPr lang="en-US" sz="2400" dirty="0" smtClean="0"/>
              <a:t>functions in </a:t>
            </a:r>
            <a:r>
              <a:rPr lang="en-US" sz="2400" dirty="0"/>
              <a:t>the operating system kernel</a:t>
            </a:r>
            <a:r>
              <a:rPr lang="en-US" sz="2400" dirty="0" smtClean="0"/>
              <a:t>.</a:t>
            </a:r>
          </a:p>
          <a:p>
            <a:r>
              <a:rPr lang="en-US" sz="2400" dirty="0"/>
              <a:t>A trap is caused by the program and is </a:t>
            </a:r>
            <a:r>
              <a:rPr lang="en-US" sz="2400" dirty="0" smtClean="0"/>
              <a:t>synchronous </a:t>
            </a:r>
            <a:r>
              <a:rPr lang="en-US" sz="2400" dirty="0"/>
              <a:t>with it. If the program </a:t>
            </a:r>
            <a:r>
              <a:rPr lang="en-US" sz="2400" dirty="0" smtClean="0"/>
              <a:t>is run </a:t>
            </a:r>
            <a:r>
              <a:rPr lang="en-US" sz="2400" dirty="0"/>
              <a:t>again and again, the trap will always occur at exactly the same position </a:t>
            </a:r>
            <a:r>
              <a:rPr lang="en-US" sz="2400" dirty="0" smtClean="0"/>
              <a:t>in the </a:t>
            </a:r>
            <a:r>
              <a:rPr lang="en-US" sz="2400" dirty="0"/>
              <a:t>instruction stream. An interrupt is caused by an external event and </a:t>
            </a:r>
            <a:r>
              <a:rPr lang="en-US" sz="2400" dirty="0" smtClean="0"/>
              <a:t>its timing </a:t>
            </a:r>
            <a:r>
              <a:rPr lang="en-US" sz="2400" dirty="0"/>
              <a:t>is not reproducible.</a:t>
            </a:r>
          </a:p>
        </p:txBody>
      </p:sp>
    </p:spTree>
    <p:extLst>
      <p:ext uri="{BB962C8B-B14F-4D97-AF65-F5344CB8AC3E}">
        <p14:creationId xmlns:p14="http://schemas.microsoft.com/office/powerpoint/2010/main" val="2891815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Several UNIX calls have no counterpart in the Win32 API:</a:t>
            </a:r>
          </a:p>
          <a:p>
            <a:r>
              <a:rPr lang="en-US" sz="2400" dirty="0"/>
              <a:t>Link: a Win32 program cannot refer to a file by an alternative name or see </a:t>
            </a:r>
            <a:r>
              <a:rPr lang="en-US" sz="2400" dirty="0" smtClean="0"/>
              <a:t>it in </a:t>
            </a:r>
            <a:r>
              <a:rPr lang="en-US" sz="2400" dirty="0"/>
              <a:t>more than one directory. </a:t>
            </a:r>
            <a:endParaRPr lang="en-US" sz="2400" dirty="0" smtClean="0"/>
          </a:p>
          <a:p>
            <a:r>
              <a:rPr lang="en-US" sz="2400" dirty="0"/>
              <a:t>Mount and </a:t>
            </a:r>
            <a:r>
              <a:rPr lang="en-US" sz="2400" dirty="0" err="1"/>
              <a:t>umount</a:t>
            </a:r>
            <a:r>
              <a:rPr lang="en-US" sz="2400" dirty="0"/>
              <a:t>: a Windows program cannot make assumptions </a:t>
            </a:r>
            <a:r>
              <a:rPr lang="en-US" sz="2400" dirty="0" smtClean="0"/>
              <a:t>about standard </a:t>
            </a:r>
            <a:r>
              <a:rPr lang="en-US" sz="2400" dirty="0"/>
              <a:t>path names because on systems with multiple disk drives the </a:t>
            </a:r>
            <a:r>
              <a:rPr lang="en-US" sz="2400" dirty="0" smtClean="0"/>
              <a:t>drive name </a:t>
            </a:r>
            <a:r>
              <a:rPr lang="en-US" sz="2400" dirty="0"/>
              <a:t>part of the path may be different.</a:t>
            </a:r>
          </a:p>
          <a:p>
            <a:r>
              <a:rPr lang="en-US" sz="2400" dirty="0" err="1"/>
              <a:t>Chmod</a:t>
            </a:r>
            <a:r>
              <a:rPr lang="en-US" sz="2400" dirty="0"/>
              <a:t>: Windows uses access control lists</a:t>
            </a:r>
          </a:p>
          <a:p>
            <a:r>
              <a:rPr lang="en-US" sz="2400" dirty="0"/>
              <a:t>Kill: Windows programmers cannot kill a misbehaving program that is </a:t>
            </a:r>
            <a:r>
              <a:rPr lang="en-US" sz="2400" dirty="0" smtClean="0"/>
              <a:t>not cooperating</a:t>
            </a:r>
            <a:r>
              <a:rPr lang="en-US" sz="2400" dirty="0"/>
              <a:t>.</a:t>
            </a:r>
          </a:p>
        </p:txBody>
      </p:sp>
    </p:spTree>
    <p:extLst>
      <p:ext uri="{BB962C8B-B14F-4D97-AF65-F5344CB8AC3E}">
        <p14:creationId xmlns:p14="http://schemas.microsoft.com/office/powerpoint/2010/main" val="248811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5638800" cy="1938992"/>
          </a:xfrm>
          <a:prstGeom prst="rect">
            <a:avLst/>
          </a:prstGeom>
        </p:spPr>
        <p:txBody>
          <a:bodyPr wrap="square">
            <a:spAutoFit/>
          </a:bodyPr>
          <a:lstStyle/>
          <a:p>
            <a:pPr>
              <a:defRPr/>
            </a:pPr>
            <a:r>
              <a:rPr lang="en-US" dirty="0">
                <a:latin typeface="Arial" charset="0"/>
              </a:rPr>
              <a:t>2)Resource manager: Provide an orderly and controlled allocation of the processors, memories, and I/O devices among the programs competing for them</a:t>
            </a:r>
          </a:p>
        </p:txBody>
      </p:sp>
    </p:spTree>
    <p:extLst>
      <p:ext uri="{BB962C8B-B14F-4D97-AF65-F5344CB8AC3E}">
        <p14:creationId xmlns:p14="http://schemas.microsoft.com/office/powerpoint/2010/main" val="2576293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8275" y="1204912"/>
            <a:ext cx="6267450" cy="4448175"/>
          </a:xfrm>
          <a:prstGeom prst="rect">
            <a:avLst/>
          </a:prstGeom>
        </p:spPr>
      </p:pic>
    </p:spTree>
    <p:extLst>
      <p:ext uri="{BB962C8B-B14F-4D97-AF65-F5344CB8AC3E}">
        <p14:creationId xmlns:p14="http://schemas.microsoft.com/office/powerpoint/2010/main" val="99364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438400"/>
            <a:ext cx="1752600" cy="1569660"/>
          </a:xfrm>
          <a:prstGeom prst="rect">
            <a:avLst/>
          </a:prstGeom>
          <a:noFill/>
        </p:spPr>
        <p:txBody>
          <a:bodyPr wrap="square" rtlCol="0">
            <a:spAutoFit/>
          </a:bodyPr>
          <a:lstStyle/>
          <a:p>
            <a:r>
              <a:rPr lang="en-US" dirty="0" smtClean="0"/>
              <a:t>Windows, Linux, Android, Mac,</a:t>
            </a:r>
            <a:endParaRPr lang="en-US" dirty="0"/>
          </a:p>
        </p:txBody>
      </p:sp>
      <p:pic>
        <p:nvPicPr>
          <p:cNvPr id="5" name="Picture 4"/>
          <p:cNvPicPr>
            <a:picLocks noChangeAspect="1"/>
          </p:cNvPicPr>
          <p:nvPr/>
        </p:nvPicPr>
        <p:blipFill>
          <a:blip r:embed="rId2"/>
          <a:stretch>
            <a:fillRect/>
          </a:stretch>
        </p:blipFill>
        <p:spPr>
          <a:xfrm>
            <a:off x="2286000" y="1600200"/>
            <a:ext cx="5648325" cy="4505325"/>
          </a:xfrm>
          <a:prstGeom prst="rect">
            <a:avLst/>
          </a:prstGeom>
        </p:spPr>
      </p:pic>
    </p:spTree>
    <p:extLst>
      <p:ext uri="{BB962C8B-B14F-4D97-AF65-F5344CB8AC3E}">
        <p14:creationId xmlns:p14="http://schemas.microsoft.com/office/powerpoint/2010/main" val="1185566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4795</Words>
  <Application>Microsoft Office PowerPoint</Application>
  <PresentationFormat>On-screen Show (4:3)</PresentationFormat>
  <Paragraphs>352</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Helvetica</vt:lpstr>
      <vt:lpstr>Times New Roman</vt:lpstr>
      <vt:lpstr>Times-Bold</vt:lpstr>
      <vt:lpstr>Times-Italic</vt:lpstr>
      <vt:lpstr>Times-Roman</vt:lpstr>
      <vt:lpstr>Default Design</vt:lpstr>
      <vt:lpstr>Basics of Operating Systems</vt:lpstr>
      <vt:lpstr>Operating systems</vt:lpstr>
      <vt:lpstr>Operating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Directory Structure</vt:lpstr>
      <vt:lpstr>File system</vt:lpstr>
      <vt:lpst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call</vt:lpstr>
      <vt:lpstr>PowerPoint Presentation</vt:lpstr>
      <vt:lpstr>PowerPoint Presentation</vt:lpstr>
      <vt:lpstr>PowerPoint Presentation</vt:lpstr>
      <vt:lpstr>POSIX</vt:lpstr>
      <vt:lpstr>PowerPoint Presentation</vt:lpstr>
      <vt:lpstr>PowerPoint Presentation</vt:lpstr>
      <vt:lpstr>PowerPoint Presentation</vt:lpstr>
      <vt:lpstr>Win32 API</vt:lpstr>
      <vt:lpstr>Win32 API calls &amp; corresponding Unix calls</vt:lpstr>
      <vt:lpstr>Design structures</vt:lpstr>
      <vt:lpstr>PowerPoint Presentation</vt:lpstr>
      <vt:lpstr>PowerPoint Presentation</vt:lpstr>
      <vt:lpstr>Design structures</vt:lpstr>
      <vt:lpstr>Design structure</vt:lpstr>
      <vt:lpstr>Design Structures</vt:lpstr>
      <vt:lpstr>Design structures</vt:lpstr>
      <vt:lpstr>PowerPoint Presentation</vt:lpstr>
      <vt:lpstr>Virtual machine</vt:lpstr>
      <vt:lpstr>Design Structures</vt:lpstr>
      <vt:lpstr>Design structures</vt:lpstr>
      <vt:lpstr>Design structures</vt:lpstr>
      <vt:lpstr>Design structures</vt:lpstr>
      <vt:lpstr>PowerPoint Presentation</vt:lpstr>
      <vt:lpstr>Microkernel</vt:lpstr>
      <vt:lpstr>Design structures</vt:lpstr>
      <vt:lpstr>Client-Server</vt:lpstr>
      <vt:lpstr>Architecture of Unix/Linux Kernel</vt:lpstr>
      <vt:lpstr>Windows NT</vt:lpstr>
      <vt:lpstr>Questions</vt:lpstr>
      <vt:lpstr>PowerPoint Presentation</vt:lpstr>
      <vt:lpstr>Answer</vt:lpstr>
      <vt:lpstr>PowerPoint Presentation</vt:lpstr>
    </vt:vector>
  </TitlesOfParts>
  <Company>BVM Engineering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bcp_admin</dc:creator>
  <cp:lastModifiedBy>narendra</cp:lastModifiedBy>
  <cp:revision>141</cp:revision>
  <dcterms:created xsi:type="dcterms:W3CDTF">2003-09-02T11:20:43Z</dcterms:created>
  <dcterms:modified xsi:type="dcterms:W3CDTF">2018-07-15T13:35:51Z</dcterms:modified>
</cp:coreProperties>
</file>