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54939" y="1793405"/>
            <a:ext cx="4097654" cy="447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27828" y="1854149"/>
            <a:ext cx="4104004" cy="398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1" y="175336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2057400" cy="1729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8252" y="722121"/>
            <a:ext cx="612749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834" y="1721668"/>
            <a:ext cx="8228330" cy="4507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mesite/myOwnJavaScript.js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gle.com/" TargetMode="Externa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nnyg.com/" TargetMode="Externa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bc_123@yahoo.co.in" TargetMode="Externa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7606" y="627806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1036" y="3198698"/>
            <a:ext cx="47434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Arial"/>
                <a:cs typeface="Arial"/>
              </a:rPr>
              <a:t>Working with</a:t>
            </a:r>
            <a:r>
              <a:rPr dirty="0" sz="3200" spc="-7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JavaScript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4994" y="400557"/>
            <a:ext cx="61366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JavaScript : </a:t>
            </a:r>
            <a:r>
              <a:rPr dirty="0" spc="-5">
                <a:latin typeface="Times New Roman"/>
                <a:cs typeface="Times New Roman"/>
              </a:rPr>
              <a:t>Introduction </a:t>
            </a:r>
            <a:r>
              <a:rPr dirty="0" spc="-145">
                <a:latin typeface="Times New Roman"/>
                <a:cs typeface="Times New Roman"/>
              </a:rPr>
              <a:t>To</a:t>
            </a:r>
            <a:r>
              <a:rPr dirty="0" spc="-18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Client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01083" y="1132077"/>
            <a:ext cx="24790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Times New Roman"/>
                <a:cs typeface="Times New Roman"/>
              </a:rPr>
              <a:t>Side</a:t>
            </a:r>
            <a:r>
              <a:rPr dirty="0" sz="3200" spc="-7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Scripting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4185" y="722121"/>
            <a:ext cx="35013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</a:t>
            </a:r>
            <a:r>
              <a:rPr dirty="0" spc="-50"/>
              <a:t> </a:t>
            </a:r>
            <a:r>
              <a:rPr dirty="0" spc="-5"/>
              <a:t>Types: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103247"/>
            <a:ext cx="7997825" cy="4045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Arial"/>
                <a:cs typeface="Arial"/>
              </a:rPr>
              <a:t>Server Side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JavaScript</a:t>
            </a:r>
            <a:endParaRPr sz="2000">
              <a:latin typeface="Arial"/>
              <a:cs typeface="Arial"/>
            </a:endParaRPr>
          </a:p>
          <a:p>
            <a:pPr algn="just" marL="355600" marR="5080">
              <a:lnSpc>
                <a:spcPct val="15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Normally when a browser </a:t>
            </a:r>
            <a:r>
              <a:rPr dirty="0" sz="2000" spc="-5">
                <a:latin typeface="Arial"/>
                <a:cs typeface="Arial"/>
              </a:rPr>
              <a:t>requests </a:t>
            </a:r>
            <a:r>
              <a:rPr dirty="0" sz="2000">
                <a:latin typeface="Arial"/>
                <a:cs typeface="Arial"/>
              </a:rPr>
              <a:t>an HTML </a:t>
            </a:r>
            <a:r>
              <a:rPr dirty="0" sz="2000" spc="-5">
                <a:latin typeface="Arial"/>
                <a:cs typeface="Arial"/>
              </a:rPr>
              <a:t>file,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server returns 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file </a:t>
            </a:r>
            <a:r>
              <a:rPr dirty="0" sz="2000">
                <a:latin typeface="Arial"/>
                <a:cs typeface="Arial"/>
              </a:rPr>
              <a:t>, </a:t>
            </a:r>
            <a:r>
              <a:rPr dirty="0" sz="2000" spc="-5">
                <a:latin typeface="Arial"/>
                <a:cs typeface="Arial"/>
              </a:rPr>
              <a:t>but if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file contains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server </a:t>
            </a:r>
            <a:r>
              <a:rPr dirty="0" sz="2000">
                <a:latin typeface="Arial"/>
                <a:cs typeface="Arial"/>
              </a:rPr>
              <a:t>side script, </a:t>
            </a:r>
            <a:r>
              <a:rPr dirty="0" sz="2000" spc="-5">
                <a:latin typeface="Arial"/>
                <a:cs typeface="Arial"/>
              </a:rPr>
              <a:t>the script inside  </a:t>
            </a:r>
            <a:r>
              <a:rPr dirty="0" sz="2000">
                <a:latin typeface="Arial"/>
                <a:cs typeface="Arial"/>
              </a:rPr>
              <a:t>the HTML </a:t>
            </a:r>
            <a:r>
              <a:rPr dirty="0" sz="2000" spc="-5">
                <a:latin typeface="Arial"/>
                <a:cs typeface="Arial"/>
              </a:rPr>
              <a:t>file is </a:t>
            </a:r>
            <a:r>
              <a:rPr dirty="0" sz="2000">
                <a:latin typeface="Arial"/>
                <a:cs typeface="Arial"/>
              </a:rPr>
              <a:t>executed by the server </a:t>
            </a:r>
            <a:r>
              <a:rPr dirty="0" sz="2000" spc="-5">
                <a:latin typeface="Arial"/>
                <a:cs typeface="Arial"/>
              </a:rPr>
              <a:t>before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file is returned </a:t>
            </a:r>
            <a:r>
              <a:rPr dirty="0" sz="2000" spc="-20">
                <a:latin typeface="Arial"/>
                <a:cs typeface="Arial"/>
              </a:rPr>
              <a:t>to  </a:t>
            </a:r>
            <a:r>
              <a:rPr dirty="0" sz="2000">
                <a:latin typeface="Arial"/>
                <a:cs typeface="Arial"/>
              </a:rPr>
              <a:t>the browser as a plain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HTML.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2000" b="1">
                <a:latin typeface="Arial"/>
                <a:cs typeface="Arial"/>
              </a:rPr>
              <a:t>What can </a:t>
            </a:r>
            <a:r>
              <a:rPr dirty="0" sz="2000" spc="-5" b="1">
                <a:latin typeface="Arial"/>
                <a:cs typeface="Arial"/>
              </a:rPr>
              <a:t>server </a:t>
            </a:r>
            <a:r>
              <a:rPr dirty="0" sz="2000" b="1">
                <a:latin typeface="Arial"/>
                <a:cs typeface="Arial"/>
              </a:rPr>
              <a:t>scripts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do?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Respond to user queries of data submitted from HTML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forms</a:t>
            </a:r>
            <a:endParaRPr sz="2000">
              <a:latin typeface="Arial"/>
              <a:cs typeface="Arial"/>
            </a:endParaRPr>
          </a:p>
          <a:p>
            <a:pPr marL="355600" marR="40259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Access any data or databases and return the result for</a:t>
            </a:r>
            <a:r>
              <a:rPr dirty="0" sz="2000" spc="-2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individual  users.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Provide security since your server code cannot be viewed </a:t>
            </a:r>
            <a:r>
              <a:rPr dirty="0" sz="2000" spc="-5">
                <a:latin typeface="Arial"/>
                <a:cs typeface="Arial"/>
              </a:rPr>
              <a:t>from</a:t>
            </a:r>
            <a:r>
              <a:rPr dirty="0" sz="2000" spc="-2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744" y="6122619"/>
            <a:ext cx="10033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brows</a:t>
            </a:r>
            <a:r>
              <a:rPr dirty="0" sz="2000" spc="5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5206" y="6278067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0073" y="722121"/>
            <a:ext cx="377062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Cookies as</a:t>
            </a:r>
            <a:r>
              <a:rPr dirty="0" spc="-110"/>
              <a:t> </a:t>
            </a:r>
            <a:r>
              <a:rPr dirty="0" spc="-5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17205"/>
            <a:ext cx="4979035" cy="7581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JavaScript deals with </a:t>
            </a:r>
            <a:r>
              <a:rPr dirty="0" sz="2000" spc="5">
                <a:latin typeface="Arial"/>
                <a:cs typeface="Arial"/>
              </a:rPr>
              <a:t>cookies </a:t>
            </a:r>
            <a:r>
              <a:rPr dirty="0" sz="2000">
                <a:latin typeface="Arial"/>
                <a:cs typeface="Arial"/>
              </a:rPr>
              <a:t>as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objects.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  <a:tab pos="2096135" algn="l"/>
              </a:tabLst>
            </a:pPr>
            <a:r>
              <a:rPr dirty="0" sz="2000">
                <a:latin typeface="Arial"/>
                <a:cs typeface="Arial"/>
              </a:rPr>
              <a:t>Specifically,	</a:t>
            </a:r>
            <a:r>
              <a:rPr dirty="0" sz="2000" spc="-5">
                <a:latin typeface="Arial"/>
                <a:cs typeface="Arial"/>
              </a:rPr>
              <a:t>JavaScript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119" y="2144395"/>
            <a:ext cx="15392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73150" algn="l"/>
              </a:tabLst>
            </a:pPr>
            <a:r>
              <a:rPr dirty="0" sz="2000">
                <a:latin typeface="Arial"/>
                <a:cs typeface="Arial"/>
              </a:rPr>
              <a:t>wo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ks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8469" y="2144395"/>
            <a:ext cx="8883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c</a:t>
            </a:r>
            <a:r>
              <a:rPr dirty="0" sz="2000" spc="5">
                <a:latin typeface="Arial"/>
                <a:cs typeface="Arial"/>
              </a:rPr>
              <a:t>o</a:t>
            </a:r>
            <a:r>
              <a:rPr dirty="0" sz="2000" spc="-10">
                <a:latin typeface="Arial"/>
                <a:cs typeface="Arial"/>
              </a:rPr>
              <a:t>o</a:t>
            </a:r>
            <a:r>
              <a:rPr dirty="0" sz="2000">
                <a:latin typeface="Arial"/>
                <a:cs typeface="Arial"/>
              </a:rPr>
              <a:t>kie</a:t>
            </a:r>
            <a:r>
              <a:rPr dirty="0" sz="200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0721" y="2144395"/>
            <a:ext cx="13836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6635" algn="l"/>
              </a:tabLst>
            </a:pPr>
            <a:r>
              <a:rPr dirty="0" sz="2000" spc="-10">
                <a:latin typeface="Arial"/>
                <a:cs typeface="Arial"/>
              </a:rPr>
              <a:t>u</a:t>
            </a:r>
            <a:r>
              <a:rPr dirty="0" sz="2000">
                <a:latin typeface="Arial"/>
                <a:cs typeface="Arial"/>
              </a:rPr>
              <a:t>sing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640" y="2444623"/>
            <a:ext cx="33724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252525"/>
                </a:solidFill>
                <a:latin typeface="Lucida Console"/>
                <a:cs typeface="Lucida Console"/>
              </a:rPr>
              <a:t>document.cookie</a:t>
            </a:r>
            <a:r>
              <a:rPr dirty="0" sz="2000" spc="-725" b="1">
                <a:solidFill>
                  <a:srgbClr val="252525"/>
                </a:solidFill>
                <a:latin typeface="Lucida Console"/>
                <a:cs typeface="Lucida Console"/>
              </a:rPr>
              <a:t> </a:t>
            </a:r>
            <a:r>
              <a:rPr dirty="0" sz="2000">
                <a:latin typeface="Arial"/>
                <a:cs typeface="Arial"/>
              </a:rPr>
              <a:t>attribute.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2814955"/>
            <a:ext cx="14300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1006475" algn="l"/>
              </a:tabLst>
            </a:pP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can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1822" y="2814955"/>
            <a:ext cx="20605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91210" algn="l"/>
              </a:tabLst>
            </a:pPr>
            <a:r>
              <a:rPr dirty="0" sz="2000">
                <a:latin typeface="Arial"/>
                <a:cs typeface="Arial"/>
              </a:rPr>
              <a:t>read	</a:t>
            </a:r>
            <a:r>
              <a:rPr dirty="0" sz="2000" spc="-5"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6490" y="2814955"/>
            <a:ext cx="5321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rom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0936" y="2814955"/>
            <a:ext cx="8877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cooki</a:t>
            </a: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3269" y="2814955"/>
            <a:ext cx="23418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7370" algn="l"/>
                <a:tab pos="1977389" algn="l"/>
              </a:tabLst>
            </a:pPr>
            <a:r>
              <a:rPr dirty="0" sz="2000">
                <a:latin typeface="Arial"/>
                <a:cs typeface="Arial"/>
              </a:rPr>
              <a:t>by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examining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2640" y="3115182"/>
            <a:ext cx="31330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252525"/>
                </a:solidFill>
                <a:latin typeface="Lucida Console"/>
                <a:cs typeface="Lucida Console"/>
              </a:rPr>
              <a:t>document.cookie</a:t>
            </a:r>
            <a:r>
              <a:rPr dirty="0" sz="2000" spc="-720" b="1">
                <a:solidFill>
                  <a:srgbClr val="252525"/>
                </a:solidFill>
                <a:latin typeface="Lucida Console"/>
                <a:cs typeface="Lucida Console"/>
              </a:rPr>
              <a:t> </a:t>
            </a:r>
            <a:r>
              <a:rPr dirty="0" sz="2000"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5206" y="6278067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101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4838" y="722121"/>
            <a:ext cx="52603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Setting or Storing a</a:t>
            </a:r>
            <a:r>
              <a:rPr dirty="0" spc="-105"/>
              <a:t> </a:t>
            </a:r>
            <a:r>
              <a:rPr dirty="0" spc="-5"/>
              <a:t>Cookie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77949"/>
            <a:ext cx="8225155" cy="3496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simplest</a:t>
            </a:r>
            <a:r>
              <a:rPr dirty="0" sz="2000" spc="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way</a:t>
            </a:r>
            <a:r>
              <a:rPr dirty="0" sz="2000" spc="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create</a:t>
            </a:r>
            <a:r>
              <a:rPr dirty="0" sz="2000" spc="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cookie</a:t>
            </a:r>
            <a:r>
              <a:rPr dirty="0" sz="2000" spc="1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10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to</a:t>
            </a:r>
            <a:r>
              <a:rPr dirty="0" sz="2000" spc="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assign</a:t>
            </a:r>
            <a:r>
              <a:rPr dirty="0" sz="2000" spc="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string</a:t>
            </a:r>
            <a:r>
              <a:rPr dirty="0" sz="2000" spc="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</a:t>
            </a:r>
            <a:r>
              <a:rPr dirty="0" sz="2000" spc="1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 b="1" i="1">
                <a:latin typeface="Arial"/>
                <a:cs typeface="Arial"/>
              </a:rPr>
              <a:t>document.cookie </a:t>
            </a:r>
            <a:r>
              <a:rPr dirty="0" sz="2000">
                <a:latin typeface="Arial"/>
                <a:cs typeface="Arial"/>
              </a:rPr>
              <a:t>object, which looks like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Arial"/>
                <a:cs typeface="Arial"/>
              </a:rPr>
              <a:t>document.cookie="yourname=" + prompt("What is </a:t>
            </a:r>
            <a:r>
              <a:rPr dirty="0" sz="2000" spc="-10" b="1">
                <a:latin typeface="Arial"/>
                <a:cs typeface="Arial"/>
              </a:rPr>
              <a:t>your</a:t>
            </a:r>
            <a:r>
              <a:rPr dirty="0" sz="2000" spc="-114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name?");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Setting a Cookie – General</a:t>
            </a:r>
            <a:r>
              <a:rPr dirty="0" u="heavy" sz="2000" spc="-10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solidFill>
                  <a:srgbClr val="252525"/>
                </a:solidFill>
                <a:latin typeface="Lucida Console"/>
                <a:cs typeface="Lucida Console"/>
              </a:rPr>
              <a:t>window.document.cookie</a:t>
            </a:r>
            <a:r>
              <a:rPr dirty="0" sz="2000" spc="-15" b="1">
                <a:solidFill>
                  <a:srgbClr val="252525"/>
                </a:solidFill>
                <a:latin typeface="Lucida Console"/>
                <a:cs typeface="Lucida Console"/>
              </a:rPr>
              <a:t> </a:t>
            </a:r>
            <a:r>
              <a:rPr dirty="0" sz="2000" b="1">
                <a:solidFill>
                  <a:srgbClr val="252525"/>
                </a:solidFill>
                <a:latin typeface="Lucida Console"/>
                <a:cs typeface="Lucida Console"/>
              </a:rPr>
              <a:t>=</a:t>
            </a:r>
            <a:endParaRPr sz="2000">
              <a:latin typeface="Lucida Console"/>
              <a:cs typeface="Lucida Console"/>
            </a:endParaRPr>
          </a:p>
          <a:p>
            <a:pPr marL="355600" marR="544195">
              <a:lnSpc>
                <a:spcPct val="100000"/>
              </a:lnSpc>
              <a:spcBef>
                <a:spcPts val="480"/>
              </a:spcBef>
            </a:pPr>
            <a:r>
              <a:rPr dirty="0" sz="2000" spc="-10" b="1">
                <a:solidFill>
                  <a:srgbClr val="252525"/>
                </a:solidFill>
                <a:latin typeface="Lucida Console"/>
                <a:cs typeface="Lucida Console"/>
              </a:rPr>
              <a:t>“cookieName </a:t>
            </a:r>
            <a:r>
              <a:rPr dirty="0" sz="2000" b="1">
                <a:solidFill>
                  <a:srgbClr val="252525"/>
                </a:solidFill>
                <a:latin typeface="Lucida Console"/>
                <a:cs typeface="Lucida Console"/>
              </a:rPr>
              <a:t>= </a:t>
            </a:r>
            <a:r>
              <a:rPr dirty="0" sz="2000" spc="-10" b="1">
                <a:solidFill>
                  <a:srgbClr val="252525"/>
                </a:solidFill>
                <a:latin typeface="Lucida Console"/>
                <a:cs typeface="Lucida Console"/>
              </a:rPr>
              <a:t>cookieValue; </a:t>
            </a:r>
            <a:r>
              <a:rPr dirty="0" sz="2000" spc="-5" b="1">
                <a:solidFill>
                  <a:srgbClr val="252525"/>
                </a:solidFill>
                <a:latin typeface="Lucida Console"/>
                <a:cs typeface="Lucida Console"/>
              </a:rPr>
              <a:t>expires </a:t>
            </a:r>
            <a:r>
              <a:rPr dirty="0" sz="2000" b="1">
                <a:solidFill>
                  <a:srgbClr val="252525"/>
                </a:solidFill>
                <a:latin typeface="Lucida Console"/>
                <a:cs typeface="Lucida Console"/>
              </a:rPr>
              <a:t>= </a:t>
            </a:r>
            <a:r>
              <a:rPr dirty="0" sz="2000" spc="-10" b="1">
                <a:solidFill>
                  <a:srgbClr val="252525"/>
                </a:solidFill>
                <a:latin typeface="Lucida Console"/>
                <a:cs typeface="Lucida Console"/>
              </a:rPr>
              <a:t>expireDate;  </a:t>
            </a:r>
            <a:r>
              <a:rPr dirty="0" sz="2000" spc="-5" b="1">
                <a:solidFill>
                  <a:srgbClr val="252525"/>
                </a:solidFill>
                <a:latin typeface="Lucida Console"/>
                <a:cs typeface="Lucida Console"/>
              </a:rPr>
              <a:t>path </a:t>
            </a:r>
            <a:r>
              <a:rPr dirty="0" sz="2000" b="1">
                <a:solidFill>
                  <a:srgbClr val="252525"/>
                </a:solidFill>
                <a:latin typeface="Lucida Console"/>
                <a:cs typeface="Lucida Console"/>
              </a:rPr>
              <a:t>= </a:t>
            </a:r>
            <a:r>
              <a:rPr dirty="0" sz="2000" spc="-10" b="1">
                <a:solidFill>
                  <a:srgbClr val="252525"/>
                </a:solidFill>
                <a:latin typeface="Lucida Console"/>
                <a:cs typeface="Lucida Console"/>
              </a:rPr>
              <a:t>pathName; domain </a:t>
            </a:r>
            <a:r>
              <a:rPr dirty="0" sz="2000" b="1">
                <a:solidFill>
                  <a:srgbClr val="252525"/>
                </a:solidFill>
                <a:latin typeface="Lucida Console"/>
                <a:cs typeface="Lucida Console"/>
              </a:rPr>
              <a:t>= </a:t>
            </a:r>
            <a:r>
              <a:rPr dirty="0" sz="2000" spc="-10" b="1">
                <a:solidFill>
                  <a:srgbClr val="252525"/>
                </a:solidFill>
                <a:latin typeface="Lucida Console"/>
                <a:cs typeface="Lucida Console"/>
              </a:rPr>
              <a:t>domainName;</a:t>
            </a:r>
            <a:r>
              <a:rPr dirty="0" sz="2000" spc="-85" b="1">
                <a:solidFill>
                  <a:srgbClr val="252525"/>
                </a:solidFill>
                <a:latin typeface="Lucida Console"/>
                <a:cs typeface="Lucida Console"/>
              </a:rPr>
              <a:t> </a:t>
            </a:r>
            <a:r>
              <a:rPr dirty="0" sz="2000" spc="-10" b="1">
                <a:solidFill>
                  <a:srgbClr val="252525"/>
                </a:solidFill>
                <a:latin typeface="Lucida Console"/>
                <a:cs typeface="Lucida Console"/>
              </a:rPr>
              <a:t>secure”;</a:t>
            </a:r>
            <a:endParaRPr sz="2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5206" y="6278067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102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4838" y="722121"/>
            <a:ext cx="52603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Setting or Storing a</a:t>
            </a:r>
            <a:r>
              <a:rPr dirty="0" spc="-105"/>
              <a:t> </a:t>
            </a:r>
            <a:r>
              <a:rPr dirty="0" spc="-5"/>
              <a:t>Cookie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17205"/>
            <a:ext cx="7002780" cy="478218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>
                <a:latin typeface="Arial"/>
                <a:cs typeface="Arial"/>
              </a:rPr>
              <a:t>&lt;script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type="text/javascript"&gt;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function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WriteCookie()</a:t>
            </a:r>
            <a:endParaRPr sz="2000">
              <a:latin typeface="Arial"/>
              <a:cs typeface="Arial"/>
            </a:endParaRPr>
          </a:p>
          <a:p>
            <a:pPr algn="ctr" marR="60585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if( </a:t>
            </a:r>
            <a:r>
              <a:rPr dirty="0" sz="2000" spc="-5">
                <a:latin typeface="Arial"/>
                <a:cs typeface="Arial"/>
              </a:rPr>
              <a:t>document.myform.customer.value </a:t>
            </a:r>
            <a:r>
              <a:rPr dirty="0" sz="2000">
                <a:latin typeface="Arial"/>
                <a:cs typeface="Arial"/>
              </a:rPr>
              <a:t>== </a:t>
            </a:r>
            <a:r>
              <a:rPr dirty="0" sz="2000" spc="-5">
                <a:latin typeface="Arial"/>
                <a:cs typeface="Arial"/>
              </a:rPr>
              <a:t>""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 marR="3108325">
              <a:lnSpc>
                <a:spcPct val="12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alert("Enter some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value!");  return;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cookievalue= </a:t>
            </a:r>
            <a:r>
              <a:rPr dirty="0" sz="2000" spc="-5">
                <a:latin typeface="Arial"/>
                <a:cs typeface="Arial"/>
              </a:rPr>
              <a:t>escape(document.myform.customer.value)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";";</a:t>
            </a:r>
            <a:endParaRPr sz="2000">
              <a:latin typeface="Arial"/>
              <a:cs typeface="Arial"/>
            </a:endParaRPr>
          </a:p>
          <a:p>
            <a:pPr marL="12700" marR="1125220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document.cookie="name=" + cookievalue;  alert("Setting Cookies : " + "name=" + cookievalue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&lt;/script&gt;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5206" y="6278067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103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4838" y="722121"/>
            <a:ext cx="52603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Setting or Storing a</a:t>
            </a:r>
            <a:r>
              <a:rPr dirty="0" spc="-105"/>
              <a:t> </a:t>
            </a:r>
            <a:r>
              <a:rPr dirty="0" spc="-5"/>
              <a:t>Cookie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2142870"/>
            <a:ext cx="8224520" cy="1367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Cookie values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include </a:t>
            </a:r>
            <a:r>
              <a:rPr dirty="0" sz="2000" spc="-5">
                <a:latin typeface="Times New Roman"/>
                <a:cs typeface="Times New Roman"/>
              </a:rPr>
              <a:t>semicolons, commas,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whitespace.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reason,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JavaScript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escape()</a:t>
            </a:r>
            <a:r>
              <a:rPr dirty="0" sz="2000" spc="200" b="1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function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encode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 i="1">
                <a:latin typeface="Times New Roman"/>
                <a:cs typeface="Times New Roman"/>
              </a:rPr>
              <a:t>value </a:t>
            </a:r>
            <a:r>
              <a:rPr dirty="0" sz="2000">
                <a:latin typeface="Times New Roman"/>
                <a:cs typeface="Times New Roman"/>
              </a:rPr>
              <a:t>before storing </a:t>
            </a:r>
            <a:r>
              <a:rPr dirty="0" sz="2000" spc="-5">
                <a:latin typeface="Times New Roman"/>
                <a:cs typeface="Times New Roman"/>
              </a:rPr>
              <a:t>it in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cookie.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5206" y="6278067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0890" y="722121"/>
            <a:ext cx="44265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DHTML </a:t>
            </a:r>
            <a:r>
              <a:rPr dirty="0" spc="-5"/>
              <a:t>(Image</a:t>
            </a:r>
            <a:r>
              <a:rPr dirty="0" spc="-65"/>
              <a:t> </a:t>
            </a:r>
            <a:r>
              <a:rPr dirty="0" spc="-5"/>
              <a:t>Viewer)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585"/>
              </a:spcBef>
            </a:pPr>
            <a:r>
              <a:rPr dirty="0"/>
              <a:t>&lt;body&gt;</a:t>
            </a:r>
          </a:p>
          <a:p>
            <a:pPr marL="14604">
              <a:lnSpc>
                <a:spcPct val="100000"/>
              </a:lnSpc>
              <a:spcBef>
                <a:spcPts val="480"/>
              </a:spcBef>
            </a:pPr>
            <a:r>
              <a:rPr dirty="0"/>
              <a:t>&lt;center&gt;</a:t>
            </a:r>
          </a:p>
          <a:p>
            <a:pPr marL="357505" marR="5080" indent="-342900">
              <a:lnSpc>
                <a:spcPct val="100000"/>
              </a:lnSpc>
              <a:spcBef>
                <a:spcPts val="480"/>
              </a:spcBef>
              <a:tabLst>
                <a:tab pos="915035" algn="l"/>
                <a:tab pos="3136265" algn="l"/>
                <a:tab pos="4594860" algn="l"/>
                <a:tab pos="6626859" algn="l"/>
              </a:tabLst>
            </a:pPr>
            <a:r>
              <a:rPr dirty="0"/>
              <a:t>&lt;</a:t>
            </a:r>
            <a:r>
              <a:rPr dirty="0" spc="-10"/>
              <a:t>i</a:t>
            </a:r>
            <a:r>
              <a:rPr dirty="0" spc="-25"/>
              <a:t>m</a:t>
            </a:r>
            <a:r>
              <a:rPr dirty="0"/>
              <a:t>g</a:t>
            </a:r>
            <a:r>
              <a:rPr dirty="0"/>
              <a:t>	</a:t>
            </a:r>
            <a:r>
              <a:rPr dirty="0"/>
              <a:t>id="</a:t>
            </a:r>
            <a:r>
              <a:rPr dirty="0" spc="-20"/>
              <a:t>i</a:t>
            </a:r>
            <a:r>
              <a:rPr dirty="0" spc="-25"/>
              <a:t>m</a:t>
            </a:r>
            <a:r>
              <a:rPr dirty="0"/>
              <a:t>age</a:t>
            </a:r>
            <a:r>
              <a:rPr dirty="0" spc="5"/>
              <a:t>v</a:t>
            </a:r>
            <a:r>
              <a:rPr dirty="0"/>
              <a:t>i</a:t>
            </a:r>
            <a:r>
              <a:rPr dirty="0" spc="-10"/>
              <a:t>e</a:t>
            </a:r>
            <a:r>
              <a:rPr dirty="0"/>
              <a:t>wer"</a:t>
            </a:r>
            <a:r>
              <a:rPr dirty="0"/>
              <a:t>	</a:t>
            </a:r>
            <a:r>
              <a:rPr dirty="0"/>
              <a:t>t</a:t>
            </a:r>
            <a:r>
              <a:rPr dirty="0" spc="-10"/>
              <a:t>i</a:t>
            </a:r>
            <a:r>
              <a:rPr dirty="0"/>
              <a:t>t</a:t>
            </a:r>
            <a:r>
              <a:rPr dirty="0" spc="-10"/>
              <a:t>l</a:t>
            </a:r>
            <a:r>
              <a:rPr dirty="0"/>
              <a:t>e="</a:t>
            </a:r>
            <a:r>
              <a:rPr dirty="0" spc="-20"/>
              <a:t>a</a:t>
            </a:r>
            <a:r>
              <a:rPr dirty="0"/>
              <a:t>bc"</a:t>
            </a:r>
            <a:r>
              <a:rPr dirty="0"/>
              <a:t>	</a:t>
            </a:r>
            <a:r>
              <a:rPr dirty="0"/>
              <a:t>src</a:t>
            </a:r>
            <a:r>
              <a:rPr dirty="0" spc="-10"/>
              <a:t>=</a:t>
            </a:r>
            <a:r>
              <a:rPr dirty="0"/>
              <a:t>"a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30"/>
              <a:t>m</a:t>
            </a:r>
            <a:r>
              <a:rPr dirty="0" spc="5"/>
              <a:t>0</a:t>
            </a:r>
            <a:r>
              <a:rPr dirty="0" spc="-10"/>
              <a:t>.</a:t>
            </a:r>
            <a:r>
              <a:rPr dirty="0"/>
              <a:t>j</a:t>
            </a:r>
            <a:r>
              <a:rPr dirty="0"/>
              <a:t>pg"</a:t>
            </a:r>
            <a:r>
              <a:rPr dirty="0"/>
              <a:t>	</a:t>
            </a:r>
            <a:r>
              <a:rPr dirty="0"/>
              <a:t>a</a:t>
            </a:r>
            <a:r>
              <a:rPr dirty="0" spc="-10"/>
              <a:t>l</a:t>
            </a:r>
            <a:r>
              <a:rPr dirty="0" spc="-20"/>
              <a:t>t</a:t>
            </a:r>
            <a:r>
              <a:rPr dirty="0"/>
              <a:t>="</a:t>
            </a:r>
            <a:r>
              <a:rPr dirty="0" spc="-15"/>
              <a:t>w</a:t>
            </a:r>
            <a:r>
              <a:rPr dirty="0" spc="5"/>
              <a:t>3</a:t>
            </a:r>
            <a:r>
              <a:rPr dirty="0"/>
              <a:t>S</a:t>
            </a:r>
            <a:r>
              <a:rPr dirty="0" spc="-15"/>
              <a:t>c</a:t>
            </a:r>
            <a:r>
              <a:rPr dirty="0"/>
              <a:t>ool</a:t>
            </a:r>
            <a:r>
              <a:rPr dirty="0" spc="-20"/>
              <a:t>s</a:t>
            </a:r>
            <a:r>
              <a:rPr dirty="0"/>
              <a:t>"  </a:t>
            </a:r>
            <a:r>
              <a:rPr dirty="0"/>
              <a:t>width="200" height="100"</a:t>
            </a:r>
            <a:r>
              <a:rPr dirty="0" spc="-105"/>
              <a:t> </a:t>
            </a:r>
            <a:r>
              <a:rPr dirty="0" spc="-5"/>
              <a:t>/&gt;</a:t>
            </a:r>
          </a:p>
          <a:p>
            <a:pPr marL="14604">
              <a:lnSpc>
                <a:spcPct val="100000"/>
              </a:lnSpc>
              <a:spcBef>
                <a:spcPts val="480"/>
              </a:spcBef>
            </a:pPr>
            <a:r>
              <a:rPr dirty="0"/>
              <a:t>&lt;form</a:t>
            </a:r>
            <a:r>
              <a:rPr dirty="0" spc="-40"/>
              <a:t> </a:t>
            </a:r>
            <a:r>
              <a:rPr dirty="0" spc="-5"/>
              <a:t>name="form1"&gt;</a:t>
            </a:r>
          </a:p>
          <a:p>
            <a:pPr marL="14604">
              <a:lnSpc>
                <a:spcPct val="100000"/>
              </a:lnSpc>
              <a:spcBef>
                <a:spcPts val="484"/>
              </a:spcBef>
            </a:pPr>
            <a:r>
              <a:rPr dirty="0"/>
              <a:t>&lt;input </a:t>
            </a:r>
            <a:r>
              <a:rPr dirty="0" spc="-5"/>
              <a:t>name="First" type="button" </a:t>
            </a:r>
            <a:r>
              <a:rPr dirty="0"/>
              <a:t>value="First"</a:t>
            </a:r>
            <a:r>
              <a:rPr dirty="0" spc="-120"/>
              <a:t> </a:t>
            </a:r>
            <a:r>
              <a:rPr dirty="0" spc="-5"/>
              <a:t>onclick="</a:t>
            </a:r>
            <a:r>
              <a:rPr dirty="0" spc="-5" b="1">
                <a:latin typeface="Times New Roman"/>
                <a:cs typeface="Times New Roman"/>
              </a:rPr>
              <a:t>first()</a:t>
            </a:r>
            <a:r>
              <a:rPr dirty="0" spc="-5"/>
              <a:t>"&gt;</a:t>
            </a:r>
          </a:p>
          <a:p>
            <a:pPr marL="357505" marR="5080" indent="-342900">
              <a:lnSpc>
                <a:spcPct val="100000"/>
              </a:lnSpc>
              <a:spcBef>
                <a:spcPts val="480"/>
              </a:spcBef>
              <a:tabLst>
                <a:tab pos="1521460" algn="l"/>
                <a:tab pos="4152265" algn="l"/>
                <a:tab pos="6426835" algn="l"/>
              </a:tabLst>
            </a:pPr>
            <a:r>
              <a:rPr dirty="0"/>
              <a:t>&lt;</a:t>
            </a:r>
            <a:r>
              <a:rPr dirty="0" spc="-10"/>
              <a:t>i</a:t>
            </a:r>
            <a:r>
              <a:rPr dirty="0"/>
              <a:t>nput</a:t>
            </a:r>
            <a:r>
              <a:rPr dirty="0"/>
              <a:t>	</a:t>
            </a:r>
            <a:r>
              <a:rPr dirty="0"/>
              <a:t>na</a:t>
            </a:r>
            <a:r>
              <a:rPr dirty="0" spc="-20"/>
              <a:t>m</a:t>
            </a:r>
            <a:r>
              <a:rPr dirty="0"/>
              <a:t>e="Pr</a:t>
            </a:r>
            <a:r>
              <a:rPr dirty="0" spc="-15"/>
              <a:t>e</a:t>
            </a:r>
            <a:r>
              <a:rPr dirty="0"/>
              <a:t>v</a:t>
            </a:r>
            <a:r>
              <a:rPr dirty="0" spc="-15"/>
              <a:t>i</a:t>
            </a:r>
            <a:r>
              <a:rPr dirty="0"/>
              <a:t>ous"</a:t>
            </a:r>
            <a:r>
              <a:rPr dirty="0"/>
              <a:t>	</a:t>
            </a:r>
            <a:r>
              <a:rPr dirty="0"/>
              <a:t>t</a:t>
            </a:r>
            <a:r>
              <a:rPr dirty="0" spc="-20"/>
              <a:t>y</a:t>
            </a:r>
            <a:r>
              <a:rPr dirty="0"/>
              <a:t>pe=</a:t>
            </a:r>
            <a:r>
              <a:rPr dirty="0" spc="-10"/>
              <a:t>"</a:t>
            </a:r>
            <a:r>
              <a:rPr dirty="0"/>
              <a:t>but</a:t>
            </a:r>
            <a:r>
              <a:rPr dirty="0" spc="-20"/>
              <a:t>t</a:t>
            </a:r>
            <a:r>
              <a:rPr dirty="0"/>
              <a:t>on"</a:t>
            </a:r>
            <a:r>
              <a:rPr dirty="0"/>
              <a:t>	</a:t>
            </a:r>
            <a:r>
              <a:rPr dirty="0"/>
              <a:t>valu</a:t>
            </a:r>
            <a:r>
              <a:rPr dirty="0" spc="-10"/>
              <a:t>e</a:t>
            </a:r>
            <a:r>
              <a:rPr dirty="0" spc="-15"/>
              <a:t>=</a:t>
            </a:r>
            <a:r>
              <a:rPr dirty="0"/>
              <a:t>"Pr</a:t>
            </a:r>
            <a:r>
              <a:rPr dirty="0" spc="-10"/>
              <a:t>e</a:t>
            </a:r>
            <a:r>
              <a:rPr dirty="0"/>
              <a:t>v</a:t>
            </a:r>
            <a:r>
              <a:rPr dirty="0" spc="-15"/>
              <a:t>i</a:t>
            </a:r>
            <a:r>
              <a:rPr dirty="0"/>
              <a:t>ous"  </a:t>
            </a:r>
            <a:r>
              <a:rPr dirty="0" spc="-5"/>
              <a:t>onclick="</a:t>
            </a:r>
            <a:r>
              <a:rPr dirty="0" spc="-5" b="1">
                <a:latin typeface="Times New Roman"/>
                <a:cs typeface="Times New Roman"/>
              </a:rPr>
              <a:t>previous()</a:t>
            </a:r>
            <a:r>
              <a:rPr dirty="0" spc="-5"/>
              <a:t>"&gt;</a:t>
            </a:r>
          </a:p>
          <a:p>
            <a:pPr marL="14604">
              <a:lnSpc>
                <a:spcPct val="100000"/>
              </a:lnSpc>
              <a:spcBef>
                <a:spcPts val="480"/>
              </a:spcBef>
            </a:pPr>
            <a:r>
              <a:rPr dirty="0"/>
              <a:t>&lt;input name="Next" type="button" value="Next"</a:t>
            </a:r>
            <a:r>
              <a:rPr dirty="0" spc="-125"/>
              <a:t> </a:t>
            </a:r>
            <a:r>
              <a:rPr dirty="0" spc="-5"/>
              <a:t>onclick="</a:t>
            </a:r>
            <a:r>
              <a:rPr dirty="0" spc="-5" b="1">
                <a:latin typeface="Times New Roman"/>
                <a:cs typeface="Times New Roman"/>
              </a:rPr>
              <a:t>next()</a:t>
            </a:r>
            <a:r>
              <a:rPr dirty="0" spc="-5"/>
              <a:t>"&gt;</a:t>
            </a:r>
          </a:p>
          <a:p>
            <a:pPr marL="14604">
              <a:lnSpc>
                <a:spcPct val="100000"/>
              </a:lnSpc>
              <a:spcBef>
                <a:spcPts val="480"/>
              </a:spcBef>
            </a:pPr>
            <a:r>
              <a:rPr dirty="0"/>
              <a:t>&lt;input </a:t>
            </a:r>
            <a:r>
              <a:rPr dirty="0" spc="-5"/>
              <a:t>name="Last" type="button" </a:t>
            </a:r>
            <a:r>
              <a:rPr dirty="0"/>
              <a:t>value="Last"</a:t>
            </a:r>
            <a:r>
              <a:rPr dirty="0" spc="-90"/>
              <a:t> </a:t>
            </a:r>
            <a:r>
              <a:rPr dirty="0" spc="-5"/>
              <a:t>onclick="</a:t>
            </a:r>
            <a:r>
              <a:rPr dirty="0" spc="-5" b="1">
                <a:latin typeface="Times New Roman"/>
                <a:cs typeface="Times New Roman"/>
              </a:rPr>
              <a:t>last()</a:t>
            </a:r>
            <a:r>
              <a:rPr dirty="0" spc="-5"/>
              <a:t>"&gt;</a:t>
            </a:r>
          </a:p>
          <a:p>
            <a:pPr marL="14604">
              <a:lnSpc>
                <a:spcPct val="100000"/>
              </a:lnSpc>
              <a:spcBef>
                <a:spcPts val="480"/>
              </a:spcBef>
            </a:pPr>
            <a:r>
              <a:rPr dirty="0"/>
              <a:t>&lt;/br&gt;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6075" y="5679135"/>
            <a:ext cx="45281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5715" algn="l"/>
              </a:tabLst>
            </a:pPr>
            <a:r>
              <a:rPr dirty="0" sz="2000" spc="-5">
                <a:latin typeface="Times New Roman"/>
                <a:cs typeface="Times New Roman"/>
              </a:rPr>
              <a:t>name="automatic"	value="Automatic"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5679135"/>
            <a:ext cx="3533775" cy="1002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421640" indent="-342900">
              <a:lnSpc>
                <a:spcPct val="100000"/>
              </a:lnSpc>
              <a:spcBef>
                <a:spcPts val="100"/>
              </a:spcBef>
              <a:tabLst>
                <a:tab pos="1313815" algn="l"/>
              </a:tabLst>
            </a:pPr>
            <a:r>
              <a:rPr dirty="0" sz="2000">
                <a:latin typeface="Times New Roman"/>
                <a:cs typeface="Times New Roman"/>
              </a:rPr>
              <a:t>&lt;input	</a:t>
            </a:r>
            <a:r>
              <a:rPr dirty="0" sz="2000" spc="-5">
                <a:latin typeface="Times New Roman"/>
                <a:cs typeface="Times New Roman"/>
              </a:rPr>
              <a:t>type="checkbox"  </a:t>
            </a:r>
            <a:r>
              <a:rPr dirty="0" sz="2000" spc="5">
                <a:latin typeface="Times New Roman"/>
                <a:cs typeface="Times New Roman"/>
              </a:rPr>
              <a:t>on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k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5">
                <a:latin typeface="Times New Roman"/>
                <a:cs typeface="Times New Roman"/>
              </a:rPr>
              <a:t>"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spc="-10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-10" b="1">
                <a:latin typeface="Times New Roman"/>
                <a:cs typeface="Times New Roman"/>
              </a:rPr>
              <a:t>m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sz="2000" spc="-10" b="1">
                <a:latin typeface="Times New Roman"/>
                <a:cs typeface="Times New Roman"/>
              </a:rPr>
              <a:t>c</a:t>
            </a:r>
            <a:r>
              <a:rPr dirty="0" sz="2000" b="1">
                <a:latin typeface="Times New Roman"/>
                <a:cs typeface="Times New Roman"/>
              </a:rPr>
              <a:t>l</a:t>
            </a:r>
            <a:r>
              <a:rPr dirty="0" sz="2000" spc="-15" b="1">
                <a:latin typeface="Times New Roman"/>
                <a:cs typeface="Times New Roman"/>
              </a:rPr>
              <a:t>y</a:t>
            </a:r>
            <a:r>
              <a:rPr dirty="0" sz="2000" spc="-10" b="1">
                <a:latin typeface="Times New Roman"/>
                <a:cs typeface="Times New Roman"/>
              </a:rPr>
              <a:t>(</a:t>
            </a:r>
            <a:r>
              <a:rPr dirty="0" sz="2000" spc="10" b="1">
                <a:latin typeface="Times New Roman"/>
                <a:cs typeface="Times New Roman"/>
              </a:rPr>
              <a:t>)</a:t>
            </a:r>
            <a:r>
              <a:rPr dirty="0" sz="2000" spc="-15">
                <a:latin typeface="Times New Roman"/>
                <a:cs typeface="Times New Roman"/>
              </a:rPr>
              <a:t>"&gt;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spc="-5">
                <a:latin typeface="Times New Roman"/>
                <a:cs typeface="Times New Roman"/>
              </a:rPr>
              <a:t>&lt;/form&gt;&lt;/center&gt;&lt;/body&gt;&lt;/html&gt;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5206" y="6278067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105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0890" y="722121"/>
            <a:ext cx="44265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DHTML </a:t>
            </a:r>
            <a:r>
              <a:rPr dirty="0" spc="-5"/>
              <a:t>(Image</a:t>
            </a:r>
            <a:r>
              <a:rPr dirty="0" spc="-65"/>
              <a:t> </a:t>
            </a:r>
            <a:r>
              <a:rPr dirty="0" spc="-5"/>
              <a:t>Viewer)</a:t>
            </a:r>
          </a:p>
        </p:txBody>
      </p:sp>
      <p:sp>
        <p:nvSpPr>
          <p:cNvPr id="4" name="object 4"/>
          <p:cNvSpPr/>
          <p:nvPr/>
        </p:nvSpPr>
        <p:spPr>
          <a:xfrm>
            <a:off x="1905000" y="2209800"/>
            <a:ext cx="5105400" cy="3610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5206" y="6278067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106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0890" y="722121"/>
            <a:ext cx="44265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DHTML </a:t>
            </a:r>
            <a:r>
              <a:rPr dirty="0" spc="-5"/>
              <a:t>(Image</a:t>
            </a:r>
            <a:r>
              <a:rPr dirty="0" spc="-65"/>
              <a:t> </a:t>
            </a:r>
            <a:r>
              <a:rPr dirty="0" spc="-5"/>
              <a:t>Viewer)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15682"/>
            <a:ext cx="3455670" cy="405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5"/>
              </a:spcBef>
            </a:pPr>
            <a:r>
              <a:rPr dirty="0" sz="2000" spc="-5" b="1">
                <a:latin typeface="Times New Roman"/>
                <a:cs typeface="Times New Roman"/>
              </a:rPr>
              <a:t>&lt;script type="text/javascript"&gt;  </a:t>
            </a:r>
            <a:r>
              <a:rPr dirty="0" sz="2000" spc="5" b="1">
                <a:latin typeface="Times New Roman"/>
                <a:cs typeface="Times New Roman"/>
              </a:rPr>
              <a:t>var </a:t>
            </a:r>
            <a:r>
              <a:rPr dirty="0" sz="2000" b="1">
                <a:latin typeface="Times New Roman"/>
                <a:cs typeface="Times New Roman"/>
              </a:rPr>
              <a:t>myImages=new Array();  </a:t>
            </a:r>
            <a:r>
              <a:rPr dirty="0" sz="2000" spc="-5" b="1">
                <a:latin typeface="Times New Roman"/>
                <a:cs typeface="Times New Roman"/>
              </a:rPr>
              <a:t>myImages[0]="anim0.jpg";  myImages[1]="anim1.jpg";  myImages[2]="anim2.jpg";  myImages[3]="anim3.jpg";  </a:t>
            </a:r>
            <a:r>
              <a:rPr dirty="0" sz="2000" b="1">
                <a:latin typeface="Times New Roman"/>
                <a:cs typeface="Times New Roman"/>
              </a:rPr>
              <a:t>myImages[4]="Desert.jpg";  </a:t>
            </a:r>
            <a:r>
              <a:rPr dirty="0" sz="2000" spc="-5" b="1">
                <a:latin typeface="Times New Roman"/>
                <a:cs typeface="Times New Roman"/>
              </a:rPr>
              <a:t>myImages[5]="Jellyfish.jpg";  myImages[6]="Koala.jpg";  myImages[7]="Penguins.jpg";  myImages[8]="Waterfall.jpg";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6105843"/>
            <a:ext cx="4233545" cy="7581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b="1">
                <a:latin typeface="Times New Roman"/>
                <a:cs typeface="Times New Roman"/>
              </a:rPr>
              <a:t>var </a:t>
            </a:r>
            <a:r>
              <a:rPr dirty="0" sz="2000" spc="-5" b="1">
                <a:latin typeface="Times New Roman"/>
                <a:cs typeface="Times New Roman"/>
              </a:rPr>
              <a:t>imagecounter=myImages.length-1;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5" b="1">
                <a:latin typeface="Times New Roman"/>
                <a:cs typeface="Times New Roman"/>
              </a:rPr>
              <a:t>var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i=0;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5206" y="6278067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107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0890" y="722121"/>
            <a:ext cx="44265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DHTML </a:t>
            </a:r>
            <a:r>
              <a:rPr dirty="0" spc="-5"/>
              <a:t>(Image</a:t>
            </a:r>
            <a:r>
              <a:rPr dirty="0" spc="-65"/>
              <a:t> </a:t>
            </a:r>
            <a:r>
              <a:rPr dirty="0" spc="-5"/>
              <a:t>Viewer)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15682"/>
            <a:ext cx="7980045" cy="3684904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b="1">
                <a:latin typeface="Times New Roman"/>
                <a:cs typeface="Times New Roman"/>
              </a:rPr>
              <a:t>function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first()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1356360">
              <a:lnSpc>
                <a:spcPct val="120000"/>
              </a:lnSpc>
            </a:pPr>
            <a:r>
              <a:rPr dirty="0" sz="2000" spc="-5" b="1">
                <a:latin typeface="Times New Roman"/>
                <a:cs typeface="Times New Roman"/>
              </a:rPr>
              <a:t>document.getElementById('imageviewer').src=myImages[0];  </a:t>
            </a:r>
            <a:r>
              <a:rPr dirty="0" sz="2000" b="1">
                <a:latin typeface="Times New Roman"/>
                <a:cs typeface="Times New Roman"/>
              </a:rPr>
              <a:t>i=0;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Times New Roman"/>
                <a:cs typeface="Times New Roman"/>
              </a:rPr>
              <a:t>function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last()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document.getElementById('imageviewer').src=myImages[imagecounter];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i=imagecounter;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5206" y="6278067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108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0890" y="722121"/>
            <a:ext cx="44265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DHTML </a:t>
            </a:r>
            <a:r>
              <a:rPr dirty="0" spc="-5"/>
              <a:t>(Image</a:t>
            </a:r>
            <a:r>
              <a:rPr dirty="0" spc="-65"/>
              <a:t> </a:t>
            </a:r>
            <a:r>
              <a:rPr dirty="0" spc="-5"/>
              <a:t>Viewer)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15682"/>
            <a:ext cx="6913245" cy="514858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b="1">
                <a:latin typeface="Times New Roman"/>
                <a:cs typeface="Times New Roman"/>
              </a:rPr>
              <a:t>function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next()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(i&lt;imagecounter)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i++;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84"/>
              </a:spcBef>
            </a:pPr>
            <a:r>
              <a:rPr dirty="0" sz="2000" spc="-5" b="1">
                <a:latin typeface="Times New Roman"/>
                <a:cs typeface="Times New Roman"/>
              </a:rPr>
              <a:t>document.getElementById('imageviewer').src=myImages[i];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}}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function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previous()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(i&gt;0)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i--;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document.getElementById('imageviewer').src=myImages[i];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Times New Roman"/>
                <a:cs typeface="Times New Roman"/>
              </a:rPr>
              <a:t>}}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5206" y="6278067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109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0890" y="722121"/>
            <a:ext cx="44265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DHTML </a:t>
            </a:r>
            <a:r>
              <a:rPr dirty="0" spc="-5"/>
              <a:t>(Image</a:t>
            </a:r>
            <a:r>
              <a:rPr dirty="0" spc="-65"/>
              <a:t> </a:t>
            </a:r>
            <a:r>
              <a:rPr dirty="0" spc="-5"/>
              <a:t>Viewer)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15682"/>
            <a:ext cx="6570345" cy="478218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b="1">
                <a:latin typeface="Times New Roman"/>
                <a:cs typeface="Times New Roman"/>
              </a:rPr>
              <a:t>function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automaticly()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if (document.form1.automatic.checked)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(i&lt;myImages.length)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2000" spc="-5" b="1">
                <a:latin typeface="Times New Roman"/>
                <a:cs typeface="Times New Roman"/>
              </a:rPr>
              <a:t>document.getElementById('imageviewer').src=myImages[i];  i++;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var delay =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setTimeout("automaticly()",1500);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&lt;/script&gt;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7502" y="6278067"/>
            <a:ext cx="165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0597" y="478282"/>
            <a:ext cx="6071235" cy="100139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143760" marR="5080" indent="-2131695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Inserting </a:t>
            </a:r>
            <a:r>
              <a:rPr dirty="0" spc="-5"/>
              <a:t>JavaScript </a:t>
            </a:r>
            <a:r>
              <a:rPr dirty="0"/>
              <a:t>into a</a:t>
            </a:r>
            <a:r>
              <a:rPr dirty="0" spc="-95"/>
              <a:t> </a:t>
            </a:r>
            <a:r>
              <a:rPr dirty="0" spc="-5"/>
              <a:t>Web  </a:t>
            </a:r>
            <a:r>
              <a:rPr dirty="0"/>
              <a:t>Page</a:t>
            </a:r>
            <a:r>
              <a:rPr dirty="0" spc="-35"/>
              <a:t> </a:t>
            </a:r>
            <a:r>
              <a:rPr dirty="0"/>
              <a:t>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951456"/>
            <a:ext cx="7614284" cy="4075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A JavaScript program </a:t>
            </a:r>
            <a:r>
              <a:rPr dirty="0" sz="2000" spc="-5">
                <a:latin typeface="Arial"/>
                <a:cs typeface="Arial"/>
              </a:rPr>
              <a:t>can either </a:t>
            </a:r>
            <a:r>
              <a:rPr dirty="0" sz="2000" spc="-10">
                <a:latin typeface="Arial"/>
                <a:cs typeface="Arial"/>
              </a:rPr>
              <a:t>be </a:t>
            </a:r>
            <a:r>
              <a:rPr dirty="0" sz="2000">
                <a:latin typeface="Arial"/>
                <a:cs typeface="Arial"/>
              </a:rPr>
              <a:t>placed </a:t>
            </a:r>
            <a:r>
              <a:rPr dirty="0" sz="2000" spc="-5">
                <a:latin typeface="Arial"/>
                <a:cs typeface="Arial"/>
              </a:rPr>
              <a:t>directly in </a:t>
            </a:r>
            <a:r>
              <a:rPr dirty="0" sz="2000">
                <a:latin typeface="Arial"/>
                <a:cs typeface="Arial"/>
              </a:rPr>
              <a:t>a Web  page </a:t>
            </a:r>
            <a:r>
              <a:rPr dirty="0" sz="2000" spc="-5">
                <a:latin typeface="Arial"/>
                <a:cs typeface="Arial"/>
              </a:rPr>
              <a:t>file </a:t>
            </a:r>
            <a:r>
              <a:rPr dirty="0" sz="2000">
                <a:latin typeface="Arial"/>
                <a:cs typeface="Arial"/>
              </a:rPr>
              <a:t>or saved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an external </a:t>
            </a:r>
            <a:r>
              <a:rPr dirty="0" sz="2000" spc="-5">
                <a:latin typeface="Arial"/>
                <a:cs typeface="Arial"/>
              </a:rPr>
              <a:t>text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 marL="355600" marR="455930" indent="-342900">
              <a:lnSpc>
                <a:spcPct val="138600"/>
              </a:lnSpc>
              <a:spcBef>
                <a:spcPts val="75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 spc="5">
                <a:latin typeface="Arial"/>
                <a:cs typeface="Arial"/>
              </a:rPr>
              <a:t>Use </a:t>
            </a:r>
            <a:r>
              <a:rPr dirty="0" sz="2000">
                <a:latin typeface="Arial"/>
                <a:cs typeface="Arial"/>
              </a:rPr>
              <a:t>the &lt;script&gt; tag (also use the </a:t>
            </a:r>
            <a:r>
              <a:rPr dirty="0" sz="2000" spc="-5">
                <a:latin typeface="Arial"/>
                <a:cs typeface="Arial"/>
              </a:rPr>
              <a:t>type </a:t>
            </a:r>
            <a:r>
              <a:rPr dirty="0" sz="2000">
                <a:latin typeface="Arial"/>
                <a:cs typeface="Arial"/>
              </a:rPr>
              <a:t>attribute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define</a:t>
            </a:r>
            <a:r>
              <a:rPr dirty="0" sz="2000" spc="-229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  scripting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language)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&lt;script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type="text/javascript"&gt;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Arial"/>
                <a:cs typeface="Arial"/>
              </a:rPr>
              <a:t>&lt;/script&gt;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6001003"/>
            <a:ext cx="1288415" cy="7575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0597" y="478282"/>
            <a:ext cx="6071235" cy="100139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143760" marR="5080" indent="-2131695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Inserting </a:t>
            </a:r>
            <a:r>
              <a:rPr dirty="0" spc="-5"/>
              <a:t>JavaScript </a:t>
            </a:r>
            <a:r>
              <a:rPr dirty="0"/>
              <a:t>into a</a:t>
            </a:r>
            <a:r>
              <a:rPr dirty="0" spc="-95"/>
              <a:t> </a:t>
            </a:r>
            <a:r>
              <a:rPr dirty="0" spc="-5"/>
              <a:t>Web  </a:t>
            </a:r>
            <a:r>
              <a:rPr dirty="0"/>
              <a:t>Page</a:t>
            </a:r>
            <a:r>
              <a:rPr dirty="0" spc="-35"/>
              <a:t> </a:t>
            </a:r>
            <a:r>
              <a:rPr dirty="0"/>
              <a:t>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66609" y="2103247"/>
            <a:ext cx="12141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acc</a:t>
            </a: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1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ible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1951456"/>
            <a:ext cx="6184900" cy="3923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376680" algn="l"/>
                <a:tab pos="2029460" algn="l"/>
                <a:tab pos="2556510" algn="l"/>
                <a:tab pos="3775710" algn="l"/>
                <a:tab pos="4726940" algn="l"/>
                <a:tab pos="5196205" algn="l"/>
              </a:tabLst>
            </a:pPr>
            <a:r>
              <a:rPr dirty="0" sz="2000">
                <a:latin typeface="Arial"/>
                <a:cs typeface="Arial"/>
              </a:rPr>
              <a:t>Scrip</a:t>
            </a:r>
            <a:r>
              <a:rPr dirty="0" sz="2000" spc="-2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pro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ided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locally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re</a:t>
            </a:r>
            <a:r>
              <a:rPr dirty="0" sz="2000" spc="-10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otely  </a:t>
            </a:r>
            <a:r>
              <a:rPr dirty="0" sz="2000">
                <a:latin typeface="Arial"/>
                <a:cs typeface="Arial"/>
              </a:rPr>
              <a:t>JavaScript </a:t>
            </a:r>
            <a:r>
              <a:rPr dirty="0" sz="2000" spc="-5">
                <a:latin typeface="Arial"/>
                <a:cs typeface="Arial"/>
              </a:rPr>
              <a:t>file </a:t>
            </a:r>
            <a:r>
              <a:rPr dirty="0" sz="2000">
                <a:latin typeface="Arial"/>
                <a:cs typeface="Arial"/>
              </a:rPr>
              <a:t>using </a:t>
            </a:r>
            <a:r>
              <a:rPr dirty="0" sz="2000" i="1">
                <a:latin typeface="Arial"/>
                <a:cs typeface="Arial"/>
              </a:rPr>
              <a:t>src</a:t>
            </a:r>
            <a:r>
              <a:rPr dirty="0" sz="2000" spc="-7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attribute.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19"/>
              </a:spcBef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927100" marR="411480">
              <a:lnSpc>
                <a:spcPct val="12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&lt;script language="JavaScript"  type="text/javascript"  </a:t>
            </a:r>
            <a:r>
              <a:rPr dirty="0" sz="2000" spc="-5">
                <a:latin typeface="Arial"/>
                <a:cs typeface="Arial"/>
              </a:rPr>
              <a:t>src=</a:t>
            </a:r>
            <a:r>
              <a:rPr dirty="0" sz="2000" spc="-5">
                <a:latin typeface="Arial"/>
                <a:cs typeface="Arial"/>
                <a:hlinkClick r:id="rId2"/>
              </a:rPr>
              <a:t>"ht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  <a:hlinkClick r:id="rId2"/>
              </a:rPr>
              <a:t>p://somesite/myOwnJavaScript.js"&gt;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&lt;/script&gt;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7069" y="722121"/>
            <a:ext cx="61398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Writing Output to the Web</a:t>
            </a:r>
            <a:r>
              <a:rPr dirty="0" spc="-125"/>
              <a:t> </a:t>
            </a:r>
            <a:r>
              <a:rPr dirty="0" spc="-5"/>
              <a:t>Page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951456"/>
            <a:ext cx="7617459" cy="404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Arial"/>
                <a:cs typeface="Arial"/>
              </a:rPr>
              <a:t>An </a:t>
            </a:r>
            <a:r>
              <a:rPr dirty="0" sz="2000" spc="-5" b="1">
                <a:latin typeface="Arial"/>
                <a:cs typeface="Arial"/>
              </a:rPr>
              <a:t>object-oriented </a:t>
            </a:r>
            <a:r>
              <a:rPr dirty="0" sz="2000" spc="-5">
                <a:latin typeface="Arial"/>
                <a:cs typeface="Arial"/>
              </a:rPr>
              <a:t>programming </a:t>
            </a:r>
            <a:r>
              <a:rPr dirty="0" sz="2000">
                <a:latin typeface="Arial"/>
                <a:cs typeface="Arial"/>
              </a:rPr>
              <a:t>language </a:t>
            </a:r>
            <a:r>
              <a:rPr dirty="0" sz="2000" spc="-5">
                <a:latin typeface="Arial"/>
                <a:cs typeface="Arial"/>
              </a:rPr>
              <a:t>writes the </a:t>
            </a:r>
            <a:r>
              <a:rPr dirty="0" sz="2000">
                <a:latin typeface="Arial"/>
                <a:cs typeface="Arial"/>
              </a:rPr>
              <a:t>output by  manipulating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tasks.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Arial"/>
                <a:cs typeface="Arial"/>
              </a:rPr>
              <a:t>An </a:t>
            </a:r>
            <a:r>
              <a:rPr dirty="0" sz="2000">
                <a:latin typeface="Arial"/>
                <a:cs typeface="Arial"/>
              </a:rPr>
              <a:t>action you perform on an object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called a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355600" marR="40005" indent="-355600">
              <a:lnSpc>
                <a:spcPct val="170000"/>
              </a:lnSpc>
              <a:buChar char="•"/>
              <a:tabLst>
                <a:tab pos="355600" algn="l"/>
                <a:tab pos="356235" algn="l"/>
                <a:tab pos="3582035" algn="l"/>
                <a:tab pos="4086860" algn="l"/>
              </a:tabLst>
            </a:pP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write </a:t>
            </a:r>
            <a:r>
              <a:rPr dirty="0" sz="2000" spc="-5">
                <a:latin typeface="Arial"/>
                <a:cs typeface="Arial"/>
              </a:rPr>
              <a:t>text </a:t>
            </a:r>
            <a:r>
              <a:rPr dirty="0" sz="2000">
                <a:latin typeface="Arial"/>
                <a:cs typeface="Arial"/>
              </a:rPr>
              <a:t>on Web page, use following JavaScript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commands:  </a:t>
            </a:r>
            <a:r>
              <a:rPr dirty="0" sz="2000" spc="-5" b="1">
                <a:latin typeface="Arial"/>
                <a:cs typeface="Arial"/>
              </a:rPr>
              <a:t>document.write(“</a:t>
            </a:r>
            <a:r>
              <a:rPr dirty="0" sz="2000" spc="-5" b="1" i="1">
                <a:latin typeface="Arial"/>
                <a:cs typeface="Arial"/>
              </a:rPr>
              <a:t>text</a:t>
            </a:r>
            <a:r>
              <a:rPr dirty="0" sz="2000" spc="-5" b="1">
                <a:latin typeface="Arial"/>
                <a:cs typeface="Arial"/>
              </a:rPr>
              <a:t>”);	</a:t>
            </a:r>
            <a:r>
              <a:rPr dirty="0" sz="2000" b="1">
                <a:latin typeface="Arial"/>
                <a:cs typeface="Arial"/>
              </a:rPr>
              <a:t>Or	</a:t>
            </a:r>
            <a:r>
              <a:rPr dirty="0" sz="2000" spc="-5" b="1">
                <a:latin typeface="Arial"/>
                <a:cs typeface="Arial"/>
              </a:rPr>
              <a:t>document.writeln(“</a:t>
            </a:r>
            <a:r>
              <a:rPr dirty="0" sz="2000" spc="-5" b="1" i="1">
                <a:latin typeface="Arial"/>
                <a:cs typeface="Arial"/>
              </a:rPr>
              <a:t>text</a:t>
            </a:r>
            <a:r>
              <a:rPr dirty="0" sz="2000" spc="-5" b="1">
                <a:latin typeface="Arial"/>
                <a:cs typeface="Arial"/>
              </a:rPr>
              <a:t>”)’  </a:t>
            </a:r>
            <a:r>
              <a:rPr dirty="0" sz="2000">
                <a:latin typeface="Arial"/>
                <a:cs typeface="Arial"/>
              </a:rPr>
              <a:t>Where </a:t>
            </a:r>
            <a:r>
              <a:rPr dirty="0" sz="2000" i="1">
                <a:latin typeface="Arial"/>
                <a:cs typeface="Arial"/>
              </a:rPr>
              <a:t>text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the content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be written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the page. The  doucment.write() and document.writeln() methods are</a:t>
            </a:r>
            <a:r>
              <a:rPr dirty="0" sz="2000" spc="-1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identical,  except that the document.writeln() method preserves any</a:t>
            </a:r>
            <a:r>
              <a:rPr dirty="0" sz="2000" spc="-2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044" y="6187846"/>
            <a:ext cx="27209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breaks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the text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string.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5629" y="722121"/>
            <a:ext cx="63246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Working with Variables and</a:t>
            </a:r>
            <a:r>
              <a:rPr dirty="0" spc="-120"/>
              <a:t> </a:t>
            </a:r>
            <a:r>
              <a:rPr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103247"/>
            <a:ext cx="7616825" cy="4054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 b="1">
                <a:latin typeface="Arial"/>
                <a:cs typeface="Arial"/>
              </a:rPr>
              <a:t>variable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a named item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a program that stores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Variable names are case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sensitive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50100"/>
              </a:lnSpc>
              <a:spcBef>
                <a:spcPts val="475"/>
              </a:spcBef>
              <a:buChar char="•"/>
              <a:tabLst>
                <a:tab pos="355600" algn="l"/>
                <a:tab pos="356235" algn="l"/>
                <a:tab pos="1442085" algn="l"/>
                <a:tab pos="2357120" algn="l"/>
                <a:tab pos="3059430" algn="l"/>
                <a:tab pos="3833495" algn="l"/>
                <a:tab pos="4438650" algn="l"/>
                <a:tab pos="4733290" algn="l"/>
                <a:tab pos="5450840" algn="l"/>
                <a:tab pos="5829300" algn="l"/>
                <a:tab pos="6332220" algn="l"/>
              </a:tabLst>
            </a:pPr>
            <a:r>
              <a:rPr dirty="0" sz="2000">
                <a:latin typeface="Arial"/>
                <a:cs typeface="Arial"/>
              </a:rPr>
              <a:t>Variable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1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mes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m</a:t>
            </a:r>
            <a:r>
              <a:rPr dirty="0" sz="2000" spc="-15">
                <a:latin typeface="Arial"/>
                <a:cs typeface="Arial"/>
              </a:rPr>
              <a:t>u</a:t>
            </a:r>
            <a:r>
              <a:rPr dirty="0" sz="2000">
                <a:latin typeface="Arial"/>
                <a:cs typeface="Arial"/>
              </a:rPr>
              <a:t>st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b</a:t>
            </a:r>
            <a:r>
              <a:rPr dirty="0" sz="2000">
                <a:latin typeface="Arial"/>
                <a:cs typeface="Arial"/>
              </a:rPr>
              <a:t>egin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ith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let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5">
                <a:latin typeface="Arial"/>
                <a:cs typeface="Arial"/>
              </a:rPr>
              <a:t>o</a:t>
            </a:r>
            <a:r>
              <a:rPr dirty="0" sz="200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unde</a:t>
            </a:r>
            <a:r>
              <a:rPr dirty="0" sz="2000" spc="-15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score  </a:t>
            </a:r>
            <a:r>
              <a:rPr dirty="0" sz="2000">
                <a:latin typeface="Arial"/>
                <a:cs typeface="Arial"/>
              </a:rPr>
              <a:t>character</a:t>
            </a:r>
            <a:endParaRPr sz="2000">
              <a:latin typeface="Arial"/>
              <a:cs typeface="Arial"/>
            </a:endParaRPr>
          </a:p>
          <a:p>
            <a:pPr algn="just" marL="355600" marR="6985" indent="-342900">
              <a:lnSpc>
                <a:spcPct val="150100"/>
              </a:lnSpc>
              <a:spcBef>
                <a:spcPts val="484"/>
              </a:spcBef>
              <a:buChar char="•"/>
              <a:tabLst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variable declared </a:t>
            </a:r>
            <a:r>
              <a:rPr dirty="0" sz="1800" spc="-10">
                <a:latin typeface="Arial"/>
                <a:cs typeface="Arial"/>
              </a:rPr>
              <a:t>within </a:t>
            </a:r>
            <a:r>
              <a:rPr dirty="0" sz="1800" spc="-5">
                <a:latin typeface="Arial"/>
                <a:cs typeface="Arial"/>
              </a:rPr>
              <a:t>a JavaScript function becomes </a:t>
            </a:r>
            <a:r>
              <a:rPr dirty="0" sz="1800" spc="-5" b="1">
                <a:latin typeface="Arial"/>
                <a:cs typeface="Arial"/>
              </a:rPr>
              <a:t>LOCAL </a:t>
            </a:r>
            <a:r>
              <a:rPr dirty="0" sz="1800">
                <a:latin typeface="Arial"/>
                <a:cs typeface="Arial"/>
              </a:rPr>
              <a:t>and  </a:t>
            </a:r>
            <a:r>
              <a:rPr dirty="0" sz="1800" spc="-5">
                <a:latin typeface="Arial"/>
                <a:cs typeface="Arial"/>
              </a:rPr>
              <a:t>can only be accessed within that function. </a:t>
            </a:r>
            <a:r>
              <a:rPr dirty="0" sz="1800">
                <a:latin typeface="Arial"/>
                <a:cs typeface="Arial"/>
              </a:rPr>
              <a:t>(the </a:t>
            </a:r>
            <a:r>
              <a:rPr dirty="0" sz="1800" spc="-5">
                <a:latin typeface="Arial"/>
                <a:cs typeface="Arial"/>
              </a:rPr>
              <a:t>variable has local  scope).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800" spc="-5">
                <a:latin typeface="Arial"/>
                <a:cs typeface="Arial"/>
              </a:rPr>
              <a:t>Local variables are destroyed </a:t>
            </a:r>
            <a:r>
              <a:rPr dirty="0" sz="1800" spc="-15">
                <a:latin typeface="Arial"/>
                <a:cs typeface="Arial"/>
              </a:rPr>
              <a:t>when </a:t>
            </a:r>
            <a:r>
              <a:rPr dirty="0" sz="1800" spc="-10">
                <a:latin typeface="Arial"/>
                <a:cs typeface="Arial"/>
              </a:rPr>
              <a:t>you exit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1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function.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800" spc="-5">
                <a:latin typeface="Arial"/>
                <a:cs typeface="Arial"/>
              </a:rPr>
              <a:t>Variables declared outside a function </a:t>
            </a:r>
            <a:r>
              <a:rPr dirty="0" sz="1800">
                <a:latin typeface="Arial"/>
                <a:cs typeface="Arial"/>
              </a:rPr>
              <a:t>become </a:t>
            </a:r>
            <a:r>
              <a:rPr dirty="0" sz="1800" spc="-5" b="1">
                <a:latin typeface="Arial"/>
                <a:cs typeface="Arial"/>
              </a:rPr>
              <a:t>GLOBAL</a:t>
            </a:r>
            <a:r>
              <a:rPr dirty="0" sz="1800" spc="-5">
                <a:latin typeface="Arial"/>
                <a:cs typeface="Arial"/>
              </a:rPr>
              <a:t>,</a:t>
            </a:r>
            <a:r>
              <a:rPr dirty="0" sz="1800" spc="1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and all </a:t>
            </a:r>
            <a:r>
              <a:rPr dirty="0" sz="1800">
                <a:latin typeface="Arial"/>
                <a:cs typeface="Arial"/>
              </a:rPr>
              <a:t>scripts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744" y="6268618"/>
            <a:ext cx="45859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functions on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20">
                <a:latin typeface="Arial"/>
                <a:cs typeface="Arial"/>
              </a:rPr>
              <a:t>web </a:t>
            </a:r>
            <a:r>
              <a:rPr dirty="0" sz="1800" spc="-10">
                <a:latin typeface="Arial"/>
                <a:cs typeface="Arial"/>
              </a:rPr>
              <a:t>page </a:t>
            </a:r>
            <a:r>
              <a:rPr dirty="0" sz="1800" spc="-5">
                <a:latin typeface="Arial"/>
                <a:cs typeface="Arial"/>
              </a:rPr>
              <a:t>can access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5629" y="722121"/>
            <a:ext cx="63246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Working with Variables and</a:t>
            </a:r>
            <a:r>
              <a:rPr dirty="0" spc="-120"/>
              <a:t> </a:t>
            </a:r>
            <a:r>
              <a:rPr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873961"/>
            <a:ext cx="7617459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Global variables are destroyed when </a:t>
            </a:r>
            <a:r>
              <a:rPr dirty="0" sz="2000" spc="-5">
                <a:latin typeface="Arial"/>
                <a:cs typeface="Arial"/>
              </a:rPr>
              <a:t>you </a:t>
            </a:r>
            <a:r>
              <a:rPr dirty="0" sz="2000">
                <a:latin typeface="Arial"/>
                <a:cs typeface="Arial"/>
              </a:rPr>
              <a:t>close the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page.</a:t>
            </a:r>
            <a:endParaRPr sz="2000">
              <a:latin typeface="Arial"/>
              <a:cs typeface="Arial"/>
            </a:endParaRPr>
          </a:p>
          <a:p>
            <a:pPr marL="355600" marR="6985" indent="-342900">
              <a:lnSpc>
                <a:spcPct val="15000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  <a:tab pos="660400" algn="l"/>
                <a:tab pos="1233170" algn="l"/>
                <a:tab pos="2230120" algn="l"/>
                <a:tab pos="2534920" algn="l"/>
                <a:tab pos="3660140" algn="l"/>
                <a:tab pos="4627880" algn="l"/>
                <a:tab pos="5400675" algn="l"/>
                <a:tab pos="6195060" algn="l"/>
                <a:tab pos="6711315" algn="l"/>
              </a:tabLst>
            </a:pPr>
            <a:r>
              <a:rPr dirty="0" sz="2000" spc="-10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you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clare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variab</a:t>
            </a:r>
            <a:r>
              <a:rPr dirty="0" sz="2000" spc="-10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e,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10">
                <a:latin typeface="Arial"/>
                <a:cs typeface="Arial"/>
              </a:rPr>
              <a:t>o</a:t>
            </a:r>
            <a:r>
              <a:rPr dirty="0" sz="2000">
                <a:latin typeface="Arial"/>
                <a:cs typeface="Arial"/>
              </a:rPr>
              <a:t>ut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u</a:t>
            </a:r>
            <a:r>
              <a:rPr dirty="0" sz="2000">
                <a:latin typeface="Arial"/>
                <a:cs typeface="Arial"/>
              </a:rPr>
              <a:t>sing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">
                <a:latin typeface="Arial"/>
                <a:cs typeface="Arial"/>
              </a:rPr>
              <a:t>"</a:t>
            </a:r>
            <a:r>
              <a:rPr dirty="0" sz="2000" spc="-25" b="1">
                <a:latin typeface="Arial"/>
                <a:cs typeface="Arial"/>
              </a:rPr>
              <a:t>v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5" b="1">
                <a:latin typeface="Arial"/>
                <a:cs typeface="Arial"/>
              </a:rPr>
              <a:t>r</a:t>
            </a:r>
            <a:r>
              <a:rPr dirty="0" sz="2000" spc="-5">
                <a:latin typeface="Arial"/>
                <a:cs typeface="Arial"/>
              </a:rPr>
              <a:t>"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v</a:t>
            </a:r>
            <a:r>
              <a:rPr dirty="0" sz="2000" spc="-2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ria</a:t>
            </a:r>
            <a:r>
              <a:rPr dirty="0" sz="2000" spc="5">
                <a:latin typeface="Arial"/>
                <a:cs typeface="Arial"/>
              </a:rPr>
              <a:t>b</a:t>
            </a:r>
            <a:r>
              <a:rPr dirty="0" sz="2000">
                <a:latin typeface="Arial"/>
                <a:cs typeface="Arial"/>
              </a:rPr>
              <a:t>le  </a:t>
            </a:r>
            <a:r>
              <a:rPr dirty="0" sz="2000">
                <a:latin typeface="Arial"/>
                <a:cs typeface="Arial"/>
              </a:rPr>
              <a:t>always becomes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GLOBAL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Arial"/>
                <a:cs typeface="Arial"/>
              </a:rPr>
              <a:t>Numeric or floating </a:t>
            </a:r>
            <a:r>
              <a:rPr dirty="0" sz="2000" spc="-5" b="1">
                <a:latin typeface="Arial"/>
                <a:cs typeface="Arial"/>
              </a:rPr>
              <a:t>variable- </a:t>
            </a:r>
            <a:r>
              <a:rPr dirty="0" sz="2000">
                <a:latin typeface="Arial"/>
                <a:cs typeface="Arial"/>
              </a:rPr>
              <a:t>any </a:t>
            </a:r>
            <a:r>
              <a:rPr dirty="0" sz="2000" spc="-5">
                <a:latin typeface="Arial"/>
                <a:cs typeface="Arial"/>
              </a:rPr>
              <a:t>number, </a:t>
            </a:r>
            <a:r>
              <a:rPr dirty="0" sz="2000">
                <a:latin typeface="Arial"/>
                <a:cs typeface="Arial"/>
              </a:rPr>
              <a:t>such </a:t>
            </a:r>
            <a:r>
              <a:rPr dirty="0" sz="2000" spc="-5">
                <a:latin typeface="Arial"/>
                <a:cs typeface="Arial"/>
              </a:rPr>
              <a:t>as 13,</a:t>
            </a:r>
            <a:r>
              <a:rPr dirty="0" sz="2000" spc="29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22.5,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etc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Arial"/>
                <a:cs typeface="Arial"/>
              </a:rPr>
              <a:t>Boolean </a:t>
            </a:r>
            <a:r>
              <a:rPr dirty="0" sz="2000" spc="-5" b="1">
                <a:latin typeface="Arial"/>
                <a:cs typeface="Arial"/>
              </a:rPr>
              <a:t>variable- </a:t>
            </a:r>
            <a:r>
              <a:rPr dirty="0" sz="2000">
                <a:latin typeface="Arial"/>
                <a:cs typeface="Arial"/>
              </a:rPr>
              <a:t>accepts only true and false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Arial"/>
                <a:cs typeface="Arial"/>
              </a:rPr>
              <a:t>Null </a:t>
            </a:r>
            <a:r>
              <a:rPr dirty="0" sz="2000" spc="-5" b="1">
                <a:latin typeface="Arial"/>
                <a:cs typeface="Arial"/>
              </a:rPr>
              <a:t>variable- </a:t>
            </a:r>
            <a:r>
              <a:rPr dirty="0" sz="2000">
                <a:latin typeface="Arial"/>
                <a:cs typeface="Arial"/>
              </a:rPr>
              <a:t>has no value at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all</a:t>
            </a:r>
            <a:endParaRPr sz="2000">
              <a:latin typeface="Arial"/>
              <a:cs typeface="Arial"/>
            </a:endParaRPr>
          </a:p>
          <a:p>
            <a:pPr marL="355600" marR="7620" indent="-342900">
              <a:lnSpc>
                <a:spcPct val="15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Arial"/>
                <a:cs typeface="Arial"/>
              </a:rPr>
              <a:t>String </a:t>
            </a:r>
            <a:r>
              <a:rPr dirty="0" sz="2000" spc="-5" b="1">
                <a:latin typeface="Arial"/>
                <a:cs typeface="Arial"/>
              </a:rPr>
              <a:t>variable- </a:t>
            </a:r>
            <a:r>
              <a:rPr dirty="0" sz="2000">
                <a:latin typeface="Arial"/>
                <a:cs typeface="Arial"/>
              </a:rPr>
              <a:t>any </a:t>
            </a:r>
            <a:r>
              <a:rPr dirty="0" sz="2000" spc="-5">
                <a:latin typeface="Arial"/>
                <a:cs typeface="Arial"/>
              </a:rPr>
              <a:t>group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text characters, </a:t>
            </a:r>
            <a:r>
              <a:rPr dirty="0" sz="2000">
                <a:latin typeface="Arial"/>
                <a:cs typeface="Arial"/>
              </a:rPr>
              <a:t>such </a:t>
            </a:r>
            <a:r>
              <a:rPr dirty="0" sz="2000" spc="-10">
                <a:latin typeface="Arial"/>
                <a:cs typeface="Arial"/>
              </a:rPr>
              <a:t>as </a:t>
            </a:r>
            <a:r>
              <a:rPr dirty="0" sz="2000" spc="-5">
                <a:latin typeface="Arial"/>
                <a:cs typeface="Arial"/>
              </a:rPr>
              <a:t>“Hello” </a:t>
            </a:r>
            <a:r>
              <a:rPr dirty="0" sz="2000" spc="-15">
                <a:latin typeface="Arial"/>
                <a:cs typeface="Arial"/>
              </a:rPr>
              <a:t>or  </a:t>
            </a:r>
            <a:r>
              <a:rPr dirty="0" sz="2000">
                <a:latin typeface="Arial"/>
                <a:cs typeface="Arial"/>
              </a:rPr>
              <a:t>“Happy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Holidays!”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044" y="6356096"/>
            <a:ext cx="68351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dirty="0" sz="2000">
                <a:latin typeface="Arial"/>
                <a:cs typeface="Arial"/>
              </a:rPr>
              <a:t>–	Must be enclosed within either double or single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quotations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073" y="722121"/>
            <a:ext cx="60750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Declaring a </a:t>
            </a:r>
            <a:r>
              <a:rPr dirty="0" spc="-5"/>
              <a:t>JavaScript</a:t>
            </a:r>
            <a:r>
              <a:rPr dirty="0" spc="-100"/>
              <a:t> </a:t>
            </a:r>
            <a:r>
              <a:rPr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51456"/>
            <a:ext cx="7616825" cy="4535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715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You can </a:t>
            </a:r>
            <a:r>
              <a:rPr dirty="0" sz="2000" spc="-5">
                <a:latin typeface="Arial"/>
                <a:cs typeface="Arial"/>
              </a:rPr>
              <a:t>declare </a:t>
            </a:r>
            <a:r>
              <a:rPr dirty="0" sz="2000">
                <a:latin typeface="Arial"/>
                <a:cs typeface="Arial"/>
              </a:rPr>
              <a:t>variables with any of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following JavaScript  commands: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80"/>
              </a:spcBef>
            </a:pPr>
            <a:r>
              <a:rPr dirty="0" sz="2000" spc="-10" b="1">
                <a:latin typeface="Arial"/>
                <a:cs typeface="Arial"/>
              </a:rPr>
              <a:t>var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variable</a:t>
            </a:r>
            <a:r>
              <a:rPr dirty="0" sz="2000" b="1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469900" marR="4704715">
              <a:lnSpc>
                <a:spcPct val="170000"/>
              </a:lnSpc>
            </a:pPr>
            <a:r>
              <a:rPr dirty="0" sz="2000" spc="-10" b="1">
                <a:latin typeface="Arial"/>
                <a:cs typeface="Arial"/>
              </a:rPr>
              <a:t>var </a:t>
            </a:r>
            <a:r>
              <a:rPr dirty="0" sz="2000" b="1" i="1">
                <a:latin typeface="Arial"/>
                <a:cs typeface="Arial"/>
              </a:rPr>
              <a:t>variable </a:t>
            </a:r>
            <a:r>
              <a:rPr dirty="0" sz="2000" b="1">
                <a:latin typeface="Arial"/>
                <a:cs typeface="Arial"/>
              </a:rPr>
              <a:t>=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value</a:t>
            </a:r>
            <a:r>
              <a:rPr dirty="0" sz="2000" b="1">
                <a:latin typeface="Arial"/>
                <a:cs typeface="Arial"/>
              </a:rPr>
              <a:t>;  </a:t>
            </a:r>
            <a:r>
              <a:rPr dirty="0" sz="2000" b="1" i="1">
                <a:latin typeface="Arial"/>
                <a:cs typeface="Arial"/>
              </a:rPr>
              <a:t>variable </a:t>
            </a:r>
            <a:r>
              <a:rPr dirty="0" sz="2000" b="1">
                <a:latin typeface="Arial"/>
                <a:cs typeface="Arial"/>
              </a:rPr>
              <a:t>=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value</a:t>
            </a:r>
            <a:r>
              <a:rPr dirty="0" sz="2000" b="1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algn="just" marL="756285" marR="5080">
              <a:lnSpc>
                <a:spcPct val="15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Where </a:t>
            </a:r>
            <a:r>
              <a:rPr dirty="0" sz="2000" i="1">
                <a:latin typeface="Arial"/>
                <a:cs typeface="Arial"/>
              </a:rPr>
              <a:t>variable </a:t>
            </a:r>
            <a:r>
              <a:rPr dirty="0" sz="2000" spc="-5">
                <a:latin typeface="Arial"/>
                <a:cs typeface="Arial"/>
              </a:rPr>
              <a:t>is the name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the variable 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i="1">
                <a:latin typeface="Arial"/>
                <a:cs typeface="Arial"/>
              </a:rPr>
              <a:t>value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the  initial value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variable.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first command creates the  </a:t>
            </a:r>
            <a:r>
              <a:rPr dirty="0" sz="2000">
                <a:latin typeface="Arial"/>
                <a:cs typeface="Arial"/>
              </a:rPr>
              <a:t>variable </a:t>
            </a:r>
            <a:r>
              <a:rPr dirty="0" sz="2000" spc="-5">
                <a:latin typeface="Arial"/>
                <a:cs typeface="Arial"/>
              </a:rPr>
              <a:t>without </a:t>
            </a:r>
            <a:r>
              <a:rPr dirty="0" sz="2000">
                <a:latin typeface="Arial"/>
                <a:cs typeface="Arial"/>
              </a:rPr>
              <a:t>assigning </a:t>
            </a:r>
            <a:r>
              <a:rPr dirty="0" sz="2000" spc="-5">
                <a:latin typeface="Arial"/>
                <a:cs typeface="Arial"/>
              </a:rPr>
              <a:t>it </a:t>
            </a:r>
            <a:r>
              <a:rPr dirty="0" sz="2000">
                <a:latin typeface="Arial"/>
                <a:cs typeface="Arial"/>
              </a:rPr>
              <a:t>a value;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second </a:t>
            </a:r>
            <a:r>
              <a:rPr dirty="0" sz="2000" spc="-5">
                <a:latin typeface="Arial"/>
                <a:cs typeface="Arial"/>
              </a:rPr>
              <a:t>and third  </a:t>
            </a:r>
            <a:r>
              <a:rPr dirty="0" sz="2000">
                <a:latin typeface="Arial"/>
                <a:cs typeface="Arial"/>
              </a:rPr>
              <a:t>commands both create the variable and assign </a:t>
            </a:r>
            <a:r>
              <a:rPr dirty="0" sz="2000" spc="-5">
                <a:latin typeface="Arial"/>
                <a:cs typeface="Arial"/>
              </a:rPr>
              <a:t>it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value.</a:t>
            </a:r>
            <a:endParaRPr sz="2000">
              <a:latin typeface="Arial"/>
              <a:cs typeface="Arial"/>
            </a:endParaRPr>
          </a:p>
          <a:p>
            <a:pPr algn="r" marR="6350">
              <a:lnSpc>
                <a:spcPts val="1185"/>
              </a:lnSpc>
            </a:pPr>
            <a:r>
              <a:rPr dirty="0" sz="1200"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7882" y="722121"/>
            <a:ext cx="37947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Working with</a:t>
            </a:r>
            <a:r>
              <a:rPr dirty="0" spc="-110"/>
              <a:t> </a:t>
            </a:r>
            <a:r>
              <a:rPr dirty="0"/>
              <a:t>Dates</a:t>
            </a:r>
          </a:p>
        </p:txBody>
      </p:sp>
      <p:sp>
        <p:nvSpPr>
          <p:cNvPr id="4" name="object 4"/>
          <p:cNvSpPr/>
          <p:nvPr/>
        </p:nvSpPr>
        <p:spPr>
          <a:xfrm>
            <a:off x="762000" y="2819400"/>
            <a:ext cx="69342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4540" y="1848321"/>
            <a:ext cx="6601459" cy="857250"/>
          </a:xfrm>
          <a:prstGeom prst="rect">
            <a:avLst/>
          </a:prstGeom>
        </p:spPr>
        <p:txBody>
          <a:bodyPr wrap="square" lIns="0" tIns="1714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5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Arial"/>
                <a:cs typeface="Arial"/>
              </a:rPr>
              <a:t>Create a </a:t>
            </a:r>
            <a:r>
              <a:rPr dirty="0" sz="2400" b="1">
                <a:latin typeface="Arial"/>
                <a:cs typeface="Arial"/>
              </a:rPr>
              <a:t>date object </a:t>
            </a:r>
            <a:r>
              <a:rPr dirty="0" sz="2400">
                <a:latin typeface="Arial"/>
                <a:cs typeface="Arial"/>
              </a:rPr>
              <a:t>to store </a:t>
            </a:r>
            <a:r>
              <a:rPr dirty="0" sz="2400" spc="-5">
                <a:latin typeface="Arial"/>
                <a:cs typeface="Arial"/>
              </a:rPr>
              <a:t>date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  <a:p>
            <a:pPr marL="3376929">
              <a:lnSpc>
                <a:spcPct val="100000"/>
              </a:lnSpc>
              <a:spcBef>
                <a:spcPts val="735"/>
              </a:spcBef>
            </a:pPr>
            <a:r>
              <a:rPr dirty="0" sz="1400" spc="-5" b="1">
                <a:latin typeface="Arial"/>
                <a:cs typeface="Arial"/>
              </a:rPr>
              <a:t>Date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Methods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033" y="478282"/>
            <a:ext cx="5935345" cy="100139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95170" marR="5080" indent="-1983105">
              <a:lnSpc>
                <a:spcPct val="100000"/>
              </a:lnSpc>
              <a:spcBef>
                <a:spcPts val="105"/>
              </a:spcBef>
            </a:pPr>
            <a:r>
              <a:rPr dirty="0"/>
              <a:t>Working with </a:t>
            </a:r>
            <a:r>
              <a:rPr dirty="0" spc="-5"/>
              <a:t>Expressions</a:t>
            </a:r>
            <a:r>
              <a:rPr dirty="0" spc="-105"/>
              <a:t> </a:t>
            </a:r>
            <a:r>
              <a:rPr dirty="0"/>
              <a:t>and  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51456"/>
            <a:ext cx="7837170" cy="450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5560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Arial"/>
                <a:cs typeface="Arial"/>
              </a:rPr>
              <a:t>Expressions </a:t>
            </a:r>
            <a:r>
              <a:rPr dirty="0" sz="2000">
                <a:latin typeface="Arial"/>
                <a:cs typeface="Arial"/>
              </a:rPr>
              <a:t>are JavaScript commands that assign values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  variables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Arial"/>
                <a:cs typeface="Arial"/>
              </a:rPr>
              <a:t>Operators </a:t>
            </a:r>
            <a:r>
              <a:rPr dirty="0" sz="2000">
                <a:latin typeface="Arial"/>
                <a:cs typeface="Arial"/>
              </a:rPr>
              <a:t>are elements that perform actions within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expressions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6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Arithmetic operators: perform simple mathematical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calculations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6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Binary operators: work on </a:t>
            </a:r>
            <a:r>
              <a:rPr dirty="0" sz="2000" spc="-5">
                <a:latin typeface="Arial"/>
                <a:cs typeface="Arial"/>
              </a:rPr>
              <a:t>two </a:t>
            </a:r>
            <a:r>
              <a:rPr dirty="0" sz="2000">
                <a:latin typeface="Arial"/>
                <a:cs typeface="Arial"/>
              </a:rPr>
              <a:t>elements in an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expression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6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Unary operators: work on only one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variable</a:t>
            </a:r>
            <a:endParaRPr sz="2000">
              <a:latin typeface="Arial"/>
              <a:cs typeface="Arial"/>
            </a:endParaRPr>
          </a:p>
          <a:p>
            <a:pPr lvl="1" marL="756285" marR="379095" indent="-286385">
              <a:lnSpc>
                <a:spcPct val="15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Increment operators: can be used to increase the value of</a:t>
            </a:r>
            <a:r>
              <a:rPr dirty="0" sz="2000" spc="-2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  variable by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6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Assignment operators: used to assign values in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spc="-35">
                <a:latin typeface="Arial"/>
                <a:cs typeface="Arial"/>
              </a:rPr>
              <a:t>expressions</a:t>
            </a:r>
            <a:r>
              <a:rPr dirty="0" baseline="-18518" sz="1800" spc="-52">
                <a:latin typeface="Times New Roman"/>
                <a:cs typeface="Times New Roman"/>
              </a:rPr>
              <a:t>18</a:t>
            </a:r>
            <a:endParaRPr baseline="-18518"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8033" y="478282"/>
            <a:ext cx="5935345" cy="100139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95170" marR="5080" indent="-1983105">
              <a:lnSpc>
                <a:spcPct val="100000"/>
              </a:lnSpc>
              <a:spcBef>
                <a:spcPts val="105"/>
              </a:spcBef>
            </a:pPr>
            <a:r>
              <a:rPr dirty="0"/>
              <a:t>Working with </a:t>
            </a:r>
            <a:r>
              <a:rPr dirty="0" spc="-5"/>
              <a:t>Expressions</a:t>
            </a:r>
            <a:r>
              <a:rPr dirty="0" spc="-105"/>
              <a:t> </a:t>
            </a:r>
            <a:r>
              <a:rPr dirty="0"/>
              <a:t>and  Operators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007235"/>
            <a:ext cx="16090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  <a:tab pos="1003300" algn="l"/>
              </a:tabLst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b="1">
                <a:latin typeface="Arial"/>
                <a:cs typeface="Arial"/>
              </a:rPr>
              <a:t>M</a:t>
            </a:r>
            <a:r>
              <a:rPr dirty="0" sz="2000" spc="-15" b="1">
                <a:latin typeface="Arial"/>
                <a:cs typeface="Arial"/>
              </a:rPr>
              <a:t>a</a:t>
            </a:r>
            <a:r>
              <a:rPr dirty="0" sz="2000" b="1">
                <a:latin typeface="Arial"/>
                <a:cs typeface="Arial"/>
              </a:rPr>
              <a:t>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494" y="2007235"/>
            <a:ext cx="29133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1550" algn="l"/>
                <a:tab pos="1362710" algn="l"/>
                <a:tab pos="1711960" algn="l"/>
              </a:tabLst>
            </a:pPr>
            <a:r>
              <a:rPr dirty="0" sz="2000" b="1">
                <a:latin typeface="Arial"/>
                <a:cs typeface="Arial"/>
              </a:rPr>
              <a:t>object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1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J</a:t>
            </a:r>
            <a:r>
              <a:rPr dirty="0" sz="2000" spc="5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va</a:t>
            </a:r>
            <a:r>
              <a:rPr dirty="0" sz="2000" spc="-1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cript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9848" y="2007235"/>
            <a:ext cx="7054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obje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36817" y="2007235"/>
            <a:ext cx="10801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1525" algn="l"/>
              </a:tabLst>
            </a:pPr>
            <a:r>
              <a:rPr dirty="0" sz="2000">
                <a:latin typeface="Arial"/>
                <a:cs typeface="Arial"/>
              </a:rPr>
              <a:t>us</a:t>
            </a: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f</a:t>
            </a:r>
            <a:r>
              <a:rPr dirty="0" sz="2000" spc="-20">
                <a:latin typeface="Arial"/>
                <a:cs typeface="Arial"/>
              </a:rPr>
              <a:t>o</a:t>
            </a:r>
            <a:r>
              <a:rPr dirty="0" sz="200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744" y="2312035"/>
            <a:ext cx="40068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calculations other than simple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6800" y="2828544"/>
            <a:ext cx="7010400" cy="3800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7606" y="627806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8470" y="722121"/>
            <a:ext cx="50546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 to</a:t>
            </a:r>
            <a:r>
              <a:rPr dirty="0" spc="-105"/>
              <a:t> </a:t>
            </a:r>
            <a:r>
              <a:rPr dirty="0" spc="-5"/>
              <a:t>JavaScript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951456"/>
            <a:ext cx="7616825" cy="3801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715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JavaScript </a:t>
            </a:r>
            <a:r>
              <a:rPr dirty="0" sz="2000" spc="-5">
                <a:latin typeface="Arial"/>
                <a:cs typeface="Arial"/>
              </a:rPr>
              <a:t>was </a:t>
            </a:r>
            <a:r>
              <a:rPr dirty="0" sz="2000">
                <a:latin typeface="Arial"/>
                <a:cs typeface="Arial"/>
              </a:rPr>
              <a:t>originally called LiveScript and was developed  by Netscape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Communications.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19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JavaScript is a scripting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language.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A scripting language is a light weight programming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language.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A JavaScript consist of lines of executable computer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code.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spcBef>
                <a:spcPts val="35"/>
              </a:spcBef>
              <a:buChar char="•"/>
              <a:tabLst>
                <a:tab pos="355600" algn="l"/>
                <a:tab pos="356235" algn="l"/>
                <a:tab pos="6880859" algn="l"/>
              </a:tabLst>
            </a:pPr>
            <a:r>
              <a:rPr dirty="0" sz="2000">
                <a:latin typeface="Arial"/>
                <a:cs typeface="Arial"/>
              </a:rPr>
              <a:t>JavaScript </a:t>
            </a:r>
            <a:r>
              <a:rPr dirty="0" sz="2000" spc="-5">
                <a:latin typeface="Arial"/>
                <a:cs typeface="Arial"/>
              </a:rPr>
              <a:t>is  </a:t>
            </a:r>
            <a:r>
              <a:rPr dirty="0" sz="2000">
                <a:latin typeface="Arial"/>
                <a:cs typeface="Arial"/>
              </a:rPr>
              <a:t>embedded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 spc="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Web </a:t>
            </a:r>
            <a:r>
              <a:rPr dirty="0" sz="2000" spc="-5">
                <a:latin typeface="Arial"/>
                <a:cs typeface="Arial"/>
              </a:rPr>
              <a:t>pages</a:t>
            </a:r>
            <a:r>
              <a:rPr dirty="0" sz="2000" spc="3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2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interpreted	</a:t>
            </a:r>
            <a:r>
              <a:rPr dirty="0" sz="2000">
                <a:latin typeface="Arial"/>
                <a:cs typeface="Arial"/>
              </a:rPr>
              <a:t>by the  browser.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A JavaScript was designed to add interactive to HTML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pages.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They can execute on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client side or server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side.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989" y="722121"/>
            <a:ext cx="58991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 JavaScript</a:t>
            </a:r>
            <a:r>
              <a:rPr dirty="0" spc="-95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51456"/>
            <a:ext cx="7617459" cy="484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A function contains code </a:t>
            </a:r>
            <a:r>
              <a:rPr dirty="0" sz="2000" spc="-5">
                <a:latin typeface="Arial"/>
                <a:cs typeface="Arial"/>
              </a:rPr>
              <a:t>that </a:t>
            </a:r>
            <a:r>
              <a:rPr dirty="0" sz="2000">
                <a:latin typeface="Arial"/>
                <a:cs typeface="Arial"/>
              </a:rPr>
              <a:t>will be executed by an event </a:t>
            </a:r>
            <a:r>
              <a:rPr dirty="0" sz="2000" spc="-10">
                <a:latin typeface="Arial"/>
                <a:cs typeface="Arial"/>
              </a:rPr>
              <a:t>or </a:t>
            </a:r>
            <a:r>
              <a:rPr dirty="0" sz="2000">
                <a:latin typeface="Arial"/>
                <a:cs typeface="Arial"/>
              </a:rPr>
              <a:t>by  a call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function.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Arial"/>
                <a:cs typeface="Arial"/>
              </a:rPr>
              <a:t>Parameters </a:t>
            </a:r>
            <a:r>
              <a:rPr dirty="0" sz="2000">
                <a:latin typeface="Arial"/>
                <a:cs typeface="Arial"/>
              </a:rPr>
              <a:t>are values used by the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  <a:p>
            <a:pPr marL="355600" marR="6350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Functions can be defined both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the &lt;head&gt; </a:t>
            </a:r>
            <a:r>
              <a:rPr dirty="0" sz="2000" spc="-5">
                <a:latin typeface="Arial"/>
                <a:cs typeface="Arial"/>
              </a:rPr>
              <a:t>and in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&lt;body&gt;  </a:t>
            </a:r>
            <a:r>
              <a:rPr dirty="0" sz="2000">
                <a:latin typeface="Arial"/>
                <a:cs typeface="Arial"/>
              </a:rPr>
              <a:t>section of a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document.</a:t>
            </a:r>
            <a:endParaRPr sz="2000">
              <a:latin typeface="Arial"/>
              <a:cs typeface="Arial"/>
            </a:endParaRPr>
          </a:p>
          <a:p>
            <a:pPr algn="just" marL="355600" marR="5715" indent="-342900">
              <a:lnSpc>
                <a:spcPct val="150100"/>
              </a:lnSpc>
              <a:spcBef>
                <a:spcPts val="475"/>
              </a:spcBef>
              <a:buChar char="•"/>
              <a:tabLst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A group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commands </a:t>
            </a:r>
            <a:r>
              <a:rPr dirty="0" sz="2000">
                <a:latin typeface="Arial"/>
                <a:cs typeface="Arial"/>
              </a:rPr>
              <a:t>set off by curly braces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called a  </a:t>
            </a:r>
            <a:r>
              <a:rPr dirty="0" sz="2000" b="1">
                <a:latin typeface="Arial"/>
                <a:cs typeface="Arial"/>
              </a:rPr>
              <a:t>command </a:t>
            </a:r>
            <a:r>
              <a:rPr dirty="0" sz="2000" spc="-5" b="1">
                <a:latin typeface="Arial"/>
                <a:cs typeface="Arial"/>
              </a:rPr>
              <a:t>block</a:t>
            </a:r>
            <a:r>
              <a:rPr dirty="0" sz="2000" spc="-5">
                <a:latin typeface="Arial"/>
                <a:cs typeface="Arial"/>
              </a:rPr>
              <a:t>. Command </a:t>
            </a:r>
            <a:r>
              <a:rPr dirty="0" sz="2000">
                <a:latin typeface="Arial"/>
                <a:cs typeface="Arial"/>
              </a:rPr>
              <a:t>blocks </a:t>
            </a:r>
            <a:r>
              <a:rPr dirty="0" sz="2000" spc="-5">
                <a:latin typeface="Arial"/>
                <a:cs typeface="Arial"/>
              </a:rPr>
              <a:t>exist </a:t>
            </a:r>
            <a:r>
              <a:rPr dirty="0" sz="2000" spc="-10">
                <a:latin typeface="Arial"/>
                <a:cs typeface="Arial"/>
              </a:rPr>
              <a:t>for </a:t>
            </a:r>
            <a:r>
              <a:rPr dirty="0" sz="2000" spc="-5">
                <a:latin typeface="Arial"/>
                <a:cs typeface="Arial"/>
              </a:rPr>
              <a:t>other </a:t>
            </a:r>
            <a:r>
              <a:rPr dirty="0" sz="2000">
                <a:latin typeface="Arial"/>
                <a:cs typeface="Arial"/>
              </a:rPr>
              <a:t>JavaScript  structures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addition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functions.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27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2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function</a:t>
            </a:r>
            <a:r>
              <a:rPr dirty="0" sz="2000" spc="229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229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</a:t>
            </a:r>
            <a:r>
              <a:rPr dirty="0" sz="2000" spc="229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parameters</a:t>
            </a:r>
            <a:r>
              <a:rPr dirty="0" sz="2000" spc="2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must</a:t>
            </a:r>
            <a:r>
              <a:rPr dirty="0" sz="2000" spc="2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include</a:t>
            </a:r>
            <a:r>
              <a:rPr dirty="0" sz="2000" spc="2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229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parentheses</a:t>
            </a:r>
            <a:r>
              <a:rPr dirty="0" sz="2000" spc="229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  <a:p>
            <a:pPr algn="r" marR="6985">
              <a:lnSpc>
                <a:spcPts val="1310"/>
              </a:lnSpc>
            </a:pPr>
            <a:r>
              <a:rPr dirty="0" sz="120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dirty="0" sz="2000" spc="-5">
                <a:latin typeface="Arial"/>
                <a:cs typeface="Arial"/>
              </a:rPr>
              <a:t>after </a:t>
            </a:r>
            <a:r>
              <a:rPr dirty="0" sz="2000">
                <a:latin typeface="Arial"/>
                <a:cs typeface="Arial"/>
              </a:rPr>
              <a:t>the function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name.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8989" y="722121"/>
            <a:ext cx="58991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 JavaScript</a:t>
            </a:r>
            <a:r>
              <a:rPr dirty="0" spc="-95"/>
              <a:t> </a:t>
            </a:r>
            <a:r>
              <a:rPr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1870684"/>
            <a:ext cx="4701540" cy="41713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354965" marR="10033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&lt;script </a:t>
            </a:r>
            <a:r>
              <a:rPr dirty="0" sz="2000" spc="-5">
                <a:latin typeface="Arial"/>
                <a:cs typeface="Arial"/>
              </a:rPr>
              <a:t>type="text/javascript"&gt;  </a:t>
            </a:r>
            <a:r>
              <a:rPr dirty="0" sz="2000">
                <a:latin typeface="Arial"/>
                <a:cs typeface="Arial"/>
              </a:rPr>
              <a:t>function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displaymessage()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alert("Hello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World!");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&lt;/script&gt;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tabLst>
                <a:tab pos="1482090" algn="l"/>
              </a:tabLst>
            </a:pPr>
            <a:r>
              <a:rPr dirty="0" sz="2000">
                <a:latin typeface="Arial"/>
                <a:cs typeface="Arial"/>
              </a:rPr>
              <a:t>&lt;body&gt;	&lt;form&gt;</a:t>
            </a:r>
            <a:endParaRPr sz="2000">
              <a:latin typeface="Arial"/>
              <a:cs typeface="Arial"/>
            </a:endParaRPr>
          </a:p>
          <a:p>
            <a:pPr marL="35496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&lt;input type="button" value="Click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me!"  onclick="displaymessage()"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&lt;/form&gt;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094" y="6016244"/>
            <a:ext cx="945515" cy="7575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4001" y="478282"/>
            <a:ext cx="4921885" cy="100139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65885" marR="5080" indent="-1353820">
              <a:lnSpc>
                <a:spcPct val="100000"/>
              </a:lnSpc>
              <a:spcBef>
                <a:spcPts val="105"/>
              </a:spcBef>
            </a:pPr>
            <a:r>
              <a:rPr dirty="0"/>
              <a:t>Working with</a:t>
            </a:r>
            <a:r>
              <a:rPr dirty="0" spc="-75"/>
              <a:t> </a:t>
            </a:r>
            <a:r>
              <a:rPr dirty="0" spc="-5"/>
              <a:t>Conditional  </a:t>
            </a:r>
            <a:r>
              <a:rPr dirty="0"/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951456"/>
            <a:ext cx="7483475" cy="398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42164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Arial"/>
                <a:cs typeface="Arial"/>
              </a:rPr>
              <a:t>Conditional statements </a:t>
            </a:r>
            <a:r>
              <a:rPr dirty="0" sz="2000">
                <a:latin typeface="Arial"/>
                <a:cs typeface="Arial"/>
              </a:rPr>
              <a:t>are commands that run only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when  specific conditions are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Conditional statements require a </a:t>
            </a:r>
            <a:r>
              <a:rPr dirty="0" sz="2000" b="1">
                <a:latin typeface="Arial"/>
                <a:cs typeface="Arial"/>
              </a:rPr>
              <a:t>Boolean</a:t>
            </a:r>
            <a:r>
              <a:rPr dirty="0" sz="2000" spc="-1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expression</a:t>
            </a:r>
            <a:endParaRPr sz="2000">
              <a:latin typeface="Arial"/>
              <a:cs typeface="Arial"/>
            </a:endParaRPr>
          </a:p>
          <a:p>
            <a:pPr lvl="1" marL="756285" marR="5080" indent="-286385">
              <a:lnSpc>
                <a:spcPct val="15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you need one of the following operators to create a</a:t>
            </a:r>
            <a:r>
              <a:rPr dirty="0" sz="2000" spc="-20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Boolean  expression: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168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Comparison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operator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1685"/>
              </a:spcBef>
              <a:buChar char="•"/>
              <a:tabLst>
                <a:tab pos="1155700" algn="l"/>
                <a:tab pos="1156335" algn="l"/>
                <a:tab pos="3185160" algn="l"/>
                <a:tab pos="3888740" algn="l"/>
                <a:tab pos="4098290" algn="l"/>
                <a:tab pos="4370070" algn="l"/>
              </a:tabLst>
            </a:pPr>
            <a:r>
              <a:rPr dirty="0" sz="2000">
                <a:latin typeface="Arial"/>
                <a:cs typeface="Arial"/>
              </a:rPr>
              <a:t>Logical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operator	(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&amp;&amp;	,	</a:t>
            </a:r>
            <a:r>
              <a:rPr dirty="0" sz="2000" spc="-5">
                <a:latin typeface="Arial"/>
                <a:cs typeface="Arial"/>
              </a:rPr>
              <a:t>||	</a:t>
            </a:r>
            <a:r>
              <a:rPr dirty="0" sz="2000">
                <a:latin typeface="Arial"/>
                <a:cs typeface="Arial"/>
              </a:rPr>
              <a:t>, !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167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Conditional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operator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3594" y="6127191"/>
            <a:ext cx="45986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variablename=(condition)?value1:value2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150" y="722121"/>
            <a:ext cx="25552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dirty="0" spc="-100"/>
              <a:t> </a:t>
            </a:r>
            <a:r>
              <a:rPr dirty="0"/>
              <a:t>Arrays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007235"/>
            <a:ext cx="6969125" cy="2038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An </a:t>
            </a:r>
            <a:r>
              <a:rPr dirty="0" sz="2000" b="1">
                <a:latin typeface="Arial"/>
                <a:cs typeface="Arial"/>
              </a:rPr>
              <a:t>array </a:t>
            </a:r>
            <a:r>
              <a:rPr dirty="0" sz="2000">
                <a:latin typeface="Arial"/>
                <a:cs typeface="Arial"/>
              </a:rPr>
              <a:t>is an ordered collection of values referenced by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  single variable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 spc="-10" b="1">
                <a:latin typeface="Arial"/>
                <a:cs typeface="Arial"/>
              </a:rPr>
              <a:t>var </a:t>
            </a:r>
            <a:r>
              <a:rPr dirty="0" sz="2000" b="1" i="1">
                <a:latin typeface="Arial"/>
                <a:cs typeface="Arial"/>
              </a:rPr>
              <a:t>variable </a:t>
            </a:r>
            <a:r>
              <a:rPr dirty="0" sz="2000" b="1">
                <a:latin typeface="Arial"/>
                <a:cs typeface="Arial"/>
              </a:rPr>
              <a:t>= </a:t>
            </a:r>
            <a:r>
              <a:rPr dirty="0" sz="2000" spc="-5" b="1">
                <a:latin typeface="Arial"/>
                <a:cs typeface="Arial"/>
              </a:rPr>
              <a:t>new </a:t>
            </a:r>
            <a:r>
              <a:rPr dirty="0" sz="2000" b="1">
                <a:latin typeface="Arial"/>
                <a:cs typeface="Arial"/>
              </a:rPr>
              <a:t>Array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</a:t>
            </a:r>
            <a:r>
              <a:rPr dirty="0" sz="2000" b="1" i="1">
                <a:latin typeface="Arial"/>
                <a:cs typeface="Arial"/>
              </a:rPr>
              <a:t>size</a:t>
            </a:r>
            <a:r>
              <a:rPr dirty="0" sz="2000" b="1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Where </a:t>
            </a:r>
            <a:r>
              <a:rPr dirty="0" sz="2000" b="1" i="1">
                <a:latin typeface="Arial"/>
                <a:cs typeface="Arial"/>
              </a:rPr>
              <a:t>variable </a:t>
            </a:r>
            <a:r>
              <a:rPr dirty="0" sz="2000">
                <a:latin typeface="Arial"/>
                <a:cs typeface="Arial"/>
              </a:rPr>
              <a:t>is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name of the array variable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 i="1">
                <a:latin typeface="Arial"/>
                <a:cs typeface="Arial"/>
              </a:rPr>
              <a:t>size </a:t>
            </a:r>
            <a:r>
              <a:rPr dirty="0" sz="2000">
                <a:latin typeface="Arial"/>
                <a:cs typeface="Arial"/>
              </a:rPr>
              <a:t>is the number of elements in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954" y="722121"/>
            <a:ext cx="56927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Working with Program</a:t>
            </a:r>
            <a:r>
              <a:rPr dirty="0" spc="-105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07235"/>
            <a:ext cx="174243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  <a:tab pos="696595" algn="l"/>
              </a:tabLst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b="1"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9982" y="2007235"/>
            <a:ext cx="57289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1360" algn="l"/>
                <a:tab pos="1076325" algn="l"/>
                <a:tab pos="1388745" algn="l"/>
                <a:tab pos="1899285" algn="l"/>
                <a:tab pos="2282190" algn="l"/>
                <a:tab pos="3736340" algn="l"/>
                <a:tab pos="4330700" algn="l"/>
                <a:tab pos="4685665" algn="l"/>
              </a:tabLst>
            </a:pPr>
            <a:r>
              <a:rPr dirty="0" sz="2000" b="1">
                <a:latin typeface="Arial"/>
                <a:cs typeface="Arial"/>
              </a:rPr>
              <a:t>loop	</a:t>
            </a:r>
            <a:r>
              <a:rPr dirty="0" sz="2000" spc="-5">
                <a:latin typeface="Arial"/>
                <a:cs typeface="Arial"/>
              </a:rPr>
              <a:t>is	</a:t>
            </a:r>
            <a:r>
              <a:rPr dirty="0" sz="2000">
                <a:latin typeface="Arial"/>
                <a:cs typeface="Arial"/>
              </a:rPr>
              <a:t>a	set	</a:t>
            </a:r>
            <a:r>
              <a:rPr dirty="0" sz="2000" spc="-10">
                <a:latin typeface="Arial"/>
                <a:cs typeface="Arial"/>
              </a:rPr>
              <a:t>of	</a:t>
            </a:r>
            <a:r>
              <a:rPr dirty="0" sz="2000" spc="-5">
                <a:latin typeface="Arial"/>
                <a:cs typeface="Arial"/>
              </a:rPr>
              <a:t>instructions	</a:t>
            </a:r>
            <a:r>
              <a:rPr dirty="0" sz="2000">
                <a:latin typeface="Arial"/>
                <a:cs typeface="Arial"/>
              </a:rPr>
              <a:t>that	</a:t>
            </a:r>
            <a:r>
              <a:rPr dirty="0" sz="2000" spc="-5">
                <a:latin typeface="Arial"/>
                <a:cs typeface="Arial"/>
              </a:rPr>
              <a:t>is	executed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744" y="2251684"/>
            <a:ext cx="7273290" cy="42348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Arial"/>
                <a:cs typeface="Arial"/>
              </a:rPr>
              <a:t>repeatedly</a:t>
            </a:r>
            <a:endParaRPr sz="2000">
              <a:latin typeface="Arial"/>
              <a:cs typeface="Arial"/>
            </a:endParaRPr>
          </a:p>
          <a:p>
            <a:pPr marL="413384" marR="508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413384" algn="l"/>
                <a:tab pos="414020" algn="l"/>
              </a:tabLst>
            </a:pPr>
            <a:r>
              <a:rPr dirty="0" sz="2000">
                <a:latin typeface="Arial"/>
                <a:cs typeface="Arial"/>
              </a:rPr>
              <a:t>The loop </a:t>
            </a:r>
            <a:r>
              <a:rPr dirty="0" sz="2000" spc="-5">
                <a:latin typeface="Arial"/>
                <a:cs typeface="Arial"/>
              </a:rPr>
              <a:t>uses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b="1">
                <a:latin typeface="Arial"/>
                <a:cs typeface="Arial"/>
              </a:rPr>
              <a:t>counter </a:t>
            </a:r>
            <a:r>
              <a:rPr dirty="0" sz="2000" spc="-5">
                <a:latin typeface="Arial"/>
                <a:cs typeface="Arial"/>
              </a:rPr>
              <a:t>to track the </a:t>
            </a:r>
            <a:r>
              <a:rPr dirty="0" sz="2000">
                <a:latin typeface="Arial"/>
                <a:cs typeface="Arial"/>
              </a:rPr>
              <a:t>number of </a:t>
            </a:r>
            <a:r>
              <a:rPr dirty="0" sz="2000" spc="-5">
                <a:latin typeface="Arial"/>
                <a:cs typeface="Arial"/>
              </a:rPr>
              <a:t>times </a:t>
            </a:r>
            <a:r>
              <a:rPr dirty="0" sz="2000">
                <a:latin typeface="Arial"/>
                <a:cs typeface="Arial"/>
              </a:rPr>
              <a:t>the  command block has been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run</a:t>
            </a:r>
            <a:endParaRPr sz="2000">
              <a:latin typeface="Arial"/>
              <a:cs typeface="Arial"/>
            </a:endParaRPr>
          </a:p>
          <a:p>
            <a:pPr marL="413384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413384" algn="l"/>
                <a:tab pos="414020" algn="l"/>
              </a:tabLst>
            </a:pPr>
            <a:r>
              <a:rPr dirty="0" sz="2000">
                <a:latin typeface="Arial"/>
                <a:cs typeface="Arial"/>
              </a:rPr>
              <a:t>Loops</a:t>
            </a:r>
            <a:r>
              <a:rPr dirty="0" sz="2000" spc="1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execute</a:t>
            </a:r>
            <a:r>
              <a:rPr dirty="0" sz="2000" spc="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1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block</a:t>
            </a:r>
            <a:r>
              <a:rPr dirty="0" sz="2000" spc="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code</a:t>
            </a:r>
            <a:r>
              <a:rPr dirty="0" sz="2000" spc="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1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specified</a:t>
            </a:r>
            <a:r>
              <a:rPr dirty="0" sz="2000" spc="1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number</a:t>
            </a:r>
            <a:r>
              <a:rPr dirty="0" sz="2000" spc="1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1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times,</a:t>
            </a:r>
            <a:endParaRPr sz="20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or while a specified condition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true.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Arial"/>
                <a:cs typeface="Arial"/>
              </a:rPr>
              <a:t>The </a:t>
            </a:r>
            <a:r>
              <a:rPr dirty="0" sz="2000" b="1">
                <a:latin typeface="Arial"/>
                <a:cs typeface="Arial"/>
              </a:rPr>
              <a:t>for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var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i=0;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(i=0;i&lt;=5;i++)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 marR="307530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document.write("The number is " +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i);  document.write("&lt;br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/&gt;");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algn="r" marR="6350">
              <a:lnSpc>
                <a:spcPct val="100000"/>
              </a:lnSpc>
              <a:spcBef>
                <a:spcPts val="495"/>
              </a:spcBef>
            </a:pPr>
            <a:r>
              <a:rPr dirty="0" sz="1200">
                <a:latin typeface="Times New Roman"/>
                <a:cs typeface="Times New Roman"/>
              </a:rPr>
              <a:t>24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954" y="722121"/>
            <a:ext cx="56927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Working with Program</a:t>
            </a:r>
            <a:r>
              <a:rPr dirty="0" spc="-105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46884"/>
            <a:ext cx="3481070" cy="36226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Arial"/>
                <a:cs typeface="Arial"/>
              </a:rPr>
              <a:t>The </a:t>
            </a:r>
            <a:r>
              <a:rPr dirty="0" sz="2000" spc="5" b="1">
                <a:latin typeface="Arial"/>
                <a:cs typeface="Arial"/>
              </a:rPr>
              <a:t>while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while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i="1">
                <a:latin typeface="Arial"/>
                <a:cs typeface="Arial"/>
              </a:rPr>
              <a:t>variable</a:t>
            </a:r>
            <a:r>
              <a:rPr dirty="0" sz="2000">
                <a:latin typeface="Arial"/>
                <a:cs typeface="Arial"/>
              </a:rPr>
              <a:t>&lt;=</a:t>
            </a:r>
            <a:r>
              <a:rPr dirty="0" sz="2000" i="1">
                <a:latin typeface="Arial"/>
                <a:cs typeface="Arial"/>
              </a:rPr>
              <a:t>endvalue</a:t>
            </a:r>
            <a:r>
              <a:rPr dirty="0" sz="200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</a:pPr>
            <a:r>
              <a:rPr dirty="0" sz="2000" i="1">
                <a:latin typeface="Arial"/>
                <a:cs typeface="Arial"/>
              </a:rPr>
              <a:t>code to be</a:t>
            </a:r>
            <a:r>
              <a:rPr dirty="0" sz="2000" spc="-6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executed</a:t>
            </a:r>
            <a:endParaRPr sz="200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Arial"/>
                <a:cs typeface="Arial"/>
              </a:rPr>
              <a:t>The </a:t>
            </a:r>
            <a:r>
              <a:rPr dirty="0" sz="2000" spc="-5" b="1">
                <a:latin typeface="Arial"/>
                <a:cs typeface="Arial"/>
              </a:rPr>
              <a:t>do.. </a:t>
            </a:r>
            <a:r>
              <a:rPr dirty="0" sz="2000" b="1">
                <a:latin typeface="Arial"/>
                <a:cs typeface="Arial"/>
              </a:rPr>
              <a:t>While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algn="ctr" marR="247840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</a:pPr>
            <a:r>
              <a:rPr dirty="0" sz="2000" i="1">
                <a:latin typeface="Arial"/>
                <a:cs typeface="Arial"/>
              </a:rPr>
              <a:t>code to be</a:t>
            </a:r>
            <a:r>
              <a:rPr dirty="0" sz="2000" spc="-6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executed</a:t>
            </a:r>
            <a:endParaRPr sz="200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while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i="1">
                <a:latin typeface="Arial"/>
                <a:cs typeface="Arial"/>
              </a:rPr>
              <a:t>variable</a:t>
            </a:r>
            <a:r>
              <a:rPr dirty="0" sz="2000">
                <a:latin typeface="Arial"/>
                <a:cs typeface="Arial"/>
              </a:rPr>
              <a:t>&lt;=</a:t>
            </a:r>
            <a:r>
              <a:rPr dirty="0" sz="2000" i="1">
                <a:latin typeface="Arial"/>
                <a:cs typeface="Arial"/>
              </a:rPr>
              <a:t>endvalue</a:t>
            </a:r>
            <a:r>
              <a:rPr dirty="0" sz="200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28" y="1970658"/>
            <a:ext cx="3295650" cy="3501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804545" indent="-3429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The break /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continue  Statement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(i=0;i&lt;=10;i++)</a:t>
            </a:r>
            <a:endParaRPr sz="20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if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(i==3)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  <a:tabLst>
                <a:tab pos="1689100" algn="l"/>
                <a:tab pos="2193290" algn="l"/>
              </a:tabLst>
            </a:pPr>
            <a:r>
              <a:rPr dirty="0" sz="2000">
                <a:latin typeface="Arial"/>
                <a:cs typeface="Arial"/>
              </a:rPr>
              <a:t>break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;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Continue;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59436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do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ument</a:t>
            </a:r>
            <a:r>
              <a:rPr dirty="0" sz="2000" spc="-10">
                <a:latin typeface="Arial"/>
                <a:cs typeface="Arial"/>
              </a:rPr>
              <a:t>.</a:t>
            </a:r>
            <a:r>
              <a:rPr dirty="0" sz="2000">
                <a:latin typeface="Arial"/>
                <a:cs typeface="Arial"/>
              </a:rPr>
              <a:t>wri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e(</a:t>
            </a:r>
            <a:r>
              <a:rPr dirty="0" sz="2000" spc="-10">
                <a:latin typeface="Arial"/>
                <a:cs typeface="Arial"/>
              </a:rPr>
              <a:t>"</a:t>
            </a:r>
            <a:r>
              <a:rPr dirty="0" sz="2000">
                <a:latin typeface="Arial"/>
                <a:cs typeface="Arial"/>
              </a:rPr>
              <a:t>The  </a:t>
            </a:r>
            <a:r>
              <a:rPr dirty="0" sz="2000">
                <a:latin typeface="Arial"/>
                <a:cs typeface="Arial"/>
              </a:rPr>
              <a:t>number is " +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936" y="5811723"/>
            <a:ext cx="282892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document.write("&lt;br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/&gt;");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5038" y="1907285"/>
            <a:ext cx="3175" cy="4724400"/>
          </a:xfrm>
          <a:custGeom>
            <a:avLst/>
            <a:gdLst/>
            <a:ahLst/>
            <a:cxnLst/>
            <a:rect l="l" t="t" r="r" b="b"/>
            <a:pathLst>
              <a:path w="3175" h="4724400">
                <a:moveTo>
                  <a:pt x="3175" y="0"/>
                </a:moveTo>
                <a:lnTo>
                  <a:pt x="0" y="4724400"/>
                </a:lnTo>
              </a:path>
            </a:pathLst>
          </a:custGeom>
          <a:ln w="41148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2582" y="722121"/>
            <a:ext cx="47859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 </a:t>
            </a:r>
            <a:r>
              <a:rPr dirty="0"/>
              <a:t>Popup</a:t>
            </a:r>
            <a:r>
              <a:rPr dirty="0" spc="-90"/>
              <a:t> </a:t>
            </a:r>
            <a:r>
              <a:rPr dirty="0"/>
              <a:t>Boxes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621078"/>
            <a:ext cx="7616190" cy="372491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000" b="1">
                <a:latin typeface="Arial"/>
                <a:cs typeface="Arial"/>
              </a:rPr>
              <a:t>Alert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Box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spcBef>
                <a:spcPts val="4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Arial"/>
                <a:cs typeface="Arial"/>
              </a:rPr>
              <a:t>An </a:t>
            </a:r>
            <a:r>
              <a:rPr dirty="0" sz="2000">
                <a:latin typeface="Arial"/>
                <a:cs typeface="Arial"/>
              </a:rPr>
              <a:t>alert </a:t>
            </a:r>
            <a:r>
              <a:rPr dirty="0" sz="2000" spc="-5">
                <a:latin typeface="Arial"/>
                <a:cs typeface="Arial"/>
              </a:rPr>
              <a:t>box is often used if </a:t>
            </a:r>
            <a:r>
              <a:rPr dirty="0" sz="2000">
                <a:latin typeface="Arial"/>
                <a:cs typeface="Arial"/>
              </a:rPr>
              <a:t>you want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make </a:t>
            </a:r>
            <a:r>
              <a:rPr dirty="0" sz="2000" spc="-5">
                <a:latin typeface="Arial"/>
                <a:cs typeface="Arial"/>
              </a:rPr>
              <a:t>sure information  </a:t>
            </a:r>
            <a:r>
              <a:rPr dirty="0" sz="2000">
                <a:latin typeface="Arial"/>
                <a:cs typeface="Arial"/>
              </a:rPr>
              <a:t>comes through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2000" b="1">
                <a:latin typeface="Arial"/>
                <a:cs typeface="Arial"/>
              </a:rPr>
              <a:t>Confirm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Box</a:t>
            </a:r>
            <a:endParaRPr sz="2000">
              <a:latin typeface="Arial"/>
              <a:cs typeface="Arial"/>
            </a:endParaRPr>
          </a:p>
          <a:p>
            <a:pPr marL="355600" marR="7620" indent="-342900">
              <a:lnSpc>
                <a:spcPct val="150000"/>
              </a:lnSpc>
              <a:spcBef>
                <a:spcPts val="3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A confirm </a:t>
            </a:r>
            <a:r>
              <a:rPr dirty="0" sz="2000" spc="-10">
                <a:latin typeface="Arial"/>
                <a:cs typeface="Arial"/>
              </a:rPr>
              <a:t>box </a:t>
            </a:r>
            <a:r>
              <a:rPr dirty="0" sz="2000" spc="-5">
                <a:latin typeface="Arial"/>
                <a:cs typeface="Arial"/>
              </a:rPr>
              <a:t>is often used if you want the </a:t>
            </a:r>
            <a:r>
              <a:rPr dirty="0" sz="2000">
                <a:latin typeface="Arial"/>
                <a:cs typeface="Arial"/>
              </a:rPr>
              <a:t>user </a:t>
            </a:r>
            <a:r>
              <a:rPr dirty="0" sz="2000" spc="-10">
                <a:latin typeface="Arial"/>
                <a:cs typeface="Arial"/>
              </a:rPr>
              <a:t>to </a:t>
            </a:r>
            <a:r>
              <a:rPr dirty="0" sz="2000" spc="-5">
                <a:latin typeface="Arial"/>
                <a:cs typeface="Arial"/>
              </a:rPr>
              <a:t>verify </a:t>
            </a:r>
            <a:r>
              <a:rPr dirty="0" sz="2000" spc="-15">
                <a:latin typeface="Arial"/>
                <a:cs typeface="Arial"/>
              </a:rPr>
              <a:t>or  </a:t>
            </a:r>
            <a:r>
              <a:rPr dirty="0" sz="2000">
                <a:latin typeface="Arial"/>
                <a:cs typeface="Arial"/>
              </a:rPr>
              <a:t>accept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something.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501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When a confirm box </a:t>
            </a:r>
            <a:r>
              <a:rPr dirty="0" sz="2000" spc="-5">
                <a:latin typeface="Arial"/>
                <a:cs typeface="Arial"/>
              </a:rPr>
              <a:t>pops </a:t>
            </a:r>
            <a:r>
              <a:rPr dirty="0" sz="2000">
                <a:latin typeface="Arial"/>
                <a:cs typeface="Arial"/>
              </a:rPr>
              <a:t>up, </a:t>
            </a:r>
            <a:r>
              <a:rPr dirty="0" sz="2000" spc="-5">
                <a:latin typeface="Arial"/>
                <a:cs typeface="Arial"/>
              </a:rPr>
              <a:t>the user </a:t>
            </a:r>
            <a:r>
              <a:rPr dirty="0" sz="2000">
                <a:latin typeface="Arial"/>
                <a:cs typeface="Arial"/>
              </a:rPr>
              <a:t>will have </a:t>
            </a:r>
            <a:r>
              <a:rPr dirty="0" sz="2000" spc="-5">
                <a:latin typeface="Arial"/>
                <a:cs typeface="Arial"/>
              </a:rPr>
              <a:t>to click either  "OK" </a:t>
            </a:r>
            <a:r>
              <a:rPr dirty="0" sz="2000">
                <a:latin typeface="Arial"/>
                <a:cs typeface="Arial"/>
              </a:rPr>
              <a:t>or "Cancel"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proceed.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2582" y="722121"/>
            <a:ext cx="47859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 </a:t>
            </a:r>
            <a:r>
              <a:rPr dirty="0"/>
              <a:t>Popup</a:t>
            </a:r>
            <a:r>
              <a:rPr dirty="0" spc="-90"/>
              <a:t> </a:t>
            </a:r>
            <a:r>
              <a:rPr dirty="0"/>
              <a:t>Boxes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51456"/>
            <a:ext cx="7614920" cy="4535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23875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If the user clicks "OK",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box returns true. If the user</a:t>
            </a:r>
            <a:r>
              <a:rPr dirty="0" sz="2000" spc="-2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clicks  "Cancel", the box returns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false.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dirty="0" sz="2000" b="1">
                <a:latin typeface="Arial"/>
                <a:cs typeface="Arial"/>
              </a:rPr>
              <a:t>Prompt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Box</a:t>
            </a:r>
            <a:endParaRPr sz="2000">
              <a:latin typeface="Arial"/>
              <a:cs typeface="Arial"/>
            </a:endParaRPr>
          </a:p>
          <a:p>
            <a:pPr marL="355600" marR="177165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A prompt box is </a:t>
            </a:r>
            <a:r>
              <a:rPr dirty="0" sz="2000" spc="-5">
                <a:latin typeface="Arial"/>
                <a:cs typeface="Arial"/>
              </a:rPr>
              <a:t>often </a:t>
            </a:r>
            <a:r>
              <a:rPr dirty="0" sz="2000">
                <a:latin typeface="Arial"/>
                <a:cs typeface="Arial"/>
              </a:rPr>
              <a:t>used if you want the user to input a</a:t>
            </a:r>
            <a:r>
              <a:rPr dirty="0" sz="2000" spc="-204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value  </a:t>
            </a:r>
            <a:r>
              <a:rPr dirty="0" sz="2000">
                <a:latin typeface="Arial"/>
                <a:cs typeface="Arial"/>
              </a:rPr>
              <a:t>before entering a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page.</a:t>
            </a:r>
            <a:endParaRPr sz="2000">
              <a:latin typeface="Arial"/>
              <a:cs typeface="Arial"/>
            </a:endParaRPr>
          </a:p>
          <a:p>
            <a:pPr marL="355600" marR="411480" indent="-342900">
              <a:lnSpc>
                <a:spcPct val="150100"/>
              </a:lnSpc>
              <a:spcBef>
                <a:spcPts val="4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When a prompt box pops up, the user will have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click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either  </a:t>
            </a:r>
            <a:r>
              <a:rPr dirty="0" sz="2000" spc="-5">
                <a:latin typeface="Arial"/>
                <a:cs typeface="Arial"/>
              </a:rPr>
              <a:t>"OK" </a:t>
            </a:r>
            <a:r>
              <a:rPr dirty="0" sz="2000">
                <a:latin typeface="Arial"/>
                <a:cs typeface="Arial"/>
              </a:rPr>
              <a:t>or "Cancel" to proceed </a:t>
            </a:r>
            <a:r>
              <a:rPr dirty="0" sz="2000" spc="-5">
                <a:latin typeface="Arial"/>
                <a:cs typeface="Arial"/>
              </a:rPr>
              <a:t>after </a:t>
            </a:r>
            <a:r>
              <a:rPr dirty="0" sz="2000">
                <a:latin typeface="Arial"/>
                <a:cs typeface="Arial"/>
              </a:rPr>
              <a:t>entering an input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value.</a:t>
            </a:r>
            <a:endParaRPr sz="2000">
              <a:latin typeface="Arial"/>
              <a:cs typeface="Arial"/>
            </a:endParaRPr>
          </a:p>
          <a:p>
            <a:pPr marL="355600" marR="67945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If the user clicks </a:t>
            </a:r>
            <a:r>
              <a:rPr dirty="0" sz="2000" spc="-5">
                <a:latin typeface="Arial"/>
                <a:cs typeface="Arial"/>
              </a:rPr>
              <a:t>"OK" </a:t>
            </a:r>
            <a:r>
              <a:rPr dirty="0" sz="2000">
                <a:latin typeface="Arial"/>
                <a:cs typeface="Arial"/>
              </a:rPr>
              <a:t>the box returns the input value. </a:t>
            </a:r>
            <a:r>
              <a:rPr dirty="0" sz="2000" spc="-5">
                <a:latin typeface="Arial"/>
                <a:cs typeface="Arial"/>
              </a:rPr>
              <a:t>If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user  clicks "Cancel" the box returns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null.</a:t>
            </a:r>
            <a:endParaRPr sz="2000">
              <a:latin typeface="Arial"/>
              <a:cs typeface="Arial"/>
            </a:endParaRPr>
          </a:p>
          <a:p>
            <a:pPr algn="r" marR="5080">
              <a:lnSpc>
                <a:spcPts val="1185"/>
              </a:lnSpc>
            </a:pPr>
            <a:r>
              <a:rPr dirty="0" sz="1200">
                <a:latin typeface="Times New Roman"/>
                <a:cs typeface="Times New Roman"/>
              </a:rPr>
              <a:t>27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2582" y="722121"/>
            <a:ext cx="47859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 </a:t>
            </a:r>
            <a:r>
              <a:rPr dirty="0"/>
              <a:t>Popup</a:t>
            </a:r>
            <a:r>
              <a:rPr dirty="0" spc="-90"/>
              <a:t> </a:t>
            </a:r>
            <a:r>
              <a:rPr dirty="0"/>
              <a:t>Boxes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946884"/>
            <a:ext cx="7340600" cy="42322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Arial"/>
                <a:cs typeface="Arial"/>
              </a:rPr>
              <a:t>Alert Box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  <a:p>
            <a:pPr algn="ctr" marR="6527800">
              <a:lnSpc>
                <a:spcPct val="100000"/>
              </a:lnSpc>
              <a:spcBef>
                <a:spcPts val="480"/>
              </a:spcBef>
            </a:pPr>
            <a:r>
              <a:rPr dirty="0" sz="2000" spc="5">
                <a:latin typeface="Arial"/>
                <a:cs typeface="Arial"/>
              </a:rPr>
              <a:t>&lt;</a:t>
            </a:r>
            <a:r>
              <a:rPr dirty="0" sz="2000">
                <a:latin typeface="Arial"/>
                <a:cs typeface="Arial"/>
              </a:rPr>
              <a:t>html&gt;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&lt;script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type="text/javascript"&gt;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function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show_alert()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alert("I am an alert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box!");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tabLst>
                <a:tab pos="1466215" algn="l"/>
                <a:tab pos="2605405" algn="l"/>
              </a:tabLst>
            </a:pPr>
            <a:r>
              <a:rPr dirty="0" sz="2000">
                <a:latin typeface="Arial"/>
                <a:cs typeface="Arial"/>
              </a:rPr>
              <a:t>&lt;/script&gt;	&lt;/head&gt;	&lt;body&gt;</a:t>
            </a:r>
            <a:endParaRPr sz="20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&lt;input type="button" onclick="show_alert()" value="Show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alert  box"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algn="ctr" marR="6457950">
              <a:lnSpc>
                <a:spcPct val="100000"/>
              </a:lnSpc>
              <a:spcBef>
                <a:spcPts val="475"/>
              </a:spcBef>
            </a:pPr>
            <a:r>
              <a:rPr dirty="0" sz="2000" spc="5">
                <a:latin typeface="Arial"/>
                <a:cs typeface="Arial"/>
              </a:rPr>
              <a:t>&lt;</a:t>
            </a:r>
            <a:r>
              <a:rPr dirty="0" sz="2000">
                <a:latin typeface="Arial"/>
                <a:cs typeface="Arial"/>
              </a:rPr>
              <a:t>/h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ml&gt;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2582" y="722121"/>
            <a:ext cx="47859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 </a:t>
            </a:r>
            <a:r>
              <a:rPr dirty="0"/>
              <a:t>Popup</a:t>
            </a:r>
            <a:r>
              <a:rPr dirty="0" spc="-90"/>
              <a:t> </a:t>
            </a:r>
            <a:r>
              <a:rPr dirty="0"/>
              <a:t>Boxes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46884"/>
            <a:ext cx="3354070" cy="44151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Arial"/>
                <a:cs typeface="Arial"/>
              </a:rPr>
              <a:t>Confirm Box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355600" marR="29146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&lt;script  type="text/javascript"&gt;  function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show_confirm()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55600" marR="470534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var r=confirm("Press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  button");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if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(r==true)</a:t>
            </a:r>
            <a:endParaRPr sz="200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alert("You pressed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OK!");</a:t>
            </a:r>
            <a:endParaRPr sz="200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0728" y="2007235"/>
            <a:ext cx="2263140" cy="1245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875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 marR="5080" indent="139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alert("You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pressed  Cancel!");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828" y="3287090"/>
            <a:ext cx="1111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0728" y="3592448"/>
            <a:ext cx="1001394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&lt;/s</a:t>
            </a:r>
            <a:r>
              <a:rPr dirty="0" sz="2000">
                <a:latin typeface="Arial"/>
                <a:cs typeface="Arial"/>
              </a:rPr>
              <a:t>c</a:t>
            </a:r>
            <a:r>
              <a:rPr dirty="0" sz="2000" spc="5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ip</a:t>
            </a:r>
            <a:r>
              <a:rPr dirty="0" sz="2000" spc="-2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0728" y="4811344"/>
            <a:ext cx="326834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&lt;input type="button"  onclick="show_confirm()"  value="Show confirm box"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0728" y="6031179"/>
            <a:ext cx="94551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18838" y="1907285"/>
            <a:ext cx="3175" cy="4953000"/>
          </a:xfrm>
          <a:custGeom>
            <a:avLst/>
            <a:gdLst/>
            <a:ahLst/>
            <a:cxnLst/>
            <a:rect l="l" t="t" r="r" b="b"/>
            <a:pathLst>
              <a:path w="3175" h="4953000">
                <a:moveTo>
                  <a:pt x="3175" y="0"/>
                </a:moveTo>
                <a:lnTo>
                  <a:pt x="0" y="4952999"/>
                </a:lnTo>
              </a:path>
            </a:pathLst>
          </a:custGeom>
          <a:ln w="25908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7606" y="627806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8470" y="722121"/>
            <a:ext cx="50546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 to</a:t>
            </a:r>
            <a:r>
              <a:rPr dirty="0" spc="-105"/>
              <a:t> </a:t>
            </a:r>
            <a:r>
              <a:rPr dirty="0" spc="-5"/>
              <a:t>JavaScript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850872"/>
            <a:ext cx="7997190" cy="3357879"/>
          </a:xfrm>
          <a:prstGeom prst="rect">
            <a:avLst/>
          </a:prstGeom>
        </p:spPr>
        <p:txBody>
          <a:bodyPr wrap="square" lIns="0" tIns="1695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3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Server-side Programs pose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problems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spcBef>
                <a:spcPts val="3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Client-side </a:t>
            </a:r>
            <a:r>
              <a:rPr dirty="0" sz="2000" spc="-5">
                <a:latin typeface="Arial"/>
                <a:cs typeface="Arial"/>
              </a:rPr>
              <a:t>Programs </a:t>
            </a:r>
            <a:r>
              <a:rPr dirty="0" sz="2000">
                <a:latin typeface="Arial"/>
                <a:cs typeface="Arial"/>
              </a:rPr>
              <a:t>were developed </a:t>
            </a:r>
            <a:r>
              <a:rPr dirty="0" sz="2000" spc="-10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run </a:t>
            </a:r>
            <a:r>
              <a:rPr dirty="0" sz="2000" spc="-5">
                <a:latin typeface="Arial"/>
                <a:cs typeface="Arial"/>
              </a:rPr>
              <a:t>programs and scripts  </a:t>
            </a:r>
            <a:r>
              <a:rPr dirty="0" sz="2000">
                <a:latin typeface="Arial"/>
                <a:cs typeface="Arial"/>
              </a:rPr>
              <a:t>on the client side of a Web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browser</a:t>
            </a:r>
            <a:endParaRPr sz="2000">
              <a:latin typeface="Arial"/>
              <a:cs typeface="Arial"/>
            </a:endParaRPr>
          </a:p>
          <a:p>
            <a:pPr marL="355600" marR="6350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JavaScript </a:t>
            </a:r>
            <a:r>
              <a:rPr dirty="0" sz="2000" spc="-10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an </a:t>
            </a:r>
            <a:r>
              <a:rPr dirty="0" sz="2000" spc="-5">
                <a:latin typeface="Arial"/>
                <a:cs typeface="Arial"/>
              </a:rPr>
              <a:t>interpreted language (means that scripts execute  </a:t>
            </a:r>
            <a:r>
              <a:rPr dirty="0" sz="2000">
                <a:latin typeface="Arial"/>
                <a:cs typeface="Arial"/>
              </a:rPr>
              <a:t>without preliminary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compilation)</a:t>
            </a:r>
            <a:endParaRPr sz="2000">
              <a:latin typeface="Arial"/>
              <a:cs typeface="Arial"/>
            </a:endParaRPr>
          </a:p>
          <a:p>
            <a:pPr marL="355600" marR="5715" indent="-342900">
              <a:lnSpc>
                <a:spcPct val="1501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HTML </a:t>
            </a:r>
            <a:r>
              <a:rPr dirty="0" sz="2000" spc="-5">
                <a:latin typeface="Arial"/>
                <a:cs typeface="Arial"/>
              </a:rPr>
              <a:t>and CSS concentrate </a:t>
            </a:r>
            <a:r>
              <a:rPr dirty="0" sz="2000">
                <a:latin typeface="Arial"/>
                <a:cs typeface="Arial"/>
              </a:rPr>
              <a:t>on a </a:t>
            </a:r>
            <a:r>
              <a:rPr dirty="0" sz="2000" spc="-5">
                <a:latin typeface="Arial"/>
                <a:cs typeface="Arial"/>
              </a:rPr>
              <a:t>static rendering </a:t>
            </a:r>
            <a:r>
              <a:rPr dirty="0" sz="2000">
                <a:latin typeface="Arial"/>
                <a:cs typeface="Arial"/>
              </a:rPr>
              <a:t>of a </a:t>
            </a:r>
            <a:r>
              <a:rPr dirty="0" sz="2000" spc="-5">
                <a:latin typeface="Arial"/>
                <a:cs typeface="Arial"/>
              </a:rPr>
              <a:t>page. </a:t>
            </a:r>
            <a:r>
              <a:rPr dirty="0" sz="2000">
                <a:latin typeface="Arial"/>
                <a:cs typeface="Arial"/>
              </a:rPr>
              <a:t>Things  do not change on the page at run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2582" y="722121"/>
            <a:ext cx="47859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 </a:t>
            </a:r>
            <a:r>
              <a:rPr dirty="0"/>
              <a:t>Popup</a:t>
            </a:r>
            <a:r>
              <a:rPr dirty="0" spc="-90"/>
              <a:t> </a:t>
            </a:r>
            <a:r>
              <a:rPr dirty="0"/>
              <a:t>Boxes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46884"/>
            <a:ext cx="3625850" cy="496443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Arial"/>
                <a:cs typeface="Arial"/>
              </a:rPr>
              <a:t>Prompt Box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12700" marR="266065">
              <a:lnSpc>
                <a:spcPts val="2880"/>
              </a:lnSpc>
              <a:spcBef>
                <a:spcPts val="175"/>
              </a:spcBef>
            </a:pPr>
            <a:r>
              <a:rPr dirty="0" sz="2000">
                <a:latin typeface="Arial"/>
                <a:cs typeface="Arial"/>
              </a:rPr>
              <a:t>&lt;script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type="text/javascript"&gt;  function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show_prompt()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var name=prompt("Please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enter  your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name");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Arial"/>
                <a:cs typeface="Arial"/>
              </a:rPr>
              <a:t>if (name!=null &amp;&amp;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name!="")</a:t>
            </a:r>
            <a:endParaRPr sz="20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algn="just" marL="355600" marR="609600" indent="-203200">
              <a:lnSpc>
                <a:spcPct val="100000"/>
              </a:lnSpc>
              <a:spcBef>
                <a:spcPts val="475"/>
              </a:spcBef>
            </a:pPr>
            <a:r>
              <a:rPr dirty="0" sz="2000">
                <a:latin typeface="Arial"/>
                <a:cs typeface="Arial"/>
              </a:rPr>
              <a:t>document.write("Hello "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  name + "! How are you  today?");</a:t>
            </a:r>
            <a:endParaRPr sz="20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8828" y="1946884"/>
            <a:ext cx="3568700" cy="283019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ctr" marR="275209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&lt;/script&gt;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&lt;input type="button"  onclick="show_prompt()"  value="Show prompt box"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8828" y="5117490"/>
            <a:ext cx="945515" cy="7569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7438" y="1907285"/>
            <a:ext cx="1905" cy="4953000"/>
          </a:xfrm>
          <a:custGeom>
            <a:avLst/>
            <a:gdLst/>
            <a:ahLst/>
            <a:cxnLst/>
            <a:rect l="l" t="t" r="r" b="b"/>
            <a:pathLst>
              <a:path w="1904" h="4953000">
                <a:moveTo>
                  <a:pt x="1524" y="0"/>
                </a:moveTo>
                <a:lnTo>
                  <a:pt x="0" y="4952999"/>
                </a:lnTo>
              </a:path>
            </a:pathLst>
          </a:custGeom>
          <a:ln w="25908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0642" y="478282"/>
            <a:ext cx="5350510" cy="100139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725930" marR="5080" indent="-1713230">
              <a:lnSpc>
                <a:spcPct val="100000"/>
              </a:lnSpc>
              <a:spcBef>
                <a:spcPts val="105"/>
              </a:spcBef>
            </a:pPr>
            <a:r>
              <a:rPr dirty="0"/>
              <a:t>Debugging Your</a:t>
            </a:r>
            <a:r>
              <a:rPr dirty="0" spc="-90"/>
              <a:t> </a:t>
            </a:r>
            <a:r>
              <a:rPr dirty="0" spc="-5"/>
              <a:t>JavaScript  </a:t>
            </a:r>
            <a:r>
              <a:rPr dirty="0"/>
              <a:t>Programs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103247"/>
            <a:ext cx="7447280" cy="2343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Three </a:t>
            </a:r>
            <a:r>
              <a:rPr dirty="0" sz="2000" spc="-5">
                <a:latin typeface="Arial"/>
                <a:cs typeface="Arial"/>
              </a:rPr>
              <a:t>types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errors: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6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Load-time errors (occurs when the script is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loading)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6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Run-time errors (occurs when the being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executed)</a:t>
            </a:r>
            <a:endParaRPr sz="2000">
              <a:latin typeface="Arial"/>
              <a:cs typeface="Arial"/>
            </a:endParaRPr>
          </a:p>
          <a:p>
            <a:pPr lvl="1" marL="756285" marR="5080" indent="-286385">
              <a:lnSpc>
                <a:spcPct val="15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Logical errors (free from syntax and structural mistakes,</a:t>
            </a:r>
            <a:r>
              <a:rPr dirty="0" sz="2000" spc="-2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but  result in incorrect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results)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7797" y="722121"/>
            <a:ext cx="36144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Common</a:t>
            </a:r>
            <a:r>
              <a:rPr dirty="0" spc="-75"/>
              <a:t> </a:t>
            </a:r>
            <a:r>
              <a:rPr dirty="0" spc="-5"/>
              <a:t>Mistakes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946884"/>
            <a:ext cx="6249670" cy="29521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You need to </a:t>
            </a:r>
            <a:r>
              <a:rPr dirty="0" sz="2000" b="1">
                <a:latin typeface="Arial"/>
                <a:cs typeface="Arial"/>
              </a:rPr>
              <a:t>debug </a:t>
            </a:r>
            <a:r>
              <a:rPr dirty="0" sz="2000">
                <a:latin typeface="Arial"/>
                <a:cs typeface="Arial"/>
              </a:rPr>
              <a:t>your program to fix the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mistakes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Common mistakes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include: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Misspelling a variable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Mismatched parentheses or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braces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Mismatched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quotes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Missing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quotes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Using ( instead of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[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Using = in place of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==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3517" y="722121"/>
            <a:ext cx="35242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</a:t>
            </a:r>
            <a:r>
              <a:rPr dirty="0" spc="-50"/>
              <a:t> </a:t>
            </a:r>
            <a:r>
              <a:rPr dirty="0" spc="-5"/>
              <a:t>Events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951456"/>
            <a:ext cx="7846059" cy="2433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715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153795" algn="l"/>
                <a:tab pos="2207260" algn="l"/>
                <a:tab pos="2639060" algn="l"/>
                <a:tab pos="2928620" algn="l"/>
                <a:tab pos="3542665" algn="l"/>
                <a:tab pos="4257675" algn="l"/>
                <a:tab pos="4813935" algn="l"/>
                <a:tab pos="5725160" algn="l"/>
                <a:tab pos="6621780" algn="l"/>
                <a:tab pos="7419975" algn="l"/>
              </a:tabLst>
            </a:pP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elem</a:t>
            </a: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nt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o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web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pa</a:t>
            </a:r>
            <a:r>
              <a:rPr dirty="0" sz="2000" spc="-10">
                <a:latin typeface="Arial"/>
                <a:cs typeface="Arial"/>
              </a:rPr>
              <a:t>g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h</a:t>
            </a:r>
            <a:r>
              <a:rPr dirty="0" sz="2000">
                <a:latin typeface="Arial"/>
                <a:cs typeface="Arial"/>
              </a:rPr>
              <a:t>as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cer</a:t>
            </a:r>
            <a:r>
              <a:rPr dirty="0" sz="2000" spc="-2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ain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eve</a:t>
            </a:r>
            <a:r>
              <a:rPr dirty="0" sz="2000" spc="-1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ts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which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c</a:t>
            </a:r>
            <a:r>
              <a:rPr dirty="0" sz="2000" spc="5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n  </a:t>
            </a:r>
            <a:r>
              <a:rPr dirty="0" sz="2000">
                <a:latin typeface="Arial"/>
                <a:cs typeface="Arial"/>
              </a:rPr>
              <a:t>trigger invocation of event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handlers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50100"/>
              </a:lnSpc>
              <a:spcBef>
                <a:spcPts val="475"/>
              </a:spcBef>
              <a:buChar char="•"/>
              <a:tabLst>
                <a:tab pos="355600" algn="l"/>
                <a:tab pos="356235" algn="l"/>
                <a:tab pos="5883910" algn="l"/>
              </a:tabLst>
            </a:pPr>
            <a:r>
              <a:rPr dirty="0" sz="2000" spc="-5">
                <a:latin typeface="Arial"/>
                <a:cs typeface="Arial"/>
              </a:rPr>
              <a:t>Attributes are </a:t>
            </a:r>
            <a:r>
              <a:rPr dirty="0" sz="2000">
                <a:latin typeface="Arial"/>
                <a:cs typeface="Arial"/>
              </a:rPr>
              <a:t>inserted into HTML </a:t>
            </a:r>
            <a:r>
              <a:rPr dirty="0" sz="2000" spc="-5">
                <a:latin typeface="Arial"/>
                <a:cs typeface="Arial"/>
              </a:rPr>
              <a:t>tags</a:t>
            </a:r>
            <a:r>
              <a:rPr dirty="0" sz="2000" spc="409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to</a:t>
            </a:r>
            <a:r>
              <a:rPr dirty="0" sz="2000" spc="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define	</a:t>
            </a:r>
            <a:r>
              <a:rPr dirty="0" sz="2000" spc="-5">
                <a:latin typeface="Arial"/>
                <a:cs typeface="Arial"/>
              </a:rPr>
              <a:t>events and event  </a:t>
            </a:r>
            <a:r>
              <a:rPr dirty="0" sz="2000">
                <a:latin typeface="Arial"/>
                <a:cs typeface="Arial"/>
              </a:rPr>
              <a:t>handlers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000" b="1">
                <a:latin typeface="Arial"/>
                <a:cs typeface="Arial"/>
              </a:rPr>
              <a:t>Examples of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events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416395"/>
            <a:ext cx="5091430" cy="222059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425450" indent="-412750">
              <a:lnSpc>
                <a:spcPct val="100000"/>
              </a:lnSpc>
              <a:spcBef>
                <a:spcPts val="575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2000">
                <a:latin typeface="Arial"/>
                <a:cs typeface="Arial"/>
              </a:rPr>
              <a:t>A mouse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click</a:t>
            </a:r>
            <a:endParaRPr sz="2000">
              <a:latin typeface="Arial"/>
              <a:cs typeface="Arial"/>
            </a:endParaRPr>
          </a:p>
          <a:p>
            <a:pPr marL="425450" indent="-412750">
              <a:lnSpc>
                <a:spcPct val="100000"/>
              </a:lnSpc>
              <a:spcBef>
                <a:spcPts val="480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2000">
                <a:latin typeface="Arial"/>
                <a:cs typeface="Arial"/>
              </a:rPr>
              <a:t>A web page or an image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loading</a:t>
            </a:r>
            <a:endParaRPr sz="2000">
              <a:latin typeface="Arial"/>
              <a:cs typeface="Arial"/>
            </a:endParaRPr>
          </a:p>
          <a:p>
            <a:pPr marL="425450" indent="-412750">
              <a:lnSpc>
                <a:spcPct val="100000"/>
              </a:lnSpc>
              <a:spcBef>
                <a:spcPts val="484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2000">
                <a:latin typeface="Arial"/>
                <a:cs typeface="Arial"/>
              </a:rPr>
              <a:t>Mousing over a hot spot on the web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page</a:t>
            </a:r>
            <a:endParaRPr sz="2000">
              <a:latin typeface="Arial"/>
              <a:cs typeface="Arial"/>
            </a:endParaRPr>
          </a:p>
          <a:p>
            <a:pPr marL="425450" indent="-412750">
              <a:lnSpc>
                <a:spcPct val="100000"/>
              </a:lnSpc>
              <a:spcBef>
                <a:spcPts val="475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2000">
                <a:latin typeface="Arial"/>
                <a:cs typeface="Arial"/>
              </a:rPr>
              <a:t>Selecting an input box in an HTML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form</a:t>
            </a:r>
            <a:endParaRPr sz="2000">
              <a:latin typeface="Arial"/>
              <a:cs typeface="Arial"/>
            </a:endParaRPr>
          </a:p>
          <a:p>
            <a:pPr marL="425450" indent="-412750">
              <a:lnSpc>
                <a:spcPct val="100000"/>
              </a:lnSpc>
              <a:spcBef>
                <a:spcPts val="480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2000">
                <a:latin typeface="Arial"/>
                <a:cs typeface="Arial"/>
              </a:rPr>
              <a:t>Submitting an HTML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form</a:t>
            </a:r>
            <a:endParaRPr sz="2000">
              <a:latin typeface="Arial"/>
              <a:cs typeface="Arial"/>
            </a:endParaRPr>
          </a:p>
          <a:p>
            <a:pPr marL="425450" indent="-412750">
              <a:lnSpc>
                <a:spcPct val="100000"/>
              </a:lnSpc>
              <a:spcBef>
                <a:spcPts val="480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keystroke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3517" y="722121"/>
            <a:ext cx="35242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</a:t>
            </a:r>
            <a:r>
              <a:rPr dirty="0" spc="-50"/>
              <a:t> </a:t>
            </a:r>
            <a:r>
              <a:rPr dirty="0" spc="-5"/>
              <a:t>Events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103247"/>
            <a:ext cx="7517765" cy="395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onabort - Loading of an image is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interrupted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onblur - An element loses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focus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onchange - The content of a field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changes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onclick - Mouse clicks an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ondblclick - Mouse double-clicks an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onerror - </a:t>
            </a:r>
            <a:r>
              <a:rPr dirty="0" sz="2000" spc="-5">
                <a:latin typeface="Arial"/>
                <a:cs typeface="Arial"/>
              </a:rPr>
              <a:t>An </a:t>
            </a:r>
            <a:r>
              <a:rPr dirty="0" sz="2000">
                <a:latin typeface="Arial"/>
                <a:cs typeface="Arial"/>
              </a:rPr>
              <a:t>error occurs when loading a document or an</a:t>
            </a:r>
            <a:r>
              <a:rPr dirty="0" sz="2000" spc="-20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onfocus - An element gets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focus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onkeydown - A keyboard key is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pressed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3517" y="722121"/>
            <a:ext cx="35242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</a:t>
            </a:r>
            <a:r>
              <a:rPr dirty="0" spc="-50"/>
              <a:t> </a:t>
            </a:r>
            <a:r>
              <a:rPr dirty="0" spc="-5"/>
              <a:t>Events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103247"/>
            <a:ext cx="5661660" cy="2404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onkeypress - A keyboard key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pressed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onkeyup - A keyboard key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released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onload - A page or an image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finished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loading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onmousedown - A mouse button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pressed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onmousemove - The mouse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moved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4693996"/>
            <a:ext cx="6378575" cy="1886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onmouseout - The mouse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moved off an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onmouseover - The mouse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moved over an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onmouseup - A mouse button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released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onreset - The reset button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clicked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3517" y="722121"/>
            <a:ext cx="35242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</a:t>
            </a:r>
            <a:r>
              <a:rPr dirty="0" spc="-50"/>
              <a:t> </a:t>
            </a:r>
            <a:r>
              <a:rPr dirty="0" spc="-5"/>
              <a:t>Events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103247"/>
            <a:ext cx="4801870" cy="1885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onresize - A window or frame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resized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onselect - Text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selected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onsubmit - The submit button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clicked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onunload - The user </a:t>
            </a:r>
            <a:r>
              <a:rPr dirty="0" sz="2000" spc="-5">
                <a:latin typeface="Arial"/>
                <a:cs typeface="Arial"/>
              </a:rPr>
              <a:t>exits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page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3517" y="722121"/>
            <a:ext cx="35242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</a:t>
            </a:r>
            <a:r>
              <a:rPr dirty="0" spc="-50"/>
              <a:t> </a:t>
            </a:r>
            <a:r>
              <a:rPr dirty="0" spc="-5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03247"/>
            <a:ext cx="7614920" cy="4383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onload &amp; onUnload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Events</a:t>
            </a:r>
            <a:endParaRPr sz="2000">
              <a:latin typeface="Arial"/>
              <a:cs typeface="Arial"/>
            </a:endParaRPr>
          </a:p>
          <a:p>
            <a:pPr marL="355600" marR="333375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The </a:t>
            </a:r>
            <a:r>
              <a:rPr dirty="0" sz="2000" i="1">
                <a:latin typeface="Arial"/>
                <a:cs typeface="Arial"/>
              </a:rPr>
              <a:t>onload and onUnload events are triggered when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user  enters or leaves the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page</a:t>
            </a:r>
            <a:endParaRPr sz="2000">
              <a:latin typeface="Arial"/>
              <a:cs typeface="Arial"/>
            </a:endParaRPr>
          </a:p>
          <a:p>
            <a:pPr marL="355600" marR="139065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Arial"/>
                <a:cs typeface="Arial"/>
              </a:rPr>
              <a:t>Both the </a:t>
            </a:r>
            <a:r>
              <a:rPr dirty="0" sz="2000">
                <a:latin typeface="Arial"/>
                <a:cs typeface="Arial"/>
              </a:rPr>
              <a:t>onload and onUnload eThe onload event is </a:t>
            </a:r>
            <a:r>
              <a:rPr dirty="0" sz="2000" spc="-5">
                <a:latin typeface="Arial"/>
                <a:cs typeface="Arial"/>
              </a:rPr>
              <a:t>often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used  to check the visitor's browser </a:t>
            </a:r>
            <a:r>
              <a:rPr dirty="0" sz="2000" spc="-5">
                <a:latin typeface="Arial"/>
                <a:cs typeface="Arial"/>
              </a:rPr>
              <a:t>type </a:t>
            </a:r>
            <a:r>
              <a:rPr dirty="0" sz="2000">
                <a:latin typeface="Arial"/>
                <a:cs typeface="Arial"/>
              </a:rPr>
              <a:t>and browser version, and  load the proper version of the web page based on the  information</a:t>
            </a:r>
            <a:endParaRPr sz="2000">
              <a:latin typeface="Arial"/>
              <a:cs typeface="Arial"/>
            </a:endParaRPr>
          </a:p>
          <a:p>
            <a:pPr marL="355600" marR="400050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  <a:tab pos="3608070" algn="l"/>
              </a:tabLst>
            </a:pPr>
            <a:r>
              <a:rPr dirty="0" sz="2000" spc="-5">
                <a:latin typeface="Arial"/>
                <a:cs typeface="Arial"/>
              </a:rPr>
              <a:t>vents </a:t>
            </a:r>
            <a:r>
              <a:rPr dirty="0" sz="2000">
                <a:latin typeface="Arial"/>
                <a:cs typeface="Arial"/>
              </a:rPr>
              <a:t>are also </a:t>
            </a:r>
            <a:r>
              <a:rPr dirty="0" sz="2000" spc="-5">
                <a:latin typeface="Arial"/>
                <a:cs typeface="Arial"/>
              </a:rPr>
              <a:t>often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	deal with cookies that should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  set when a user enters or leaves a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page.</a:t>
            </a:r>
            <a:endParaRPr sz="2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225"/>
              </a:spcBef>
            </a:pPr>
            <a:r>
              <a:rPr dirty="0" sz="1200">
                <a:latin typeface="Times New Roman"/>
                <a:cs typeface="Times New Roman"/>
              </a:rPr>
              <a:t>37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3517" y="722121"/>
            <a:ext cx="35242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</a:t>
            </a:r>
            <a:r>
              <a:rPr dirty="0" spc="-50"/>
              <a:t> </a:t>
            </a:r>
            <a:r>
              <a:rPr dirty="0" spc="-5"/>
              <a:t>Events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103247"/>
            <a:ext cx="7614920" cy="3318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onFocus, onBlur and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onChange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onFocus, </a:t>
            </a:r>
            <a:r>
              <a:rPr dirty="0" sz="2000">
                <a:latin typeface="Arial"/>
                <a:cs typeface="Arial"/>
              </a:rPr>
              <a:t>onBlur </a:t>
            </a:r>
            <a:r>
              <a:rPr dirty="0" sz="2000" spc="-5">
                <a:latin typeface="Arial"/>
                <a:cs typeface="Arial"/>
              </a:rPr>
              <a:t>and </a:t>
            </a:r>
            <a:r>
              <a:rPr dirty="0" sz="2000">
                <a:latin typeface="Arial"/>
                <a:cs typeface="Arial"/>
              </a:rPr>
              <a:t>onChange </a:t>
            </a:r>
            <a:r>
              <a:rPr dirty="0" sz="2000" spc="-5">
                <a:latin typeface="Arial"/>
                <a:cs typeface="Arial"/>
              </a:rPr>
              <a:t>events are </a:t>
            </a:r>
            <a:r>
              <a:rPr dirty="0" sz="2000" spc="-10">
                <a:latin typeface="Arial"/>
                <a:cs typeface="Arial"/>
              </a:rPr>
              <a:t>often </a:t>
            </a:r>
            <a:r>
              <a:rPr dirty="0" sz="2000">
                <a:latin typeface="Arial"/>
                <a:cs typeface="Arial"/>
              </a:rPr>
              <a:t>used </a:t>
            </a:r>
            <a:r>
              <a:rPr dirty="0" sz="2000" spc="-5">
                <a:latin typeface="Arial"/>
                <a:cs typeface="Arial"/>
              </a:rPr>
              <a:t>in  </a:t>
            </a:r>
            <a:r>
              <a:rPr dirty="0" sz="2000">
                <a:latin typeface="Arial"/>
                <a:cs typeface="Arial"/>
              </a:rPr>
              <a:t>combination with validation of form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fields.</a:t>
            </a:r>
            <a:endParaRPr sz="2000">
              <a:latin typeface="Arial"/>
              <a:cs typeface="Arial"/>
            </a:endParaRPr>
          </a:p>
          <a:p>
            <a:pPr marL="355600" marR="5080" indent="-203200">
              <a:lnSpc>
                <a:spcPct val="15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Example: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5" i="1">
                <a:latin typeface="Arial"/>
                <a:cs typeface="Arial"/>
              </a:rPr>
              <a:t>checkEmail() function </a:t>
            </a:r>
            <a:r>
              <a:rPr dirty="0" sz="2000" i="1">
                <a:latin typeface="Arial"/>
                <a:cs typeface="Arial"/>
              </a:rPr>
              <a:t>will be called </a:t>
            </a:r>
            <a:r>
              <a:rPr dirty="0" sz="2000">
                <a:latin typeface="Arial"/>
                <a:cs typeface="Arial"/>
              </a:rPr>
              <a:t>whenever </a:t>
            </a:r>
            <a:r>
              <a:rPr dirty="0" sz="2000" spc="-5">
                <a:latin typeface="Arial"/>
                <a:cs typeface="Arial"/>
              </a:rPr>
              <a:t>the  </a:t>
            </a:r>
            <a:r>
              <a:rPr dirty="0" sz="2000">
                <a:latin typeface="Arial"/>
                <a:cs typeface="Arial"/>
              </a:rPr>
              <a:t>user changes the content of the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field: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&lt;input </a:t>
            </a:r>
            <a:r>
              <a:rPr dirty="0" sz="2000" spc="-5">
                <a:latin typeface="Arial"/>
                <a:cs typeface="Arial"/>
              </a:rPr>
              <a:t>type="text"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size="30"</a:t>
            </a:r>
            <a:endParaRPr sz="200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1685"/>
              </a:spcBef>
            </a:pPr>
            <a:r>
              <a:rPr dirty="0" sz="2000">
                <a:latin typeface="Arial"/>
                <a:cs typeface="Arial"/>
              </a:rPr>
              <a:t>id="email"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onchange="</a:t>
            </a:r>
            <a:r>
              <a:rPr dirty="0" sz="2000" i="1">
                <a:latin typeface="Arial"/>
                <a:cs typeface="Arial"/>
              </a:rPr>
              <a:t>checkEmail()"&gt;;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3517" y="722121"/>
            <a:ext cx="35242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</a:t>
            </a:r>
            <a:r>
              <a:rPr dirty="0" spc="-50"/>
              <a:t> </a:t>
            </a:r>
            <a:r>
              <a:rPr dirty="0" spc="-5"/>
              <a:t>Events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7744" y="1946884"/>
            <a:ext cx="6748780" cy="29521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Arial"/>
                <a:cs typeface="Arial"/>
              </a:rPr>
              <a:t>Example :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onblur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12700" marR="3393440">
              <a:lnSpc>
                <a:spcPts val="2880"/>
              </a:lnSpc>
              <a:spcBef>
                <a:spcPts val="175"/>
              </a:spcBef>
            </a:pPr>
            <a:r>
              <a:rPr dirty="0" sz="2000">
                <a:latin typeface="Arial"/>
                <a:cs typeface="Arial"/>
              </a:rPr>
              <a:t>&lt;script </a:t>
            </a:r>
            <a:r>
              <a:rPr dirty="0" sz="2000" spc="-5">
                <a:latin typeface="Arial"/>
                <a:cs typeface="Arial"/>
              </a:rPr>
              <a:t>type="text/javascript"&gt;  </a:t>
            </a:r>
            <a:r>
              <a:rPr dirty="0" sz="2000">
                <a:latin typeface="Arial"/>
                <a:cs typeface="Arial"/>
              </a:rPr>
              <a:t>function upperCase()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880"/>
              </a:lnSpc>
            </a:pPr>
            <a:r>
              <a:rPr dirty="0" sz="2000">
                <a:latin typeface="Arial"/>
                <a:cs typeface="Arial"/>
              </a:rPr>
              <a:t>var </a:t>
            </a:r>
            <a:r>
              <a:rPr dirty="0" sz="2000" spc="-5">
                <a:latin typeface="Arial"/>
                <a:cs typeface="Arial"/>
              </a:rPr>
              <a:t>x=document.getElementById("fname").value  document.getElementById("fname").value=x.toUpperCase()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744" y="4873599"/>
            <a:ext cx="5979795" cy="18548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1332865" algn="l"/>
              </a:tabLst>
            </a:pPr>
            <a:r>
              <a:rPr dirty="0" sz="2000">
                <a:latin typeface="Arial"/>
                <a:cs typeface="Arial"/>
              </a:rPr>
              <a:t>&lt;/script&gt;	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000" spc="-5">
                <a:latin typeface="Arial"/>
                <a:cs typeface="Arial"/>
              </a:rPr>
              <a:t>Enter </a:t>
            </a:r>
            <a:r>
              <a:rPr dirty="0" sz="2000">
                <a:latin typeface="Arial"/>
                <a:cs typeface="Arial"/>
              </a:rPr>
              <a:t>your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name: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&lt;input </a:t>
            </a:r>
            <a:r>
              <a:rPr dirty="0" sz="2000" spc="-5">
                <a:latin typeface="Arial"/>
                <a:cs typeface="Arial"/>
              </a:rPr>
              <a:t>type="text" </a:t>
            </a:r>
            <a:r>
              <a:rPr dirty="0" sz="2000">
                <a:latin typeface="Arial"/>
                <a:cs typeface="Arial"/>
              </a:rPr>
              <a:t>id="fname"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onblur="upperCase()"&gt;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1138555" algn="l"/>
              </a:tabLst>
            </a:pPr>
            <a:r>
              <a:rPr dirty="0" sz="2000">
                <a:latin typeface="Arial"/>
                <a:cs typeface="Arial"/>
              </a:rPr>
              <a:t>&lt;/body&gt;	&lt;/html&gt;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7606" y="627806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8470" y="722121"/>
            <a:ext cx="50546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 to</a:t>
            </a:r>
            <a:r>
              <a:rPr dirty="0" spc="-105"/>
              <a:t> </a:t>
            </a:r>
            <a:r>
              <a:rPr dirty="0" spc="-5"/>
              <a:t>JavaScript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951456"/>
            <a:ext cx="7996555" cy="224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For </a:t>
            </a:r>
            <a:r>
              <a:rPr dirty="0" sz="2000" spc="-5">
                <a:latin typeface="Arial"/>
                <a:cs typeface="Arial"/>
              </a:rPr>
              <a:t>that </a:t>
            </a:r>
            <a:r>
              <a:rPr dirty="0" sz="2000">
                <a:latin typeface="Arial"/>
                <a:cs typeface="Arial"/>
              </a:rPr>
              <a:t>we </a:t>
            </a:r>
            <a:r>
              <a:rPr dirty="0" sz="2000" spc="-5">
                <a:latin typeface="Arial"/>
                <a:cs typeface="Arial"/>
              </a:rPr>
              <a:t>use </a:t>
            </a:r>
            <a:r>
              <a:rPr dirty="0" sz="2000">
                <a:latin typeface="Arial"/>
                <a:cs typeface="Arial"/>
              </a:rPr>
              <a:t>scripting </a:t>
            </a:r>
            <a:r>
              <a:rPr dirty="0" sz="2000" spc="-5">
                <a:latin typeface="Arial"/>
                <a:cs typeface="Arial"/>
              </a:rPr>
              <a:t>languages which </a:t>
            </a:r>
            <a:r>
              <a:rPr dirty="0" sz="2000">
                <a:latin typeface="Arial"/>
                <a:cs typeface="Arial"/>
              </a:rPr>
              <a:t>allows </a:t>
            </a:r>
            <a:r>
              <a:rPr dirty="0" sz="2000" spc="-5">
                <a:latin typeface="Arial"/>
                <a:cs typeface="Arial"/>
              </a:rPr>
              <a:t>content to </a:t>
            </a:r>
            <a:r>
              <a:rPr dirty="0" sz="2000">
                <a:latin typeface="Arial"/>
                <a:cs typeface="Arial"/>
              </a:rPr>
              <a:t>change  dynamically.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JavaScript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Case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Sensitive.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Object based programming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very limited object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creation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40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3517" y="722121"/>
            <a:ext cx="35242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</a:t>
            </a:r>
            <a:r>
              <a:rPr dirty="0" spc="-50"/>
              <a:t> </a:t>
            </a:r>
            <a:r>
              <a:rPr dirty="0" spc="-5"/>
              <a:t>Events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850872"/>
            <a:ext cx="8226425" cy="4333240"/>
          </a:xfrm>
          <a:prstGeom prst="rect">
            <a:avLst/>
          </a:prstGeom>
        </p:spPr>
        <p:txBody>
          <a:bodyPr wrap="square" lIns="0" tIns="169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2000" b="1">
                <a:latin typeface="Arial"/>
                <a:cs typeface="Arial"/>
              </a:rPr>
              <a:t>onSubmit</a:t>
            </a:r>
            <a:endParaRPr sz="2000">
              <a:latin typeface="Arial"/>
              <a:cs typeface="Arial"/>
            </a:endParaRPr>
          </a:p>
          <a:p>
            <a:pPr marL="355600" marR="1130935" indent="-342900">
              <a:lnSpc>
                <a:spcPct val="1500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The </a:t>
            </a:r>
            <a:r>
              <a:rPr dirty="0" sz="2000" i="1">
                <a:latin typeface="Arial"/>
                <a:cs typeface="Arial"/>
              </a:rPr>
              <a:t>onSubmit event is used to validate all </a:t>
            </a:r>
            <a:r>
              <a:rPr dirty="0" sz="2000" spc="-5" i="1">
                <a:latin typeface="Arial"/>
                <a:cs typeface="Arial"/>
              </a:rPr>
              <a:t>form </a:t>
            </a:r>
            <a:r>
              <a:rPr dirty="0" sz="2000">
                <a:latin typeface="Arial"/>
                <a:cs typeface="Arial"/>
              </a:rPr>
              <a:t>fields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before  submitting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  <a:p>
            <a:pPr algn="just" marL="355600" marR="5080">
              <a:lnSpc>
                <a:spcPct val="150000"/>
              </a:lnSpc>
              <a:spcBef>
                <a:spcPts val="480"/>
              </a:spcBef>
            </a:pPr>
            <a:r>
              <a:rPr dirty="0" sz="2000" spc="-5" b="1">
                <a:latin typeface="Arial"/>
                <a:cs typeface="Arial"/>
              </a:rPr>
              <a:t>Example: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5" i="1">
                <a:latin typeface="Arial"/>
                <a:cs typeface="Arial"/>
              </a:rPr>
              <a:t>checkForm() function </a:t>
            </a:r>
            <a:r>
              <a:rPr dirty="0" sz="2000" i="1">
                <a:latin typeface="Arial"/>
                <a:cs typeface="Arial"/>
              </a:rPr>
              <a:t>will be called </a:t>
            </a:r>
            <a:r>
              <a:rPr dirty="0" sz="2000" spc="-5">
                <a:latin typeface="Arial"/>
                <a:cs typeface="Arial"/>
              </a:rPr>
              <a:t>when the </a:t>
            </a:r>
            <a:r>
              <a:rPr dirty="0" sz="2000">
                <a:latin typeface="Arial"/>
                <a:cs typeface="Arial"/>
              </a:rPr>
              <a:t>user  clicks the submit </a:t>
            </a:r>
            <a:r>
              <a:rPr dirty="0" sz="2000" spc="-5">
                <a:latin typeface="Arial"/>
                <a:cs typeface="Arial"/>
              </a:rPr>
              <a:t>button in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form. If </a:t>
            </a:r>
            <a:r>
              <a:rPr dirty="0" sz="2000">
                <a:latin typeface="Arial"/>
                <a:cs typeface="Arial"/>
              </a:rPr>
              <a:t>the field values </a:t>
            </a:r>
            <a:r>
              <a:rPr dirty="0" sz="2000" spc="-5">
                <a:latin typeface="Arial"/>
                <a:cs typeface="Arial"/>
              </a:rPr>
              <a:t>are not  </a:t>
            </a:r>
            <a:r>
              <a:rPr dirty="0" sz="2000">
                <a:latin typeface="Arial"/>
                <a:cs typeface="Arial"/>
              </a:rPr>
              <a:t>accepted, the submit should be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canceled.</a:t>
            </a:r>
            <a:endParaRPr sz="2000">
              <a:latin typeface="Arial"/>
              <a:cs typeface="Arial"/>
            </a:endParaRPr>
          </a:p>
          <a:p>
            <a:pPr algn="just" marL="355600" marR="7620">
              <a:lnSpc>
                <a:spcPct val="150000"/>
              </a:lnSpc>
              <a:spcBef>
                <a:spcPts val="484"/>
              </a:spcBef>
            </a:pP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function </a:t>
            </a:r>
            <a:r>
              <a:rPr dirty="0" sz="2000" spc="-5" i="1">
                <a:latin typeface="Arial"/>
                <a:cs typeface="Arial"/>
              </a:rPr>
              <a:t>checkForm() returns </a:t>
            </a:r>
            <a:r>
              <a:rPr dirty="0" sz="2000" spc="-5">
                <a:latin typeface="Arial"/>
                <a:cs typeface="Arial"/>
              </a:rPr>
              <a:t>either true </a:t>
            </a:r>
            <a:r>
              <a:rPr dirty="0" sz="2000" spc="-10">
                <a:latin typeface="Arial"/>
                <a:cs typeface="Arial"/>
              </a:rPr>
              <a:t>or </a:t>
            </a:r>
            <a:r>
              <a:rPr dirty="0" sz="2000" spc="-5">
                <a:latin typeface="Arial"/>
                <a:cs typeface="Arial"/>
              </a:rPr>
              <a:t>false. If it returns </a:t>
            </a:r>
            <a:r>
              <a:rPr dirty="0" sz="2000" spc="-10">
                <a:latin typeface="Arial"/>
                <a:cs typeface="Arial"/>
              </a:rPr>
              <a:t>true  </a:t>
            </a:r>
            <a:r>
              <a:rPr dirty="0" sz="2000">
                <a:latin typeface="Arial"/>
                <a:cs typeface="Arial"/>
              </a:rPr>
              <a:t>the form will be submitted, otherwise the submit will be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cancelled: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&lt;form method="post"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action="xxx.html“onsubmit=“c</a:t>
            </a:r>
            <a:r>
              <a:rPr dirty="0" sz="2000" spc="-5" i="1">
                <a:latin typeface="Arial"/>
                <a:cs typeface="Arial"/>
              </a:rPr>
              <a:t>heckForm()"&gt;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41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3517" y="722121"/>
            <a:ext cx="35242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</a:t>
            </a:r>
            <a:r>
              <a:rPr dirty="0" spc="-50"/>
              <a:t> </a:t>
            </a:r>
            <a:r>
              <a:rPr dirty="0" spc="-5"/>
              <a:t>Events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24216"/>
            <a:ext cx="7223125" cy="298958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901065" algn="l"/>
              </a:tabLst>
            </a:pPr>
            <a:r>
              <a:rPr dirty="0" sz="1800">
                <a:latin typeface="Arial"/>
                <a:cs typeface="Arial"/>
              </a:rPr>
              <a:t>&lt;html&gt;	</a:t>
            </a:r>
            <a:r>
              <a:rPr dirty="0" sz="1800" spc="-5">
                <a:latin typeface="Arial"/>
                <a:cs typeface="Arial"/>
              </a:rPr>
              <a:t>&lt;head&gt;</a:t>
            </a:r>
            <a:endParaRPr sz="1800">
              <a:latin typeface="Arial"/>
              <a:cs typeface="Arial"/>
            </a:endParaRPr>
          </a:p>
          <a:p>
            <a:pPr marL="12700" marR="4207510">
              <a:lnSpc>
                <a:spcPct val="12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&lt;script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type="text/javascript"&gt;  function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validate()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Arial"/>
                <a:cs typeface="Arial"/>
              </a:rPr>
              <a:t>// </a:t>
            </a:r>
            <a:r>
              <a:rPr dirty="0" sz="1800" spc="-5">
                <a:latin typeface="Arial"/>
                <a:cs typeface="Arial"/>
              </a:rPr>
              <a:t>return </a:t>
            </a:r>
            <a:r>
              <a:rPr dirty="0" sz="1800">
                <a:latin typeface="Arial"/>
                <a:cs typeface="Arial"/>
              </a:rPr>
              <a:t>true </a:t>
            </a:r>
            <a:r>
              <a:rPr dirty="0" sz="1800" spc="-5">
                <a:latin typeface="Arial"/>
                <a:cs typeface="Arial"/>
              </a:rPr>
              <a:t>or false based on validation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logic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latin typeface="Arial"/>
                <a:cs typeface="Arial"/>
              </a:rPr>
              <a:t>&lt;/script&gt; &lt;/head&gt;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latin typeface="Arial"/>
                <a:cs typeface="Arial"/>
              </a:rPr>
              <a:t>&lt;body&gt;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latin typeface="Arial"/>
                <a:cs typeface="Arial"/>
              </a:rPr>
              <a:t>&lt;form name=“f1” action="tryjs_submitpage.htm"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onsubmit="validate()"&gt;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5017820"/>
            <a:ext cx="764222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Name </a:t>
            </a:r>
            <a:r>
              <a:rPr dirty="0" sz="1800">
                <a:latin typeface="Arial"/>
                <a:cs typeface="Arial"/>
              </a:rPr>
              <a:t>(max </a:t>
            </a:r>
            <a:r>
              <a:rPr dirty="0" sz="1800" spc="-5">
                <a:latin typeface="Arial"/>
                <a:cs typeface="Arial"/>
              </a:rPr>
              <a:t>10 chararcters): &lt;input type="text" id="fname" size="20"&gt;&lt;br </a:t>
            </a:r>
            <a:r>
              <a:rPr dirty="0" sz="1800">
                <a:latin typeface="Arial"/>
                <a:cs typeface="Arial"/>
              </a:rPr>
              <a:t>/&gt;  </a:t>
            </a:r>
            <a:r>
              <a:rPr dirty="0" sz="1800" spc="-5">
                <a:latin typeface="Arial"/>
                <a:cs typeface="Arial"/>
              </a:rPr>
              <a:t>Age </a:t>
            </a:r>
            <a:r>
              <a:rPr dirty="0" sz="1800">
                <a:latin typeface="Arial"/>
                <a:cs typeface="Arial"/>
              </a:rPr>
              <a:t>(from </a:t>
            </a:r>
            <a:r>
              <a:rPr dirty="0" sz="1800" spc="-5">
                <a:latin typeface="Arial"/>
                <a:cs typeface="Arial"/>
              </a:rPr>
              <a:t>1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100): &lt;input type="text" id="age" size="20"&gt;&lt;br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Arial"/>
                <a:cs typeface="Arial"/>
              </a:rPr>
              <a:t>E-mail: &lt;input type="text" id="email" size="20"&gt;&lt;br </a:t>
            </a:r>
            <a:r>
              <a:rPr dirty="0" sz="1800">
                <a:latin typeface="Arial"/>
                <a:cs typeface="Arial"/>
              </a:rPr>
              <a:t>/&gt; &lt;br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Arial"/>
                <a:cs typeface="Arial"/>
              </a:rPr>
              <a:t>&lt;input type="submit"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value="Submit"&gt;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989965" algn="l"/>
                <a:tab pos="1941830" algn="l"/>
              </a:tabLst>
            </a:pPr>
            <a:r>
              <a:rPr dirty="0" sz="1800">
                <a:latin typeface="Arial"/>
                <a:cs typeface="Arial"/>
              </a:rPr>
              <a:t>&lt;/form&gt;	</a:t>
            </a:r>
            <a:r>
              <a:rPr dirty="0" sz="1800" spc="-10">
                <a:latin typeface="Arial"/>
                <a:cs typeface="Arial"/>
              </a:rPr>
              <a:t>&lt;/body&gt;	</a:t>
            </a:r>
            <a:r>
              <a:rPr dirty="0" sz="1800">
                <a:latin typeface="Arial"/>
                <a:cs typeface="Arial"/>
              </a:rPr>
              <a:t>&lt;/html&gt;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4582" y="722121"/>
            <a:ext cx="32607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1F5F"/>
                </a:solidFill>
                <a:latin typeface="Cambria"/>
                <a:cs typeface="Cambria"/>
              </a:rPr>
              <a:t>JavaScript</a:t>
            </a:r>
            <a:r>
              <a:rPr dirty="0" spc="-75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001F5F"/>
                </a:solidFill>
                <a:latin typeface="Cambria"/>
                <a:cs typeface="Cambria"/>
              </a:rPr>
              <a:t>Events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1889125"/>
          <a:ext cx="8553450" cy="4950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2133600"/>
                <a:gridCol w="3352800"/>
                <a:gridCol w="1600200"/>
              </a:tblGrid>
              <a:tr h="639952"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Events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Event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Attributes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Meaning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563880" marR="227965" indent="-3276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Ass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ia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ed  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Tags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Blur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onblur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Losing the</a:t>
                      </a:r>
                      <a:r>
                        <a:rPr dirty="0" sz="18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10">
                          <a:latin typeface="Cambria"/>
                          <a:cs typeface="Cambria"/>
                        </a:rPr>
                        <a:t>focus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latin typeface="Cambria"/>
                          <a:cs typeface="Cambria"/>
                        </a:rPr>
                        <a:t>&lt;button&gt;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&lt;input&gt;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 b="1">
                          <a:latin typeface="Cambria"/>
                          <a:cs typeface="Cambria"/>
                        </a:rPr>
                        <a:t>&lt;textarea&gt;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&lt;select&gt;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9142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Change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onchange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On 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occurrence 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of some</a:t>
                      </a:r>
                      <a:r>
                        <a:rPr dirty="0" sz="1800" spc="-5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change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&lt;input&gt;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 b="1">
                          <a:latin typeface="Cambria"/>
                          <a:cs typeface="Cambria"/>
                        </a:rPr>
                        <a:t>&lt;textarea&gt;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&lt;select&gt;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Click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latin typeface="Cambria"/>
                          <a:cs typeface="Cambria"/>
                        </a:rPr>
                        <a:t>onclick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855344" algn="l"/>
                          <a:tab pos="1474470" algn="l"/>
                          <a:tab pos="2109470" algn="l"/>
                          <a:tab pos="2612390" algn="l"/>
                        </a:tabLst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When	user	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click	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the	mouse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button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&lt;a&gt;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&lt;input&gt;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9142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dbclick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ondbclick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849630" algn="l"/>
                          <a:tab pos="1461770" algn="l"/>
                          <a:tab pos="2318385" algn="l"/>
                          <a:tab pos="2947035" algn="l"/>
                        </a:tabLst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When	user	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double	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click	the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mouse</a:t>
                      </a:r>
                      <a:r>
                        <a:rPr dirty="0" sz="18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button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&lt;a&gt;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&lt;input&gt;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 b="1">
                          <a:latin typeface="Cambria"/>
                          <a:cs typeface="Cambria"/>
                        </a:rPr>
                        <a:t>&lt;button&gt;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  <a:tr h="6400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5">
                          <a:latin typeface="Cambria"/>
                          <a:cs typeface="Cambria"/>
                        </a:rPr>
                        <a:t>Keyup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5" b="1">
                          <a:latin typeface="Cambria"/>
                          <a:cs typeface="Cambria"/>
                        </a:rPr>
                        <a:t>onkeyup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937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When user releases the </a:t>
                      </a:r>
                      <a:r>
                        <a:rPr dirty="0" sz="1800" spc="-20">
                          <a:latin typeface="Cambria"/>
                          <a:cs typeface="Cambria"/>
                        </a:rPr>
                        <a:t>key  </a:t>
                      </a:r>
                      <a:r>
                        <a:rPr dirty="0" sz="1800" spc="-10">
                          <a:latin typeface="Cambria"/>
                          <a:cs typeface="Cambria"/>
                        </a:rPr>
                        <a:t>from 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the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15">
                          <a:latin typeface="Cambria"/>
                          <a:cs typeface="Cambria"/>
                        </a:rPr>
                        <a:t>keyboard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273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25" b="1">
                          <a:latin typeface="Cambria"/>
                          <a:cs typeface="Cambria"/>
                        </a:rPr>
                        <a:t>Form  </a:t>
                      </a:r>
                      <a:r>
                        <a:rPr dirty="0" sz="1800" b="1">
                          <a:latin typeface="Cambria"/>
                          <a:cs typeface="Cambria"/>
                        </a:rPr>
                        <a:t>Eleme</a:t>
                      </a:r>
                      <a:r>
                        <a:rPr dirty="0" sz="1800" spc="5" b="1"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1800" b="1">
                          <a:latin typeface="Cambria"/>
                          <a:cs typeface="Cambria"/>
                        </a:rPr>
                        <a:t>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4582" y="722121"/>
            <a:ext cx="32607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1F5F"/>
                </a:solidFill>
                <a:latin typeface="Cambria"/>
                <a:cs typeface="Cambria"/>
              </a:rPr>
              <a:t>JavaScript</a:t>
            </a:r>
            <a:r>
              <a:rPr dirty="0" spc="-75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001F5F"/>
                </a:solidFill>
                <a:latin typeface="Cambria"/>
                <a:cs typeface="Cambria"/>
              </a:rPr>
              <a:t>Events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1898650"/>
          <a:ext cx="8553450" cy="4767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2133600"/>
                <a:gridCol w="3352800"/>
                <a:gridCol w="1600200"/>
              </a:tblGrid>
              <a:tr h="640079"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Events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Event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Attributes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Meaning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Associated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Tags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9142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>
                          <a:latin typeface="Cambria"/>
                          <a:cs typeface="Cambria"/>
                        </a:rPr>
                        <a:t>Focus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onfocus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8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When user acquires the input  </a:t>
                      </a:r>
                      <a:r>
                        <a:rPr dirty="0" sz="1800" spc="-10">
                          <a:latin typeface="Cambria"/>
                          <a:cs typeface="Cambria"/>
                        </a:rPr>
                        <a:t>focus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&lt;input&gt;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&lt;select&gt;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 b="1">
                          <a:latin typeface="Cambria"/>
                          <a:cs typeface="Cambria"/>
                        </a:rPr>
                        <a:t>&lt;textarea&gt;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20">
                          <a:latin typeface="Cambria"/>
                          <a:cs typeface="Cambria"/>
                        </a:rPr>
                        <a:t>Keydown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20" b="1">
                          <a:latin typeface="Cambria"/>
                          <a:cs typeface="Cambria"/>
                        </a:rPr>
                        <a:t>onkeydown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859790" algn="l"/>
                          <a:tab pos="1482090" algn="l"/>
                          <a:tab pos="2409825" algn="l"/>
                          <a:tab pos="2917825" algn="l"/>
                        </a:tabLst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When	user	presses	the	</a:t>
                      </a:r>
                      <a:r>
                        <a:rPr dirty="0" sz="1800" spc="-15">
                          <a:latin typeface="Cambria"/>
                          <a:cs typeface="Cambria"/>
                        </a:rPr>
                        <a:t>key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down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25" b="1">
                          <a:latin typeface="Cambria"/>
                          <a:cs typeface="Cambria"/>
                        </a:rPr>
                        <a:t>Form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Cambria"/>
                          <a:cs typeface="Cambria"/>
                        </a:rPr>
                        <a:t>Element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5">
                          <a:latin typeface="Cambria"/>
                          <a:cs typeface="Cambria"/>
                        </a:rPr>
                        <a:t>keypress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5" b="1">
                          <a:latin typeface="Cambria"/>
                          <a:cs typeface="Cambria"/>
                        </a:rPr>
                        <a:t>onkeypress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When user </a:t>
                      </a:r>
                      <a:r>
                        <a:rPr dirty="0" sz="1800" spc="-10">
                          <a:latin typeface="Cambria"/>
                          <a:cs typeface="Cambria"/>
                        </a:rPr>
                        <a:t>presses 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the</a:t>
                      </a:r>
                      <a:r>
                        <a:rPr dirty="0" sz="1800" spc="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20">
                          <a:latin typeface="Cambria"/>
                          <a:cs typeface="Cambria"/>
                        </a:rPr>
                        <a:t>key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273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25" b="1">
                          <a:latin typeface="Cambria"/>
                          <a:cs typeface="Cambria"/>
                        </a:rPr>
                        <a:t>Form  </a:t>
                      </a:r>
                      <a:r>
                        <a:rPr dirty="0" sz="1800" b="1">
                          <a:latin typeface="Cambria"/>
                          <a:cs typeface="Cambria"/>
                        </a:rPr>
                        <a:t>Eleme</a:t>
                      </a:r>
                      <a:r>
                        <a:rPr dirty="0" sz="1800" spc="5" b="1"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1800" b="1">
                          <a:latin typeface="Cambria"/>
                          <a:cs typeface="Cambria"/>
                        </a:rPr>
                        <a:t>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mousedown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latin typeface="Cambria"/>
                          <a:cs typeface="Cambria"/>
                        </a:rPr>
                        <a:t>onmousedown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50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When user clicks the left mouse  button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273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25" b="1">
                          <a:latin typeface="Cambria"/>
                          <a:cs typeface="Cambria"/>
                        </a:rPr>
                        <a:t>Form  </a:t>
                      </a:r>
                      <a:r>
                        <a:rPr dirty="0" sz="1800" b="1">
                          <a:latin typeface="Cambria"/>
                          <a:cs typeface="Cambria"/>
                        </a:rPr>
                        <a:t>Eleme</a:t>
                      </a:r>
                      <a:r>
                        <a:rPr dirty="0" sz="1800" spc="5" b="1"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1800" b="1">
                          <a:latin typeface="Cambria"/>
                          <a:cs typeface="Cambria"/>
                        </a:rPr>
                        <a:t>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  <a:tr h="64001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Mouseup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onmouseup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850900" algn="l"/>
                          <a:tab pos="1463675" algn="l"/>
                          <a:tab pos="2442210" algn="l"/>
                          <a:tab pos="2940685" algn="l"/>
                        </a:tabLst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When	user	releases	the	left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mouse</a:t>
                      </a:r>
                      <a:r>
                        <a:rPr dirty="0" sz="18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button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25" b="1">
                          <a:latin typeface="Cambria"/>
                          <a:cs typeface="Cambria"/>
                        </a:rPr>
                        <a:t>Form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Cambria"/>
                          <a:cs typeface="Cambria"/>
                        </a:rPr>
                        <a:t>Element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64001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Cambria"/>
                          <a:cs typeface="Cambria"/>
                        </a:rPr>
                        <a:t>Mousemove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5" b="1">
                          <a:latin typeface="Cambria"/>
                          <a:cs typeface="Cambria"/>
                        </a:rPr>
                        <a:t>onmousemove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When user </a:t>
                      </a:r>
                      <a:r>
                        <a:rPr dirty="0" sz="1800" spc="-15">
                          <a:latin typeface="Cambria"/>
                          <a:cs typeface="Cambria"/>
                        </a:rPr>
                        <a:t>move 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the mouse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22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25" b="1">
                          <a:latin typeface="Cambria"/>
                          <a:cs typeface="Cambria"/>
                        </a:rPr>
                        <a:t>Form  </a:t>
                      </a:r>
                      <a:r>
                        <a:rPr dirty="0" sz="1800" b="1">
                          <a:latin typeface="Cambria"/>
                          <a:cs typeface="Cambria"/>
                        </a:rPr>
                        <a:t>Eleme</a:t>
                      </a:r>
                      <a:r>
                        <a:rPr dirty="0" sz="1800" spc="5" b="1"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1800" spc="-5" b="1">
                          <a:latin typeface="Cambria"/>
                          <a:cs typeface="Cambria"/>
                        </a:rPr>
                        <a:t>ts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4582" y="722121"/>
            <a:ext cx="32607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1F5F"/>
                </a:solidFill>
                <a:latin typeface="Cambria"/>
                <a:cs typeface="Cambria"/>
              </a:rPr>
              <a:t>JavaScript</a:t>
            </a:r>
            <a:r>
              <a:rPr dirty="0" spc="-75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001F5F"/>
                </a:solidFill>
                <a:latin typeface="Cambria"/>
                <a:cs typeface="Cambria"/>
              </a:rPr>
              <a:t>Events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1898650"/>
          <a:ext cx="8553450" cy="468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2133600"/>
                <a:gridCol w="3352800"/>
                <a:gridCol w="1600200"/>
              </a:tblGrid>
              <a:tr h="640079"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Events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Event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Attributes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Meaning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563880" marR="227965" indent="-3276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Ass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ia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ed  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Tags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Mouse</a:t>
                      </a:r>
                      <a:r>
                        <a:rPr dirty="0" sz="18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out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onmouseout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509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783590" algn="l"/>
                          <a:tab pos="1364615" algn="l"/>
                          <a:tab pos="2146300" algn="l"/>
                          <a:tab pos="2613025" algn="l"/>
                        </a:tabLst>
                      </a:pPr>
                      <a:r>
                        <a:rPr dirty="0" sz="1800" spc="-15">
                          <a:latin typeface="Cambria"/>
                          <a:cs typeface="Cambria"/>
                        </a:rPr>
                        <a:t>w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hen	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us</a:t>
                      </a:r>
                      <a:r>
                        <a:rPr dirty="0" sz="1800" spc="-10"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r	</a:t>
                      </a:r>
                      <a:r>
                        <a:rPr dirty="0" sz="1800" spc="10">
                          <a:latin typeface="Cambria"/>
                          <a:cs typeface="Cambria"/>
                        </a:rPr>
                        <a:t>m</a:t>
                      </a:r>
                      <a:r>
                        <a:rPr dirty="0" sz="1800" spc="-20"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800" spc="-35">
                          <a:latin typeface="Cambria"/>
                          <a:cs typeface="Cambria"/>
                        </a:rPr>
                        <a:t>v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es	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he	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m</a:t>
                      </a:r>
                      <a:r>
                        <a:rPr dirty="0" sz="1800" spc="5"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800" spc="-10">
                          <a:latin typeface="Cambria"/>
                          <a:cs typeface="Cambria"/>
                        </a:rPr>
                        <a:t>u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e  </a:t>
                      </a:r>
                      <a:r>
                        <a:rPr dirty="0" sz="1800" spc="-30">
                          <a:latin typeface="Cambria"/>
                          <a:cs typeface="Cambria"/>
                        </a:rPr>
                        <a:t>away </a:t>
                      </a:r>
                      <a:r>
                        <a:rPr dirty="0" sz="1800" spc="-10">
                          <a:latin typeface="Cambria"/>
                          <a:cs typeface="Cambria"/>
                        </a:rPr>
                        <a:t>from 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some</a:t>
                      </a:r>
                      <a:r>
                        <a:rPr dirty="0" sz="1800" spc="5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element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226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25" b="1">
                          <a:latin typeface="Cambria"/>
                          <a:cs typeface="Cambria"/>
                        </a:rPr>
                        <a:t>Form  </a:t>
                      </a:r>
                      <a:r>
                        <a:rPr dirty="0" sz="1800" b="1">
                          <a:latin typeface="Cambria"/>
                          <a:cs typeface="Cambria"/>
                        </a:rPr>
                        <a:t>Eleme</a:t>
                      </a:r>
                      <a:r>
                        <a:rPr dirty="0" sz="1800" spc="5" b="1"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1800" spc="-5" b="1">
                          <a:latin typeface="Cambria"/>
                          <a:cs typeface="Cambria"/>
                        </a:rPr>
                        <a:t>ts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Mouse</a:t>
                      </a:r>
                      <a:r>
                        <a:rPr dirty="0" sz="18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15">
                          <a:latin typeface="Cambria"/>
                          <a:cs typeface="Cambria"/>
                        </a:rPr>
                        <a:t>over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 b="1">
                          <a:latin typeface="Cambria"/>
                          <a:cs typeface="Cambria"/>
                        </a:rPr>
                        <a:t>onmouseover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50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when the user </a:t>
                      </a:r>
                      <a:r>
                        <a:rPr dirty="0" sz="1800" spc="-15">
                          <a:latin typeface="Cambria"/>
                          <a:cs typeface="Cambria"/>
                        </a:rPr>
                        <a:t>moves 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the mouse  </a:t>
                      </a:r>
                      <a:r>
                        <a:rPr dirty="0" sz="1800" spc="-15">
                          <a:latin typeface="Cambria"/>
                          <a:cs typeface="Cambria"/>
                        </a:rPr>
                        <a:t>over 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some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element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226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25" b="1">
                          <a:latin typeface="Cambria"/>
                          <a:cs typeface="Cambria"/>
                        </a:rPr>
                        <a:t>Form  </a:t>
                      </a:r>
                      <a:r>
                        <a:rPr dirty="0" sz="1800" b="1">
                          <a:latin typeface="Cambria"/>
                          <a:cs typeface="Cambria"/>
                        </a:rPr>
                        <a:t>Eleme</a:t>
                      </a:r>
                      <a:r>
                        <a:rPr dirty="0" sz="1800" spc="5" b="1"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1800" spc="-5" b="1">
                          <a:latin typeface="Cambria"/>
                          <a:cs typeface="Cambria"/>
                        </a:rPr>
                        <a:t>ts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Load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latin typeface="Cambria"/>
                          <a:cs typeface="Cambria"/>
                        </a:rPr>
                        <a:t>onload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18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817244" algn="l"/>
                          <a:tab pos="1733550" algn="l"/>
                          <a:tab pos="2280285" algn="l"/>
                        </a:tabLst>
                      </a:pPr>
                      <a:r>
                        <a:rPr dirty="0" sz="1800" spc="5"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f</a:t>
                      </a:r>
                      <a:r>
                        <a:rPr dirty="0" sz="1800" spc="-15"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er	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gett</a:t>
                      </a:r>
                      <a:r>
                        <a:rPr dirty="0" sz="1800" spc="5">
                          <a:latin typeface="Cambria"/>
                          <a:cs typeface="Cambria"/>
                        </a:rPr>
                        <a:t>i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g	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he	docum</a:t>
                      </a:r>
                      <a:r>
                        <a:rPr dirty="0" sz="1800" spc="-15"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nt  loaded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latin typeface="Cambria"/>
                          <a:cs typeface="Cambria"/>
                        </a:rPr>
                        <a:t>&lt;body&gt;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mbria"/>
                          <a:cs typeface="Cambria"/>
                        </a:rPr>
                        <a:t>Reset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latin typeface="Cambria"/>
                          <a:cs typeface="Cambria"/>
                        </a:rPr>
                        <a:t>onreset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when 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the </a:t>
                      </a:r>
                      <a:r>
                        <a:rPr dirty="0" sz="1800" spc="-10">
                          <a:latin typeface="Cambria"/>
                          <a:cs typeface="Cambria"/>
                        </a:rPr>
                        <a:t>reset 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button 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is</a:t>
                      </a:r>
                      <a:r>
                        <a:rPr dirty="0" sz="18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clicked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&lt;form&gt;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Submit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onsubmit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255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836930" algn="l"/>
                          <a:tab pos="1355090" algn="l"/>
                          <a:tab pos="2240915" algn="l"/>
                          <a:tab pos="3099435" algn="l"/>
                        </a:tabLst>
                      </a:pPr>
                      <a:r>
                        <a:rPr dirty="0" sz="1800" spc="-15">
                          <a:latin typeface="Cambria"/>
                          <a:cs typeface="Cambria"/>
                        </a:rPr>
                        <a:t>w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hen	</a:t>
                      </a:r>
                      <a:r>
                        <a:rPr dirty="0" sz="1800" spc="-10"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he	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subm</a:t>
                      </a:r>
                      <a:r>
                        <a:rPr dirty="0" sz="1800" spc="5">
                          <a:latin typeface="Cambria"/>
                          <a:cs typeface="Cambria"/>
                        </a:rPr>
                        <a:t>i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t	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bu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800" spc="-10"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on	is  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clicked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&lt;form&gt;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6400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Cambria"/>
                          <a:cs typeface="Cambria"/>
                        </a:rPr>
                        <a:t>Select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onselect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On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selection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&lt;input&gt;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 b="1">
                          <a:latin typeface="Cambria"/>
                          <a:cs typeface="Cambria"/>
                        </a:rPr>
                        <a:t>&lt;textarea&gt;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  <a:tr h="4165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Unload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onunload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When user exits the</a:t>
                      </a:r>
                      <a:r>
                        <a:rPr dirty="0" sz="18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document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latin typeface="Cambria"/>
                          <a:cs typeface="Cambria"/>
                        </a:rPr>
                        <a:t>&lt;body&gt;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046" y="722121"/>
            <a:ext cx="3456304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</a:t>
            </a:r>
            <a:r>
              <a:rPr dirty="0" spc="-50"/>
              <a:t> </a:t>
            </a:r>
            <a:r>
              <a:rPr dirty="0" spc="-5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873961"/>
            <a:ext cx="7919720" cy="46126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A JavaScript object has properties and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1685"/>
              </a:spcBef>
            </a:pPr>
            <a:r>
              <a:rPr dirty="0" sz="2000">
                <a:latin typeface="Arial"/>
                <a:cs typeface="Arial"/>
              </a:rPr>
              <a:t>Example: </a:t>
            </a:r>
            <a:r>
              <a:rPr dirty="0" sz="2000" i="1">
                <a:latin typeface="Arial"/>
                <a:cs typeface="Arial"/>
              </a:rPr>
              <a:t>String JavaScript object has </a:t>
            </a:r>
            <a:r>
              <a:rPr dirty="0" sz="2000" b="1" i="1">
                <a:latin typeface="Arial"/>
                <a:cs typeface="Arial"/>
              </a:rPr>
              <a:t>length </a:t>
            </a:r>
            <a:r>
              <a:rPr dirty="0" sz="2000" i="1">
                <a:latin typeface="Arial"/>
                <a:cs typeface="Arial"/>
              </a:rPr>
              <a:t>property</a:t>
            </a:r>
            <a:r>
              <a:rPr dirty="0" sz="2000" spc="-18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555115">
              <a:lnSpc>
                <a:spcPct val="100000"/>
              </a:lnSpc>
              <a:spcBef>
                <a:spcPts val="1680"/>
              </a:spcBef>
            </a:pPr>
            <a:r>
              <a:rPr dirty="0" sz="2000" b="1" i="1">
                <a:latin typeface="Arial"/>
                <a:cs typeface="Arial"/>
              </a:rPr>
              <a:t>toUpperCase()</a:t>
            </a:r>
            <a:r>
              <a:rPr dirty="0" sz="2000" spc="-80" b="1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1841500" marR="3649979" indent="-914400">
              <a:lnSpc>
                <a:spcPct val="170000"/>
              </a:lnSpc>
            </a:pPr>
            <a:r>
              <a:rPr dirty="0" sz="2000" i="1">
                <a:latin typeface="Arial"/>
                <a:cs typeface="Arial"/>
              </a:rPr>
              <a:t>&lt;script </a:t>
            </a:r>
            <a:r>
              <a:rPr dirty="0" sz="2000" spc="-5" i="1">
                <a:latin typeface="Arial"/>
                <a:cs typeface="Arial"/>
              </a:rPr>
              <a:t>type="text/javascript"&gt;  </a:t>
            </a:r>
            <a:r>
              <a:rPr dirty="0" sz="2000" i="1">
                <a:latin typeface="Arial"/>
                <a:cs typeface="Arial"/>
              </a:rPr>
              <a:t>var txt="Hello</a:t>
            </a:r>
            <a:r>
              <a:rPr dirty="0" sz="2000" spc="-9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World!“</a:t>
            </a:r>
            <a:endParaRPr sz="2000">
              <a:latin typeface="Arial"/>
              <a:cs typeface="Arial"/>
            </a:endParaRPr>
          </a:p>
          <a:p>
            <a:pPr marL="1841500" marR="2174240">
              <a:lnSpc>
                <a:spcPts val="4079"/>
              </a:lnSpc>
              <a:spcBef>
                <a:spcPts val="415"/>
              </a:spcBef>
            </a:pPr>
            <a:r>
              <a:rPr dirty="0" sz="2000" spc="-5" i="1">
                <a:latin typeface="Arial"/>
                <a:cs typeface="Arial"/>
              </a:rPr>
              <a:t>document.write(txt.length)  </a:t>
            </a:r>
            <a:r>
              <a:rPr dirty="0" sz="2000" spc="-5" i="1">
                <a:latin typeface="Arial"/>
                <a:cs typeface="Arial"/>
              </a:rPr>
              <a:t>document.write(txt.toUpperCase())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270"/>
              </a:spcBef>
            </a:pPr>
            <a:r>
              <a:rPr dirty="0" sz="2000" i="1">
                <a:latin typeface="Arial"/>
                <a:cs typeface="Arial"/>
              </a:rPr>
              <a:t>&lt;/script&gt;</a:t>
            </a:r>
            <a:endParaRPr sz="2000">
              <a:latin typeface="Arial"/>
              <a:cs typeface="Arial"/>
            </a:endParaRPr>
          </a:p>
          <a:p>
            <a:pPr algn="r" marR="45085">
              <a:lnSpc>
                <a:spcPts val="2210"/>
              </a:lnSpc>
              <a:spcBef>
                <a:spcPts val="1680"/>
              </a:spcBef>
            </a:pPr>
            <a:r>
              <a:rPr dirty="0" sz="2000" i="1">
                <a:latin typeface="Arial"/>
                <a:cs typeface="Arial"/>
              </a:rPr>
              <a:t>String , Date , Array , Boolean and Math are Built in javascript</a:t>
            </a:r>
            <a:r>
              <a:rPr dirty="0" sz="2000" spc="-2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objects.</a:t>
            </a:r>
            <a:endParaRPr sz="2000">
              <a:latin typeface="Arial"/>
              <a:cs typeface="Arial"/>
            </a:endParaRPr>
          </a:p>
          <a:p>
            <a:pPr algn="r" marR="5080">
              <a:lnSpc>
                <a:spcPts val="1250"/>
              </a:lnSpc>
            </a:pPr>
            <a:r>
              <a:rPr dirty="0" sz="1200">
                <a:latin typeface="Times New Roman"/>
                <a:cs typeface="Times New Roman"/>
              </a:rPr>
              <a:t>45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46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7046" y="722121"/>
            <a:ext cx="3456304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</a:t>
            </a:r>
            <a:r>
              <a:rPr dirty="0" spc="-50"/>
              <a:t> </a:t>
            </a:r>
            <a:r>
              <a:rPr dirty="0" spc="-5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873961"/>
            <a:ext cx="7833359" cy="3380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Properties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Properties are object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attributes.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Object properties are defined by using the object's name and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property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name.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80"/>
              </a:spcBef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</a:t>
            </a:r>
            <a:r>
              <a:rPr dirty="0" sz="2000" spc="-5">
                <a:latin typeface="Arial"/>
                <a:cs typeface="Arial"/>
              </a:rPr>
              <a:t>e.g., </a:t>
            </a:r>
            <a:r>
              <a:rPr dirty="0" sz="2000">
                <a:latin typeface="Arial"/>
                <a:cs typeface="Arial"/>
              </a:rPr>
              <a:t>background color is expressed by: </a:t>
            </a:r>
            <a:r>
              <a:rPr dirty="0" sz="2000" spc="-5" b="1">
                <a:latin typeface="Courier New"/>
                <a:cs typeface="Courier New"/>
              </a:rPr>
              <a:t>document.bgcolor</a:t>
            </a:r>
            <a:r>
              <a:rPr dirty="0" sz="2000" spc="-755" b="1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680"/>
              </a:spcBef>
              <a:buFont typeface="Courier New"/>
              <a:buChar char="–"/>
              <a:tabLst>
                <a:tab pos="756920" algn="l"/>
              </a:tabLst>
            </a:pPr>
            <a:r>
              <a:rPr dirty="0" sz="2000" spc="-5" b="1">
                <a:latin typeface="Courier New"/>
                <a:cs typeface="Courier New"/>
              </a:rPr>
              <a:t>document </a:t>
            </a:r>
            <a:r>
              <a:rPr dirty="0" sz="2000">
                <a:latin typeface="Arial"/>
                <a:cs typeface="Arial"/>
              </a:rPr>
              <a:t>is 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685"/>
              </a:spcBef>
              <a:buFont typeface="Courier New"/>
              <a:buChar char="–"/>
              <a:tabLst>
                <a:tab pos="756920" algn="l"/>
              </a:tabLst>
            </a:pPr>
            <a:r>
              <a:rPr dirty="0" sz="2000" spc="-5" b="1">
                <a:latin typeface="Courier New"/>
                <a:cs typeface="Courier New"/>
              </a:rPr>
              <a:t>bgcolor </a:t>
            </a:r>
            <a:r>
              <a:rPr dirty="0" sz="2000">
                <a:latin typeface="Arial"/>
                <a:cs typeface="Arial"/>
              </a:rPr>
              <a:t>is 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property.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47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7046" y="722121"/>
            <a:ext cx="3456304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</a:t>
            </a:r>
            <a:r>
              <a:rPr dirty="0" spc="-50"/>
              <a:t> </a:t>
            </a:r>
            <a:r>
              <a:rPr dirty="0" spc="-5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873961"/>
            <a:ext cx="7301865" cy="4477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685"/>
              </a:spcBef>
            </a:pPr>
            <a:r>
              <a:rPr dirty="0" sz="2000">
                <a:latin typeface="Arial"/>
                <a:cs typeface="Arial"/>
              </a:rPr>
              <a:t>In Javascript method is function that is invoked through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355600" marR="4237355">
              <a:lnSpc>
                <a:spcPct val="170000"/>
              </a:lnSpc>
            </a:pPr>
            <a:r>
              <a:rPr dirty="0" sz="2000" b="1">
                <a:latin typeface="Arial"/>
                <a:cs typeface="Arial"/>
              </a:rPr>
              <a:t>To </a:t>
            </a:r>
            <a:r>
              <a:rPr dirty="0" sz="2000" spc="-5" b="1">
                <a:latin typeface="Arial"/>
                <a:cs typeface="Arial"/>
              </a:rPr>
              <a:t>invoke </a:t>
            </a:r>
            <a:r>
              <a:rPr dirty="0" sz="2000" b="1">
                <a:latin typeface="Arial"/>
                <a:cs typeface="Arial"/>
              </a:rPr>
              <a:t>method  </a:t>
            </a:r>
            <a:r>
              <a:rPr dirty="0" sz="2000">
                <a:latin typeface="Arial"/>
                <a:cs typeface="Arial"/>
              </a:rPr>
              <a:t>myobject.method();  </a:t>
            </a:r>
            <a:r>
              <a:rPr dirty="0" sz="2000">
                <a:latin typeface="Arial"/>
                <a:cs typeface="Arial"/>
              </a:rPr>
              <a:t>myobj</a:t>
            </a:r>
            <a:r>
              <a:rPr dirty="0" sz="2000" spc="5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10">
                <a:latin typeface="Arial"/>
                <a:cs typeface="Arial"/>
              </a:rPr>
              <a:t>.</a:t>
            </a:r>
            <a:r>
              <a:rPr dirty="0" sz="2000">
                <a:latin typeface="Arial"/>
                <a:cs typeface="Arial"/>
              </a:rPr>
              <a:t>meth</a:t>
            </a:r>
            <a:r>
              <a:rPr dirty="0" sz="2000" spc="5">
                <a:latin typeface="Arial"/>
                <a:cs typeface="Arial"/>
              </a:rPr>
              <a:t>o</a:t>
            </a:r>
            <a:r>
              <a:rPr dirty="0" sz="2000">
                <a:latin typeface="Arial"/>
                <a:cs typeface="Arial"/>
              </a:rPr>
              <a:t>d(</a:t>
            </a:r>
            <a:r>
              <a:rPr dirty="0" sz="2000" spc="-10">
                <a:latin typeface="Arial"/>
                <a:cs typeface="Arial"/>
              </a:rPr>
              <a:t>x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,z);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Exa.</a:t>
            </a:r>
            <a:endParaRPr sz="2000">
              <a:latin typeface="Arial"/>
              <a:cs typeface="Arial"/>
            </a:endParaRPr>
          </a:p>
          <a:p>
            <a:pPr marL="12700" marR="4620895">
              <a:lnSpc>
                <a:spcPct val="170000"/>
              </a:lnSpc>
            </a:pPr>
            <a:r>
              <a:rPr dirty="0" sz="2000">
                <a:latin typeface="Arial"/>
                <a:cs typeface="Arial"/>
              </a:rPr>
              <a:t>var Today= new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Date();  Today.getDay();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48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3290" y="694689"/>
            <a:ext cx="412622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dirty="0" spc="-5">
                <a:latin typeface="Courier New"/>
                <a:cs typeface="Courier New"/>
              </a:rPr>
              <a:t>document</a:t>
            </a:r>
            <a:r>
              <a:rPr dirty="0" spc="-1095">
                <a:latin typeface="Courier New"/>
                <a:cs typeface="Courier New"/>
              </a:rPr>
              <a:t> </a:t>
            </a:r>
            <a:r>
              <a:rPr dirty="0"/>
              <a:t>object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735" rIns="0" bIns="0" rtlCol="0" vert="horz">
            <a:spAutoFit/>
          </a:bodyPr>
          <a:lstStyle/>
          <a:p>
            <a:pPr marL="357505" indent="-342900">
              <a:lnSpc>
                <a:spcPct val="100000"/>
              </a:lnSpc>
              <a:spcBef>
                <a:spcPts val="1305"/>
              </a:spcBef>
              <a:buChar char="•"/>
              <a:tabLst>
                <a:tab pos="356870" algn="l"/>
                <a:tab pos="357505" algn="l"/>
                <a:tab pos="1075055" algn="l"/>
                <a:tab pos="1902460" algn="l"/>
                <a:tab pos="3155950" algn="l"/>
                <a:tab pos="4056379" algn="l"/>
                <a:tab pos="4602480" algn="l"/>
                <a:tab pos="4878070" algn="l"/>
                <a:tab pos="5918835" algn="l"/>
                <a:tab pos="6905625" algn="l"/>
                <a:tab pos="8073390" algn="l"/>
              </a:tabLst>
            </a:pPr>
            <a:r>
              <a:rPr dirty="0">
                <a:latin typeface="Arial"/>
                <a:cs typeface="Arial"/>
              </a:rPr>
              <a:t>Eac</a:t>
            </a:r>
            <a:r>
              <a:rPr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H</a:t>
            </a:r>
            <a:r>
              <a:rPr dirty="0" spc="-1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ML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do</a:t>
            </a:r>
            <a:r>
              <a:rPr dirty="0" spc="-1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um</a:t>
            </a:r>
            <a:r>
              <a:rPr dirty="0" spc="-15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nt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l</a:t>
            </a:r>
            <a:r>
              <a:rPr dirty="0" spc="-15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aded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in</a:t>
            </a:r>
            <a:r>
              <a:rPr dirty="0" spc="-2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br</a:t>
            </a:r>
            <a:r>
              <a:rPr dirty="0" spc="-1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wser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wi</a:t>
            </a:r>
            <a:r>
              <a:rPr dirty="0" spc="-1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dow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15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e</a:t>
            </a:r>
            <a:r>
              <a:rPr dirty="0" spc="-1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om</a:t>
            </a:r>
            <a:r>
              <a:rPr dirty="0" spc="-15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a</a:t>
            </a:r>
          </a:p>
          <a:p>
            <a:pPr marL="357505">
              <a:lnSpc>
                <a:spcPct val="100000"/>
              </a:lnSpc>
              <a:spcBef>
                <a:spcPts val="1200"/>
              </a:spcBef>
            </a:pPr>
            <a:r>
              <a:rPr dirty="0" b="1">
                <a:latin typeface="Arial"/>
                <a:cs typeface="Arial"/>
              </a:rPr>
              <a:t>Document</a:t>
            </a:r>
            <a:r>
              <a:rPr dirty="0" spc="-35" b="1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object.</a:t>
            </a:r>
          </a:p>
          <a:p>
            <a:pPr marL="357505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6870" algn="l"/>
                <a:tab pos="357505" algn="l"/>
                <a:tab pos="1165225" algn="l"/>
                <a:tab pos="2395220" algn="l"/>
                <a:tab pos="2791460" algn="l"/>
                <a:tab pos="3329304" algn="l"/>
                <a:tab pos="4306570" algn="l"/>
                <a:tab pos="5606415" algn="l"/>
                <a:tab pos="6158865" algn="l"/>
                <a:tab pos="7347584" algn="l"/>
                <a:tab pos="7859395" algn="l"/>
              </a:tabLst>
            </a:pPr>
            <a:r>
              <a:rPr dirty="0">
                <a:latin typeface="Arial"/>
                <a:cs typeface="Arial"/>
              </a:rPr>
              <a:t>Ma</a:t>
            </a:r>
            <a:r>
              <a:rPr dirty="0" spc="5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at</a:t>
            </a:r>
            <a:r>
              <a:rPr dirty="0" spc="-2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ribu</a:t>
            </a:r>
            <a:r>
              <a:rPr dirty="0" spc="-1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es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of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the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cu</a:t>
            </a:r>
            <a:r>
              <a:rPr dirty="0" spc="-15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re</a:t>
            </a:r>
            <a:r>
              <a:rPr dirty="0">
                <a:latin typeface="Arial"/>
                <a:cs typeface="Arial"/>
              </a:rPr>
              <a:t>nt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1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oc</a:t>
            </a:r>
            <a:r>
              <a:rPr dirty="0" spc="-15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ment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10">
                <a:latin typeface="Arial"/>
                <a:cs typeface="Arial"/>
              </a:rPr>
              <a:t>a</a:t>
            </a:r>
            <a:r>
              <a:rPr dirty="0" spc="-1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1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vailable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via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the</a:t>
            </a:r>
          </a:p>
          <a:p>
            <a:pPr marL="357505">
              <a:lnSpc>
                <a:spcPct val="100000"/>
              </a:lnSpc>
              <a:spcBef>
                <a:spcPts val="1200"/>
              </a:spcBef>
            </a:pPr>
            <a:r>
              <a:rPr dirty="0" sz="1800" b="1">
                <a:latin typeface="Courier New"/>
                <a:cs typeface="Courier New"/>
              </a:rPr>
              <a:t>document</a:t>
            </a:r>
            <a:r>
              <a:rPr dirty="0" sz="1800" spc="-600" b="1">
                <a:latin typeface="Courier New"/>
                <a:cs typeface="Courier New"/>
              </a:rPr>
              <a:t> </a:t>
            </a:r>
            <a:r>
              <a:rPr dirty="0">
                <a:latin typeface="Arial"/>
                <a:cs typeface="Arial"/>
              </a:rPr>
              <a:t>object:</a:t>
            </a:r>
            <a:endParaRPr sz="1800">
              <a:latin typeface="Arial"/>
              <a:cs typeface="Arial"/>
            </a:endParaRPr>
          </a:p>
          <a:p>
            <a:pPr marL="357505" marR="749935" indent="-342900">
              <a:lnSpc>
                <a:spcPct val="17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>
                <a:latin typeface="Arial"/>
                <a:cs typeface="Arial"/>
              </a:rPr>
              <a:t>Document object represents the HTML displayed </a:t>
            </a:r>
            <a:r>
              <a:rPr dirty="0" spc="-5">
                <a:latin typeface="Arial"/>
                <a:cs typeface="Arial"/>
              </a:rPr>
              <a:t>in </a:t>
            </a:r>
            <a:r>
              <a:rPr dirty="0">
                <a:latin typeface="Arial"/>
                <a:cs typeface="Arial"/>
              </a:rPr>
              <a:t>the</a:t>
            </a:r>
            <a:r>
              <a:rPr dirty="0" spc="-15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window  </a:t>
            </a:r>
            <a:r>
              <a:rPr dirty="0" spc="-5">
                <a:latin typeface="Arial"/>
                <a:cs typeface="Arial"/>
              </a:rPr>
              <a:t>document.bgcolor=red</a:t>
            </a:r>
          </a:p>
          <a:p>
            <a:pPr marL="357505">
              <a:lnSpc>
                <a:spcPct val="100000"/>
              </a:lnSpc>
              <a:spcBef>
                <a:spcPts val="1680"/>
              </a:spcBef>
            </a:pPr>
            <a:r>
              <a:rPr dirty="0">
                <a:latin typeface="Arial"/>
                <a:cs typeface="Arial"/>
              </a:rPr>
              <a:t>document.linkcolor=yellow</a:t>
            </a:r>
          </a:p>
          <a:p>
            <a:pPr marL="357505">
              <a:lnSpc>
                <a:spcPct val="100000"/>
              </a:lnSpc>
              <a:spcBef>
                <a:spcPts val="1680"/>
              </a:spcBef>
            </a:pPr>
            <a:r>
              <a:rPr dirty="0">
                <a:latin typeface="Arial"/>
                <a:cs typeface="Arial"/>
              </a:rPr>
              <a:t>document.write (“&lt;h2&gt; Hello World</a:t>
            </a:r>
            <a:r>
              <a:rPr dirty="0" spc="-12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&lt;/h2&gt;);</a:t>
            </a:r>
          </a:p>
          <a:p>
            <a:pPr marL="427355">
              <a:lnSpc>
                <a:spcPct val="100000"/>
              </a:lnSpc>
              <a:spcBef>
                <a:spcPts val="1680"/>
              </a:spcBef>
              <a:tabLst>
                <a:tab pos="881380" algn="l"/>
                <a:tab pos="2337435" algn="l"/>
                <a:tab pos="2875280" algn="l"/>
                <a:tab pos="3509645" algn="l"/>
                <a:tab pos="4893310" algn="l"/>
                <a:tab pos="5219700" algn="l"/>
                <a:tab pos="5489575" algn="l"/>
                <a:tab pos="7126605" algn="l"/>
                <a:tab pos="7862570" algn="l"/>
              </a:tabLst>
            </a:pPr>
            <a:r>
              <a:rPr dirty="0" spc="5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can</a:t>
            </a:r>
            <a:r>
              <a:rPr dirty="0">
                <a:latin typeface="Arial"/>
                <a:cs typeface="Arial"/>
              </a:rPr>
              <a:t> </a:t>
            </a:r>
            <a:r>
              <a:rPr dirty="0" spc="-12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ac</a:t>
            </a:r>
            <a:r>
              <a:rPr dirty="0" spc="-1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ess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any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2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orm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inf</a:t>
            </a:r>
            <a:r>
              <a:rPr dirty="0" spc="-15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rm</a:t>
            </a:r>
            <a:r>
              <a:rPr dirty="0" spc="-1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tion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5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1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oc</a:t>
            </a:r>
            <a:r>
              <a:rPr dirty="0" spc="-15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ment</a:t>
            </a:r>
            <a:r>
              <a:rPr dirty="0">
                <a:latin typeface="Arial"/>
                <a:cs typeface="Arial"/>
              </a:rPr>
              <a:t> </a:t>
            </a:r>
            <a:r>
              <a:rPr dirty="0" spc="-12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by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1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sing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t</a:t>
            </a:r>
            <a:r>
              <a:rPr dirty="0" spc="-2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2640" y="6356096"/>
            <a:ext cx="13265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fo</a:t>
            </a:r>
            <a:r>
              <a:rPr dirty="0" sz="2000" b="1">
                <a:latin typeface="Arial"/>
                <a:cs typeface="Arial"/>
              </a:rPr>
              <a:t>rmnam</a:t>
            </a:r>
            <a:r>
              <a:rPr dirty="0" sz="2000" spc="-10" b="1">
                <a:latin typeface="Arial"/>
                <a:cs typeface="Arial"/>
              </a:rPr>
              <a:t>e</a:t>
            </a:r>
            <a:r>
              <a:rPr dirty="0" sz="2000" b="1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49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3290" y="694689"/>
            <a:ext cx="412622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dirty="0" spc="-5">
                <a:latin typeface="Courier New"/>
                <a:cs typeface="Courier New"/>
              </a:rPr>
              <a:t>document</a:t>
            </a:r>
            <a:r>
              <a:rPr dirty="0" spc="-1095">
                <a:latin typeface="Courier New"/>
                <a:cs typeface="Courier New"/>
              </a:rPr>
              <a:t> </a:t>
            </a:r>
            <a:r>
              <a:rPr dirty="0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2640" y="1873961"/>
            <a:ext cx="4333240" cy="2404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000">
                <a:latin typeface="Arial"/>
                <a:cs typeface="Arial"/>
              </a:rPr>
              <a:t>&lt;form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name=“userdetails”&gt;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&lt;input type=“text”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name=“fname”/&gt;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&lt;input type=“text”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name=“lname”/&gt;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&lt;input type=“submit”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name=“submit”/&gt;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4465701"/>
            <a:ext cx="5050155" cy="2404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&lt;/form&gt;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000">
                <a:latin typeface="Arial"/>
                <a:cs typeface="Arial"/>
              </a:rPr>
              <a:t>document.formname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407285" algn="l"/>
              </a:tabLst>
            </a:pPr>
            <a:r>
              <a:rPr dirty="0" sz="2000">
                <a:latin typeface="Arial"/>
                <a:cs typeface="Arial"/>
              </a:rPr>
              <a:t>it can be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referred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by	</a:t>
            </a:r>
            <a:r>
              <a:rPr dirty="0" sz="2000" b="1">
                <a:latin typeface="Arial"/>
                <a:cs typeface="Arial"/>
              </a:rPr>
              <a:t>document.userdetails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any element within it can accessed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000" b="1">
                <a:latin typeface="Arial"/>
                <a:cs typeface="Arial"/>
              </a:rPr>
              <a:t>document.userdetails.fname.value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7606" y="627806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2685" y="722121"/>
            <a:ext cx="61880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Comparing </a:t>
            </a:r>
            <a:r>
              <a:rPr dirty="0" spc="-5"/>
              <a:t>Java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 spc="-5"/>
              <a:t>JavaScript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951456"/>
            <a:ext cx="7997825" cy="398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715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Java and JavaScript </a:t>
            </a:r>
            <a:r>
              <a:rPr dirty="0" sz="2000" spc="-5">
                <a:latin typeface="Arial"/>
                <a:cs typeface="Arial"/>
              </a:rPr>
              <a:t>are two completely </a:t>
            </a:r>
            <a:r>
              <a:rPr dirty="0" sz="2000">
                <a:latin typeface="Arial"/>
                <a:cs typeface="Arial"/>
              </a:rPr>
              <a:t>different languages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 spc="-10">
                <a:latin typeface="Arial"/>
                <a:cs typeface="Arial"/>
              </a:rPr>
              <a:t>both  </a:t>
            </a:r>
            <a:r>
              <a:rPr dirty="0" sz="2000">
                <a:latin typeface="Arial"/>
                <a:cs typeface="Arial"/>
              </a:rPr>
              <a:t>concept and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50100"/>
              </a:lnSpc>
              <a:spcBef>
                <a:spcPts val="475"/>
              </a:spcBef>
              <a:buChar char="•"/>
              <a:tabLst>
                <a:tab pos="355600" algn="l"/>
                <a:tab pos="356235" algn="l"/>
                <a:tab pos="2405380" algn="l"/>
                <a:tab pos="2801620" algn="l"/>
                <a:tab pos="5146040" algn="l"/>
                <a:tab pos="5457190" algn="l"/>
                <a:tab pos="6812280" algn="l"/>
              </a:tabLst>
            </a:pPr>
            <a:r>
              <a:rPr dirty="0" sz="2000">
                <a:latin typeface="Arial"/>
                <a:cs typeface="Arial"/>
              </a:rPr>
              <a:t>Java</a:t>
            </a:r>
            <a:r>
              <a:rPr dirty="0" sz="2000" spc="4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(developed	by	Sun</a:t>
            </a:r>
            <a:r>
              <a:rPr dirty="0" sz="2000" spc="4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Microsystems)	is	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4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powerful	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spc="-5">
                <a:latin typeface="Arial"/>
                <a:cs typeface="Arial"/>
              </a:rPr>
              <a:t>much  </a:t>
            </a:r>
            <a:r>
              <a:rPr dirty="0" sz="2000">
                <a:latin typeface="Arial"/>
                <a:cs typeface="Arial"/>
              </a:rPr>
              <a:t>more complex programming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language.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Java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b="1">
                <a:latin typeface="Arial"/>
                <a:cs typeface="Arial"/>
              </a:rPr>
              <a:t>compiled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JavaScript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a subset of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Java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JavaScript can put dynamic </a:t>
            </a:r>
            <a:r>
              <a:rPr dirty="0" sz="2000" spc="-5">
                <a:latin typeface="Arial"/>
                <a:cs typeface="Arial"/>
              </a:rPr>
              <a:t>text </a:t>
            </a:r>
            <a:r>
              <a:rPr dirty="0" sz="2000">
                <a:latin typeface="Arial"/>
                <a:cs typeface="Arial"/>
              </a:rPr>
              <a:t>into an HTML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page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JavaScript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an </a:t>
            </a:r>
            <a:r>
              <a:rPr dirty="0" sz="2000" b="1">
                <a:latin typeface="Arial"/>
                <a:cs typeface="Arial"/>
              </a:rPr>
              <a:t>interpreted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8985" y="722121"/>
            <a:ext cx="28930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Window</a:t>
            </a:r>
            <a:r>
              <a:rPr dirty="0" spc="-70"/>
              <a:t> </a:t>
            </a:r>
            <a:r>
              <a:rPr dirty="0" spc="-5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621078"/>
            <a:ext cx="8225790" cy="439547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340"/>
              </a:spcBef>
            </a:pPr>
            <a:r>
              <a:rPr dirty="0" sz="2000" b="1">
                <a:latin typeface="Arial"/>
                <a:cs typeface="Arial"/>
              </a:rPr>
              <a:t>Window - Built-in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Properties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40"/>
              </a:spcBef>
              <a:buChar char="•"/>
              <a:tabLst>
                <a:tab pos="354965" algn="l"/>
                <a:tab pos="355600" algn="l"/>
                <a:tab pos="2207260" algn="l"/>
              </a:tabLst>
            </a:pPr>
            <a:r>
              <a:rPr dirty="0" sz="2000">
                <a:latin typeface="Arial"/>
                <a:cs typeface="Arial"/>
              </a:rPr>
              <a:t>‘window’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object	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JavaScript representation of a browser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window.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4965" algn="l"/>
                <a:tab pos="355600" algn="l"/>
                <a:tab pos="1356995" algn="l"/>
                <a:tab pos="2185670" algn="l"/>
                <a:tab pos="3535045" algn="l"/>
                <a:tab pos="4039235" algn="l"/>
                <a:tab pos="5039360" algn="l"/>
                <a:tab pos="5417185" algn="l"/>
                <a:tab pos="6216015" algn="l"/>
                <a:tab pos="6789420" algn="l"/>
                <a:tab pos="7860665" algn="l"/>
              </a:tabLst>
            </a:pP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5">
                <a:latin typeface="Arial"/>
                <a:cs typeface="Arial"/>
              </a:rPr>
              <a:t>d</a:t>
            </a:r>
            <a:r>
              <a:rPr dirty="0" sz="2000">
                <a:latin typeface="Arial"/>
                <a:cs typeface="Arial"/>
              </a:rPr>
              <a:t>ow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obj</a:t>
            </a: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ct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rese</a:t>
            </a:r>
            <a:r>
              <a:rPr dirty="0" sz="2000" spc="-10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ts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win</a:t>
            </a:r>
            <a:r>
              <a:rPr dirty="0" sz="2000" spc="5">
                <a:latin typeface="Arial"/>
                <a:cs typeface="Arial"/>
              </a:rPr>
              <a:t>d</a:t>
            </a:r>
            <a:r>
              <a:rPr dirty="0" sz="2000">
                <a:latin typeface="Arial"/>
                <a:cs typeface="Arial"/>
              </a:rPr>
              <a:t>ow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ra</a:t>
            </a:r>
            <a:r>
              <a:rPr dirty="0" sz="2000" spc="-1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20">
                <a:latin typeface="Arial"/>
                <a:cs typeface="Arial"/>
              </a:rPr>
              <a:t>h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displays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 spc="5">
                <a:latin typeface="Arial"/>
                <a:cs typeface="Arial"/>
              </a:rPr>
              <a:t>document 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spc="-5">
                <a:latin typeface="Arial"/>
                <a:cs typeface="Arial"/>
              </a:rPr>
              <a:t>it is </a:t>
            </a:r>
            <a:r>
              <a:rPr dirty="0" sz="2000">
                <a:latin typeface="Arial"/>
                <a:cs typeface="Arial"/>
              </a:rPr>
              <a:t>the global object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client side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  <a:p>
            <a:pPr lvl="1" marL="355600" marR="667385">
              <a:lnSpc>
                <a:spcPct val="150000"/>
              </a:lnSpc>
              <a:spcBef>
                <a:spcPts val="480"/>
              </a:spcBef>
              <a:buFont typeface="Arial"/>
              <a:buChar char="–"/>
              <a:tabLst>
                <a:tab pos="568325" algn="l"/>
              </a:tabLst>
            </a:pPr>
            <a:r>
              <a:rPr dirty="0" sz="2000" b="1">
                <a:latin typeface="Arial"/>
                <a:cs typeface="Arial"/>
              </a:rPr>
              <a:t>closed </a:t>
            </a:r>
            <a:r>
              <a:rPr dirty="0" sz="2000">
                <a:latin typeface="Arial"/>
                <a:cs typeface="Arial"/>
              </a:rPr>
              <a:t>- A boolean value that indicates whether the window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  closed.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window.closed()</a:t>
            </a:r>
            <a:endParaRPr sz="2000">
              <a:latin typeface="Arial"/>
              <a:cs typeface="Arial"/>
            </a:endParaRPr>
          </a:p>
          <a:p>
            <a:pPr lvl="1" marL="567690" indent="-212090">
              <a:lnSpc>
                <a:spcPct val="100000"/>
              </a:lnSpc>
              <a:spcBef>
                <a:spcPts val="1680"/>
              </a:spcBef>
              <a:buFont typeface="Arial"/>
              <a:buChar char="–"/>
              <a:tabLst>
                <a:tab pos="568325" algn="l"/>
              </a:tabLst>
            </a:pPr>
            <a:r>
              <a:rPr dirty="0" sz="2000" b="1">
                <a:latin typeface="Arial"/>
                <a:cs typeface="Arial"/>
              </a:rPr>
              <a:t>defaultStatus </a:t>
            </a:r>
            <a:r>
              <a:rPr dirty="0" sz="2000">
                <a:latin typeface="Arial"/>
                <a:cs typeface="Arial"/>
              </a:rPr>
              <a:t>- This is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default message that is loaded </a:t>
            </a:r>
            <a:r>
              <a:rPr dirty="0" sz="2000" spc="-5">
                <a:latin typeface="Arial"/>
                <a:cs typeface="Arial"/>
              </a:rPr>
              <a:t>into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latin typeface="Arial"/>
                <a:cs typeface="Arial"/>
              </a:rPr>
              <a:t>status bar when the window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loads.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680"/>
              </a:spcBef>
            </a:pPr>
            <a:r>
              <a:rPr dirty="0" sz="2000" spc="-5">
                <a:latin typeface="Arial"/>
                <a:cs typeface="Arial"/>
              </a:rPr>
              <a:t>window.defaultStatus </a:t>
            </a:r>
            <a:r>
              <a:rPr dirty="0" sz="2000">
                <a:latin typeface="Arial"/>
                <a:cs typeface="Arial"/>
              </a:rPr>
              <a:t>= “This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the status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bar”;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6203086"/>
            <a:ext cx="1149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51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777949"/>
            <a:ext cx="71945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open: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459740" y="1988032"/>
            <a:ext cx="6428105" cy="1985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5450" marR="925194" indent="-413384">
              <a:lnSpc>
                <a:spcPct val="1515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window.open() 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5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("</a:t>
            </a:r>
            <a:r>
              <a:rPr dirty="0" sz="2000" spc="5">
                <a:latin typeface="Arial"/>
                <a:cs typeface="Arial"/>
              </a:rPr>
              <a:t>U</a:t>
            </a:r>
            <a:r>
              <a:rPr dirty="0" sz="2000" spc="5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L</a:t>
            </a:r>
            <a:r>
              <a:rPr dirty="0" sz="2000" spc="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ame"</a:t>
            </a:r>
            <a:r>
              <a:rPr dirty="0" sz="2000" spc="-15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"Win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5">
                <a:latin typeface="Arial"/>
                <a:cs typeface="Arial"/>
              </a:rPr>
              <a:t>ow</a:t>
            </a:r>
            <a:r>
              <a:rPr dirty="0" sz="2000" spc="-10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ame"</a:t>
            </a:r>
            <a:r>
              <a:rPr dirty="0" sz="2000" spc="-15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[</a:t>
            </a:r>
            <a:r>
              <a:rPr dirty="0" sz="2000" spc="-10">
                <a:latin typeface="Arial"/>
                <a:cs typeface="Arial"/>
              </a:rPr>
              <a:t>"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5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tions"</a:t>
            </a:r>
            <a:r>
              <a:rPr dirty="0" sz="2000" spc="-10">
                <a:latin typeface="Arial"/>
                <a:cs typeface="Arial"/>
              </a:rPr>
              <a:t>]</a:t>
            </a:r>
            <a:r>
              <a:rPr dirty="0" sz="200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  <a:hlinkClick r:id="rId2"/>
              </a:rPr>
              <a:t>open(“ht</a:t>
            </a:r>
            <a:r>
              <a:rPr dirty="0" sz="2000" spc="-5">
                <a:latin typeface="Arial"/>
                <a:cs typeface="Arial"/>
              </a:rPr>
              <a:t>tp://</a:t>
            </a:r>
            <a:r>
              <a:rPr dirty="0" sz="2000" spc="-5">
                <a:latin typeface="Arial"/>
                <a:cs typeface="Arial"/>
                <a:hlinkClick r:id="rId2"/>
              </a:rPr>
              <a:t>google.</a:t>
            </a:r>
            <a:r>
              <a:rPr dirty="0" sz="2000" spc="-5">
                <a:latin typeface="Arial"/>
                <a:cs typeface="Arial"/>
              </a:rPr>
              <a:t>c</a:t>
            </a:r>
            <a:r>
              <a:rPr dirty="0" sz="2000" spc="-5">
                <a:latin typeface="Arial"/>
                <a:cs typeface="Arial"/>
                <a:hlinkClick r:id="rId2"/>
              </a:rPr>
              <a:t>om</a:t>
            </a:r>
            <a:r>
              <a:rPr dirty="0" sz="2000" spc="-5">
                <a:latin typeface="Arial"/>
                <a:cs typeface="Arial"/>
              </a:rPr>
              <a:t>”, </a:t>
            </a:r>
            <a:r>
              <a:rPr dirty="0" sz="2000">
                <a:latin typeface="Arial"/>
                <a:cs typeface="Arial"/>
              </a:rPr>
              <a:t>“My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Google”,”height,width”);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52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745807"/>
            <a:ext cx="5629910" cy="510921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dirty="0" sz="1200" spc="-5" b="1">
                <a:latin typeface="Arial"/>
                <a:cs typeface="Arial"/>
              </a:rPr>
              <a:t>&lt;!DOCTYPE</a:t>
            </a:r>
            <a:r>
              <a:rPr dirty="0" sz="1200" spc="2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html&gt;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200" spc="-5" b="1">
                <a:latin typeface="Arial"/>
                <a:cs typeface="Arial"/>
              </a:rPr>
              <a:t>&lt;</a:t>
            </a:r>
            <a:r>
              <a:rPr dirty="0" sz="1400" spc="-5">
                <a:latin typeface="Arial"/>
                <a:cs typeface="Arial"/>
              </a:rPr>
              <a:t>html&gt;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Arial"/>
                <a:cs typeface="Arial"/>
              </a:rPr>
              <a:t>&lt;head&gt;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Arial"/>
                <a:cs typeface="Arial"/>
              </a:rPr>
              <a:t>&lt;script&gt;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Arial"/>
                <a:cs typeface="Arial"/>
              </a:rPr>
              <a:t>function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openWin()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40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1036955">
              <a:lnSpc>
                <a:spcPts val="2020"/>
              </a:lnSpc>
              <a:spcBef>
                <a:spcPts val="120"/>
              </a:spcBef>
            </a:pPr>
            <a:r>
              <a:rPr dirty="0" sz="1400" spc="-5">
                <a:latin typeface="Arial"/>
                <a:cs typeface="Arial"/>
              </a:rPr>
              <a:t>myWindow=window.open("",”","width=200,height=100");  myWindow.document.write("&lt;p&gt;This </a:t>
            </a:r>
            <a:r>
              <a:rPr dirty="0" sz="1400">
                <a:latin typeface="Arial"/>
                <a:cs typeface="Arial"/>
              </a:rPr>
              <a:t>is </a:t>
            </a:r>
            <a:r>
              <a:rPr dirty="0" sz="1400" spc="-5">
                <a:latin typeface="Arial"/>
                <a:cs typeface="Arial"/>
              </a:rPr>
              <a:t>'myWindow'&lt;/p&gt;");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140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Arial"/>
                <a:cs typeface="Arial"/>
              </a:rPr>
              <a:t>function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closeWin()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 spc="-5">
                <a:latin typeface="Arial"/>
                <a:cs typeface="Arial"/>
              </a:rPr>
              <a:t>myWindow.close();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400">
                <a:latin typeface="Arial"/>
                <a:cs typeface="Arial"/>
              </a:rPr>
              <a:t>&lt;/script&gt;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Arial"/>
                <a:cs typeface="Arial"/>
              </a:rPr>
              <a:t>&lt;/head&gt;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400" spc="-5">
                <a:latin typeface="Arial"/>
                <a:cs typeface="Arial"/>
              </a:rPr>
              <a:t>&lt;body&gt;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Arial"/>
                <a:cs typeface="Arial"/>
              </a:rPr>
              <a:t>&lt;input </a:t>
            </a:r>
            <a:r>
              <a:rPr dirty="0" sz="1400" spc="-5">
                <a:latin typeface="Arial"/>
                <a:cs typeface="Arial"/>
              </a:rPr>
              <a:t>type="button"  value="Open 'myWindow'" onclick="openWin()"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/&gt;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Arial"/>
                <a:cs typeface="Arial"/>
              </a:rPr>
              <a:t>&lt;input </a:t>
            </a:r>
            <a:r>
              <a:rPr dirty="0" sz="1400" spc="-5">
                <a:latin typeface="Arial"/>
                <a:cs typeface="Arial"/>
              </a:rPr>
              <a:t>type="button" value="Close 'myWindow'" </a:t>
            </a:r>
            <a:r>
              <a:rPr dirty="0" sz="1400">
                <a:latin typeface="Arial"/>
                <a:cs typeface="Arial"/>
              </a:rPr>
              <a:t>onclick="closeWin()"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/&gt;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 spc="-5">
                <a:latin typeface="Arial"/>
                <a:cs typeface="Arial"/>
              </a:rPr>
              <a:t>&lt;/body&gt;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400">
                <a:latin typeface="Arial"/>
                <a:cs typeface="Arial"/>
              </a:rPr>
              <a:t>&lt;/html&gt;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53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717205"/>
            <a:ext cx="8225155" cy="3140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7100" marR="6073775">
              <a:lnSpc>
                <a:spcPct val="12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frames  </a:t>
            </a:r>
            <a:r>
              <a:rPr dirty="0" sz="2000" spc="-5" b="1">
                <a:latin typeface="Arial"/>
                <a:cs typeface="Arial"/>
              </a:rPr>
              <a:t>navigator  </a:t>
            </a:r>
            <a:r>
              <a:rPr dirty="0" sz="2000" b="1">
                <a:latin typeface="Arial"/>
                <a:cs typeface="Arial"/>
              </a:rPr>
              <a:t>location  history  </a:t>
            </a:r>
            <a:r>
              <a:rPr dirty="0" sz="2000" b="1">
                <a:latin typeface="Arial"/>
                <a:cs typeface="Arial"/>
              </a:rPr>
              <a:t>docu</a:t>
            </a:r>
            <a:r>
              <a:rPr dirty="0" sz="2000" spc="-10" b="1">
                <a:latin typeface="Arial"/>
                <a:cs typeface="Arial"/>
              </a:rPr>
              <a:t>m</a:t>
            </a:r>
            <a:r>
              <a:rPr dirty="0" sz="2000" b="1">
                <a:latin typeface="Arial"/>
                <a:cs typeface="Arial"/>
              </a:rPr>
              <a:t>ent  </a:t>
            </a:r>
            <a:r>
              <a:rPr dirty="0" sz="2000" b="1">
                <a:latin typeface="Arial"/>
                <a:cs typeface="Arial"/>
              </a:rPr>
              <a:t>screen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  <a:tab pos="1414780" algn="l"/>
                <a:tab pos="2009139" algn="l"/>
                <a:tab pos="2941955" algn="l"/>
                <a:tab pos="4028440" algn="l"/>
                <a:tab pos="4973955" algn="l"/>
                <a:tab pos="5414010" algn="l"/>
                <a:tab pos="6149340" algn="l"/>
                <a:tab pos="6516370" algn="l"/>
                <a:tab pos="6927850" algn="l"/>
                <a:tab pos="7438390" algn="l"/>
              </a:tabLst>
            </a:pPr>
            <a:r>
              <a:rPr dirty="0" sz="2000" b="1">
                <a:latin typeface="Arial"/>
                <a:cs typeface="Arial"/>
              </a:rPr>
              <a:t>f</a:t>
            </a:r>
            <a:r>
              <a:rPr dirty="0" sz="2000" spc="-10" b="1">
                <a:latin typeface="Arial"/>
                <a:cs typeface="Arial"/>
              </a:rPr>
              <a:t>r</a:t>
            </a:r>
            <a:r>
              <a:rPr dirty="0" sz="2000" b="1">
                <a:latin typeface="Arial"/>
                <a:cs typeface="Arial"/>
              </a:rPr>
              <a:t>ames</a:t>
            </a:r>
            <a:r>
              <a:rPr dirty="0" sz="2000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fr</a:t>
            </a:r>
            <a:r>
              <a:rPr dirty="0" sz="2000" spc="-1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m</a:t>
            </a:r>
            <a:r>
              <a:rPr dirty="0" sz="2000" spc="-15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rope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ty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re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10">
                <a:latin typeface="Arial"/>
                <a:cs typeface="Arial"/>
              </a:rPr>
              <a:t>u</a:t>
            </a:r>
            <a:r>
              <a:rPr dirty="0" sz="2000">
                <a:latin typeface="Arial"/>
                <a:cs typeface="Arial"/>
              </a:rPr>
              <a:t>rns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an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ra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all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ra</a:t>
            </a:r>
            <a:r>
              <a:rPr dirty="0" sz="2000" spc="-10">
                <a:latin typeface="Arial"/>
                <a:cs typeface="Arial"/>
              </a:rPr>
              <a:t>m</a:t>
            </a: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s  </a:t>
            </a:r>
            <a:r>
              <a:rPr dirty="0" sz="2000">
                <a:latin typeface="Arial"/>
                <a:cs typeface="Arial"/>
              </a:rPr>
              <a:t>(including iframes)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the current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window.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4106" y="6307361"/>
            <a:ext cx="152400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200">
                <a:latin typeface="Times New Roman"/>
                <a:cs typeface="Times New Roman"/>
              </a:rPr>
              <a:t>54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8778" y="787653"/>
            <a:ext cx="31730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NAVIGATOR</a:t>
            </a:r>
            <a:r>
              <a:rPr dirty="0" sz="2400" spc="-40"/>
              <a:t> </a:t>
            </a:r>
            <a:r>
              <a:rPr dirty="0" sz="2400" spc="-5"/>
              <a:t>OBJECT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5940" y="1777949"/>
            <a:ext cx="8227059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Arial"/>
                <a:cs typeface="Arial"/>
              </a:rPr>
              <a:t>navigator </a:t>
            </a:r>
            <a:r>
              <a:rPr dirty="0" sz="2000">
                <a:latin typeface="Arial"/>
                <a:cs typeface="Arial"/>
              </a:rPr>
              <a:t>: The </a:t>
            </a:r>
            <a:r>
              <a:rPr dirty="0" sz="2000" spc="-5">
                <a:latin typeface="Arial"/>
                <a:cs typeface="Arial"/>
              </a:rPr>
              <a:t>navigator </a:t>
            </a:r>
            <a:r>
              <a:rPr dirty="0" sz="2000">
                <a:latin typeface="Arial"/>
                <a:cs typeface="Arial"/>
              </a:rPr>
              <a:t>object contains </a:t>
            </a:r>
            <a:r>
              <a:rPr dirty="0" sz="2000" spc="-5">
                <a:latin typeface="Arial"/>
                <a:cs typeface="Arial"/>
              </a:rPr>
              <a:t>information </a:t>
            </a:r>
            <a:r>
              <a:rPr dirty="0" sz="2000">
                <a:latin typeface="Arial"/>
                <a:cs typeface="Arial"/>
              </a:rPr>
              <a:t>about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2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browser.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Read-only!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2250" y="2346325"/>
          <a:ext cx="8858250" cy="4416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600"/>
                <a:gridCol w="4419600"/>
              </a:tblGrid>
              <a:tr h="39395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Property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44323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800" spc="-1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appCodeName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Returns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code name of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browser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appName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Returns the name of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browser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4020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800" spc="-1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appVersion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Returns the version information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browser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cookieEnabled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95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Determines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whether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cookies are enabled  in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browser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onLine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44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Boolean, returns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true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browser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is on  line,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otherwise</a:t>
                      </a:r>
                      <a:r>
                        <a:rPr dirty="0" sz="18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false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64013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Platform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Returns for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which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platform the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browser</a:t>
                      </a:r>
                      <a:r>
                        <a:rPr dirty="0" sz="1800" spc="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compiled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4015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userAgent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05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Returns the user-agent header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sent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by  the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browser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server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8778" y="787653"/>
            <a:ext cx="31730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NAVIGATOR</a:t>
            </a:r>
            <a:r>
              <a:rPr dirty="0" sz="2400" spc="-40"/>
              <a:t> </a:t>
            </a:r>
            <a:r>
              <a:rPr dirty="0" sz="2400" spc="-5"/>
              <a:t>OBJECT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717205"/>
            <a:ext cx="8077834" cy="476948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&lt;script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type="text/javascript"&gt;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document.write("Browser Name is: " + navigator.appName);  </a:t>
            </a:r>
            <a:r>
              <a:rPr dirty="0" sz="2000" spc="-5">
                <a:latin typeface="Arial"/>
                <a:cs typeface="Arial"/>
              </a:rPr>
              <a:t>document.write("&lt;br&gt;Browser </a:t>
            </a:r>
            <a:r>
              <a:rPr dirty="0" sz="2000">
                <a:latin typeface="Arial"/>
                <a:cs typeface="Arial"/>
              </a:rPr>
              <a:t>Code is: " + navigator.appCodeName);  document.write("&lt;br&gt;Browser Version No is: " + navigator.appVersion);  </a:t>
            </a:r>
            <a:r>
              <a:rPr dirty="0" sz="2000" spc="-5">
                <a:latin typeface="Arial"/>
                <a:cs typeface="Arial"/>
              </a:rPr>
              <a:t>document.write("&lt;br&gt;Platform </a:t>
            </a:r>
            <a:r>
              <a:rPr dirty="0" sz="2000">
                <a:latin typeface="Arial"/>
                <a:cs typeface="Arial"/>
              </a:rPr>
              <a:t>is: " + navigator.platform);  </a:t>
            </a:r>
            <a:r>
              <a:rPr dirty="0" sz="2000" spc="-5">
                <a:latin typeface="Arial"/>
                <a:cs typeface="Arial"/>
              </a:rPr>
              <a:t>document.write("&lt;br&gt;User </a:t>
            </a:r>
            <a:r>
              <a:rPr dirty="0" sz="2000">
                <a:latin typeface="Arial"/>
                <a:cs typeface="Arial"/>
              </a:rPr>
              <a:t>agent Header: " + navigator.userAgent);  document.write("&lt;br&gt;Cookies Enabled </a:t>
            </a:r>
            <a:r>
              <a:rPr dirty="0" sz="2000" spc="-5">
                <a:latin typeface="Arial"/>
                <a:cs typeface="Arial"/>
              </a:rPr>
              <a:t>is: </a:t>
            </a:r>
            <a:r>
              <a:rPr dirty="0" sz="2000">
                <a:latin typeface="Arial"/>
                <a:cs typeface="Arial"/>
              </a:rPr>
              <a:t>" +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navigator.cookieEnabled);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Arial"/>
                <a:cs typeface="Arial"/>
              </a:rPr>
              <a:t>&lt;/script&gt;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  <a:p>
            <a:pPr algn="r" marR="238760">
              <a:lnSpc>
                <a:spcPct val="100000"/>
              </a:lnSpc>
              <a:spcBef>
                <a:spcPts val="1340"/>
              </a:spcBef>
            </a:pPr>
            <a:r>
              <a:rPr dirty="0" sz="1200">
                <a:latin typeface="Times New Roman"/>
                <a:cs typeface="Times New Roman"/>
              </a:rPr>
              <a:t>55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191" y="1701749"/>
            <a:ext cx="7516495" cy="36849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Browser Name </a:t>
            </a:r>
            <a:r>
              <a:rPr dirty="0" sz="2400">
                <a:latin typeface="Arial"/>
                <a:cs typeface="Arial"/>
              </a:rPr>
              <a:t>is: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Netscape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Arial"/>
                <a:cs typeface="Arial"/>
              </a:rPr>
              <a:t>Browser Code </a:t>
            </a:r>
            <a:r>
              <a:rPr dirty="0" sz="2400">
                <a:latin typeface="Arial"/>
                <a:cs typeface="Arial"/>
              </a:rPr>
              <a:t>is: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Mozilla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Browser Version No </a:t>
            </a:r>
            <a:r>
              <a:rPr dirty="0" sz="2400">
                <a:latin typeface="Arial"/>
                <a:cs typeface="Arial"/>
              </a:rPr>
              <a:t>is: 5.0 </a:t>
            </a:r>
            <a:r>
              <a:rPr dirty="0" sz="2400" spc="-5">
                <a:latin typeface="Arial"/>
                <a:cs typeface="Arial"/>
              </a:rPr>
              <a:t>(Windows </a:t>
            </a:r>
            <a:r>
              <a:rPr dirty="0" sz="2400">
                <a:latin typeface="Arial"/>
                <a:cs typeface="Arial"/>
              </a:rPr>
              <a:t>NT 6.3; </a:t>
            </a:r>
            <a:r>
              <a:rPr dirty="0" sz="2400" spc="-5">
                <a:latin typeface="Arial"/>
                <a:cs typeface="Arial"/>
              </a:rPr>
              <a:t>Win64;  x64) AppleWebKit/537.36 (KHTML, like </a:t>
            </a:r>
            <a:r>
              <a:rPr dirty="0" sz="2400">
                <a:latin typeface="Arial"/>
                <a:cs typeface="Arial"/>
              </a:rPr>
              <a:t>Gecko)  Chrome/55.0.2883.87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Safari/537.36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Platform is: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Win32</a:t>
            </a:r>
            <a:endParaRPr sz="2400">
              <a:latin typeface="Arial"/>
              <a:cs typeface="Arial"/>
            </a:endParaRPr>
          </a:p>
          <a:p>
            <a:pPr marL="355600" marR="441325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User agent Header: Mozilla/5.0 (Windows </a:t>
            </a:r>
            <a:r>
              <a:rPr dirty="0" sz="2400">
                <a:latin typeface="Arial"/>
                <a:cs typeface="Arial"/>
              </a:rPr>
              <a:t>NT 6.3;  Win64; </a:t>
            </a:r>
            <a:r>
              <a:rPr dirty="0" sz="2400" spc="-5">
                <a:latin typeface="Arial"/>
                <a:cs typeface="Arial"/>
              </a:rPr>
              <a:t>x64) AppleWebKit/537.36 (KHTML, like  </a:t>
            </a:r>
            <a:r>
              <a:rPr dirty="0" sz="2400">
                <a:latin typeface="Arial"/>
                <a:cs typeface="Arial"/>
              </a:rPr>
              <a:t>Gecko) Chrome/55.0.2883.87 </a:t>
            </a:r>
            <a:r>
              <a:rPr dirty="0" sz="2400" spc="-5">
                <a:latin typeface="Arial"/>
                <a:cs typeface="Arial"/>
              </a:rPr>
              <a:t>Safari/537.36  Cookies Enabled </a:t>
            </a:r>
            <a:r>
              <a:rPr dirty="0" sz="2400">
                <a:latin typeface="Arial"/>
                <a:cs typeface="Arial"/>
              </a:rPr>
              <a:t>is: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6278067"/>
            <a:ext cx="703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Tutorial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56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4106" y="6307361"/>
            <a:ext cx="152400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200">
                <a:latin typeface="Times New Roman"/>
                <a:cs typeface="Times New Roman"/>
              </a:rPr>
              <a:t>57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146" y="787653"/>
            <a:ext cx="26200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SCREEN</a:t>
            </a:r>
            <a:r>
              <a:rPr dirty="0" sz="2400" spc="-45"/>
              <a:t> </a:t>
            </a:r>
            <a:r>
              <a:rPr dirty="0" sz="2400"/>
              <a:t>OBJECT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59740" y="1721668"/>
            <a:ext cx="8043545" cy="941069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screen </a:t>
            </a:r>
            <a:r>
              <a:rPr dirty="0" sz="2000">
                <a:latin typeface="Arial"/>
                <a:cs typeface="Arial"/>
              </a:rPr>
              <a:t>: </a:t>
            </a:r>
            <a:r>
              <a:rPr dirty="0" sz="2000" spc="-5">
                <a:latin typeface="Arial"/>
                <a:cs typeface="Arial"/>
              </a:rPr>
              <a:t>it will give information about </a:t>
            </a:r>
            <a:r>
              <a:rPr dirty="0" sz="2000">
                <a:latin typeface="Arial"/>
                <a:cs typeface="Arial"/>
              </a:rPr>
              <a:t>size of user’s </a:t>
            </a:r>
            <a:r>
              <a:rPr dirty="0" sz="2000" spc="-5">
                <a:latin typeface="Arial"/>
                <a:cs typeface="Arial"/>
              </a:rPr>
              <a:t>display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color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depth.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8450" y="2748026"/>
          <a:ext cx="8553450" cy="4040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/>
                <a:gridCol w="4267200"/>
              </a:tblGrid>
              <a:tr h="36563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Property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781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availHeight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96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147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Returns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height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 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screen  (excluding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Windows</a:t>
                      </a:r>
                      <a:r>
                        <a:rPr dirty="0" sz="18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30">
                          <a:latin typeface="Arial"/>
                          <a:cs typeface="Arial"/>
                        </a:rPr>
                        <a:t>Taskbar)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67805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availWidth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96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147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Returns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width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 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screen  (excluding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Windows</a:t>
                      </a:r>
                      <a:r>
                        <a:rPr dirty="0" sz="18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30">
                          <a:latin typeface="Arial"/>
                          <a:cs typeface="Arial"/>
                        </a:rPr>
                        <a:t>Taskbar)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781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colorDepth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90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Returns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bit depth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 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color palette 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displaying</a:t>
                      </a:r>
                      <a:r>
                        <a:rPr dirty="0" sz="1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images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7461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height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Returns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total height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screen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781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pixelDepth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939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Returns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color resolution (in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bits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per 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pixel)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 the</a:t>
                      </a:r>
                      <a:r>
                        <a:rPr dirty="0" sz="1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screen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800" spc="-15">
                          <a:latin typeface="Arial"/>
                          <a:cs typeface="Arial"/>
                        </a:rPr>
                        <a:t>width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Returns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total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width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 the</a:t>
                      </a:r>
                      <a:r>
                        <a:rPr dirty="0" sz="1800" spc="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screen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58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8402" y="722121"/>
            <a:ext cx="30918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Location</a:t>
            </a:r>
            <a:r>
              <a:rPr dirty="0" spc="-110"/>
              <a:t> </a:t>
            </a:r>
            <a:r>
              <a:rPr dirty="0" spc="-5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866341"/>
            <a:ext cx="8227059" cy="4278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5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location object contains information </a:t>
            </a:r>
            <a:r>
              <a:rPr dirty="0" sz="1800" spc="-10">
                <a:latin typeface="Arial"/>
                <a:cs typeface="Arial"/>
              </a:rPr>
              <a:t>about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current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URL.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location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object</a:t>
            </a:r>
            <a:r>
              <a:rPr dirty="0" sz="1800" spc="1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part</a:t>
            </a:r>
            <a:r>
              <a:rPr dirty="0" sz="1800" spc="1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window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object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and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accessed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through</a:t>
            </a:r>
            <a:r>
              <a:rPr dirty="0" sz="1800" spc="1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dirty="0" sz="1800" b="1">
                <a:latin typeface="Arial"/>
                <a:cs typeface="Arial"/>
              </a:rPr>
              <a:t>window.location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property.</a:t>
            </a:r>
            <a:endParaRPr sz="1800">
              <a:latin typeface="Arial"/>
              <a:cs typeface="Arial"/>
            </a:endParaRPr>
          </a:p>
          <a:p>
            <a:pPr marL="355600" marR="6350" indent="-342900">
              <a:lnSpc>
                <a:spcPct val="1501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This </a:t>
            </a:r>
            <a:r>
              <a:rPr dirty="0" sz="1800" spc="-5">
                <a:latin typeface="Arial"/>
                <a:cs typeface="Arial"/>
              </a:rPr>
              <a:t>differs from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document object because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document is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3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real  content;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location is simply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URL.</a:t>
            </a:r>
            <a:endParaRPr sz="1800">
              <a:latin typeface="Arial"/>
              <a:cs typeface="Arial"/>
            </a:endParaRPr>
          </a:p>
          <a:p>
            <a:pPr marL="355600" marR="7620" indent="-342900">
              <a:lnSpc>
                <a:spcPct val="15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URL consists of many components </a:t>
            </a:r>
            <a:r>
              <a:rPr dirty="0" sz="1800">
                <a:latin typeface="Arial"/>
                <a:cs typeface="Arial"/>
              </a:rPr>
              <a:t>that </a:t>
            </a:r>
            <a:r>
              <a:rPr dirty="0" sz="1800" spc="-5">
                <a:latin typeface="Arial"/>
                <a:cs typeface="Arial"/>
              </a:rPr>
              <a:t>define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address and method of   data transfer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a file.</a:t>
            </a:r>
            <a:endParaRPr sz="1800">
              <a:latin typeface="Arial"/>
              <a:cs typeface="Arial"/>
            </a:endParaRPr>
          </a:p>
          <a:p>
            <a:pPr marL="355600" marR="7620" indent="-342900">
              <a:lnSpc>
                <a:spcPct val="15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Pieces of a URL include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protocol (such </a:t>
            </a:r>
            <a:r>
              <a:rPr dirty="0" sz="1800">
                <a:latin typeface="Arial"/>
                <a:cs typeface="Arial"/>
              </a:rPr>
              <a:t>as </a:t>
            </a:r>
            <a:r>
              <a:rPr dirty="0" sz="1800" spc="-5">
                <a:latin typeface="Arial"/>
                <a:cs typeface="Arial"/>
              </a:rPr>
              <a:t>http:) and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hostname (such  as </a:t>
            </a:r>
            <a:r>
              <a:rPr dirty="0" sz="1800" spc="-10">
                <a:latin typeface="Arial"/>
                <a:cs typeface="Arial"/>
              </a:rPr>
              <a:t>www.giantco.com).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Setting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location.href</a:t>
            </a:r>
            <a:r>
              <a:rPr dirty="0" sz="1800" spc="80" b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property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primary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way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your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scripts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navigate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6264046"/>
            <a:ext cx="58781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0335" algn="l"/>
              </a:tabLst>
            </a:pPr>
            <a:r>
              <a:rPr dirty="0" sz="1800" spc="-5">
                <a:latin typeface="Arial"/>
                <a:cs typeface="Arial"/>
              </a:rPr>
              <a:t>other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pages:	</a:t>
            </a:r>
            <a:r>
              <a:rPr dirty="0" sz="1800" spc="-5" b="1">
                <a:latin typeface="Arial"/>
                <a:cs typeface="Arial"/>
              </a:rPr>
              <a:t>location.href </a:t>
            </a:r>
            <a:r>
              <a:rPr dirty="0" sz="1800" b="1">
                <a:latin typeface="Arial"/>
                <a:cs typeface="Arial"/>
              </a:rPr>
              <a:t>=</a:t>
            </a:r>
            <a:r>
              <a:rPr dirty="0" sz="1800" spc="4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  <a:hlinkClick r:id="rId2"/>
              </a:rPr>
              <a:t>“http</a:t>
            </a:r>
            <a:r>
              <a:rPr dirty="0" sz="1800" spc="-5" b="1">
                <a:latin typeface="Arial"/>
                <a:cs typeface="Arial"/>
              </a:rPr>
              <a:t>:</a:t>
            </a:r>
            <a:r>
              <a:rPr dirty="0" sz="1800" spc="-5" b="1">
                <a:latin typeface="Arial"/>
                <a:cs typeface="Arial"/>
                <a:hlinkClick r:id="rId2"/>
              </a:rPr>
              <a:t>//www.dannyg.com</a:t>
            </a:r>
            <a:r>
              <a:rPr dirty="0" sz="2000" spc="-5" b="1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59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8402" y="722121"/>
            <a:ext cx="30918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Location</a:t>
            </a:r>
            <a:r>
              <a:rPr dirty="0" spc="-110"/>
              <a:t> </a:t>
            </a:r>
            <a:r>
              <a:rPr dirty="0" spc="-5"/>
              <a:t>Object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7050" y="2355850"/>
          <a:ext cx="8096250" cy="3923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40386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Property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402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host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403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Returns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hostname and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port of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 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744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hostname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Returns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hostname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href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Returns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entire</a:t>
                      </a:r>
                      <a:r>
                        <a:rPr dirty="0" sz="18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744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pathname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Returns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path name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port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784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Returns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port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number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server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uses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 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744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protocol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Returns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protocol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4745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search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Returns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query portion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7606" y="627806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2685" y="722121"/>
            <a:ext cx="61880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Comparing </a:t>
            </a:r>
            <a:r>
              <a:rPr dirty="0" spc="-5"/>
              <a:t>Java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 spc="-5"/>
              <a:t>JavaScript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0" y="1850135"/>
            <a:ext cx="6553200" cy="4626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60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3182" y="722121"/>
            <a:ext cx="28047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History</a:t>
            </a:r>
            <a:r>
              <a:rPr dirty="0" spc="-90"/>
              <a:t> </a:t>
            </a:r>
            <a:r>
              <a:rPr dirty="0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21668"/>
            <a:ext cx="8225790" cy="432498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The history object contains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URLs visited by the user</a:t>
            </a:r>
            <a:r>
              <a:rPr dirty="0" sz="2000" spc="5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(within </a:t>
            </a:r>
            <a:r>
              <a:rPr dirty="0" sz="200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browser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window).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Each</a:t>
            </a:r>
            <a:r>
              <a:rPr dirty="0" sz="2000" spc="2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window</a:t>
            </a:r>
            <a:r>
              <a:rPr dirty="0" sz="2000" spc="2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maintains</a:t>
            </a:r>
            <a:r>
              <a:rPr dirty="0" sz="2000" spc="2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2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list</a:t>
            </a:r>
            <a:r>
              <a:rPr dirty="0" sz="2000" spc="2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2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recent</a:t>
            </a:r>
            <a:r>
              <a:rPr dirty="0" sz="2000" spc="2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pages</a:t>
            </a:r>
            <a:r>
              <a:rPr dirty="0" sz="2000" spc="3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that</a:t>
            </a:r>
            <a:r>
              <a:rPr dirty="0" sz="2000" spc="2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3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browser</a:t>
            </a:r>
            <a:r>
              <a:rPr dirty="0" sz="2000" spc="2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has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Arial"/>
                <a:cs typeface="Arial"/>
              </a:rPr>
              <a:t>visited.</a:t>
            </a:r>
            <a:endParaRPr sz="2000">
              <a:latin typeface="Arial"/>
              <a:cs typeface="Arial"/>
            </a:endParaRPr>
          </a:p>
          <a:p>
            <a:pPr algn="just" marL="355600" marR="5080" indent="-342900">
              <a:lnSpc>
                <a:spcPct val="150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While the </a:t>
            </a:r>
            <a:r>
              <a:rPr dirty="0" sz="2000" spc="-5">
                <a:latin typeface="Arial"/>
                <a:cs typeface="Arial"/>
              </a:rPr>
              <a:t>history object’s </a:t>
            </a:r>
            <a:r>
              <a:rPr dirty="0" sz="2000">
                <a:latin typeface="Arial"/>
                <a:cs typeface="Arial"/>
              </a:rPr>
              <a:t>list </a:t>
            </a:r>
            <a:r>
              <a:rPr dirty="0" sz="2000" spc="-5">
                <a:latin typeface="Arial"/>
                <a:cs typeface="Arial"/>
              </a:rPr>
              <a:t>contains </a:t>
            </a:r>
            <a:r>
              <a:rPr dirty="0" sz="2000">
                <a:latin typeface="Arial"/>
                <a:cs typeface="Arial"/>
              </a:rPr>
              <a:t>the URLs of recently visited  pages, </a:t>
            </a:r>
            <a:r>
              <a:rPr dirty="0" sz="2000" spc="-5">
                <a:latin typeface="Arial"/>
                <a:cs typeface="Arial"/>
              </a:rPr>
              <a:t>those </a:t>
            </a:r>
            <a:r>
              <a:rPr dirty="0" sz="2000">
                <a:latin typeface="Arial"/>
                <a:cs typeface="Arial"/>
              </a:rPr>
              <a:t>URLs are not </a:t>
            </a:r>
            <a:r>
              <a:rPr dirty="0" sz="2000" spc="-5">
                <a:latin typeface="Arial"/>
                <a:cs typeface="Arial"/>
              </a:rPr>
              <a:t>generally </a:t>
            </a:r>
            <a:r>
              <a:rPr dirty="0" sz="2000">
                <a:latin typeface="Arial"/>
                <a:cs typeface="Arial"/>
              </a:rPr>
              <a:t>accessible by script </a:t>
            </a:r>
            <a:r>
              <a:rPr dirty="0" sz="2000" spc="-10">
                <a:latin typeface="Arial"/>
                <a:cs typeface="Arial"/>
              </a:rPr>
              <a:t>due</a:t>
            </a:r>
            <a:r>
              <a:rPr dirty="0" sz="2000" spc="3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to  </a:t>
            </a:r>
            <a:r>
              <a:rPr dirty="0" sz="2000">
                <a:latin typeface="Arial"/>
                <a:cs typeface="Arial"/>
              </a:rPr>
              <a:t>privacy and security </a:t>
            </a:r>
            <a:r>
              <a:rPr dirty="0" sz="2000" spc="-5">
                <a:latin typeface="Arial"/>
                <a:cs typeface="Arial"/>
              </a:rPr>
              <a:t>limits </a:t>
            </a:r>
            <a:r>
              <a:rPr dirty="0" sz="2000">
                <a:latin typeface="Arial"/>
                <a:cs typeface="Arial"/>
              </a:rPr>
              <a:t>imposed by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browsers.</a:t>
            </a:r>
            <a:endParaRPr sz="2000">
              <a:latin typeface="Arial"/>
              <a:cs typeface="Arial"/>
            </a:endParaRPr>
          </a:p>
          <a:p>
            <a:pPr algn="just" marL="355600" marR="7620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Methods of </a:t>
            </a:r>
            <a:r>
              <a:rPr dirty="0" sz="2000" spc="-5">
                <a:latin typeface="Arial"/>
                <a:cs typeface="Arial"/>
              </a:rPr>
              <a:t>the history </a:t>
            </a:r>
            <a:r>
              <a:rPr dirty="0" sz="2000">
                <a:latin typeface="Arial"/>
                <a:cs typeface="Arial"/>
              </a:rPr>
              <a:t>object allow </a:t>
            </a:r>
            <a:r>
              <a:rPr dirty="0" sz="2000" spc="-10">
                <a:latin typeface="Arial"/>
                <a:cs typeface="Arial"/>
              </a:rPr>
              <a:t>for </a:t>
            </a:r>
            <a:r>
              <a:rPr dirty="0" sz="2000" spc="-5">
                <a:latin typeface="Arial"/>
                <a:cs typeface="Arial"/>
              </a:rPr>
              <a:t>navigating </a:t>
            </a:r>
            <a:r>
              <a:rPr dirty="0" sz="2000">
                <a:latin typeface="Arial"/>
                <a:cs typeface="Arial"/>
              </a:rPr>
              <a:t>backward </a:t>
            </a:r>
            <a:r>
              <a:rPr dirty="0" sz="2000" spc="-5">
                <a:latin typeface="Arial"/>
                <a:cs typeface="Arial"/>
              </a:rPr>
              <a:t>and  </a:t>
            </a:r>
            <a:r>
              <a:rPr dirty="0" sz="2000">
                <a:latin typeface="Arial"/>
                <a:cs typeface="Arial"/>
              </a:rPr>
              <a:t>forward through the history </a:t>
            </a:r>
            <a:r>
              <a:rPr dirty="0" sz="2000" spc="-5">
                <a:latin typeface="Arial"/>
                <a:cs typeface="Arial"/>
              </a:rPr>
              <a:t>relative to </a:t>
            </a:r>
            <a:r>
              <a:rPr dirty="0" sz="2000">
                <a:latin typeface="Arial"/>
                <a:cs typeface="Arial"/>
              </a:rPr>
              <a:t>the currently loaded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page.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61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3182" y="722121"/>
            <a:ext cx="28047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History</a:t>
            </a:r>
            <a:r>
              <a:rPr dirty="0" spc="-90"/>
              <a:t> </a:t>
            </a:r>
            <a:r>
              <a:rPr dirty="0"/>
              <a:t>Object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050" y="2508250"/>
          <a:ext cx="6115050" cy="331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Property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length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74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Returns the number</a:t>
                      </a:r>
                      <a:r>
                        <a:rPr dirty="0" sz="1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URLs in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history</a:t>
                      </a:r>
                      <a:r>
                        <a:rPr dirty="0" sz="1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u="heavy" sz="1800" b="1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Method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u="heavy" sz="1800" spc="-5" b="1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back()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54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Loads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previous URL</a:t>
                      </a:r>
                      <a:r>
                        <a:rPr dirty="0" sz="1800" spc="-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in  the history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forward()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155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Loads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next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URL in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history 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go()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68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Loads a specific URL</a:t>
                      </a:r>
                      <a:r>
                        <a:rPr dirty="0" sz="1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from  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history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62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3182" y="722121"/>
            <a:ext cx="28047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History</a:t>
            </a:r>
            <a:r>
              <a:rPr dirty="0" spc="-90"/>
              <a:t> </a:t>
            </a:r>
            <a:r>
              <a:rPr dirty="0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34162"/>
            <a:ext cx="6406515" cy="4782185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&lt;html&gt;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65"/>
              </a:spcBef>
            </a:pPr>
            <a:r>
              <a:rPr dirty="0" sz="1600" spc="-5">
                <a:latin typeface="Arial"/>
                <a:cs typeface="Arial"/>
              </a:rPr>
              <a:t>&lt;head&gt;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latin typeface="Arial"/>
                <a:cs typeface="Arial"/>
              </a:rPr>
              <a:t>&lt;script&gt;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latin typeface="Arial"/>
                <a:cs typeface="Arial"/>
              </a:rPr>
              <a:t>function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goBack()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dirty="0" sz="1600" spc="-5" b="1">
                <a:latin typeface="Arial"/>
                <a:cs typeface="Arial"/>
              </a:rPr>
              <a:t>window.history.go(-2);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latin typeface="Arial"/>
                <a:cs typeface="Arial"/>
              </a:rPr>
              <a:t>&lt;/script&gt;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latin typeface="Arial"/>
                <a:cs typeface="Arial"/>
              </a:rPr>
              <a:t>&lt;/head&gt;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65"/>
              </a:spcBef>
            </a:pPr>
            <a:r>
              <a:rPr dirty="0" sz="1600" spc="-10">
                <a:latin typeface="Arial"/>
                <a:cs typeface="Arial"/>
              </a:rPr>
              <a:t>&lt;body&gt;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latin typeface="Arial"/>
                <a:cs typeface="Arial"/>
              </a:rPr>
              <a:t>&lt;input type="button" value="Go back 2 pages"</a:t>
            </a:r>
            <a:r>
              <a:rPr dirty="0" sz="1600" spc="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onclick="goBack()"&gt;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latin typeface="Arial"/>
                <a:cs typeface="Arial"/>
              </a:rPr>
              <a:t>&lt;/body&gt;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latin typeface="Arial"/>
                <a:cs typeface="Arial"/>
              </a:rPr>
              <a:t>&lt;/html&gt;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63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9070" y="722121"/>
            <a:ext cx="30702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Link</a:t>
            </a:r>
            <a:r>
              <a:rPr dirty="0" spc="-110"/>
              <a:t> </a:t>
            </a:r>
            <a:r>
              <a:rPr dirty="0" spc="-5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28678"/>
            <a:ext cx="8225790" cy="307213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4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link</a:t>
            </a:r>
            <a:r>
              <a:rPr dirty="0" sz="1800" spc="4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object</a:t>
            </a:r>
            <a:r>
              <a:rPr dirty="0" sz="1800" spc="4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4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4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object</a:t>
            </a:r>
            <a:r>
              <a:rPr dirty="0" sz="1800" spc="4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model</a:t>
            </a:r>
            <a:r>
              <a:rPr dirty="0" sz="1800" spc="4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equivalent</a:t>
            </a:r>
            <a:r>
              <a:rPr dirty="0" sz="1800" spc="4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4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an</a:t>
            </a:r>
            <a:r>
              <a:rPr dirty="0" sz="1800" spc="409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&lt;A&gt;</a:t>
            </a:r>
            <a:r>
              <a:rPr dirty="0" sz="1800" spc="4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tag</a:t>
            </a:r>
            <a:r>
              <a:rPr dirty="0" sz="1800" spc="4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when</a:t>
            </a:r>
            <a:r>
              <a:rPr dirty="0" sz="1800" spc="4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4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tag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85"/>
              </a:spcBef>
            </a:pPr>
            <a:r>
              <a:rPr dirty="0" sz="1800" spc="-5">
                <a:latin typeface="Arial"/>
                <a:cs typeface="Arial"/>
              </a:rPr>
              <a:t>includes an HREF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attribute.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When </a:t>
            </a:r>
            <a:r>
              <a:rPr dirty="0" sz="1800" spc="-10">
                <a:latin typeface="Arial"/>
                <a:cs typeface="Arial"/>
              </a:rPr>
              <a:t>you want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click a link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execute a script rather than navigate </a:t>
            </a:r>
            <a:r>
              <a:rPr dirty="0" sz="1800">
                <a:latin typeface="Arial"/>
                <a:cs typeface="Arial"/>
              </a:rPr>
              <a:t>directly  to </a:t>
            </a:r>
            <a:r>
              <a:rPr dirty="0" sz="1800" spc="-5">
                <a:latin typeface="Arial"/>
                <a:cs typeface="Arial"/>
              </a:rPr>
              <a:t>another URL, </a:t>
            </a:r>
            <a:r>
              <a:rPr dirty="0" sz="1800" spc="-10">
                <a:latin typeface="Arial"/>
                <a:cs typeface="Arial"/>
              </a:rPr>
              <a:t>you </a:t>
            </a:r>
            <a:r>
              <a:rPr dirty="0" sz="1800" spc="-5">
                <a:latin typeface="Arial"/>
                <a:cs typeface="Arial"/>
              </a:rPr>
              <a:t>can redirect </a:t>
            </a:r>
            <a:r>
              <a:rPr dirty="0" sz="1800">
                <a:latin typeface="Arial"/>
                <a:cs typeface="Arial"/>
              </a:rPr>
              <a:t>the HREF </a:t>
            </a:r>
            <a:r>
              <a:rPr dirty="0" sz="1800" spc="-5">
                <a:latin typeface="Arial"/>
                <a:cs typeface="Arial"/>
              </a:rPr>
              <a:t>attribute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call a script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function.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technique called as </a:t>
            </a:r>
            <a:r>
              <a:rPr dirty="0" sz="1800" spc="-10" b="1">
                <a:latin typeface="Arial"/>
                <a:cs typeface="Arial"/>
              </a:rPr>
              <a:t>javascript:</a:t>
            </a:r>
            <a:r>
              <a:rPr dirty="0" sz="1800" spc="75" b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URL.</a:t>
            </a:r>
            <a:endParaRPr sz="1800">
              <a:latin typeface="Arial"/>
              <a:cs typeface="Arial"/>
            </a:endParaRPr>
          </a:p>
          <a:p>
            <a:pPr marL="355600" marR="6350" indent="-342900">
              <a:lnSpc>
                <a:spcPct val="15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  <a:tab pos="622300" algn="l"/>
                <a:tab pos="1126490" algn="l"/>
                <a:tab pos="1811020" algn="l"/>
                <a:tab pos="2266315" algn="l"/>
                <a:tab pos="2975610" algn="l"/>
                <a:tab pos="3304540" algn="l"/>
                <a:tab pos="3571240" algn="l"/>
                <a:tab pos="4509135" algn="l"/>
                <a:tab pos="5104765" algn="l"/>
                <a:tab pos="5560695" algn="l"/>
                <a:tab pos="6842759" algn="l"/>
                <a:tab pos="7501255" algn="l"/>
                <a:tab pos="8083550" algn="l"/>
              </a:tabLst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25">
                <a:latin typeface="Arial"/>
                <a:cs typeface="Arial"/>
              </a:rPr>
              <a:t>y</a:t>
            </a:r>
            <a:r>
              <a:rPr dirty="0" sz="1800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p</a:t>
            </a:r>
            <a:r>
              <a:rPr dirty="0" sz="1800" spc="-15">
                <a:latin typeface="Arial"/>
                <a:cs typeface="Arial"/>
              </a:rPr>
              <a:t>l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	the	</a:t>
            </a:r>
            <a:r>
              <a:rPr dirty="0" sz="1800" spc="-5">
                <a:latin typeface="Arial"/>
                <a:cs typeface="Arial"/>
              </a:rPr>
              <a:t>name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	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	fu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ction</a:t>
            </a:r>
            <a:r>
              <a:rPr dirty="0" sz="1800">
                <a:latin typeface="Arial"/>
                <a:cs typeface="Arial"/>
              </a:rPr>
              <a:t>	after	the	</a:t>
            </a:r>
            <a:r>
              <a:rPr dirty="0" sz="1800" b="1">
                <a:latin typeface="Arial"/>
                <a:cs typeface="Arial"/>
              </a:rPr>
              <a:t>j</a:t>
            </a:r>
            <a:r>
              <a:rPr dirty="0" sz="1800" spc="5" b="1">
                <a:latin typeface="Arial"/>
                <a:cs typeface="Arial"/>
              </a:rPr>
              <a:t>a</a:t>
            </a:r>
            <a:r>
              <a:rPr dirty="0" sz="1800" spc="-35" b="1">
                <a:latin typeface="Arial"/>
                <a:cs typeface="Arial"/>
              </a:rPr>
              <a:t>v</a:t>
            </a:r>
            <a:r>
              <a:rPr dirty="0" sz="1800" b="1">
                <a:latin typeface="Arial"/>
                <a:cs typeface="Arial"/>
              </a:rPr>
              <a:t>a</a:t>
            </a:r>
            <a:r>
              <a:rPr dirty="0" sz="1800" spc="-5" b="1">
                <a:latin typeface="Arial"/>
                <a:cs typeface="Arial"/>
              </a:rPr>
              <a:t>s</a:t>
            </a:r>
            <a:r>
              <a:rPr dirty="0" sz="1800" spc="-15" b="1">
                <a:latin typeface="Arial"/>
                <a:cs typeface="Arial"/>
              </a:rPr>
              <a:t>c</a:t>
            </a:r>
            <a:r>
              <a:rPr dirty="0" sz="1800" b="1">
                <a:latin typeface="Arial"/>
                <a:cs typeface="Arial"/>
              </a:rPr>
              <a:t>r</a:t>
            </a:r>
            <a:r>
              <a:rPr dirty="0" sz="1800" spc="5" b="1">
                <a:latin typeface="Arial"/>
                <a:cs typeface="Arial"/>
              </a:rPr>
              <a:t>i</a:t>
            </a:r>
            <a:r>
              <a:rPr dirty="0" sz="1800" b="1">
                <a:latin typeface="Arial"/>
                <a:cs typeface="Arial"/>
              </a:rPr>
              <a:t>p</a:t>
            </a:r>
            <a:r>
              <a:rPr dirty="0" sz="1800" spc="10" b="1">
                <a:latin typeface="Arial"/>
                <a:cs typeface="Arial"/>
              </a:rPr>
              <a:t>t</a:t>
            </a:r>
            <a:r>
              <a:rPr dirty="0" sz="1800" b="1">
                <a:latin typeface="Arial"/>
                <a:cs typeface="Arial"/>
              </a:rPr>
              <a:t>:	</a:t>
            </a:r>
            <a:r>
              <a:rPr dirty="0" sz="1800" spc="-5">
                <a:latin typeface="Arial"/>
                <a:cs typeface="Arial"/>
              </a:rPr>
              <a:t>U</a:t>
            </a:r>
            <a:r>
              <a:rPr dirty="0" sz="1800" spc="-15">
                <a:latin typeface="Arial"/>
                <a:cs typeface="Arial"/>
              </a:rPr>
              <a:t>R</a:t>
            </a:r>
            <a:r>
              <a:rPr dirty="0" sz="1800">
                <a:latin typeface="Arial"/>
                <a:cs typeface="Arial"/>
              </a:rPr>
              <a:t>L,	</a:t>
            </a:r>
            <a:r>
              <a:rPr dirty="0" sz="1800" spc="-5">
                <a:latin typeface="Arial"/>
                <a:cs typeface="Arial"/>
              </a:rPr>
              <a:t>th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a  </a:t>
            </a:r>
            <a:r>
              <a:rPr dirty="0" sz="1800" spc="-5">
                <a:latin typeface="Arial"/>
                <a:cs typeface="Arial"/>
              </a:rPr>
              <a:t>scriptable </a:t>
            </a:r>
            <a:r>
              <a:rPr dirty="0" sz="1800" spc="-10">
                <a:latin typeface="Arial"/>
                <a:cs typeface="Arial"/>
              </a:rPr>
              <a:t>browser </a:t>
            </a:r>
            <a:r>
              <a:rPr dirty="0" sz="1800" spc="-5">
                <a:latin typeface="Arial"/>
                <a:cs typeface="Arial"/>
              </a:rPr>
              <a:t>runs that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function.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64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9070" y="722121"/>
            <a:ext cx="30702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Link</a:t>
            </a:r>
            <a:r>
              <a:rPr dirty="0" spc="-110"/>
              <a:t> </a:t>
            </a:r>
            <a:r>
              <a:rPr dirty="0" spc="-5"/>
              <a:t>Object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627" rIns="0" bIns="0" rtlCol="0" vert="horz">
            <a:spAutoFit/>
          </a:bodyPr>
          <a:lstStyle/>
          <a:p>
            <a:pPr marL="35750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>
                <a:latin typeface="Arial"/>
                <a:cs typeface="Arial"/>
              </a:rPr>
              <a:t>The function should probably perform some navigation </a:t>
            </a:r>
            <a:r>
              <a:rPr dirty="0" spc="-5">
                <a:latin typeface="Arial"/>
                <a:cs typeface="Arial"/>
              </a:rPr>
              <a:t>in </a:t>
            </a:r>
            <a:r>
              <a:rPr dirty="0">
                <a:latin typeface="Arial"/>
                <a:cs typeface="Arial"/>
              </a:rPr>
              <a:t>the</a:t>
            </a:r>
            <a:r>
              <a:rPr dirty="0" spc="-18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end.</a:t>
            </a:r>
          </a:p>
          <a:p>
            <a:pPr marL="357505">
              <a:lnSpc>
                <a:spcPct val="100000"/>
              </a:lnSpc>
              <a:spcBef>
                <a:spcPts val="1685"/>
              </a:spcBef>
            </a:pPr>
            <a:r>
              <a:rPr dirty="0">
                <a:latin typeface="Arial"/>
                <a:cs typeface="Arial"/>
              </a:rPr>
              <a:t>The syntax for this construction </a:t>
            </a:r>
            <a:r>
              <a:rPr dirty="0" spc="-5">
                <a:latin typeface="Arial"/>
                <a:cs typeface="Arial"/>
              </a:rPr>
              <a:t>in </a:t>
            </a:r>
            <a:r>
              <a:rPr dirty="0">
                <a:latin typeface="Arial"/>
                <a:cs typeface="Arial"/>
              </a:rPr>
              <a:t>a link </a:t>
            </a:r>
            <a:r>
              <a:rPr dirty="0" spc="-5">
                <a:latin typeface="Arial"/>
                <a:cs typeface="Arial"/>
              </a:rPr>
              <a:t>is </a:t>
            </a:r>
            <a:r>
              <a:rPr dirty="0">
                <a:latin typeface="Arial"/>
                <a:cs typeface="Arial"/>
              </a:rPr>
              <a:t>as</a:t>
            </a:r>
            <a:r>
              <a:rPr dirty="0" spc="-12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follows:</a:t>
            </a:r>
          </a:p>
          <a:p>
            <a:pPr marL="357505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pc="5" b="1">
                <a:latin typeface="Arial"/>
                <a:cs typeface="Arial"/>
              </a:rPr>
              <a:t>&lt;A</a:t>
            </a:r>
            <a:r>
              <a:rPr dirty="0" spc="-15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HREF=”javascript:void”</a:t>
            </a:r>
          </a:p>
          <a:p>
            <a:pPr marL="357505">
              <a:lnSpc>
                <a:spcPct val="100000"/>
              </a:lnSpc>
              <a:spcBef>
                <a:spcPts val="1200"/>
              </a:spcBef>
              <a:tabLst>
                <a:tab pos="7151370" algn="l"/>
              </a:tabLst>
            </a:pPr>
            <a:r>
              <a:rPr dirty="0" spc="-5" b="1">
                <a:latin typeface="Arial"/>
                <a:cs typeface="Arial"/>
              </a:rPr>
              <a:t>onClick=“</a:t>
            </a:r>
            <a:r>
              <a:rPr dirty="0" spc="-5" b="1" i="1">
                <a:latin typeface="Arial"/>
                <a:cs typeface="Arial"/>
              </a:rPr>
              <a:t>functionName([parameter1]..[parameterN])”&gt;	</a:t>
            </a:r>
            <a:r>
              <a:rPr dirty="0" b="1" i="1">
                <a:latin typeface="Arial"/>
                <a:cs typeface="Arial"/>
              </a:rPr>
              <a:t>&lt;/A&gt;</a:t>
            </a:r>
          </a:p>
          <a:p>
            <a:pPr marL="357505" marR="5080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>
                <a:latin typeface="Arial"/>
                <a:cs typeface="Arial"/>
              </a:rPr>
              <a:t>The void </a:t>
            </a:r>
            <a:r>
              <a:rPr dirty="0" spc="-5">
                <a:latin typeface="Arial"/>
                <a:cs typeface="Arial"/>
              </a:rPr>
              <a:t>keyword prevents the </a:t>
            </a:r>
            <a:r>
              <a:rPr dirty="0">
                <a:latin typeface="Arial"/>
                <a:cs typeface="Arial"/>
              </a:rPr>
              <a:t>link </a:t>
            </a:r>
            <a:r>
              <a:rPr dirty="0" spc="-5">
                <a:latin typeface="Arial"/>
                <a:cs typeface="Arial"/>
              </a:rPr>
              <a:t>from trying </a:t>
            </a:r>
            <a:r>
              <a:rPr dirty="0" spc="-10">
                <a:latin typeface="Arial"/>
                <a:cs typeface="Arial"/>
              </a:rPr>
              <a:t>to </a:t>
            </a:r>
            <a:r>
              <a:rPr dirty="0">
                <a:latin typeface="Arial"/>
                <a:cs typeface="Arial"/>
              </a:rPr>
              <a:t>display </a:t>
            </a:r>
            <a:r>
              <a:rPr dirty="0" spc="-5">
                <a:latin typeface="Arial"/>
                <a:cs typeface="Arial"/>
              </a:rPr>
              <a:t>any </a:t>
            </a:r>
            <a:r>
              <a:rPr dirty="0">
                <a:latin typeface="Arial"/>
                <a:cs typeface="Arial"/>
              </a:rPr>
              <a:t>value  that the function may</a:t>
            </a:r>
            <a:r>
              <a:rPr dirty="0" spc="-9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return.</a:t>
            </a:r>
          </a:p>
          <a:p>
            <a:pPr marL="357505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6870" algn="l"/>
                <a:tab pos="357505" algn="l"/>
                <a:tab pos="1666239" algn="l"/>
                <a:tab pos="2341880" algn="l"/>
                <a:tab pos="3608704" algn="l"/>
                <a:tab pos="4068445" algn="l"/>
                <a:tab pos="4489450" algn="l"/>
                <a:tab pos="5135880" algn="l"/>
                <a:tab pos="5723890" algn="l"/>
                <a:tab pos="6695440" algn="l"/>
                <a:tab pos="7625080" algn="l"/>
                <a:tab pos="7927975" algn="l"/>
              </a:tabLst>
            </a:pPr>
            <a:r>
              <a:rPr dirty="0">
                <a:latin typeface="Arial"/>
                <a:cs typeface="Arial"/>
              </a:rPr>
              <a:t>javas</a:t>
            </a:r>
            <a:r>
              <a:rPr dirty="0">
                <a:latin typeface="Arial"/>
                <a:cs typeface="Arial"/>
              </a:rPr>
              <a:t>crip</a:t>
            </a:r>
            <a:r>
              <a:rPr dirty="0" spc="-1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: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1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RL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t</a:t>
            </a:r>
            <a:r>
              <a:rPr dirty="0" spc="-2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</a:t>
            </a:r>
            <a:r>
              <a:rPr dirty="0" spc="-1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niq</a:t>
            </a:r>
            <a:r>
              <a:rPr dirty="0" spc="-15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f</a:t>
            </a:r>
            <a:r>
              <a:rPr dirty="0" spc="-2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all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ta</a:t>
            </a:r>
            <a:r>
              <a:rPr dirty="0" spc="-2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2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hat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i</a:t>
            </a:r>
            <a:r>
              <a:rPr dirty="0" spc="-15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clu</a:t>
            </a:r>
            <a:r>
              <a:rPr dirty="0" spc="-1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HR</a:t>
            </a:r>
            <a:r>
              <a:rPr dirty="0" spc="-1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1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an</a:t>
            </a:r>
          </a:p>
          <a:p>
            <a:pPr marL="357505">
              <a:lnSpc>
                <a:spcPct val="100000"/>
              </a:lnSpc>
              <a:spcBef>
                <a:spcPts val="1205"/>
              </a:spcBef>
            </a:pPr>
            <a:r>
              <a:rPr dirty="0">
                <a:latin typeface="Arial"/>
                <a:cs typeface="Arial"/>
              </a:rPr>
              <a:t>attribute accepts a URL, </a:t>
            </a:r>
            <a:r>
              <a:rPr dirty="0" spc="-5">
                <a:latin typeface="Arial"/>
                <a:cs typeface="Arial"/>
              </a:rPr>
              <a:t>it </a:t>
            </a:r>
            <a:r>
              <a:rPr dirty="0">
                <a:latin typeface="Arial"/>
                <a:cs typeface="Arial"/>
              </a:rPr>
              <a:t>can accept this javascript: </a:t>
            </a:r>
            <a:r>
              <a:rPr dirty="0" spc="5">
                <a:latin typeface="Arial"/>
                <a:cs typeface="Arial"/>
              </a:rPr>
              <a:t>URL</a:t>
            </a:r>
            <a:r>
              <a:rPr dirty="0" spc="-21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65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1225" y="722121"/>
            <a:ext cx="66897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DOM &amp; </a:t>
            </a:r>
            <a:r>
              <a:rPr dirty="0" spc="-5"/>
              <a:t>Web </a:t>
            </a:r>
            <a:r>
              <a:rPr dirty="0"/>
              <a:t>Browser</a:t>
            </a:r>
            <a:r>
              <a:rPr dirty="0" spc="-75"/>
              <a:t> </a:t>
            </a:r>
            <a:r>
              <a:rPr dirty="0"/>
              <a:t>Environment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21668"/>
            <a:ext cx="8225790" cy="426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2900">
              <a:lnSpc>
                <a:spcPct val="15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Document Object Model </a:t>
            </a:r>
            <a:r>
              <a:rPr dirty="0" sz="2000" spc="-5">
                <a:latin typeface="Arial"/>
                <a:cs typeface="Arial"/>
              </a:rPr>
              <a:t>(DOM) is </a:t>
            </a:r>
            <a:r>
              <a:rPr dirty="0" sz="2000">
                <a:latin typeface="Arial"/>
                <a:cs typeface="Arial"/>
              </a:rPr>
              <a:t>a set of </a:t>
            </a:r>
            <a:r>
              <a:rPr dirty="0" sz="2000" spc="-5">
                <a:latin typeface="Arial"/>
                <a:cs typeface="Arial"/>
              </a:rPr>
              <a:t>platform independent and  </a:t>
            </a:r>
            <a:r>
              <a:rPr dirty="0" sz="2000">
                <a:latin typeface="Arial"/>
                <a:cs typeface="Arial"/>
              </a:rPr>
              <a:t>language </a:t>
            </a:r>
            <a:r>
              <a:rPr dirty="0" sz="2000" spc="-5">
                <a:latin typeface="Arial"/>
                <a:cs typeface="Arial"/>
              </a:rPr>
              <a:t>neutral </a:t>
            </a:r>
            <a:r>
              <a:rPr dirty="0" sz="2000">
                <a:latin typeface="Arial"/>
                <a:cs typeface="Arial"/>
              </a:rPr>
              <a:t>application </a:t>
            </a:r>
            <a:r>
              <a:rPr dirty="0" sz="2000" spc="-5">
                <a:latin typeface="Arial"/>
                <a:cs typeface="Arial"/>
              </a:rPr>
              <a:t>programming interface </a:t>
            </a:r>
            <a:r>
              <a:rPr dirty="0" sz="2000">
                <a:latin typeface="Arial"/>
                <a:cs typeface="Arial"/>
              </a:rPr>
              <a:t>which describes  how </a:t>
            </a:r>
            <a:r>
              <a:rPr dirty="0" sz="2000" spc="-10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access and </a:t>
            </a:r>
            <a:r>
              <a:rPr dirty="0" sz="2000" spc="-5">
                <a:latin typeface="Arial"/>
                <a:cs typeface="Arial"/>
              </a:rPr>
              <a:t>manipulate the information stored in </a:t>
            </a:r>
            <a:r>
              <a:rPr dirty="0" sz="2000">
                <a:latin typeface="Arial"/>
                <a:cs typeface="Arial"/>
              </a:rPr>
              <a:t>XML, XHTML  and JavaScript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documents.</a:t>
            </a:r>
            <a:endParaRPr sz="2000">
              <a:latin typeface="Arial"/>
              <a:cs typeface="Arial"/>
            </a:endParaRPr>
          </a:p>
          <a:p>
            <a:pPr algn="just" marL="355600" marR="5080" indent="-342900">
              <a:lnSpc>
                <a:spcPct val="15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DOM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 spc="-10">
                <a:latin typeface="Arial"/>
                <a:cs typeface="Arial"/>
              </a:rPr>
              <a:t>an </a:t>
            </a:r>
            <a:r>
              <a:rPr dirty="0" sz="2000" spc="-5">
                <a:latin typeface="Arial"/>
                <a:cs typeface="Arial"/>
              </a:rPr>
              <a:t>API </a:t>
            </a:r>
            <a:r>
              <a:rPr dirty="0" sz="2000">
                <a:latin typeface="Arial"/>
                <a:cs typeface="Arial"/>
              </a:rPr>
              <a:t>that defines the </a:t>
            </a:r>
            <a:r>
              <a:rPr dirty="0" sz="2000" spc="-5">
                <a:latin typeface="Arial"/>
                <a:cs typeface="Arial"/>
              </a:rPr>
              <a:t>interface between XHTML and  </a:t>
            </a:r>
            <a:r>
              <a:rPr dirty="0" sz="2000">
                <a:latin typeface="Arial"/>
                <a:cs typeface="Arial"/>
              </a:rPr>
              <a:t>application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program.</a:t>
            </a:r>
            <a:endParaRPr sz="2000">
              <a:latin typeface="Arial"/>
              <a:cs typeface="Arial"/>
            </a:endParaRPr>
          </a:p>
          <a:p>
            <a:pPr algn="just" marL="355600" marR="5080" indent="-342900">
              <a:lnSpc>
                <a:spcPct val="1501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That means, suppose application </a:t>
            </a:r>
            <a:r>
              <a:rPr dirty="0" sz="2000" spc="-5">
                <a:latin typeface="Arial"/>
                <a:cs typeface="Arial"/>
              </a:rPr>
              <a:t>program is written in </a:t>
            </a:r>
            <a:r>
              <a:rPr dirty="0" sz="2000">
                <a:latin typeface="Arial"/>
                <a:cs typeface="Arial"/>
              </a:rPr>
              <a:t>JAVA and </a:t>
            </a:r>
            <a:r>
              <a:rPr dirty="0" sz="2000" spc="-5">
                <a:latin typeface="Arial"/>
                <a:cs typeface="Arial"/>
              </a:rPr>
              <a:t>this  </a:t>
            </a:r>
            <a:r>
              <a:rPr dirty="0" sz="2000">
                <a:latin typeface="Arial"/>
                <a:cs typeface="Arial"/>
              </a:rPr>
              <a:t>java </a:t>
            </a:r>
            <a:r>
              <a:rPr dirty="0" sz="2000" spc="-5">
                <a:latin typeface="Arial"/>
                <a:cs typeface="Arial"/>
              </a:rPr>
              <a:t>program wants to access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elements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XHTML </a:t>
            </a:r>
            <a:r>
              <a:rPr dirty="0" sz="2000">
                <a:latin typeface="Arial"/>
                <a:cs typeface="Arial"/>
              </a:rPr>
              <a:t>web </a:t>
            </a:r>
            <a:r>
              <a:rPr dirty="0" sz="2000" spc="-5">
                <a:latin typeface="Arial"/>
                <a:cs typeface="Arial"/>
              </a:rPr>
              <a:t>document  </a:t>
            </a:r>
            <a:r>
              <a:rPr dirty="0" sz="2000">
                <a:latin typeface="Arial"/>
                <a:cs typeface="Arial"/>
              </a:rPr>
              <a:t>then </a:t>
            </a:r>
            <a:r>
              <a:rPr dirty="0" sz="2000" spc="-5">
                <a:latin typeface="Arial"/>
                <a:cs typeface="Arial"/>
              </a:rPr>
              <a:t>it is </a:t>
            </a:r>
            <a:r>
              <a:rPr dirty="0" sz="2000">
                <a:latin typeface="Arial"/>
                <a:cs typeface="Arial"/>
              </a:rPr>
              <a:t>possible by using a set of </a:t>
            </a:r>
            <a:r>
              <a:rPr dirty="0" sz="2000" spc="-5">
                <a:latin typeface="Arial"/>
                <a:cs typeface="Arial"/>
              </a:rPr>
              <a:t>API </a:t>
            </a:r>
            <a:r>
              <a:rPr dirty="0" sz="2000">
                <a:latin typeface="Arial"/>
                <a:cs typeface="Arial"/>
              </a:rPr>
              <a:t>which belongs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66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8301" y="722121"/>
            <a:ext cx="46951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DOM History and</a:t>
            </a:r>
            <a:r>
              <a:rPr dirty="0" spc="-120"/>
              <a:t> </a:t>
            </a:r>
            <a:r>
              <a:rPr dirty="0" spc="-5"/>
              <a:t>Levels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21668"/>
            <a:ext cx="8225155" cy="941069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41630" algn="l"/>
                <a:tab pos="1237615" algn="l"/>
                <a:tab pos="1989455" algn="l"/>
                <a:tab pos="2602230" algn="l"/>
                <a:tab pos="4216400" algn="l"/>
                <a:tab pos="4573270" algn="l"/>
                <a:tab pos="5807710" algn="l"/>
                <a:tab pos="6320155" algn="l"/>
                <a:tab pos="7452359" algn="l"/>
              </a:tabLst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imple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D</a:t>
            </a:r>
            <a:r>
              <a:rPr dirty="0" sz="2000" spc="5">
                <a:latin typeface="Arial"/>
                <a:cs typeface="Arial"/>
              </a:rPr>
              <a:t>OM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w</a:t>
            </a:r>
            <a:r>
              <a:rPr dirty="0" sz="2000" spc="-1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i</a:t>
            </a:r>
            <a:r>
              <a:rPr dirty="0" sz="2000" spc="-1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plemen</a:t>
            </a:r>
            <a:r>
              <a:rPr dirty="0" sz="2000" spc="-2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Net</a:t>
            </a:r>
            <a:r>
              <a:rPr dirty="0" sz="2000" spc="-1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c</a:t>
            </a:r>
            <a:r>
              <a:rPr dirty="0" sz="2000" spc="-1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pe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5">
                <a:latin typeface="Arial"/>
                <a:cs typeface="Arial"/>
              </a:rPr>
              <a:t>2</a:t>
            </a:r>
            <a:r>
              <a:rPr dirty="0" sz="2000" spc="-10">
                <a:latin typeface="Arial"/>
                <a:cs typeface="Arial"/>
              </a:rPr>
              <a:t>.</a:t>
            </a:r>
            <a:r>
              <a:rPr dirty="0" sz="2000">
                <a:latin typeface="Arial"/>
                <a:cs typeface="Arial"/>
              </a:rPr>
              <a:t>0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5">
                <a:latin typeface="Arial"/>
                <a:cs typeface="Arial"/>
              </a:rPr>
              <a:t>b</a:t>
            </a:r>
            <a:r>
              <a:rPr dirty="0" sz="2000">
                <a:latin typeface="Arial"/>
                <a:cs typeface="Arial"/>
              </a:rPr>
              <a:t>rows</a:t>
            </a:r>
            <a:r>
              <a:rPr dirty="0" sz="2000" spc="-15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.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25" b="1">
                <a:latin typeface="Arial"/>
                <a:cs typeface="Arial"/>
              </a:rPr>
              <a:t>w</a:t>
            </a:r>
            <a:r>
              <a:rPr dirty="0" sz="2000" spc="-15" b="1">
                <a:latin typeface="Arial"/>
                <a:cs typeface="Arial"/>
              </a:rPr>
              <a:t>r</a:t>
            </a:r>
            <a:r>
              <a:rPr dirty="0" sz="2000" spc="-20" b="1">
                <a:latin typeface="Arial"/>
                <a:cs typeface="Arial"/>
              </a:rPr>
              <a:t>i</a:t>
            </a:r>
            <a:r>
              <a:rPr dirty="0" sz="2000" spc="-10" b="1">
                <a:latin typeface="Arial"/>
                <a:cs typeface="Arial"/>
              </a:rPr>
              <a:t>t</a:t>
            </a:r>
            <a:r>
              <a:rPr dirty="0" sz="2000" spc="-15" b="1">
                <a:latin typeface="Arial"/>
                <a:cs typeface="Arial"/>
              </a:rPr>
              <a:t>e</a:t>
            </a:r>
            <a:r>
              <a:rPr dirty="0" sz="2000" spc="-10" b="1">
                <a:latin typeface="Arial"/>
                <a:cs typeface="Arial"/>
              </a:rPr>
              <a:t>(</a:t>
            </a:r>
            <a:r>
              <a:rPr dirty="0" sz="2000" b="1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method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used.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4650" y="2757551"/>
          <a:ext cx="8401050" cy="3375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6400800"/>
              </a:tblGrid>
              <a:tr h="4467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9142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DOM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50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This model is supported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early browsers. This level could  support JavaScript. This version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was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implemented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in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Netscape 3.0 and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IE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3.0</a:t>
                      </a:r>
                      <a:r>
                        <a:rPr dirty="0" sz="18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browser.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467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DOM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Issued in 1998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which was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focused on XHTML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&amp;</a:t>
                      </a:r>
                      <a:r>
                        <a:rPr dirty="0" sz="1800" spc="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XML.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DOM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445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2336800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Issued  in </a:t>
                      </a:r>
                      <a:r>
                        <a:rPr dirty="0" sz="1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2000 </a:t>
                      </a:r>
                      <a:r>
                        <a:rPr dirty="0" sz="18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that	could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specify 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style sheet.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It</a:t>
                      </a:r>
                      <a:r>
                        <a:rPr dirty="0" sz="1800" spc="4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also  supports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event model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document.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9143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DOM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31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Current release of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DOM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specification published in 2004.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this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version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could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deal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XML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DTD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schema,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document validations, document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views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800" spc="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formatting.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67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3203" y="722121"/>
            <a:ext cx="19456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DOM</a:t>
            </a:r>
            <a:r>
              <a:rPr dirty="0" spc="-90"/>
              <a:t> </a:t>
            </a:r>
            <a:r>
              <a:rPr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7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305"/>
              </a:spcBef>
            </a:pPr>
            <a:r>
              <a:rPr dirty="0">
                <a:latin typeface="Arial"/>
                <a:cs typeface="Arial"/>
              </a:rPr>
              <a:t>The</a:t>
            </a:r>
            <a:r>
              <a:rPr dirty="0" spc="44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document</a:t>
            </a:r>
            <a:r>
              <a:rPr dirty="0" spc="434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in</a:t>
            </a:r>
            <a:r>
              <a:rPr dirty="0" spc="43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DOM</a:t>
            </a:r>
            <a:r>
              <a:rPr dirty="0" spc="43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are</a:t>
            </a:r>
            <a:r>
              <a:rPr dirty="0" spc="42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represented</a:t>
            </a:r>
            <a:r>
              <a:rPr dirty="0" spc="44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using</a:t>
            </a:r>
            <a:r>
              <a:rPr dirty="0" spc="434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dirty="0" spc="43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tree</a:t>
            </a:r>
            <a:r>
              <a:rPr dirty="0" spc="44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like</a:t>
            </a:r>
            <a:r>
              <a:rPr dirty="0" spc="434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structure</a:t>
            </a:r>
            <a:r>
              <a:rPr dirty="0" spc="44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in</a:t>
            </a:r>
          </a:p>
          <a:p>
            <a:pPr algn="ctr" marL="1905" marR="2256790">
              <a:lnSpc>
                <a:spcPct val="100000"/>
              </a:lnSpc>
              <a:spcBef>
                <a:spcPts val="1200"/>
              </a:spcBef>
            </a:pPr>
            <a:r>
              <a:rPr dirty="0">
                <a:latin typeface="Arial"/>
                <a:cs typeface="Arial"/>
              </a:rPr>
              <a:t>which every element </a:t>
            </a:r>
            <a:r>
              <a:rPr dirty="0" spc="-5">
                <a:latin typeface="Arial"/>
                <a:cs typeface="Arial"/>
              </a:rPr>
              <a:t>is </a:t>
            </a:r>
            <a:r>
              <a:rPr dirty="0">
                <a:latin typeface="Arial"/>
                <a:cs typeface="Arial"/>
              </a:rPr>
              <a:t>represented as a</a:t>
            </a:r>
            <a:r>
              <a:rPr dirty="0" spc="-13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node.</a:t>
            </a:r>
          </a:p>
          <a:p>
            <a:pPr marL="14604">
              <a:lnSpc>
                <a:spcPct val="100000"/>
              </a:lnSpc>
              <a:spcBef>
                <a:spcPts val="1680"/>
              </a:spcBef>
            </a:pPr>
            <a:r>
              <a:rPr dirty="0" b="1">
                <a:latin typeface="Arial"/>
                <a:cs typeface="Arial"/>
              </a:rPr>
              <a:t>Basic terminologies used </a:t>
            </a:r>
            <a:r>
              <a:rPr dirty="0" spc="-5" b="1">
                <a:latin typeface="Arial"/>
                <a:cs typeface="Arial"/>
              </a:rPr>
              <a:t>in </a:t>
            </a:r>
            <a:r>
              <a:rPr dirty="0" b="1">
                <a:latin typeface="Arial"/>
                <a:cs typeface="Arial"/>
              </a:rPr>
              <a:t>DOM tree as</a:t>
            </a:r>
            <a:r>
              <a:rPr dirty="0" spc="-14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follows:</a:t>
            </a:r>
          </a:p>
          <a:p>
            <a:pPr marL="471805" indent="-45720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471805" algn="l"/>
                <a:tab pos="472440" algn="l"/>
              </a:tabLst>
            </a:pPr>
            <a:r>
              <a:rPr dirty="0" spc="-5">
                <a:latin typeface="Arial"/>
                <a:cs typeface="Arial"/>
              </a:rPr>
              <a:t>Every </a:t>
            </a:r>
            <a:r>
              <a:rPr dirty="0">
                <a:latin typeface="Arial"/>
                <a:cs typeface="Arial"/>
              </a:rPr>
              <a:t>element </a:t>
            </a:r>
            <a:r>
              <a:rPr dirty="0" spc="-5">
                <a:latin typeface="Arial"/>
                <a:cs typeface="Arial"/>
              </a:rPr>
              <a:t>in </a:t>
            </a:r>
            <a:r>
              <a:rPr dirty="0">
                <a:latin typeface="Arial"/>
                <a:cs typeface="Arial"/>
              </a:rPr>
              <a:t>the </a:t>
            </a:r>
            <a:r>
              <a:rPr dirty="0" spc="5">
                <a:latin typeface="Arial"/>
                <a:cs typeface="Arial"/>
              </a:rPr>
              <a:t>DOM </a:t>
            </a:r>
            <a:r>
              <a:rPr dirty="0">
                <a:latin typeface="Arial"/>
                <a:cs typeface="Arial"/>
              </a:rPr>
              <a:t>tree </a:t>
            </a:r>
            <a:r>
              <a:rPr dirty="0" spc="-5">
                <a:latin typeface="Arial"/>
                <a:cs typeface="Arial"/>
              </a:rPr>
              <a:t>is </a:t>
            </a:r>
            <a:r>
              <a:rPr dirty="0">
                <a:latin typeface="Arial"/>
                <a:cs typeface="Arial"/>
              </a:rPr>
              <a:t>called</a:t>
            </a:r>
            <a:r>
              <a:rPr dirty="0" spc="-13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node.</a:t>
            </a:r>
          </a:p>
          <a:p>
            <a:pPr marL="471805" indent="-457200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471805" algn="l"/>
                <a:tab pos="472440" algn="l"/>
              </a:tabLst>
            </a:pPr>
            <a:r>
              <a:rPr dirty="0">
                <a:latin typeface="Arial"/>
                <a:cs typeface="Arial"/>
              </a:rPr>
              <a:t>The topmost single node </a:t>
            </a:r>
            <a:r>
              <a:rPr dirty="0" spc="-5">
                <a:latin typeface="Arial"/>
                <a:cs typeface="Arial"/>
              </a:rPr>
              <a:t>in </a:t>
            </a:r>
            <a:r>
              <a:rPr dirty="0">
                <a:latin typeface="Arial"/>
                <a:cs typeface="Arial"/>
              </a:rPr>
              <a:t>the DOM tree </a:t>
            </a:r>
            <a:r>
              <a:rPr dirty="0" spc="-5">
                <a:latin typeface="Arial"/>
                <a:cs typeface="Arial"/>
              </a:rPr>
              <a:t>is </a:t>
            </a:r>
            <a:r>
              <a:rPr dirty="0">
                <a:latin typeface="Arial"/>
                <a:cs typeface="Arial"/>
              </a:rPr>
              <a:t>called</a:t>
            </a:r>
            <a:r>
              <a:rPr dirty="0" spc="-14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root.</a:t>
            </a:r>
          </a:p>
          <a:p>
            <a:pPr marL="471805" indent="-45720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471805" algn="l"/>
                <a:tab pos="472440" algn="l"/>
              </a:tabLst>
            </a:pPr>
            <a:r>
              <a:rPr dirty="0">
                <a:latin typeface="Arial"/>
                <a:cs typeface="Arial"/>
              </a:rPr>
              <a:t>Every child node must have parent</a:t>
            </a:r>
            <a:r>
              <a:rPr dirty="0" spc="-12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node.</a:t>
            </a:r>
          </a:p>
          <a:p>
            <a:pPr marL="471805" indent="-45720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471805" algn="l"/>
                <a:tab pos="472440" algn="l"/>
              </a:tabLst>
            </a:pPr>
            <a:r>
              <a:rPr dirty="0">
                <a:latin typeface="Arial"/>
                <a:cs typeface="Arial"/>
              </a:rPr>
              <a:t>The bottommost nodes that have no children are called leaf</a:t>
            </a:r>
            <a:r>
              <a:rPr dirty="0" spc="-19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nodes.</a:t>
            </a:r>
          </a:p>
          <a:p>
            <a:pPr marL="471805" indent="-45720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471805" algn="l"/>
                <a:tab pos="472440" algn="l"/>
              </a:tabLst>
            </a:pPr>
            <a:r>
              <a:rPr dirty="0">
                <a:latin typeface="Arial"/>
                <a:cs typeface="Arial"/>
              </a:rPr>
              <a:t>The nodes that have the common parent are called</a:t>
            </a:r>
            <a:r>
              <a:rPr dirty="0" spc="-19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siblings.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3203" y="722121"/>
            <a:ext cx="19456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DOM</a:t>
            </a:r>
            <a:r>
              <a:rPr dirty="0" spc="-90"/>
              <a:t> </a:t>
            </a:r>
            <a:r>
              <a:rPr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873961"/>
            <a:ext cx="2776220" cy="2404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00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&lt;title&gt; First Page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&lt;/title&gt;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4465701"/>
            <a:ext cx="2820670" cy="1885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&lt;h1&gt; Hello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&lt;/h1&gt;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000">
                <a:latin typeface="Arial"/>
                <a:cs typeface="Arial"/>
              </a:rPr>
              <a:t>&lt;h2&gt; How are you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&lt;/h2&gt;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7975" y="6020511"/>
            <a:ext cx="11842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First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5921" y="6020511"/>
            <a:ext cx="2173605" cy="466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210"/>
              </a:lnSpc>
              <a:spcBef>
                <a:spcPts val="100"/>
              </a:spcBef>
              <a:tabLst>
                <a:tab pos="720725" algn="l"/>
              </a:tabLst>
            </a:pPr>
            <a:r>
              <a:rPr dirty="0" sz="2000">
                <a:latin typeface="Arial"/>
                <a:cs typeface="Arial"/>
              </a:rPr>
              <a:t>Hello	How are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</a:t>
            </a:r>
            <a:endParaRPr sz="2000">
              <a:latin typeface="Arial"/>
              <a:cs typeface="Arial"/>
            </a:endParaRPr>
          </a:p>
          <a:p>
            <a:pPr algn="r" marR="24765">
              <a:lnSpc>
                <a:spcPts val="1250"/>
              </a:lnSpc>
            </a:pPr>
            <a:r>
              <a:rPr dirty="0" sz="1200">
                <a:latin typeface="Times New Roman"/>
                <a:cs typeface="Times New Roman"/>
              </a:rPr>
              <a:t>68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1600" y="1981200"/>
            <a:ext cx="1371600" cy="4572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dirty="0" sz="2000" b="1">
                <a:latin typeface="Times New Roman"/>
                <a:cs typeface="Times New Roman"/>
              </a:rPr>
              <a:t>Document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3800" y="4876800"/>
            <a:ext cx="1371600" cy="4572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351790">
              <a:lnSpc>
                <a:spcPct val="100000"/>
              </a:lnSpc>
              <a:spcBef>
                <a:spcPts val="290"/>
              </a:spcBef>
            </a:pPr>
            <a:r>
              <a:rPr dirty="0" sz="2400" spc="-5" b="1">
                <a:latin typeface="Times New Roman"/>
                <a:cs typeface="Times New Roman"/>
              </a:rPr>
              <a:t>&lt;h2&gt;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1200" y="4876800"/>
            <a:ext cx="1371600" cy="4572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351790">
              <a:lnSpc>
                <a:spcPct val="100000"/>
              </a:lnSpc>
              <a:spcBef>
                <a:spcPts val="290"/>
              </a:spcBef>
            </a:pPr>
            <a:r>
              <a:rPr dirty="0" sz="2400" spc="-5" b="1">
                <a:latin typeface="Times New Roman"/>
                <a:cs typeface="Times New Roman"/>
              </a:rPr>
              <a:t>&lt;h1&gt;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5600" y="3200400"/>
            <a:ext cx="1371600" cy="4572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280"/>
              </a:spcBef>
            </a:pPr>
            <a:r>
              <a:rPr dirty="0" sz="2400" spc="-5" b="1">
                <a:latin typeface="Times New Roman"/>
                <a:cs typeface="Times New Roman"/>
              </a:rPr>
              <a:t>&lt;body&gt;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86200" y="3200400"/>
            <a:ext cx="1371600" cy="4572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198755">
              <a:lnSpc>
                <a:spcPct val="100000"/>
              </a:lnSpc>
              <a:spcBef>
                <a:spcPts val="280"/>
              </a:spcBef>
            </a:pPr>
            <a:r>
              <a:rPr dirty="0" sz="2400" spc="-5" b="1">
                <a:latin typeface="Times New Roman"/>
                <a:cs typeface="Times New Roman"/>
              </a:rPr>
              <a:t>&lt;head&gt;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6200" y="4876800"/>
            <a:ext cx="1371600" cy="4572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57175">
              <a:lnSpc>
                <a:spcPct val="100000"/>
              </a:lnSpc>
              <a:spcBef>
                <a:spcPts val="290"/>
              </a:spcBef>
            </a:pPr>
            <a:r>
              <a:rPr dirty="0" sz="2400" b="1">
                <a:latin typeface="Times New Roman"/>
                <a:cs typeface="Times New Roman"/>
              </a:rPr>
              <a:t>&lt;title&gt;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0" y="2433066"/>
            <a:ext cx="1146810" cy="767715"/>
          </a:xfrm>
          <a:custGeom>
            <a:avLst/>
            <a:gdLst/>
            <a:ahLst/>
            <a:cxnLst/>
            <a:rect l="l" t="t" r="r" b="b"/>
            <a:pathLst>
              <a:path w="1146810" h="767714">
                <a:moveTo>
                  <a:pt x="48895" y="673988"/>
                </a:moveTo>
                <a:lnTo>
                  <a:pt x="45085" y="675259"/>
                </a:lnTo>
                <a:lnTo>
                  <a:pt x="43434" y="678434"/>
                </a:lnTo>
                <a:lnTo>
                  <a:pt x="0" y="767461"/>
                </a:lnTo>
                <a:lnTo>
                  <a:pt x="27959" y="765810"/>
                </a:lnTo>
                <a:lnTo>
                  <a:pt x="13970" y="765810"/>
                </a:lnTo>
                <a:lnTo>
                  <a:pt x="6858" y="755269"/>
                </a:lnTo>
                <a:lnTo>
                  <a:pt x="26413" y="742228"/>
                </a:lnTo>
                <a:lnTo>
                  <a:pt x="54863" y="684022"/>
                </a:lnTo>
                <a:lnTo>
                  <a:pt x="56387" y="680847"/>
                </a:lnTo>
                <a:lnTo>
                  <a:pt x="55117" y="677037"/>
                </a:lnTo>
                <a:lnTo>
                  <a:pt x="51942" y="675513"/>
                </a:lnTo>
                <a:lnTo>
                  <a:pt x="48895" y="673988"/>
                </a:lnTo>
                <a:close/>
              </a:path>
              <a:path w="1146810" h="767714">
                <a:moveTo>
                  <a:pt x="26413" y="742228"/>
                </a:moveTo>
                <a:lnTo>
                  <a:pt x="6858" y="755269"/>
                </a:lnTo>
                <a:lnTo>
                  <a:pt x="13970" y="765810"/>
                </a:lnTo>
                <a:lnTo>
                  <a:pt x="17779" y="763270"/>
                </a:lnTo>
                <a:lnTo>
                  <a:pt x="16128" y="763270"/>
                </a:lnTo>
                <a:lnTo>
                  <a:pt x="10033" y="754126"/>
                </a:lnTo>
                <a:lnTo>
                  <a:pt x="20912" y="753483"/>
                </a:lnTo>
                <a:lnTo>
                  <a:pt x="26413" y="742228"/>
                </a:lnTo>
                <a:close/>
              </a:path>
              <a:path w="1146810" h="767714">
                <a:moveTo>
                  <a:pt x="101600" y="748664"/>
                </a:moveTo>
                <a:lnTo>
                  <a:pt x="98171" y="748919"/>
                </a:lnTo>
                <a:lnTo>
                  <a:pt x="33580" y="752734"/>
                </a:lnTo>
                <a:lnTo>
                  <a:pt x="13970" y="765810"/>
                </a:lnTo>
                <a:lnTo>
                  <a:pt x="27959" y="765810"/>
                </a:lnTo>
                <a:lnTo>
                  <a:pt x="98933" y="761619"/>
                </a:lnTo>
                <a:lnTo>
                  <a:pt x="102362" y="761364"/>
                </a:lnTo>
                <a:lnTo>
                  <a:pt x="105028" y="758317"/>
                </a:lnTo>
                <a:lnTo>
                  <a:pt x="104901" y="754888"/>
                </a:lnTo>
                <a:lnTo>
                  <a:pt x="104648" y="751332"/>
                </a:lnTo>
                <a:lnTo>
                  <a:pt x="101600" y="748664"/>
                </a:lnTo>
                <a:close/>
              </a:path>
              <a:path w="1146810" h="767714">
                <a:moveTo>
                  <a:pt x="20912" y="753483"/>
                </a:moveTo>
                <a:lnTo>
                  <a:pt x="10033" y="754126"/>
                </a:lnTo>
                <a:lnTo>
                  <a:pt x="16128" y="763270"/>
                </a:lnTo>
                <a:lnTo>
                  <a:pt x="20912" y="753483"/>
                </a:lnTo>
                <a:close/>
              </a:path>
              <a:path w="1146810" h="767714">
                <a:moveTo>
                  <a:pt x="33580" y="752734"/>
                </a:moveTo>
                <a:lnTo>
                  <a:pt x="20912" y="753483"/>
                </a:lnTo>
                <a:lnTo>
                  <a:pt x="16128" y="763270"/>
                </a:lnTo>
                <a:lnTo>
                  <a:pt x="17779" y="763270"/>
                </a:lnTo>
                <a:lnTo>
                  <a:pt x="33580" y="752734"/>
                </a:lnTo>
                <a:close/>
              </a:path>
              <a:path w="1146810" h="767714">
                <a:moveTo>
                  <a:pt x="1139444" y="0"/>
                </a:moveTo>
                <a:lnTo>
                  <a:pt x="26413" y="742228"/>
                </a:lnTo>
                <a:lnTo>
                  <a:pt x="20912" y="753483"/>
                </a:lnTo>
                <a:lnTo>
                  <a:pt x="33580" y="752734"/>
                </a:lnTo>
                <a:lnTo>
                  <a:pt x="1146555" y="10668"/>
                </a:lnTo>
                <a:lnTo>
                  <a:pt x="1139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92825" y="2432939"/>
            <a:ext cx="1298575" cy="767715"/>
          </a:xfrm>
          <a:custGeom>
            <a:avLst/>
            <a:gdLst/>
            <a:ahLst/>
            <a:cxnLst/>
            <a:rect l="l" t="t" r="r" b="b"/>
            <a:pathLst>
              <a:path w="1298575" h="767714">
                <a:moveTo>
                  <a:pt x="1199515" y="754507"/>
                </a:moveTo>
                <a:lnTo>
                  <a:pt x="1196085" y="754507"/>
                </a:lnTo>
                <a:lnTo>
                  <a:pt x="1193165" y="757427"/>
                </a:lnTo>
                <a:lnTo>
                  <a:pt x="1193165" y="764413"/>
                </a:lnTo>
                <a:lnTo>
                  <a:pt x="1195958" y="767207"/>
                </a:lnTo>
                <a:lnTo>
                  <a:pt x="1298575" y="767588"/>
                </a:lnTo>
                <a:lnTo>
                  <a:pt x="1298076" y="766699"/>
                </a:lnTo>
                <a:lnTo>
                  <a:pt x="1284477" y="766699"/>
                </a:lnTo>
                <a:lnTo>
                  <a:pt x="1264231" y="754786"/>
                </a:lnTo>
                <a:lnTo>
                  <a:pt x="1199515" y="754507"/>
                </a:lnTo>
                <a:close/>
              </a:path>
              <a:path w="1298575" h="767714">
                <a:moveTo>
                  <a:pt x="1264231" y="754786"/>
                </a:moveTo>
                <a:lnTo>
                  <a:pt x="1284477" y="766699"/>
                </a:lnTo>
                <a:lnTo>
                  <a:pt x="1285908" y="764286"/>
                </a:lnTo>
                <a:lnTo>
                  <a:pt x="1282192" y="764286"/>
                </a:lnTo>
                <a:lnTo>
                  <a:pt x="1276884" y="754840"/>
                </a:lnTo>
                <a:lnTo>
                  <a:pt x="1264231" y="754786"/>
                </a:lnTo>
                <a:close/>
              </a:path>
              <a:path w="1298575" h="767714">
                <a:moveTo>
                  <a:pt x="1244600" y="677037"/>
                </a:moveTo>
                <a:lnTo>
                  <a:pt x="1241552" y="678814"/>
                </a:lnTo>
                <a:lnTo>
                  <a:pt x="1238377" y="680465"/>
                </a:lnTo>
                <a:lnTo>
                  <a:pt x="1237360" y="684276"/>
                </a:lnTo>
                <a:lnTo>
                  <a:pt x="1239011" y="687451"/>
                </a:lnTo>
                <a:lnTo>
                  <a:pt x="1270719" y="743871"/>
                </a:lnTo>
                <a:lnTo>
                  <a:pt x="1290954" y="755776"/>
                </a:lnTo>
                <a:lnTo>
                  <a:pt x="1284477" y="766699"/>
                </a:lnTo>
                <a:lnTo>
                  <a:pt x="1298076" y="766699"/>
                </a:lnTo>
                <a:lnTo>
                  <a:pt x="1250188" y="681227"/>
                </a:lnTo>
                <a:lnTo>
                  <a:pt x="1248409" y="678180"/>
                </a:lnTo>
                <a:lnTo>
                  <a:pt x="1244600" y="677037"/>
                </a:lnTo>
                <a:close/>
              </a:path>
              <a:path w="1298575" h="767714">
                <a:moveTo>
                  <a:pt x="1276884" y="754840"/>
                </a:moveTo>
                <a:lnTo>
                  <a:pt x="1282192" y="764286"/>
                </a:lnTo>
                <a:lnTo>
                  <a:pt x="1287779" y="754888"/>
                </a:lnTo>
                <a:lnTo>
                  <a:pt x="1276884" y="754840"/>
                </a:lnTo>
                <a:close/>
              </a:path>
              <a:path w="1298575" h="767714">
                <a:moveTo>
                  <a:pt x="1270719" y="743871"/>
                </a:moveTo>
                <a:lnTo>
                  <a:pt x="1276884" y="754840"/>
                </a:lnTo>
                <a:lnTo>
                  <a:pt x="1287779" y="754888"/>
                </a:lnTo>
                <a:lnTo>
                  <a:pt x="1282192" y="764286"/>
                </a:lnTo>
                <a:lnTo>
                  <a:pt x="1285908" y="764286"/>
                </a:lnTo>
                <a:lnTo>
                  <a:pt x="1290954" y="755776"/>
                </a:lnTo>
                <a:lnTo>
                  <a:pt x="1270719" y="743871"/>
                </a:lnTo>
                <a:close/>
              </a:path>
              <a:path w="1298575" h="767714">
                <a:moveTo>
                  <a:pt x="6350" y="0"/>
                </a:moveTo>
                <a:lnTo>
                  <a:pt x="0" y="10922"/>
                </a:lnTo>
                <a:lnTo>
                  <a:pt x="1264231" y="754786"/>
                </a:lnTo>
                <a:lnTo>
                  <a:pt x="1276884" y="754840"/>
                </a:lnTo>
                <a:lnTo>
                  <a:pt x="1270719" y="743871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18914" y="3659123"/>
            <a:ext cx="103505" cy="1219835"/>
          </a:xfrm>
          <a:custGeom>
            <a:avLst/>
            <a:gdLst/>
            <a:ahLst/>
            <a:cxnLst/>
            <a:rect l="l" t="t" r="r" b="b"/>
            <a:pathLst>
              <a:path w="103504" h="1219835">
                <a:moveTo>
                  <a:pt x="7112" y="1123314"/>
                </a:moveTo>
                <a:lnTo>
                  <a:pt x="1015" y="1126870"/>
                </a:lnTo>
                <a:lnTo>
                  <a:pt x="0" y="1130808"/>
                </a:lnTo>
                <a:lnTo>
                  <a:pt x="51562" y="1219453"/>
                </a:lnTo>
                <a:lnTo>
                  <a:pt x="58922" y="1206881"/>
                </a:lnTo>
                <a:lnTo>
                  <a:pt x="45212" y="1206881"/>
                </a:lnTo>
                <a:lnTo>
                  <a:pt x="45244" y="1183421"/>
                </a:lnTo>
                <a:lnTo>
                  <a:pt x="12390" y="1126870"/>
                </a:lnTo>
                <a:lnTo>
                  <a:pt x="10922" y="1124458"/>
                </a:lnTo>
                <a:lnTo>
                  <a:pt x="7112" y="1123314"/>
                </a:lnTo>
                <a:close/>
              </a:path>
              <a:path w="103504" h="1219835">
                <a:moveTo>
                  <a:pt x="45244" y="1183421"/>
                </a:moveTo>
                <a:lnTo>
                  <a:pt x="45212" y="1206881"/>
                </a:lnTo>
                <a:lnTo>
                  <a:pt x="57912" y="1206881"/>
                </a:lnTo>
                <a:lnTo>
                  <a:pt x="57916" y="1203706"/>
                </a:lnTo>
                <a:lnTo>
                  <a:pt x="46100" y="1203706"/>
                </a:lnTo>
                <a:lnTo>
                  <a:pt x="51581" y="1194335"/>
                </a:lnTo>
                <a:lnTo>
                  <a:pt x="45244" y="1183421"/>
                </a:lnTo>
                <a:close/>
              </a:path>
              <a:path w="103504" h="1219835">
                <a:moveTo>
                  <a:pt x="96265" y="1123442"/>
                </a:moveTo>
                <a:lnTo>
                  <a:pt x="92456" y="1124458"/>
                </a:lnTo>
                <a:lnTo>
                  <a:pt x="57965" y="1183421"/>
                </a:lnTo>
                <a:lnTo>
                  <a:pt x="57912" y="1206881"/>
                </a:lnTo>
                <a:lnTo>
                  <a:pt x="58922" y="1206881"/>
                </a:lnTo>
                <a:lnTo>
                  <a:pt x="103377" y="1130934"/>
                </a:lnTo>
                <a:lnTo>
                  <a:pt x="102362" y="1126998"/>
                </a:lnTo>
                <a:lnTo>
                  <a:pt x="96265" y="1123442"/>
                </a:lnTo>
                <a:close/>
              </a:path>
              <a:path w="103504" h="1219835">
                <a:moveTo>
                  <a:pt x="51581" y="1194335"/>
                </a:moveTo>
                <a:lnTo>
                  <a:pt x="46100" y="1203706"/>
                </a:lnTo>
                <a:lnTo>
                  <a:pt x="57023" y="1203706"/>
                </a:lnTo>
                <a:lnTo>
                  <a:pt x="51581" y="1194335"/>
                </a:lnTo>
                <a:close/>
              </a:path>
              <a:path w="103504" h="1219835">
                <a:moveTo>
                  <a:pt x="57944" y="1183459"/>
                </a:moveTo>
                <a:lnTo>
                  <a:pt x="51581" y="1194335"/>
                </a:lnTo>
                <a:lnTo>
                  <a:pt x="57023" y="1203706"/>
                </a:lnTo>
                <a:lnTo>
                  <a:pt x="57916" y="1203706"/>
                </a:lnTo>
                <a:lnTo>
                  <a:pt x="57944" y="1183459"/>
                </a:lnTo>
                <a:close/>
              </a:path>
              <a:path w="103504" h="1219835">
                <a:moveTo>
                  <a:pt x="59562" y="0"/>
                </a:moveTo>
                <a:lnTo>
                  <a:pt x="46862" y="0"/>
                </a:lnTo>
                <a:lnTo>
                  <a:pt x="45326" y="1123314"/>
                </a:lnTo>
                <a:lnTo>
                  <a:pt x="45265" y="1183459"/>
                </a:lnTo>
                <a:lnTo>
                  <a:pt x="51581" y="1194335"/>
                </a:lnTo>
                <a:lnTo>
                  <a:pt x="57944" y="1183459"/>
                </a:lnTo>
                <a:lnTo>
                  <a:pt x="59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77000" y="3653790"/>
            <a:ext cx="919480" cy="1223645"/>
          </a:xfrm>
          <a:custGeom>
            <a:avLst/>
            <a:gdLst/>
            <a:ahLst/>
            <a:cxnLst/>
            <a:rect l="l" t="t" r="r" b="b"/>
            <a:pathLst>
              <a:path w="919479" h="1223645">
                <a:moveTo>
                  <a:pt x="14986" y="1118870"/>
                </a:moveTo>
                <a:lnTo>
                  <a:pt x="11811" y="1121410"/>
                </a:lnTo>
                <a:lnTo>
                  <a:pt x="11429" y="1124839"/>
                </a:lnTo>
                <a:lnTo>
                  <a:pt x="0" y="1223264"/>
                </a:lnTo>
                <a:lnTo>
                  <a:pt x="14766" y="1217041"/>
                </a:lnTo>
                <a:lnTo>
                  <a:pt x="12573" y="1217041"/>
                </a:lnTo>
                <a:lnTo>
                  <a:pt x="2412" y="1209421"/>
                </a:lnTo>
                <a:lnTo>
                  <a:pt x="16560" y="1190554"/>
                </a:lnTo>
                <a:lnTo>
                  <a:pt x="24002" y="1126363"/>
                </a:lnTo>
                <a:lnTo>
                  <a:pt x="24384" y="1122807"/>
                </a:lnTo>
                <a:lnTo>
                  <a:pt x="21971" y="1119632"/>
                </a:lnTo>
                <a:lnTo>
                  <a:pt x="14986" y="1118870"/>
                </a:lnTo>
                <a:close/>
              </a:path>
              <a:path w="919479" h="1223645">
                <a:moveTo>
                  <a:pt x="16560" y="1190554"/>
                </a:moveTo>
                <a:lnTo>
                  <a:pt x="2412" y="1209421"/>
                </a:lnTo>
                <a:lnTo>
                  <a:pt x="12573" y="1217041"/>
                </a:lnTo>
                <a:lnTo>
                  <a:pt x="14858" y="1213993"/>
                </a:lnTo>
                <a:lnTo>
                  <a:pt x="13842" y="1213993"/>
                </a:lnTo>
                <a:lnTo>
                  <a:pt x="5079" y="1207389"/>
                </a:lnTo>
                <a:lnTo>
                  <a:pt x="15098" y="1203162"/>
                </a:lnTo>
                <a:lnTo>
                  <a:pt x="16560" y="1190554"/>
                </a:lnTo>
                <a:close/>
              </a:path>
              <a:path w="919479" h="1223645">
                <a:moveTo>
                  <a:pt x="89534" y="1171702"/>
                </a:moveTo>
                <a:lnTo>
                  <a:pt x="86359" y="1173099"/>
                </a:lnTo>
                <a:lnTo>
                  <a:pt x="26627" y="1198298"/>
                </a:lnTo>
                <a:lnTo>
                  <a:pt x="12573" y="1217041"/>
                </a:lnTo>
                <a:lnTo>
                  <a:pt x="14766" y="1217041"/>
                </a:lnTo>
                <a:lnTo>
                  <a:pt x="91313" y="1184783"/>
                </a:lnTo>
                <a:lnTo>
                  <a:pt x="94488" y="1183386"/>
                </a:lnTo>
                <a:lnTo>
                  <a:pt x="96011" y="1179703"/>
                </a:lnTo>
                <a:lnTo>
                  <a:pt x="94615" y="1176401"/>
                </a:lnTo>
                <a:lnTo>
                  <a:pt x="93345" y="1173226"/>
                </a:lnTo>
                <a:lnTo>
                  <a:pt x="89534" y="1171702"/>
                </a:lnTo>
                <a:close/>
              </a:path>
              <a:path w="919479" h="1223645">
                <a:moveTo>
                  <a:pt x="15098" y="1203162"/>
                </a:moveTo>
                <a:lnTo>
                  <a:pt x="5079" y="1207389"/>
                </a:lnTo>
                <a:lnTo>
                  <a:pt x="13842" y="1213993"/>
                </a:lnTo>
                <a:lnTo>
                  <a:pt x="15098" y="1203162"/>
                </a:lnTo>
                <a:close/>
              </a:path>
              <a:path w="919479" h="1223645">
                <a:moveTo>
                  <a:pt x="26627" y="1198298"/>
                </a:moveTo>
                <a:lnTo>
                  <a:pt x="15098" y="1203162"/>
                </a:lnTo>
                <a:lnTo>
                  <a:pt x="13842" y="1213993"/>
                </a:lnTo>
                <a:lnTo>
                  <a:pt x="14858" y="1213993"/>
                </a:lnTo>
                <a:lnTo>
                  <a:pt x="26627" y="1198298"/>
                </a:lnTo>
                <a:close/>
              </a:path>
              <a:path w="919479" h="1223645">
                <a:moveTo>
                  <a:pt x="909320" y="0"/>
                </a:moveTo>
                <a:lnTo>
                  <a:pt x="16560" y="1190554"/>
                </a:lnTo>
                <a:lnTo>
                  <a:pt x="15098" y="1203162"/>
                </a:lnTo>
                <a:lnTo>
                  <a:pt x="26627" y="1198298"/>
                </a:lnTo>
                <a:lnTo>
                  <a:pt x="919479" y="7620"/>
                </a:lnTo>
                <a:lnTo>
                  <a:pt x="909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86193" y="3654044"/>
            <a:ext cx="843915" cy="1223010"/>
          </a:xfrm>
          <a:custGeom>
            <a:avLst/>
            <a:gdLst/>
            <a:ahLst/>
            <a:cxnLst/>
            <a:rect l="l" t="t" r="r" b="b"/>
            <a:pathLst>
              <a:path w="843915" h="1223010">
                <a:moveTo>
                  <a:pt x="756030" y="1167764"/>
                </a:moveTo>
                <a:lnTo>
                  <a:pt x="752221" y="1169161"/>
                </a:lnTo>
                <a:lnTo>
                  <a:pt x="750697" y="1172336"/>
                </a:lnTo>
                <a:lnTo>
                  <a:pt x="749300" y="1175511"/>
                </a:lnTo>
                <a:lnTo>
                  <a:pt x="750570" y="1179321"/>
                </a:lnTo>
                <a:lnTo>
                  <a:pt x="753745" y="1180718"/>
                </a:lnTo>
                <a:lnTo>
                  <a:pt x="843406" y="1223009"/>
                </a:lnTo>
                <a:lnTo>
                  <a:pt x="842905" y="1216278"/>
                </a:lnTo>
                <a:lnTo>
                  <a:pt x="831087" y="1216278"/>
                </a:lnTo>
                <a:lnTo>
                  <a:pt x="817759" y="1196887"/>
                </a:lnTo>
                <a:lnTo>
                  <a:pt x="756030" y="1167764"/>
                </a:lnTo>
                <a:close/>
              </a:path>
              <a:path w="843915" h="1223010">
                <a:moveTo>
                  <a:pt x="817759" y="1196887"/>
                </a:moveTo>
                <a:lnTo>
                  <a:pt x="831087" y="1216278"/>
                </a:lnTo>
                <a:lnTo>
                  <a:pt x="835655" y="1213103"/>
                </a:lnTo>
                <a:lnTo>
                  <a:pt x="829945" y="1213103"/>
                </a:lnTo>
                <a:lnTo>
                  <a:pt x="829146" y="1202254"/>
                </a:lnTo>
                <a:lnTo>
                  <a:pt x="817759" y="1196887"/>
                </a:lnTo>
                <a:close/>
              </a:path>
              <a:path w="843915" h="1223010">
                <a:moveTo>
                  <a:pt x="832738" y="1118107"/>
                </a:moveTo>
                <a:lnTo>
                  <a:pt x="825753" y="1118615"/>
                </a:lnTo>
                <a:lnTo>
                  <a:pt x="823213" y="1121663"/>
                </a:lnTo>
                <a:lnTo>
                  <a:pt x="828223" y="1189723"/>
                </a:lnTo>
                <a:lnTo>
                  <a:pt x="841501" y="1209039"/>
                </a:lnTo>
                <a:lnTo>
                  <a:pt x="831087" y="1216278"/>
                </a:lnTo>
                <a:lnTo>
                  <a:pt x="842905" y="1216278"/>
                </a:lnTo>
                <a:lnTo>
                  <a:pt x="835786" y="1120647"/>
                </a:lnTo>
                <a:lnTo>
                  <a:pt x="832738" y="1118107"/>
                </a:lnTo>
                <a:close/>
              </a:path>
              <a:path w="843915" h="1223010">
                <a:moveTo>
                  <a:pt x="829146" y="1202254"/>
                </a:moveTo>
                <a:lnTo>
                  <a:pt x="829945" y="1213103"/>
                </a:lnTo>
                <a:lnTo>
                  <a:pt x="838961" y="1206880"/>
                </a:lnTo>
                <a:lnTo>
                  <a:pt x="829146" y="1202254"/>
                </a:lnTo>
                <a:close/>
              </a:path>
              <a:path w="843915" h="1223010">
                <a:moveTo>
                  <a:pt x="828223" y="1189723"/>
                </a:moveTo>
                <a:lnTo>
                  <a:pt x="829146" y="1202254"/>
                </a:lnTo>
                <a:lnTo>
                  <a:pt x="838961" y="1206880"/>
                </a:lnTo>
                <a:lnTo>
                  <a:pt x="829945" y="1213103"/>
                </a:lnTo>
                <a:lnTo>
                  <a:pt x="835655" y="1213103"/>
                </a:lnTo>
                <a:lnTo>
                  <a:pt x="841501" y="1209039"/>
                </a:lnTo>
                <a:lnTo>
                  <a:pt x="828223" y="1189723"/>
                </a:lnTo>
                <a:close/>
              </a:path>
              <a:path w="843915" h="1223010">
                <a:moveTo>
                  <a:pt x="10413" y="0"/>
                </a:moveTo>
                <a:lnTo>
                  <a:pt x="0" y="7111"/>
                </a:lnTo>
                <a:lnTo>
                  <a:pt x="817759" y="1196887"/>
                </a:lnTo>
                <a:lnTo>
                  <a:pt x="829146" y="1202254"/>
                </a:lnTo>
                <a:lnTo>
                  <a:pt x="828223" y="1189723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19040" y="5335523"/>
            <a:ext cx="103505" cy="457834"/>
          </a:xfrm>
          <a:custGeom>
            <a:avLst/>
            <a:gdLst/>
            <a:ahLst/>
            <a:cxnLst/>
            <a:rect l="l" t="t" r="r" b="b"/>
            <a:pathLst>
              <a:path w="103504" h="457835">
                <a:moveTo>
                  <a:pt x="7112" y="361111"/>
                </a:moveTo>
                <a:lnTo>
                  <a:pt x="1016" y="364629"/>
                </a:lnTo>
                <a:lnTo>
                  <a:pt x="0" y="368515"/>
                </a:lnTo>
                <a:lnTo>
                  <a:pt x="1778" y="371551"/>
                </a:lnTo>
                <a:lnTo>
                  <a:pt x="51435" y="457326"/>
                </a:lnTo>
                <a:lnTo>
                  <a:pt x="58843" y="444741"/>
                </a:lnTo>
                <a:lnTo>
                  <a:pt x="45085" y="444703"/>
                </a:lnTo>
                <a:lnTo>
                  <a:pt x="45172" y="421068"/>
                </a:lnTo>
                <a:lnTo>
                  <a:pt x="12707" y="364985"/>
                </a:lnTo>
                <a:lnTo>
                  <a:pt x="11049" y="362153"/>
                </a:lnTo>
                <a:lnTo>
                  <a:pt x="7112" y="361111"/>
                </a:lnTo>
                <a:close/>
              </a:path>
              <a:path w="103504" h="457835">
                <a:moveTo>
                  <a:pt x="45172" y="421068"/>
                </a:moveTo>
                <a:lnTo>
                  <a:pt x="45085" y="444703"/>
                </a:lnTo>
                <a:lnTo>
                  <a:pt x="57785" y="444741"/>
                </a:lnTo>
                <a:lnTo>
                  <a:pt x="57796" y="441540"/>
                </a:lnTo>
                <a:lnTo>
                  <a:pt x="45974" y="441502"/>
                </a:lnTo>
                <a:lnTo>
                  <a:pt x="51530" y="432051"/>
                </a:lnTo>
                <a:lnTo>
                  <a:pt x="45172" y="421068"/>
                </a:lnTo>
                <a:close/>
              </a:path>
              <a:path w="103504" h="457835">
                <a:moveTo>
                  <a:pt x="96393" y="361429"/>
                </a:moveTo>
                <a:lnTo>
                  <a:pt x="92456" y="362432"/>
                </a:lnTo>
                <a:lnTo>
                  <a:pt x="57872" y="421262"/>
                </a:lnTo>
                <a:lnTo>
                  <a:pt x="57785" y="444741"/>
                </a:lnTo>
                <a:lnTo>
                  <a:pt x="58843" y="444741"/>
                </a:lnTo>
                <a:lnTo>
                  <a:pt x="103505" y="368871"/>
                </a:lnTo>
                <a:lnTo>
                  <a:pt x="102488" y="364985"/>
                </a:lnTo>
                <a:lnTo>
                  <a:pt x="96393" y="361429"/>
                </a:lnTo>
                <a:close/>
              </a:path>
              <a:path w="103504" h="457835">
                <a:moveTo>
                  <a:pt x="51530" y="432051"/>
                </a:moveTo>
                <a:lnTo>
                  <a:pt x="45974" y="441502"/>
                </a:lnTo>
                <a:lnTo>
                  <a:pt x="57023" y="441540"/>
                </a:lnTo>
                <a:lnTo>
                  <a:pt x="51530" y="432051"/>
                </a:lnTo>
                <a:close/>
              </a:path>
              <a:path w="103504" h="457835">
                <a:moveTo>
                  <a:pt x="57872" y="421262"/>
                </a:moveTo>
                <a:lnTo>
                  <a:pt x="51530" y="432051"/>
                </a:lnTo>
                <a:lnTo>
                  <a:pt x="57023" y="441540"/>
                </a:lnTo>
                <a:lnTo>
                  <a:pt x="57796" y="441540"/>
                </a:lnTo>
                <a:lnTo>
                  <a:pt x="57872" y="421262"/>
                </a:lnTo>
                <a:close/>
              </a:path>
              <a:path w="103504" h="457835">
                <a:moveTo>
                  <a:pt x="59436" y="0"/>
                </a:moveTo>
                <a:lnTo>
                  <a:pt x="46736" y="0"/>
                </a:lnTo>
                <a:lnTo>
                  <a:pt x="45395" y="361111"/>
                </a:lnTo>
                <a:lnTo>
                  <a:pt x="45285" y="421262"/>
                </a:lnTo>
                <a:lnTo>
                  <a:pt x="51530" y="432051"/>
                </a:lnTo>
                <a:lnTo>
                  <a:pt x="57872" y="421262"/>
                </a:lnTo>
                <a:lnTo>
                  <a:pt x="59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78165" y="5334000"/>
            <a:ext cx="103505" cy="457834"/>
          </a:xfrm>
          <a:custGeom>
            <a:avLst/>
            <a:gdLst/>
            <a:ahLst/>
            <a:cxnLst/>
            <a:rect l="l" t="t" r="r" b="b"/>
            <a:pathLst>
              <a:path w="103504" h="457835">
                <a:moveTo>
                  <a:pt x="7111" y="361111"/>
                </a:moveTo>
                <a:lnTo>
                  <a:pt x="1015" y="364629"/>
                </a:lnTo>
                <a:lnTo>
                  <a:pt x="0" y="368515"/>
                </a:lnTo>
                <a:lnTo>
                  <a:pt x="1777" y="371551"/>
                </a:lnTo>
                <a:lnTo>
                  <a:pt x="51434" y="457327"/>
                </a:lnTo>
                <a:lnTo>
                  <a:pt x="58843" y="444741"/>
                </a:lnTo>
                <a:lnTo>
                  <a:pt x="45084" y="444703"/>
                </a:lnTo>
                <a:lnTo>
                  <a:pt x="45172" y="421068"/>
                </a:lnTo>
                <a:lnTo>
                  <a:pt x="12707" y="364985"/>
                </a:lnTo>
                <a:lnTo>
                  <a:pt x="11049" y="362153"/>
                </a:lnTo>
                <a:lnTo>
                  <a:pt x="7111" y="361111"/>
                </a:lnTo>
                <a:close/>
              </a:path>
              <a:path w="103504" h="457835">
                <a:moveTo>
                  <a:pt x="45172" y="421068"/>
                </a:moveTo>
                <a:lnTo>
                  <a:pt x="45084" y="444703"/>
                </a:lnTo>
                <a:lnTo>
                  <a:pt x="57784" y="444741"/>
                </a:lnTo>
                <a:lnTo>
                  <a:pt x="57796" y="441540"/>
                </a:lnTo>
                <a:lnTo>
                  <a:pt x="45974" y="441502"/>
                </a:lnTo>
                <a:lnTo>
                  <a:pt x="51530" y="432051"/>
                </a:lnTo>
                <a:lnTo>
                  <a:pt x="45172" y="421068"/>
                </a:lnTo>
                <a:close/>
              </a:path>
              <a:path w="103504" h="457835">
                <a:moveTo>
                  <a:pt x="96392" y="361429"/>
                </a:moveTo>
                <a:lnTo>
                  <a:pt x="92455" y="362432"/>
                </a:lnTo>
                <a:lnTo>
                  <a:pt x="57872" y="421262"/>
                </a:lnTo>
                <a:lnTo>
                  <a:pt x="57784" y="444741"/>
                </a:lnTo>
                <a:lnTo>
                  <a:pt x="58843" y="444741"/>
                </a:lnTo>
                <a:lnTo>
                  <a:pt x="103504" y="368871"/>
                </a:lnTo>
                <a:lnTo>
                  <a:pt x="102488" y="364985"/>
                </a:lnTo>
                <a:lnTo>
                  <a:pt x="96392" y="361429"/>
                </a:lnTo>
                <a:close/>
              </a:path>
              <a:path w="103504" h="457835">
                <a:moveTo>
                  <a:pt x="51530" y="432051"/>
                </a:moveTo>
                <a:lnTo>
                  <a:pt x="45974" y="441502"/>
                </a:lnTo>
                <a:lnTo>
                  <a:pt x="57023" y="441540"/>
                </a:lnTo>
                <a:lnTo>
                  <a:pt x="51530" y="432051"/>
                </a:lnTo>
                <a:close/>
              </a:path>
              <a:path w="103504" h="457835">
                <a:moveTo>
                  <a:pt x="57872" y="421262"/>
                </a:moveTo>
                <a:lnTo>
                  <a:pt x="51530" y="432051"/>
                </a:lnTo>
                <a:lnTo>
                  <a:pt x="57023" y="441540"/>
                </a:lnTo>
                <a:lnTo>
                  <a:pt x="57796" y="441540"/>
                </a:lnTo>
                <a:lnTo>
                  <a:pt x="57872" y="421262"/>
                </a:lnTo>
                <a:close/>
              </a:path>
              <a:path w="103504" h="457835">
                <a:moveTo>
                  <a:pt x="59435" y="0"/>
                </a:moveTo>
                <a:lnTo>
                  <a:pt x="46735" y="0"/>
                </a:lnTo>
                <a:lnTo>
                  <a:pt x="45395" y="361111"/>
                </a:lnTo>
                <a:lnTo>
                  <a:pt x="45285" y="421262"/>
                </a:lnTo>
                <a:lnTo>
                  <a:pt x="51530" y="432051"/>
                </a:lnTo>
                <a:lnTo>
                  <a:pt x="57872" y="421262"/>
                </a:lnTo>
                <a:lnTo>
                  <a:pt x="59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25565" y="5334000"/>
            <a:ext cx="103505" cy="457834"/>
          </a:xfrm>
          <a:custGeom>
            <a:avLst/>
            <a:gdLst/>
            <a:ahLst/>
            <a:cxnLst/>
            <a:rect l="l" t="t" r="r" b="b"/>
            <a:pathLst>
              <a:path w="103504" h="457835">
                <a:moveTo>
                  <a:pt x="7112" y="361111"/>
                </a:moveTo>
                <a:lnTo>
                  <a:pt x="1015" y="364629"/>
                </a:lnTo>
                <a:lnTo>
                  <a:pt x="0" y="368515"/>
                </a:lnTo>
                <a:lnTo>
                  <a:pt x="1777" y="371551"/>
                </a:lnTo>
                <a:lnTo>
                  <a:pt x="51435" y="457327"/>
                </a:lnTo>
                <a:lnTo>
                  <a:pt x="58843" y="444741"/>
                </a:lnTo>
                <a:lnTo>
                  <a:pt x="45085" y="444703"/>
                </a:lnTo>
                <a:lnTo>
                  <a:pt x="45172" y="421068"/>
                </a:lnTo>
                <a:lnTo>
                  <a:pt x="12707" y="364985"/>
                </a:lnTo>
                <a:lnTo>
                  <a:pt x="11049" y="362153"/>
                </a:lnTo>
                <a:lnTo>
                  <a:pt x="7112" y="361111"/>
                </a:lnTo>
                <a:close/>
              </a:path>
              <a:path w="103504" h="457835">
                <a:moveTo>
                  <a:pt x="45172" y="421068"/>
                </a:moveTo>
                <a:lnTo>
                  <a:pt x="45085" y="444703"/>
                </a:lnTo>
                <a:lnTo>
                  <a:pt x="57785" y="444741"/>
                </a:lnTo>
                <a:lnTo>
                  <a:pt x="57796" y="441540"/>
                </a:lnTo>
                <a:lnTo>
                  <a:pt x="45974" y="441502"/>
                </a:lnTo>
                <a:lnTo>
                  <a:pt x="51530" y="432051"/>
                </a:lnTo>
                <a:lnTo>
                  <a:pt x="45172" y="421068"/>
                </a:lnTo>
                <a:close/>
              </a:path>
              <a:path w="103504" h="457835">
                <a:moveTo>
                  <a:pt x="96392" y="361429"/>
                </a:moveTo>
                <a:lnTo>
                  <a:pt x="92456" y="362432"/>
                </a:lnTo>
                <a:lnTo>
                  <a:pt x="57872" y="421262"/>
                </a:lnTo>
                <a:lnTo>
                  <a:pt x="57785" y="444741"/>
                </a:lnTo>
                <a:lnTo>
                  <a:pt x="58843" y="444741"/>
                </a:lnTo>
                <a:lnTo>
                  <a:pt x="103505" y="368871"/>
                </a:lnTo>
                <a:lnTo>
                  <a:pt x="102488" y="364985"/>
                </a:lnTo>
                <a:lnTo>
                  <a:pt x="96392" y="361429"/>
                </a:lnTo>
                <a:close/>
              </a:path>
              <a:path w="103504" h="457835">
                <a:moveTo>
                  <a:pt x="51530" y="432051"/>
                </a:moveTo>
                <a:lnTo>
                  <a:pt x="45974" y="441502"/>
                </a:lnTo>
                <a:lnTo>
                  <a:pt x="57023" y="441540"/>
                </a:lnTo>
                <a:lnTo>
                  <a:pt x="51530" y="432051"/>
                </a:lnTo>
                <a:close/>
              </a:path>
              <a:path w="103504" h="457835">
                <a:moveTo>
                  <a:pt x="57872" y="421262"/>
                </a:moveTo>
                <a:lnTo>
                  <a:pt x="51530" y="432051"/>
                </a:lnTo>
                <a:lnTo>
                  <a:pt x="57023" y="441540"/>
                </a:lnTo>
                <a:lnTo>
                  <a:pt x="57796" y="441540"/>
                </a:lnTo>
                <a:lnTo>
                  <a:pt x="57872" y="421262"/>
                </a:lnTo>
                <a:close/>
              </a:path>
              <a:path w="103504" h="457835">
                <a:moveTo>
                  <a:pt x="59436" y="0"/>
                </a:moveTo>
                <a:lnTo>
                  <a:pt x="46736" y="0"/>
                </a:lnTo>
                <a:lnTo>
                  <a:pt x="45395" y="361111"/>
                </a:lnTo>
                <a:lnTo>
                  <a:pt x="45285" y="421262"/>
                </a:lnTo>
                <a:lnTo>
                  <a:pt x="51530" y="432051"/>
                </a:lnTo>
                <a:lnTo>
                  <a:pt x="57872" y="421262"/>
                </a:lnTo>
                <a:lnTo>
                  <a:pt x="59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69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17064">
              <a:lnSpc>
                <a:spcPct val="100000"/>
              </a:lnSpc>
              <a:spcBef>
                <a:spcPts val="105"/>
              </a:spcBef>
            </a:pPr>
            <a:r>
              <a:rPr dirty="0"/>
              <a:t>Forms And</a:t>
            </a:r>
            <a:r>
              <a:rPr dirty="0" spc="-80"/>
              <a:t> </a:t>
            </a:r>
            <a:r>
              <a:rPr dirty="0" spc="-5"/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17205"/>
            <a:ext cx="8225790" cy="13677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Required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Fields</a:t>
            </a:r>
            <a:endParaRPr sz="2000">
              <a:latin typeface="Arial"/>
              <a:cs typeface="Arial"/>
            </a:endParaRPr>
          </a:p>
          <a:p>
            <a:pPr algn="just" marL="756285" marR="508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function </a:t>
            </a:r>
            <a:r>
              <a:rPr dirty="0" sz="2000">
                <a:latin typeface="Arial"/>
                <a:cs typeface="Arial"/>
              </a:rPr>
              <a:t>below checks </a:t>
            </a:r>
            <a:r>
              <a:rPr dirty="0" sz="2000" spc="-5">
                <a:latin typeface="Arial"/>
                <a:cs typeface="Arial"/>
              </a:rPr>
              <a:t>if </a:t>
            </a:r>
            <a:r>
              <a:rPr dirty="0" sz="2000">
                <a:latin typeface="Arial"/>
                <a:cs typeface="Arial"/>
              </a:rPr>
              <a:t>a field </a:t>
            </a:r>
            <a:r>
              <a:rPr dirty="0" sz="2000" spc="-5">
                <a:latin typeface="Arial"/>
                <a:cs typeface="Arial"/>
              </a:rPr>
              <a:t>has been </a:t>
            </a:r>
            <a:r>
              <a:rPr dirty="0" sz="2000">
                <a:latin typeface="Arial"/>
                <a:cs typeface="Arial"/>
              </a:rPr>
              <a:t>left empty. </a:t>
            </a:r>
            <a:r>
              <a:rPr dirty="0" sz="2000" spc="-5">
                <a:latin typeface="Arial"/>
                <a:cs typeface="Arial"/>
              </a:rPr>
              <a:t>If the  </a:t>
            </a:r>
            <a:r>
              <a:rPr dirty="0" sz="2000">
                <a:latin typeface="Arial"/>
                <a:cs typeface="Arial"/>
              </a:rPr>
              <a:t>field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blank, an alert </a:t>
            </a:r>
            <a:r>
              <a:rPr dirty="0" sz="2000" spc="-5">
                <a:latin typeface="Arial"/>
                <a:cs typeface="Arial"/>
              </a:rPr>
              <a:t>box alerts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message, the function returns  </a:t>
            </a:r>
            <a:r>
              <a:rPr dirty="0" sz="2000">
                <a:latin typeface="Arial"/>
                <a:cs typeface="Arial"/>
              </a:rPr>
              <a:t>false, and the form will not be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submitted: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756" y="3485769"/>
            <a:ext cx="4267200" cy="3135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function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validateForm()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 marR="18923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var </a:t>
            </a:r>
            <a:r>
              <a:rPr dirty="0" sz="2000" spc="-5">
                <a:latin typeface="Arial"/>
                <a:cs typeface="Arial"/>
              </a:rPr>
              <a:t>x=document.form1.fname.value;  </a:t>
            </a:r>
            <a:r>
              <a:rPr dirty="0" sz="2000">
                <a:latin typeface="Arial"/>
                <a:cs typeface="Arial"/>
              </a:rPr>
              <a:t>if (x==null ||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x=="")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alert("First name must be </a:t>
            </a:r>
            <a:r>
              <a:rPr dirty="0" sz="2000" spc="-5">
                <a:latin typeface="Arial"/>
                <a:cs typeface="Arial"/>
              </a:rPr>
              <a:t>filled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out");</a:t>
            </a:r>
            <a:endParaRPr sz="2000">
              <a:latin typeface="Arial"/>
              <a:cs typeface="Arial"/>
            </a:endParaRPr>
          </a:p>
          <a:p>
            <a:pPr marL="152400" marR="518159" indent="6223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document.form1.fname.focus();  </a:t>
            </a:r>
            <a:r>
              <a:rPr dirty="0" sz="2000">
                <a:latin typeface="Arial"/>
                <a:cs typeface="Arial"/>
              </a:rPr>
              <a:t>return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false;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7606" y="627806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5105" y="722121"/>
            <a:ext cx="40195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 Can</a:t>
            </a:r>
            <a:r>
              <a:rPr dirty="0" spc="-85"/>
              <a:t> </a:t>
            </a:r>
            <a:r>
              <a:rPr dirty="0" spc="-5"/>
              <a:t>Do…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103247"/>
            <a:ext cx="6357620" cy="2404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JavaScript can react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events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JavaScript can read and write HTML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JavaScript can be used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validate input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JavaScript can be used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detect the visitor's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browser</a:t>
            </a:r>
            <a:endParaRPr sz="2000">
              <a:latin typeface="Arial"/>
              <a:cs typeface="Arial"/>
            </a:endParaRPr>
          </a:p>
          <a:p>
            <a:pPr marL="425450" indent="-412750">
              <a:lnSpc>
                <a:spcPct val="100000"/>
              </a:lnSpc>
              <a:spcBef>
                <a:spcPts val="1680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2000">
                <a:latin typeface="Arial"/>
                <a:cs typeface="Arial"/>
              </a:rPr>
              <a:t>JavaScript can be used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create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cookies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70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17064">
              <a:lnSpc>
                <a:spcPct val="100000"/>
              </a:lnSpc>
              <a:spcBef>
                <a:spcPts val="105"/>
              </a:spcBef>
            </a:pPr>
            <a:r>
              <a:rPr dirty="0"/>
              <a:t>Forms And</a:t>
            </a:r>
            <a:r>
              <a:rPr dirty="0" spc="-80"/>
              <a:t> </a:t>
            </a:r>
            <a:r>
              <a:rPr dirty="0" spc="-5"/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17205"/>
            <a:ext cx="5961380" cy="514858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Validating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User: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function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f1()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algn="ctr" marR="221424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var myform =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document.f1;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if(myform.pass.value==“letmein”)</a:t>
            </a:r>
            <a:endParaRPr sz="2000">
              <a:latin typeface="Arial"/>
              <a:cs typeface="Arial"/>
            </a:endParaRPr>
          </a:p>
          <a:p>
            <a:pPr algn="ctr" marR="21844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756535" marR="5080">
              <a:lnSpc>
                <a:spcPct val="120000"/>
              </a:lnSpc>
            </a:pPr>
            <a:r>
              <a:rPr dirty="0" sz="2000" spc="-5">
                <a:latin typeface="Arial"/>
                <a:cs typeface="Arial"/>
              </a:rPr>
              <a:t>document.write(“Welcome”);  </a:t>
            </a:r>
            <a:r>
              <a:rPr dirty="0" sz="2000">
                <a:latin typeface="Arial"/>
                <a:cs typeface="Arial"/>
              </a:rPr>
              <a:t>returm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true;</a:t>
            </a:r>
            <a:endParaRPr sz="2000">
              <a:latin typeface="Arial"/>
              <a:cs typeface="Arial"/>
            </a:endParaRPr>
          </a:p>
          <a:p>
            <a:pPr algn="ctr" marR="2184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  <a:p>
            <a:pPr algn="ctr" marR="2184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75653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alert(“Wrong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Password”);</a:t>
            </a:r>
            <a:endParaRPr sz="2000">
              <a:latin typeface="Arial"/>
              <a:cs typeface="Arial"/>
            </a:endParaRPr>
          </a:p>
          <a:p>
            <a:pPr marL="275653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myform.pass.focus();</a:t>
            </a:r>
            <a:endParaRPr sz="2000">
              <a:latin typeface="Arial"/>
              <a:cs typeface="Arial"/>
            </a:endParaRPr>
          </a:p>
          <a:p>
            <a:pPr algn="ctr" marR="2098675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Arial"/>
                <a:cs typeface="Arial"/>
              </a:rPr>
              <a:t>}}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71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17064">
              <a:lnSpc>
                <a:spcPct val="100000"/>
              </a:lnSpc>
              <a:spcBef>
                <a:spcPts val="105"/>
              </a:spcBef>
            </a:pPr>
            <a:r>
              <a:rPr dirty="0"/>
              <a:t>Forms And</a:t>
            </a:r>
            <a:r>
              <a:rPr dirty="0" spc="-80"/>
              <a:t> </a:t>
            </a:r>
            <a:r>
              <a:rPr dirty="0" spc="-5"/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17205"/>
            <a:ext cx="7042150" cy="405066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Validating </a:t>
            </a:r>
            <a:r>
              <a:rPr dirty="0" sz="2000" spc="5" b="1">
                <a:latin typeface="Arial"/>
                <a:cs typeface="Arial"/>
              </a:rPr>
              <a:t>Password </a:t>
            </a:r>
            <a:r>
              <a:rPr dirty="0" sz="2000" b="1">
                <a:latin typeface="Arial"/>
                <a:cs typeface="Arial"/>
              </a:rPr>
              <a:t>&amp; Confirm </a:t>
            </a:r>
            <a:r>
              <a:rPr dirty="0" sz="2000" spc="5" b="1">
                <a:latin typeface="Arial"/>
                <a:cs typeface="Arial"/>
              </a:rPr>
              <a:t>password</a:t>
            </a:r>
            <a:r>
              <a:rPr dirty="0" sz="2000" spc="-1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field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function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f1()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if(document.form1.pass.value </a:t>
            </a:r>
            <a:r>
              <a:rPr dirty="0" sz="2000">
                <a:latin typeface="Arial"/>
                <a:cs typeface="Arial"/>
              </a:rPr>
              <a:t>!=</a:t>
            </a:r>
            <a:r>
              <a:rPr dirty="0" sz="2000" spc="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document.form1.cpass.value)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 marR="1972945">
              <a:lnSpc>
                <a:spcPct val="12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alert('Confirm Password Not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Match');  </a:t>
            </a:r>
            <a:r>
              <a:rPr dirty="0" sz="2000" spc="-5">
                <a:latin typeface="Arial"/>
                <a:cs typeface="Arial"/>
              </a:rPr>
              <a:t>document.form1.cpass.focus();  document.form1.cpass.select;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return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false;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72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17064">
              <a:lnSpc>
                <a:spcPct val="100000"/>
              </a:lnSpc>
              <a:spcBef>
                <a:spcPts val="105"/>
              </a:spcBef>
            </a:pPr>
            <a:r>
              <a:rPr dirty="0"/>
              <a:t>Forms And</a:t>
            </a:r>
            <a:r>
              <a:rPr dirty="0" spc="-80"/>
              <a:t> </a:t>
            </a:r>
            <a:r>
              <a:rPr dirty="0" spc="-5"/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17205"/>
            <a:ext cx="8227059" cy="301434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585"/>
              </a:spcBef>
            </a:pPr>
            <a:r>
              <a:rPr dirty="0" sz="2000" b="1">
                <a:latin typeface="Arial"/>
                <a:cs typeface="Arial"/>
              </a:rPr>
              <a:t>E-mail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Validation</a:t>
            </a:r>
            <a:endParaRPr sz="20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function </a:t>
            </a:r>
            <a:r>
              <a:rPr dirty="0" sz="2000">
                <a:latin typeface="Arial"/>
                <a:cs typeface="Arial"/>
              </a:rPr>
              <a:t>below checks </a:t>
            </a:r>
            <a:r>
              <a:rPr dirty="0" sz="2000" spc="-5">
                <a:latin typeface="Arial"/>
                <a:cs typeface="Arial"/>
              </a:rPr>
              <a:t>if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content has the general </a:t>
            </a:r>
            <a:r>
              <a:rPr dirty="0" sz="2000">
                <a:latin typeface="Arial"/>
                <a:cs typeface="Arial"/>
              </a:rPr>
              <a:t>syntax of an  email.</a:t>
            </a:r>
            <a:endParaRPr sz="20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This </a:t>
            </a:r>
            <a:r>
              <a:rPr dirty="0" sz="2000" spc="-5">
                <a:latin typeface="Arial"/>
                <a:cs typeface="Arial"/>
              </a:rPr>
              <a:t>means that the </a:t>
            </a:r>
            <a:r>
              <a:rPr dirty="0" sz="2000">
                <a:latin typeface="Arial"/>
                <a:cs typeface="Arial"/>
              </a:rPr>
              <a:t>input data </a:t>
            </a:r>
            <a:r>
              <a:rPr dirty="0" sz="2000" spc="-5">
                <a:latin typeface="Arial"/>
                <a:cs typeface="Arial"/>
              </a:rPr>
              <a:t>must contain </a:t>
            </a:r>
            <a:r>
              <a:rPr dirty="0" sz="2000">
                <a:latin typeface="Arial"/>
                <a:cs typeface="Arial"/>
              </a:rPr>
              <a:t>an @ </a:t>
            </a:r>
            <a:r>
              <a:rPr dirty="0" sz="2000" spc="-5">
                <a:latin typeface="Arial"/>
                <a:cs typeface="Arial"/>
              </a:rPr>
              <a:t>sign 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spc="-10">
                <a:latin typeface="Arial"/>
                <a:cs typeface="Arial"/>
              </a:rPr>
              <a:t>at </a:t>
            </a:r>
            <a:r>
              <a:rPr dirty="0" sz="2000">
                <a:latin typeface="Arial"/>
                <a:cs typeface="Arial"/>
              </a:rPr>
              <a:t>least  one dot </a:t>
            </a:r>
            <a:r>
              <a:rPr dirty="0" sz="2000" spc="-5">
                <a:latin typeface="Arial"/>
                <a:cs typeface="Arial"/>
              </a:rPr>
              <a:t>(.). </a:t>
            </a:r>
            <a:r>
              <a:rPr dirty="0" sz="2000">
                <a:latin typeface="Arial"/>
                <a:cs typeface="Arial"/>
              </a:rPr>
              <a:t>Also,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@ </a:t>
            </a:r>
            <a:r>
              <a:rPr dirty="0" sz="2000" spc="-5">
                <a:latin typeface="Arial"/>
                <a:cs typeface="Arial"/>
              </a:rPr>
              <a:t>must </a:t>
            </a:r>
            <a:r>
              <a:rPr dirty="0" sz="2000">
                <a:latin typeface="Arial"/>
                <a:cs typeface="Arial"/>
              </a:rPr>
              <a:t>not be </a:t>
            </a:r>
            <a:r>
              <a:rPr dirty="0" sz="2000" spc="-5">
                <a:latin typeface="Arial"/>
                <a:cs typeface="Arial"/>
              </a:rPr>
              <a:t>the first character </a:t>
            </a:r>
            <a:r>
              <a:rPr dirty="0" sz="2000">
                <a:latin typeface="Arial"/>
                <a:cs typeface="Arial"/>
              </a:rPr>
              <a:t>of the </a:t>
            </a:r>
            <a:r>
              <a:rPr dirty="0" sz="2000" spc="-5">
                <a:latin typeface="Arial"/>
                <a:cs typeface="Arial"/>
              </a:rPr>
              <a:t>email  </a:t>
            </a:r>
            <a:r>
              <a:rPr dirty="0" sz="2000">
                <a:latin typeface="Arial"/>
                <a:cs typeface="Arial"/>
              </a:rPr>
              <a:t>address, </a:t>
            </a:r>
            <a:r>
              <a:rPr dirty="0" sz="2000" spc="-5">
                <a:latin typeface="Arial"/>
                <a:cs typeface="Arial"/>
              </a:rPr>
              <a:t>and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last </a:t>
            </a:r>
            <a:r>
              <a:rPr dirty="0" sz="2000">
                <a:latin typeface="Arial"/>
                <a:cs typeface="Arial"/>
              </a:rPr>
              <a:t>dot </a:t>
            </a:r>
            <a:r>
              <a:rPr dirty="0" sz="2000" spc="-5">
                <a:latin typeface="Arial"/>
                <a:cs typeface="Arial"/>
              </a:rPr>
              <a:t>must </a:t>
            </a:r>
            <a:r>
              <a:rPr dirty="0" sz="2000">
                <a:latin typeface="Arial"/>
                <a:cs typeface="Arial"/>
              </a:rPr>
              <a:t>be </a:t>
            </a:r>
            <a:r>
              <a:rPr dirty="0" sz="2000" spc="-5">
                <a:latin typeface="Arial"/>
                <a:cs typeface="Arial"/>
              </a:rPr>
              <a:t>present after the </a:t>
            </a:r>
            <a:r>
              <a:rPr dirty="0" sz="2000">
                <a:latin typeface="Arial"/>
                <a:cs typeface="Arial"/>
              </a:rPr>
              <a:t>@ sign, and  minimum 2 characters before the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end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Arial"/>
                <a:cs typeface="Arial"/>
              </a:rPr>
              <a:t>function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validateForm()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tabLst>
                <a:tab pos="3234690" algn="l"/>
              </a:tabLst>
            </a:pPr>
            <a:r>
              <a:rPr dirty="0" sz="2000">
                <a:latin typeface="Arial"/>
                <a:cs typeface="Arial"/>
              </a:rPr>
              <a:t>{	</a:t>
            </a:r>
            <a:r>
              <a:rPr dirty="0" sz="2000" b="1">
                <a:solidFill>
                  <a:srgbClr val="6F2F9F"/>
                </a:solidFill>
                <a:latin typeface="Arial"/>
                <a:cs typeface="Arial"/>
                <a:hlinkClick r:id="rId2"/>
              </a:rPr>
              <a:t>abc_123@yahoo.co.in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4704663"/>
            <a:ext cx="5763895" cy="1856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var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x=document.forms["myForm"]["email"].value;</a:t>
            </a:r>
            <a:endParaRPr sz="2000">
              <a:latin typeface="Arial"/>
              <a:cs typeface="Arial"/>
            </a:endParaRPr>
          </a:p>
          <a:p>
            <a:pPr marL="12700" marR="243332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var atpos=x.indexOf("@");  var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dotpos=x.lastIndexOf(".");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if (atpos&lt;1 || dotpos&lt;atpos+2 ||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dotpos+2&gt;x.length)</a:t>
            </a:r>
            <a:endParaRPr sz="20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alert("Not a </a:t>
            </a:r>
            <a:r>
              <a:rPr dirty="0" sz="2000" spc="-5">
                <a:latin typeface="Arial"/>
                <a:cs typeface="Arial"/>
              </a:rPr>
              <a:t>valid </a:t>
            </a:r>
            <a:r>
              <a:rPr dirty="0" sz="2000">
                <a:latin typeface="Arial"/>
                <a:cs typeface="Arial"/>
              </a:rPr>
              <a:t>e-mail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address");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3152" y="6534404"/>
            <a:ext cx="20224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9260" algn="l"/>
                <a:tab pos="1924050" algn="l"/>
              </a:tabLst>
            </a:pPr>
            <a:r>
              <a:rPr dirty="0" sz="2000">
                <a:latin typeface="Arial"/>
                <a:cs typeface="Arial"/>
              </a:rPr>
              <a:t>return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false;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}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73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17064">
              <a:lnSpc>
                <a:spcPct val="100000"/>
              </a:lnSpc>
              <a:spcBef>
                <a:spcPts val="105"/>
              </a:spcBef>
            </a:pPr>
            <a:r>
              <a:rPr dirty="0"/>
              <a:t>Forms And</a:t>
            </a:r>
            <a:r>
              <a:rPr dirty="0" spc="-80"/>
              <a:t> </a:t>
            </a:r>
            <a:r>
              <a:rPr dirty="0" spc="-5"/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866341"/>
            <a:ext cx="7880350" cy="449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Email </a:t>
            </a:r>
            <a:r>
              <a:rPr dirty="0" sz="1800" b="1">
                <a:latin typeface="Arial"/>
                <a:cs typeface="Arial"/>
              </a:rPr>
              <a:t>Validation using </a:t>
            </a:r>
            <a:r>
              <a:rPr dirty="0" sz="1800" spc="-5" b="1">
                <a:latin typeface="Arial"/>
                <a:cs typeface="Arial"/>
              </a:rPr>
              <a:t>Regular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Expression: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515"/>
              </a:spcBef>
            </a:pPr>
            <a:r>
              <a:rPr dirty="0" sz="1800" spc="-5">
                <a:latin typeface="Arial"/>
                <a:cs typeface="Arial"/>
              </a:rPr>
              <a:t>function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f1(){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515"/>
              </a:spcBef>
            </a:pPr>
            <a:r>
              <a:rPr dirty="0" sz="1800" spc="-5">
                <a:latin typeface="Arial"/>
                <a:cs typeface="Arial"/>
              </a:rPr>
              <a:t>var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check=document.form1.email.value;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510"/>
              </a:spcBef>
            </a:pPr>
            <a:r>
              <a:rPr dirty="0" sz="1800" spc="-5">
                <a:latin typeface="Arial"/>
                <a:cs typeface="Arial"/>
              </a:rPr>
              <a:t>Document.write(testmail(check));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180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510"/>
              </a:spcBef>
            </a:pPr>
            <a:r>
              <a:rPr dirty="0" sz="1800" spc="-5">
                <a:latin typeface="Arial"/>
                <a:cs typeface="Arial"/>
              </a:rPr>
              <a:t>function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testmail(chkmail){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515"/>
              </a:spcBef>
            </a:pPr>
            <a:r>
              <a:rPr dirty="0" sz="1800" spc="-5">
                <a:latin typeface="Arial"/>
                <a:cs typeface="Arial"/>
              </a:rPr>
              <a:t>var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emailpattern=“^[\\w-_\.]*[\\w-_\.]\@[\\w]\.+[\\w]+[\\w]$”;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515"/>
              </a:spcBef>
            </a:pPr>
            <a:r>
              <a:rPr dirty="0" sz="1800" spc="-5">
                <a:latin typeface="Arial"/>
                <a:cs typeface="Arial"/>
              </a:rPr>
              <a:t>var regex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5">
                <a:latin typeface="Arial"/>
                <a:cs typeface="Arial"/>
              </a:rPr>
              <a:t>new RegExp(emailpattern); </a:t>
            </a:r>
            <a:r>
              <a:rPr dirty="0" sz="1800" b="1">
                <a:latin typeface="Arial"/>
                <a:cs typeface="Arial"/>
              </a:rPr>
              <a:t>// </a:t>
            </a:r>
            <a:r>
              <a:rPr dirty="0" sz="1800" spc="-5" b="1">
                <a:latin typeface="Arial"/>
                <a:cs typeface="Arial"/>
              </a:rPr>
              <a:t>Regular Expression </a:t>
            </a:r>
            <a:r>
              <a:rPr dirty="0" sz="1800" b="1">
                <a:latin typeface="Arial"/>
                <a:cs typeface="Arial"/>
              </a:rPr>
              <a:t>is</a:t>
            </a:r>
            <a:r>
              <a:rPr dirty="0" sz="1800" spc="1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created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510"/>
              </a:spcBef>
            </a:pPr>
            <a:r>
              <a:rPr dirty="0" sz="1800" spc="-5">
                <a:latin typeface="Arial"/>
                <a:cs typeface="Arial"/>
              </a:rPr>
              <a:t>return regex.test(chkmail); </a:t>
            </a:r>
            <a:r>
              <a:rPr dirty="0" sz="1800" b="1">
                <a:latin typeface="Arial"/>
                <a:cs typeface="Arial"/>
              </a:rPr>
              <a:t>// </a:t>
            </a:r>
            <a:r>
              <a:rPr dirty="0" sz="1800" spc="-5" b="1">
                <a:latin typeface="Arial"/>
                <a:cs typeface="Arial"/>
              </a:rPr>
              <a:t>tested against </a:t>
            </a:r>
            <a:r>
              <a:rPr dirty="0" sz="1800" b="1">
                <a:latin typeface="Arial"/>
                <a:cs typeface="Arial"/>
              </a:rPr>
              <a:t>incoming</a:t>
            </a:r>
            <a:r>
              <a:rPr dirty="0" sz="1800" spc="6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parameters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dirty="0" sz="180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74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17064">
              <a:lnSpc>
                <a:spcPct val="100000"/>
              </a:lnSpc>
              <a:spcBef>
                <a:spcPts val="105"/>
              </a:spcBef>
            </a:pPr>
            <a:r>
              <a:rPr dirty="0"/>
              <a:t>Forms And</a:t>
            </a:r>
            <a:r>
              <a:rPr dirty="0" spc="-80"/>
              <a:t> </a:t>
            </a:r>
            <a:r>
              <a:rPr dirty="0" spc="-5"/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866341"/>
            <a:ext cx="8225790" cy="4333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first section is: </a:t>
            </a:r>
            <a:r>
              <a:rPr dirty="0" sz="1800" b="1">
                <a:latin typeface="Arial"/>
                <a:cs typeface="Arial"/>
              </a:rPr>
              <a:t>^[\\w-_\.]</a:t>
            </a:r>
            <a:endParaRPr sz="1800">
              <a:latin typeface="Arial"/>
              <a:cs typeface="Arial"/>
            </a:endParaRPr>
          </a:p>
          <a:p>
            <a:pPr marL="355600" marR="6350" indent="-342900">
              <a:lnSpc>
                <a:spcPct val="150000"/>
              </a:lnSpc>
              <a:spcBef>
                <a:spcPts val="434"/>
              </a:spcBef>
              <a:tabLst>
                <a:tab pos="607060" algn="l"/>
                <a:tab pos="1757680" algn="l"/>
                <a:tab pos="2479040" algn="l"/>
                <a:tab pos="3047365" algn="l"/>
                <a:tab pos="3376295" algn="l"/>
                <a:tab pos="4224020" algn="l"/>
                <a:tab pos="4981575" algn="l"/>
                <a:tab pos="5459730" algn="l"/>
                <a:tab pos="5990590" algn="l"/>
                <a:tab pos="7103109" algn="l"/>
                <a:tab pos="7429500" algn="l"/>
                <a:tab pos="7719059" algn="l"/>
              </a:tabLst>
            </a:pPr>
            <a:r>
              <a:rPr dirty="0" sz="1800" spc="1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h</a:t>
            </a:r>
            <a:r>
              <a:rPr dirty="0" sz="1800" spc="-1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s	</a:t>
            </a:r>
            <a:r>
              <a:rPr dirty="0" sz="1800" spc="-5">
                <a:latin typeface="Arial"/>
                <a:cs typeface="Arial"/>
              </a:rPr>
              <a:t>se</a:t>
            </a:r>
            <a:r>
              <a:rPr dirty="0" sz="1800" spc="-15">
                <a:latin typeface="Arial"/>
                <a:cs typeface="Arial"/>
              </a:rPr>
              <a:t>q</a:t>
            </a:r>
            <a:r>
              <a:rPr dirty="0" sz="1800" spc="-5">
                <a:latin typeface="Arial"/>
                <a:cs typeface="Arial"/>
              </a:rPr>
              <a:t>u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b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gin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35">
                <a:latin typeface="Arial"/>
                <a:cs typeface="Arial"/>
              </a:rPr>
              <a:t>w</a:t>
            </a:r>
            <a:r>
              <a:rPr dirty="0" sz="1800">
                <a:latin typeface="Arial"/>
                <a:cs typeface="Arial"/>
              </a:rPr>
              <a:t>i</a:t>
            </a:r>
            <a:r>
              <a:rPr dirty="0" sz="1800" spc="1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h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35">
                <a:latin typeface="Arial"/>
                <a:cs typeface="Arial"/>
              </a:rPr>
              <a:t>^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Means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ch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ck	the	first	</a:t>
            </a:r>
            <a:r>
              <a:rPr dirty="0" sz="1800" spc="-5">
                <a:latin typeface="Arial"/>
                <a:cs typeface="Arial"/>
              </a:rPr>
              <a:t>ch</a:t>
            </a:r>
            <a:r>
              <a:rPr dirty="0" sz="1800" spc="-1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ract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r	</a:t>
            </a:r>
            <a:r>
              <a:rPr dirty="0" sz="1800" spc="-10">
                <a:latin typeface="Arial"/>
                <a:cs typeface="Arial"/>
              </a:rPr>
              <a:t>i</a:t>
            </a: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35">
                <a:latin typeface="Arial"/>
                <a:cs typeface="Arial"/>
              </a:rPr>
              <a:t>w</a:t>
            </a:r>
            <a:r>
              <a:rPr dirty="0" sz="1800" spc="-5">
                <a:latin typeface="Arial"/>
                <a:cs typeface="Arial"/>
              </a:rPr>
              <a:t>ord  </a:t>
            </a:r>
            <a:r>
              <a:rPr dirty="0" sz="1800" spc="-5">
                <a:latin typeface="Arial"/>
                <a:cs typeface="Arial"/>
              </a:rPr>
              <a:t>represented by </a:t>
            </a:r>
            <a:r>
              <a:rPr dirty="0" sz="1800" spc="5" b="1">
                <a:latin typeface="Arial"/>
                <a:cs typeface="Arial"/>
              </a:rPr>
              <a:t>\\w</a:t>
            </a:r>
            <a:r>
              <a:rPr dirty="0" sz="1800" spc="5">
                <a:latin typeface="Arial"/>
                <a:cs typeface="Arial"/>
              </a:rPr>
              <a:t>. </a:t>
            </a:r>
            <a:r>
              <a:rPr dirty="0" sz="1800" spc="-5">
                <a:latin typeface="Arial"/>
                <a:cs typeface="Arial"/>
              </a:rPr>
              <a:t>it can be also _, </a:t>
            </a:r>
            <a:r>
              <a:rPr dirty="0" sz="1800">
                <a:latin typeface="Arial"/>
                <a:cs typeface="Arial"/>
              </a:rPr>
              <a:t>-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normally not used but are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legal.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second section is:</a:t>
            </a:r>
            <a:r>
              <a:rPr dirty="0" sz="1800" b="1">
                <a:latin typeface="Arial"/>
                <a:cs typeface="Arial"/>
              </a:rPr>
              <a:t> *[\\w-_\.]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spcBef>
                <a:spcPts val="430"/>
              </a:spcBef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* means that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next </a:t>
            </a:r>
            <a:r>
              <a:rPr dirty="0" sz="1800" spc="-5">
                <a:latin typeface="Arial"/>
                <a:cs typeface="Arial"/>
              </a:rPr>
              <a:t>series of characters described can be repeated </a:t>
            </a:r>
            <a:r>
              <a:rPr dirty="0" sz="1800">
                <a:latin typeface="Arial"/>
                <a:cs typeface="Arial"/>
              </a:rPr>
              <a:t>many  times </a:t>
            </a:r>
            <a:r>
              <a:rPr dirty="0" sz="1800" spc="-5">
                <a:latin typeface="Arial"/>
                <a:cs typeface="Arial"/>
              </a:rPr>
              <a:t>of not at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all.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1800" b="1">
                <a:latin typeface="Arial"/>
                <a:cs typeface="Arial"/>
              </a:rPr>
              <a:t>The third </a:t>
            </a:r>
            <a:r>
              <a:rPr dirty="0" sz="1800" spc="-5" b="1">
                <a:latin typeface="Arial"/>
                <a:cs typeface="Arial"/>
              </a:rPr>
              <a:t>section is: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\@[\\w]\.+</a:t>
            </a:r>
            <a:endParaRPr sz="1800">
              <a:latin typeface="Arial"/>
              <a:cs typeface="Arial"/>
            </a:endParaRPr>
          </a:p>
          <a:p>
            <a:pPr marL="355600" marR="8255" indent="-342900">
              <a:lnSpc>
                <a:spcPct val="150000"/>
              </a:lnSpc>
              <a:spcBef>
                <a:spcPts val="434"/>
              </a:spcBef>
            </a:pPr>
            <a:r>
              <a:rPr dirty="0" sz="1800" spc="-5">
                <a:latin typeface="Arial"/>
                <a:cs typeface="Arial"/>
              </a:rPr>
              <a:t>This section begin </a:t>
            </a:r>
            <a:r>
              <a:rPr dirty="0" sz="1800" spc="-10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@ character. Followed </a:t>
            </a:r>
            <a:r>
              <a:rPr dirty="0" sz="1800">
                <a:latin typeface="Arial"/>
                <a:cs typeface="Arial"/>
              </a:rPr>
              <a:t>by </a:t>
            </a:r>
            <a:r>
              <a:rPr dirty="0" sz="1800" spc="-5">
                <a:latin typeface="Arial"/>
                <a:cs typeface="Arial"/>
              </a:rPr>
              <a:t>word character </a:t>
            </a:r>
            <a:r>
              <a:rPr dirty="0" sz="180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then at  least one dot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(.).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last </a:t>
            </a:r>
            <a:r>
              <a:rPr dirty="0" sz="1800" b="1">
                <a:latin typeface="Arial"/>
                <a:cs typeface="Arial"/>
              </a:rPr>
              <a:t>part </a:t>
            </a:r>
            <a:r>
              <a:rPr dirty="0" sz="1800" spc="-5" b="1">
                <a:latin typeface="Arial"/>
                <a:cs typeface="Arial"/>
              </a:rPr>
              <a:t>is: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[\\w]+[\\w]$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6366154"/>
            <a:ext cx="43192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There are some character after last </a:t>
            </a:r>
            <a:r>
              <a:rPr dirty="0" sz="1800" spc="-10">
                <a:latin typeface="Arial"/>
                <a:cs typeface="Arial"/>
              </a:rPr>
              <a:t>dot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(.).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17064">
              <a:lnSpc>
                <a:spcPct val="100000"/>
              </a:lnSpc>
              <a:spcBef>
                <a:spcPts val="105"/>
              </a:spcBef>
            </a:pPr>
            <a:r>
              <a:rPr dirty="0"/>
              <a:t>Forms And</a:t>
            </a:r>
            <a:r>
              <a:rPr dirty="0" spc="-80"/>
              <a:t> </a:t>
            </a:r>
            <a:r>
              <a:rPr dirty="0" spc="-5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873961"/>
            <a:ext cx="8225790" cy="48742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Text-related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355600" marR="941069" indent="-342900">
              <a:lnSpc>
                <a:spcPct val="17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Four text-related HTML form elements—text, password and  TEXTAREA—is an element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the document object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hierarchy.</a:t>
            </a:r>
            <a:endParaRPr sz="2000">
              <a:latin typeface="Arial"/>
              <a:cs typeface="Arial"/>
            </a:endParaRPr>
          </a:p>
          <a:p>
            <a:pPr algn="just" marL="355600" marR="5080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The single </a:t>
            </a:r>
            <a:r>
              <a:rPr dirty="0" sz="2000" spc="-5">
                <a:latin typeface="Arial"/>
                <a:cs typeface="Arial"/>
              </a:rPr>
              <a:t>most </a:t>
            </a:r>
            <a:r>
              <a:rPr dirty="0" sz="2000">
                <a:latin typeface="Arial"/>
                <a:cs typeface="Arial"/>
              </a:rPr>
              <a:t>used </a:t>
            </a:r>
            <a:r>
              <a:rPr dirty="0" sz="2000" spc="-5">
                <a:latin typeface="Arial"/>
                <a:cs typeface="Arial"/>
              </a:rPr>
              <a:t>property </a:t>
            </a:r>
            <a:r>
              <a:rPr dirty="0" sz="2000">
                <a:latin typeface="Arial"/>
                <a:cs typeface="Arial"/>
              </a:rPr>
              <a:t>of a </a:t>
            </a:r>
            <a:r>
              <a:rPr dirty="0" sz="2000" spc="-5">
                <a:latin typeface="Arial"/>
                <a:cs typeface="Arial"/>
              </a:rPr>
              <a:t>text-related </a:t>
            </a:r>
            <a:r>
              <a:rPr dirty="0" sz="2000">
                <a:latin typeface="Arial"/>
                <a:cs typeface="Arial"/>
              </a:rPr>
              <a:t>element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 b="1">
                <a:latin typeface="Arial"/>
                <a:cs typeface="Arial"/>
              </a:rPr>
              <a:t>value  </a:t>
            </a:r>
            <a:r>
              <a:rPr dirty="0" sz="2000" spc="-5">
                <a:latin typeface="Arial"/>
                <a:cs typeface="Arial"/>
              </a:rPr>
              <a:t>property. This property represents the current contents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the text  </a:t>
            </a:r>
            <a:r>
              <a:rPr dirty="0" sz="2000">
                <a:latin typeface="Arial"/>
                <a:cs typeface="Arial"/>
              </a:rPr>
              <a:t>element.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A script can retrieve and set </a:t>
            </a:r>
            <a:r>
              <a:rPr dirty="0" sz="2000" spc="-5">
                <a:latin typeface="Arial"/>
                <a:cs typeface="Arial"/>
              </a:rPr>
              <a:t>its </a:t>
            </a:r>
            <a:r>
              <a:rPr dirty="0" sz="2000">
                <a:latin typeface="Arial"/>
                <a:cs typeface="Arial"/>
              </a:rPr>
              <a:t>content at any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time.</a:t>
            </a:r>
            <a:endParaRPr sz="2000">
              <a:latin typeface="Arial"/>
              <a:cs typeface="Arial"/>
            </a:endParaRPr>
          </a:p>
          <a:p>
            <a:pPr marL="927100" marR="1979295">
              <a:lnSpc>
                <a:spcPct val="17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var field = </a:t>
            </a:r>
            <a:r>
              <a:rPr dirty="0" sz="2000" spc="-5">
                <a:latin typeface="Arial"/>
                <a:cs typeface="Arial"/>
              </a:rPr>
              <a:t>document.formname.converter.value  </a:t>
            </a:r>
            <a:r>
              <a:rPr dirty="0" sz="2000">
                <a:latin typeface="Arial"/>
                <a:cs typeface="Arial"/>
              </a:rPr>
              <a:t>field.value =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“abc”</a:t>
            </a:r>
            <a:endParaRPr sz="2000">
              <a:latin typeface="Arial"/>
              <a:cs typeface="Arial"/>
            </a:endParaRPr>
          </a:p>
          <a:p>
            <a:pPr algn="r" marR="311150">
              <a:lnSpc>
                <a:spcPts val="1270"/>
              </a:lnSpc>
              <a:spcBef>
                <a:spcPts val="580"/>
              </a:spcBef>
            </a:pPr>
            <a:r>
              <a:rPr dirty="0" sz="1200">
                <a:latin typeface="Times New Roman"/>
                <a:cs typeface="Times New Roman"/>
              </a:rPr>
              <a:t>75</a:t>
            </a:r>
            <a:endParaRPr sz="1200">
              <a:latin typeface="Times New Roman"/>
              <a:cs typeface="Times New Roman"/>
            </a:endParaRPr>
          </a:p>
          <a:p>
            <a:pPr marL="355600">
              <a:lnSpc>
                <a:spcPts val="2230"/>
              </a:lnSpc>
            </a:pPr>
            <a:r>
              <a:rPr dirty="0" sz="2000">
                <a:latin typeface="Arial"/>
                <a:cs typeface="Arial"/>
              </a:rPr>
              <a:t>&lt;INPUT TYPE=”text” NAME=”converter”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VALUE=”sample”&gt;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76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17064">
              <a:lnSpc>
                <a:spcPct val="100000"/>
              </a:lnSpc>
              <a:spcBef>
                <a:spcPts val="105"/>
              </a:spcBef>
            </a:pPr>
            <a:r>
              <a:rPr dirty="0"/>
              <a:t>Forms And</a:t>
            </a:r>
            <a:r>
              <a:rPr dirty="0" spc="-80"/>
              <a:t> </a:t>
            </a:r>
            <a:r>
              <a:rPr dirty="0" spc="-5"/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56762"/>
            <a:ext cx="8227059" cy="4407535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2000" b="1">
                <a:latin typeface="Arial"/>
                <a:cs typeface="Arial"/>
              </a:rPr>
              <a:t>The Checkbox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355600" marR="9525" indent="-342900">
              <a:lnSpc>
                <a:spcPct val="100000"/>
              </a:lnSpc>
              <a:spcBef>
                <a:spcPts val="9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The key </a:t>
            </a:r>
            <a:r>
              <a:rPr dirty="0" sz="2000" spc="-5">
                <a:latin typeface="Arial"/>
                <a:cs typeface="Arial"/>
              </a:rPr>
              <a:t>property </a:t>
            </a:r>
            <a:r>
              <a:rPr dirty="0" sz="2000">
                <a:latin typeface="Arial"/>
                <a:cs typeface="Arial"/>
              </a:rPr>
              <a:t>of a checkbox object </a:t>
            </a:r>
            <a:r>
              <a:rPr dirty="0" sz="2000" spc="-5">
                <a:latin typeface="Arial"/>
                <a:cs typeface="Arial"/>
              </a:rPr>
              <a:t>is whether </a:t>
            </a:r>
            <a:r>
              <a:rPr dirty="0" sz="2000" spc="-10">
                <a:latin typeface="Arial"/>
                <a:cs typeface="Arial"/>
              </a:rPr>
              <a:t>or </a:t>
            </a:r>
            <a:r>
              <a:rPr dirty="0" sz="2000">
                <a:latin typeface="Arial"/>
                <a:cs typeface="Arial"/>
              </a:rPr>
              <a:t>not </a:t>
            </a:r>
            <a:r>
              <a:rPr dirty="0" sz="2000" spc="-5">
                <a:latin typeface="Arial"/>
                <a:cs typeface="Arial"/>
              </a:rPr>
              <a:t>the box is  </a:t>
            </a:r>
            <a:r>
              <a:rPr dirty="0" sz="2000">
                <a:latin typeface="Arial"/>
                <a:cs typeface="Arial"/>
              </a:rPr>
              <a:t>checked.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1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checked</a:t>
            </a:r>
            <a:r>
              <a:rPr dirty="0" sz="2000" spc="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property</a:t>
            </a:r>
            <a:r>
              <a:rPr dirty="0" sz="2000" spc="1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Boolean</a:t>
            </a:r>
            <a:r>
              <a:rPr dirty="0" sz="2000" spc="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value:</a:t>
            </a:r>
            <a:r>
              <a:rPr dirty="0" sz="2000" spc="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true</a:t>
            </a:r>
            <a:r>
              <a:rPr dirty="0" sz="2000" spc="1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if</a:t>
            </a:r>
            <a:r>
              <a:rPr dirty="0" sz="2000" spc="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box</a:t>
            </a:r>
            <a:r>
              <a:rPr dirty="0" sz="2000" spc="1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checked,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false </a:t>
            </a:r>
            <a:r>
              <a:rPr dirty="0" sz="2000" spc="-5">
                <a:latin typeface="Arial"/>
                <a:cs typeface="Arial"/>
              </a:rPr>
              <a:t>if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not.</a:t>
            </a:r>
            <a:endParaRPr sz="2000">
              <a:latin typeface="Arial"/>
              <a:cs typeface="Arial"/>
            </a:endParaRPr>
          </a:p>
          <a:p>
            <a:pPr marL="355600" marR="461009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&lt;INPUT TYPE=”checkbox” </a:t>
            </a:r>
            <a:r>
              <a:rPr dirty="0" sz="2000" spc="-5">
                <a:latin typeface="Arial"/>
                <a:cs typeface="Arial"/>
              </a:rPr>
              <a:t>NAME=”checkThis”&gt;Check </a:t>
            </a:r>
            <a:r>
              <a:rPr dirty="0" sz="2000">
                <a:latin typeface="Arial"/>
                <a:cs typeface="Arial"/>
              </a:rPr>
              <a:t>here&lt;BR&gt;  if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(document.form1.checkThis.checked)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alert(“The box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checked.”)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alert(“The box </a:t>
            </a:r>
            <a:r>
              <a:rPr dirty="0" sz="2000" spc="-5">
                <a:latin typeface="Arial"/>
                <a:cs typeface="Arial"/>
              </a:rPr>
              <a:t>is not </a:t>
            </a:r>
            <a:r>
              <a:rPr dirty="0" sz="2000">
                <a:latin typeface="Arial"/>
                <a:cs typeface="Arial"/>
              </a:rPr>
              <a:t>checked </a:t>
            </a:r>
            <a:r>
              <a:rPr dirty="0" sz="2000" spc="-5">
                <a:latin typeface="Arial"/>
                <a:cs typeface="Arial"/>
              </a:rPr>
              <a:t>at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moment.”)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6198514"/>
            <a:ext cx="1111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77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17064">
              <a:lnSpc>
                <a:spcPct val="100000"/>
              </a:lnSpc>
              <a:spcBef>
                <a:spcPts val="105"/>
              </a:spcBef>
            </a:pPr>
            <a:r>
              <a:rPr dirty="0"/>
              <a:t>Forms And</a:t>
            </a:r>
            <a:r>
              <a:rPr dirty="0" spc="-80"/>
              <a:t> </a:t>
            </a:r>
            <a:r>
              <a:rPr dirty="0" spc="-5"/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56762"/>
            <a:ext cx="8227059" cy="433451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2000" b="1">
                <a:latin typeface="Arial"/>
                <a:cs typeface="Arial"/>
              </a:rPr>
              <a:t>The Radio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355600" marR="7620" indent="-342900">
              <a:lnSpc>
                <a:spcPct val="100000"/>
              </a:lnSpc>
              <a:spcBef>
                <a:spcPts val="925"/>
              </a:spcBef>
              <a:buChar char="•"/>
              <a:tabLst>
                <a:tab pos="354965" algn="l"/>
                <a:tab pos="355600" algn="l"/>
                <a:tab pos="931544" algn="l"/>
                <a:tab pos="1464945" algn="l"/>
                <a:tab pos="2532380" algn="l"/>
                <a:tab pos="2880995" algn="l"/>
                <a:tab pos="3159760" algn="l"/>
                <a:tab pos="3961765" algn="l"/>
                <a:tab pos="4777105" algn="l"/>
                <a:tab pos="5099050" algn="l"/>
                <a:tab pos="6139815" algn="l"/>
                <a:tab pos="6501130" algn="l"/>
                <a:tab pos="6991984" algn="l"/>
                <a:tab pos="7480934" algn="l"/>
                <a:tab pos="8027034" algn="l"/>
              </a:tabLst>
            </a:pPr>
            <a:r>
              <a:rPr dirty="0" sz="2000">
                <a:latin typeface="Arial"/>
                <a:cs typeface="Arial"/>
              </a:rPr>
              <a:t>Th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k</a:t>
            </a:r>
            <a:r>
              <a:rPr dirty="0" sz="2000" spc="5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rope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ty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adio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object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wh</a:t>
            </a: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th</a:t>
            </a:r>
            <a:r>
              <a:rPr dirty="0" sz="2000" spc="-15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5">
                <a:latin typeface="Arial"/>
                <a:cs typeface="Arial"/>
              </a:rPr>
              <a:t>o</a:t>
            </a:r>
            <a:r>
              <a:rPr dirty="0" sz="200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not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box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">
                <a:latin typeface="Arial"/>
                <a:cs typeface="Arial"/>
              </a:rPr>
              <a:t>is  </a:t>
            </a:r>
            <a:r>
              <a:rPr dirty="0" sz="2000">
                <a:latin typeface="Arial"/>
                <a:cs typeface="Arial"/>
              </a:rPr>
              <a:t>checked.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1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checked</a:t>
            </a:r>
            <a:r>
              <a:rPr dirty="0" sz="2000" spc="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property</a:t>
            </a:r>
            <a:r>
              <a:rPr dirty="0" sz="2000" spc="1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Boolean</a:t>
            </a:r>
            <a:r>
              <a:rPr dirty="0" sz="2000" spc="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value:</a:t>
            </a:r>
            <a:r>
              <a:rPr dirty="0" sz="2000" spc="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true</a:t>
            </a:r>
            <a:r>
              <a:rPr dirty="0" sz="2000" spc="1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if</a:t>
            </a:r>
            <a:r>
              <a:rPr dirty="0" sz="2000" spc="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box</a:t>
            </a:r>
            <a:r>
              <a:rPr dirty="0" sz="2000" spc="1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checked,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false </a:t>
            </a:r>
            <a:r>
              <a:rPr dirty="0" sz="2000" spc="-5">
                <a:latin typeface="Arial"/>
                <a:cs typeface="Arial"/>
              </a:rPr>
              <a:t>if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not.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600" spc="-5">
                <a:latin typeface="Arial"/>
                <a:cs typeface="Arial"/>
              </a:rPr>
              <a:t>&lt;FORM&gt;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latin typeface="Arial"/>
                <a:cs typeface="Arial"/>
              </a:rPr>
              <a:t>&lt;B&gt;Select </a:t>
            </a:r>
            <a:r>
              <a:rPr dirty="0" sz="1600" spc="-10">
                <a:latin typeface="Arial"/>
                <a:cs typeface="Arial"/>
              </a:rPr>
              <a:t>your </a:t>
            </a:r>
            <a:r>
              <a:rPr dirty="0" sz="1600" spc="-5">
                <a:latin typeface="Arial"/>
                <a:cs typeface="Arial"/>
              </a:rPr>
              <a:t>favorite</a:t>
            </a:r>
            <a:r>
              <a:rPr dirty="0" sz="1600" spc="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Color:&lt;/B&gt;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latin typeface="Arial"/>
                <a:cs typeface="Arial"/>
              </a:rPr>
              <a:t>&lt;INPUT TYPE=”radio” NAME=”Color” VALUE=”Red” </a:t>
            </a:r>
            <a:r>
              <a:rPr dirty="0" sz="1600" spc="-10">
                <a:latin typeface="Arial"/>
                <a:cs typeface="Arial"/>
              </a:rPr>
              <a:t>CHECKED</a:t>
            </a:r>
            <a:r>
              <a:rPr dirty="0" sz="1600" spc="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/&gt;Red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latin typeface="Arial"/>
                <a:cs typeface="Arial"/>
              </a:rPr>
              <a:t>&lt;INPUT TYPE=”radio” NAME=”Color” VALUE=”Pink”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/&gt;Pink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600" spc="-5">
                <a:latin typeface="Arial"/>
                <a:cs typeface="Arial"/>
              </a:rPr>
              <a:t>&lt;INPUT </a:t>
            </a:r>
            <a:r>
              <a:rPr dirty="0" sz="1600" spc="-10">
                <a:latin typeface="Arial"/>
                <a:cs typeface="Arial"/>
              </a:rPr>
              <a:t>TYPE=”radio” NAME=”Color” </a:t>
            </a:r>
            <a:r>
              <a:rPr dirty="0" sz="1600" spc="-5">
                <a:latin typeface="Arial"/>
                <a:cs typeface="Arial"/>
              </a:rPr>
              <a:t>VALUE=”Yellow”</a:t>
            </a:r>
            <a:r>
              <a:rPr dirty="0" sz="1600" spc="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/&gt;Yellow&lt;BR&gt;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latin typeface="Arial"/>
                <a:cs typeface="Arial"/>
              </a:rPr>
              <a:t>&lt;/FORM&gt;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z="2000" b="1">
                <a:latin typeface="Arial"/>
                <a:cs typeface="Arial"/>
              </a:rPr>
              <a:t>Accessing a radio button</a:t>
            </a:r>
            <a:r>
              <a:rPr dirty="0" sz="2000" spc="-9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formname.color.checked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78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17064">
              <a:lnSpc>
                <a:spcPct val="100000"/>
              </a:lnSpc>
              <a:spcBef>
                <a:spcPts val="105"/>
              </a:spcBef>
            </a:pPr>
            <a:r>
              <a:rPr dirty="0"/>
              <a:t>Forms And</a:t>
            </a:r>
            <a:r>
              <a:rPr dirty="0" spc="-80"/>
              <a:t> </a:t>
            </a:r>
            <a:r>
              <a:rPr dirty="0" spc="-5"/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873961"/>
            <a:ext cx="7434580" cy="4416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Arial"/>
                <a:cs typeface="Arial"/>
              </a:rPr>
              <a:t>Minimum </a:t>
            </a:r>
            <a:r>
              <a:rPr dirty="0" sz="2000" b="1">
                <a:latin typeface="Arial"/>
                <a:cs typeface="Arial"/>
              </a:rPr>
              <a:t>&amp; Maximum Characters for Password</a:t>
            </a:r>
            <a:r>
              <a:rPr dirty="0" sz="2000" spc="-1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field: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1685"/>
              </a:spcBef>
            </a:pPr>
            <a:r>
              <a:rPr dirty="0" sz="2000">
                <a:latin typeface="Arial"/>
                <a:cs typeface="Arial"/>
              </a:rPr>
              <a:t>function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f1()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55600" marR="2164715" indent="-342900">
              <a:lnSpc>
                <a:spcPct val="15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if(document.form1.pass.value.length </a:t>
            </a:r>
            <a:r>
              <a:rPr dirty="0" sz="2000">
                <a:latin typeface="Arial"/>
                <a:cs typeface="Arial"/>
              </a:rPr>
              <a:t>&lt;= "6“ &amp;&amp;  </a:t>
            </a:r>
            <a:r>
              <a:rPr dirty="0" sz="2000" spc="-5">
                <a:latin typeface="Arial"/>
                <a:cs typeface="Arial"/>
              </a:rPr>
              <a:t>document.form1.pass.value.length&gt;=“12”)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 marR="5080">
              <a:lnSpc>
                <a:spcPct val="17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alert('Your Password Should have </a:t>
            </a:r>
            <a:r>
              <a:rPr dirty="0" sz="2000" spc="-5">
                <a:latin typeface="Arial"/>
                <a:cs typeface="Arial"/>
              </a:rPr>
              <a:t>Min </a:t>
            </a:r>
            <a:r>
              <a:rPr dirty="0" sz="2000">
                <a:latin typeface="Arial"/>
                <a:cs typeface="Arial"/>
              </a:rPr>
              <a:t>6 &amp; Max 12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Char');  </a:t>
            </a:r>
            <a:r>
              <a:rPr dirty="0" sz="2000" spc="-5">
                <a:latin typeface="Arial"/>
                <a:cs typeface="Arial"/>
              </a:rPr>
              <a:t>document.form1.pass.focus();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return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false;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6478015"/>
            <a:ext cx="1962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Arial"/>
                <a:cs typeface="Arial"/>
              </a:rPr>
              <a:t>}</a:t>
            </a: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79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17064">
              <a:lnSpc>
                <a:spcPct val="100000"/>
              </a:lnSpc>
              <a:spcBef>
                <a:spcPts val="105"/>
              </a:spcBef>
            </a:pPr>
            <a:r>
              <a:rPr dirty="0"/>
              <a:t>Forms And</a:t>
            </a:r>
            <a:r>
              <a:rPr dirty="0" spc="-80"/>
              <a:t> </a:t>
            </a:r>
            <a:r>
              <a:rPr dirty="0" spc="-5"/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873961"/>
            <a:ext cx="7919720" cy="4507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Validating the </a:t>
            </a:r>
            <a:r>
              <a:rPr dirty="0" sz="2000" spc="-5" b="1">
                <a:latin typeface="Arial"/>
                <a:cs typeface="Arial"/>
              </a:rPr>
              <a:t>Mobile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Number: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000">
                <a:latin typeface="Arial"/>
                <a:cs typeface="Arial"/>
              </a:rPr>
              <a:t>function validate()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1503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var mobile =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document.getElementById("mobile").value;</a:t>
            </a:r>
            <a:endParaRPr sz="2000">
              <a:latin typeface="Arial"/>
              <a:cs typeface="Arial"/>
            </a:endParaRPr>
          </a:p>
          <a:p>
            <a:pPr marL="915035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Arial"/>
                <a:cs typeface="Arial"/>
              </a:rPr>
              <a:t>var pattern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“/^\d{10}$/”;</a:t>
            </a:r>
            <a:endParaRPr sz="2000">
              <a:latin typeface="Arial"/>
              <a:cs typeface="Arial"/>
            </a:endParaRPr>
          </a:p>
          <a:p>
            <a:pPr marL="91503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if </a:t>
            </a:r>
            <a:r>
              <a:rPr dirty="0" sz="2000" spc="-5">
                <a:latin typeface="Arial"/>
                <a:cs typeface="Arial"/>
              </a:rPr>
              <a:t>(pattern.test(mobile))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193800" marR="2409825">
              <a:lnSpc>
                <a:spcPct val="150000"/>
              </a:lnSpc>
            </a:pPr>
            <a:r>
              <a:rPr dirty="0" sz="2000">
                <a:latin typeface="Arial"/>
                <a:cs typeface="Arial"/>
              </a:rPr>
              <a:t>alert("Your mobile number :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"+mobile);  return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true;</a:t>
            </a:r>
            <a:endParaRPr sz="2000">
              <a:latin typeface="Arial"/>
              <a:cs typeface="Arial"/>
            </a:endParaRPr>
          </a:p>
          <a:p>
            <a:pPr marL="915035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193800" marR="5080">
              <a:lnSpc>
                <a:spcPct val="150000"/>
              </a:lnSpc>
            </a:pPr>
            <a:r>
              <a:rPr dirty="0" sz="2000">
                <a:latin typeface="Arial"/>
                <a:cs typeface="Arial"/>
              </a:rPr>
              <a:t>alert("It is not valid mobile number.input 10 digits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number!");  return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false;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836" y="6508495"/>
            <a:ext cx="11048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7606" y="627806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4185" y="722121"/>
            <a:ext cx="35013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JavaScript</a:t>
            </a:r>
            <a:r>
              <a:rPr dirty="0" spc="-50"/>
              <a:t> </a:t>
            </a:r>
            <a:r>
              <a:rPr dirty="0" spc="-5"/>
              <a:t>Types: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103247"/>
            <a:ext cx="7997190" cy="411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3370" indent="-2806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4005" algn="l"/>
              </a:tabLst>
            </a:pPr>
            <a:r>
              <a:rPr dirty="0" sz="2000" b="1">
                <a:latin typeface="Arial"/>
                <a:cs typeface="Arial"/>
              </a:rPr>
              <a:t>Client </a:t>
            </a:r>
            <a:r>
              <a:rPr dirty="0" sz="2000" spc="-5" b="1">
                <a:latin typeface="Arial"/>
                <a:cs typeface="Arial"/>
              </a:rPr>
              <a:t>Side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JavaScript</a:t>
            </a:r>
            <a:endParaRPr sz="2000">
              <a:latin typeface="Arial"/>
              <a:cs typeface="Arial"/>
            </a:endParaRPr>
          </a:p>
          <a:p>
            <a:pPr marL="293370" indent="-28067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294005" algn="l"/>
              </a:tabLst>
            </a:pPr>
            <a:r>
              <a:rPr dirty="0" sz="2000" spc="-5" b="1">
                <a:latin typeface="Arial"/>
                <a:cs typeface="Arial"/>
              </a:rPr>
              <a:t>Server Side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JavaScript</a:t>
            </a:r>
            <a:endParaRPr sz="2000">
              <a:latin typeface="Arial"/>
              <a:cs typeface="Arial"/>
            </a:endParaRPr>
          </a:p>
          <a:p>
            <a:pPr algn="just" marL="355600" marR="5080" indent="-342900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000" spc="-5" b="1">
                <a:latin typeface="Arial"/>
                <a:cs typeface="Arial"/>
              </a:rPr>
              <a:t>Client Side </a:t>
            </a:r>
            <a:r>
              <a:rPr dirty="0" sz="2000" b="1">
                <a:latin typeface="Arial"/>
                <a:cs typeface="Arial"/>
              </a:rPr>
              <a:t>Scripting </a:t>
            </a:r>
            <a:r>
              <a:rPr dirty="0" sz="2000" spc="-5">
                <a:latin typeface="Arial"/>
                <a:cs typeface="Arial"/>
              </a:rPr>
              <a:t>generally refers to </a:t>
            </a:r>
            <a:r>
              <a:rPr dirty="0" sz="2000">
                <a:latin typeface="Arial"/>
                <a:cs typeface="Arial"/>
              </a:rPr>
              <a:t>the class of </a:t>
            </a:r>
            <a:r>
              <a:rPr dirty="0" sz="2000" spc="-5">
                <a:latin typeface="Arial"/>
                <a:cs typeface="Arial"/>
              </a:rPr>
              <a:t>computer  programs </a:t>
            </a:r>
            <a:r>
              <a:rPr dirty="0" sz="2000">
                <a:latin typeface="Arial"/>
                <a:cs typeface="Arial"/>
              </a:rPr>
              <a:t>on the </a:t>
            </a:r>
            <a:r>
              <a:rPr dirty="0" sz="2000" spc="-5">
                <a:latin typeface="Arial"/>
                <a:cs typeface="Arial"/>
              </a:rPr>
              <a:t>web that </a:t>
            </a:r>
            <a:r>
              <a:rPr dirty="0" sz="2000">
                <a:latin typeface="Arial"/>
                <a:cs typeface="Arial"/>
              </a:rPr>
              <a:t>are </a:t>
            </a:r>
            <a:r>
              <a:rPr dirty="0" sz="2000" spc="-5" b="1">
                <a:latin typeface="Arial"/>
                <a:cs typeface="Arial"/>
              </a:rPr>
              <a:t>executed </a:t>
            </a:r>
            <a:r>
              <a:rPr dirty="0" sz="2000" spc="-10" b="1">
                <a:latin typeface="Arial"/>
                <a:cs typeface="Arial"/>
              </a:rPr>
              <a:t>at </a:t>
            </a:r>
            <a:r>
              <a:rPr dirty="0" sz="2000" spc="-5" b="1">
                <a:latin typeface="Arial"/>
                <a:cs typeface="Arial"/>
              </a:rPr>
              <a:t>client side </a:t>
            </a:r>
            <a:r>
              <a:rPr dirty="0" sz="2000">
                <a:latin typeface="Arial"/>
                <a:cs typeface="Arial"/>
              </a:rPr>
              <a:t>by </a:t>
            </a:r>
            <a:r>
              <a:rPr dirty="0" sz="2000" spc="-5">
                <a:latin typeface="Arial"/>
                <a:cs typeface="Arial"/>
              </a:rPr>
              <a:t>the user’s  </a:t>
            </a:r>
            <a:r>
              <a:rPr dirty="0" sz="2000">
                <a:latin typeface="Arial"/>
                <a:cs typeface="Arial"/>
              </a:rPr>
              <a:t>web </a:t>
            </a:r>
            <a:r>
              <a:rPr dirty="0" sz="2000" spc="-5">
                <a:latin typeface="Arial"/>
                <a:cs typeface="Arial"/>
              </a:rPr>
              <a:t>browser, </a:t>
            </a:r>
            <a:r>
              <a:rPr dirty="0" sz="2000">
                <a:latin typeface="Arial"/>
                <a:cs typeface="Arial"/>
              </a:rPr>
              <a:t>instead of </a:t>
            </a:r>
            <a:r>
              <a:rPr dirty="0" sz="2000" spc="-5">
                <a:latin typeface="Arial"/>
                <a:cs typeface="Arial"/>
              </a:rPr>
              <a:t>server-side (on </a:t>
            </a:r>
            <a:r>
              <a:rPr dirty="0" sz="2000">
                <a:latin typeface="Arial"/>
                <a:cs typeface="Arial"/>
              </a:rPr>
              <a:t>the web </a:t>
            </a:r>
            <a:r>
              <a:rPr dirty="0" sz="2000" spc="-5">
                <a:latin typeface="Arial"/>
                <a:cs typeface="Arial"/>
              </a:rPr>
              <a:t>server). </a:t>
            </a:r>
            <a:r>
              <a:rPr dirty="0" sz="2000">
                <a:latin typeface="Arial"/>
                <a:cs typeface="Arial"/>
              </a:rPr>
              <a:t>This </a:t>
            </a:r>
            <a:r>
              <a:rPr dirty="0" sz="2000" spc="-5">
                <a:latin typeface="Arial"/>
                <a:cs typeface="Arial"/>
              </a:rPr>
              <a:t>type 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computer programming is </a:t>
            </a:r>
            <a:r>
              <a:rPr dirty="0" sz="2000">
                <a:latin typeface="Arial"/>
                <a:cs typeface="Arial"/>
              </a:rPr>
              <a:t>an </a:t>
            </a:r>
            <a:r>
              <a:rPr dirty="0" sz="2000" spc="-5">
                <a:latin typeface="Arial"/>
                <a:cs typeface="Arial"/>
              </a:rPr>
              <a:t>important part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the Dynamic  </a:t>
            </a:r>
            <a:r>
              <a:rPr dirty="0" sz="2000">
                <a:latin typeface="Arial"/>
                <a:cs typeface="Arial"/>
              </a:rPr>
              <a:t>HTML </a:t>
            </a:r>
            <a:r>
              <a:rPr dirty="0" sz="2000" spc="-5">
                <a:latin typeface="Arial"/>
                <a:cs typeface="Arial"/>
              </a:rPr>
              <a:t>concept, </a:t>
            </a:r>
            <a:r>
              <a:rPr dirty="0" sz="2000">
                <a:latin typeface="Arial"/>
                <a:cs typeface="Arial"/>
              </a:rPr>
              <a:t>enabling web </a:t>
            </a:r>
            <a:r>
              <a:rPr dirty="0" sz="2000" spc="-5">
                <a:latin typeface="Arial"/>
                <a:cs typeface="Arial"/>
              </a:rPr>
              <a:t>pages to </a:t>
            </a:r>
            <a:r>
              <a:rPr dirty="0" sz="2000">
                <a:latin typeface="Arial"/>
                <a:cs typeface="Arial"/>
              </a:rPr>
              <a:t>be scripted, that </a:t>
            </a:r>
            <a:r>
              <a:rPr dirty="0" sz="2000" spc="-5">
                <a:latin typeface="Arial"/>
                <a:cs typeface="Arial"/>
              </a:rPr>
              <a:t>is to have  </a:t>
            </a:r>
            <a:r>
              <a:rPr dirty="0" sz="2000">
                <a:latin typeface="Arial"/>
                <a:cs typeface="Arial"/>
              </a:rPr>
              <a:t>different </a:t>
            </a:r>
            <a:r>
              <a:rPr dirty="0" sz="2000" spc="-5">
                <a:latin typeface="Arial"/>
                <a:cs typeface="Arial"/>
              </a:rPr>
              <a:t>and </a:t>
            </a:r>
            <a:r>
              <a:rPr dirty="0" sz="2000">
                <a:latin typeface="Arial"/>
                <a:cs typeface="Arial"/>
              </a:rPr>
              <a:t>changing content depending </a:t>
            </a:r>
            <a:r>
              <a:rPr dirty="0" sz="2000" spc="-10">
                <a:latin typeface="Arial"/>
                <a:cs typeface="Arial"/>
              </a:rPr>
              <a:t>on </a:t>
            </a:r>
            <a:r>
              <a:rPr dirty="0" sz="2000">
                <a:latin typeface="Arial"/>
                <a:cs typeface="Arial"/>
              </a:rPr>
              <a:t>user </a:t>
            </a:r>
            <a:r>
              <a:rPr dirty="0" sz="2000" spc="-5">
                <a:latin typeface="Arial"/>
                <a:cs typeface="Arial"/>
              </a:rPr>
              <a:t>input,  environmental </a:t>
            </a:r>
            <a:r>
              <a:rPr dirty="0" sz="2000">
                <a:latin typeface="Arial"/>
                <a:cs typeface="Arial"/>
              </a:rPr>
              <a:t>conditions such </a:t>
            </a:r>
            <a:r>
              <a:rPr dirty="0" sz="2000" spc="-10">
                <a:latin typeface="Arial"/>
                <a:cs typeface="Arial"/>
              </a:rPr>
              <a:t>as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time </a:t>
            </a:r>
            <a:r>
              <a:rPr dirty="0" sz="2000">
                <a:latin typeface="Arial"/>
                <a:cs typeface="Arial"/>
              </a:rPr>
              <a:t>of the day, or</a:t>
            </a:r>
            <a:r>
              <a:rPr dirty="0" sz="2000" spc="5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other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744" y="6340246"/>
            <a:ext cx="11163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ariable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80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17064">
              <a:lnSpc>
                <a:spcPct val="100000"/>
              </a:lnSpc>
              <a:spcBef>
                <a:spcPts val="105"/>
              </a:spcBef>
            </a:pPr>
            <a:r>
              <a:rPr dirty="0"/>
              <a:t>Forms And</a:t>
            </a:r>
            <a:r>
              <a:rPr dirty="0" spc="-80"/>
              <a:t> </a:t>
            </a:r>
            <a:r>
              <a:rPr dirty="0" spc="-5"/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873961"/>
            <a:ext cx="5600065" cy="2404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Validating Alphabetic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Field: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7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var alphaExp = </a:t>
            </a:r>
            <a:r>
              <a:rPr dirty="0" sz="2000" spc="-5">
                <a:latin typeface="Arial"/>
                <a:cs typeface="Arial"/>
              </a:rPr>
              <a:t>"/^[a-zA-Z]+$/";  if(document.form1.fname.value.match(alphaExp))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return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true;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4465701"/>
            <a:ext cx="3553460" cy="2404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000">
                <a:latin typeface="Arial"/>
                <a:cs typeface="Arial"/>
              </a:rPr>
              <a:t>else{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70000"/>
              </a:lnSpc>
            </a:pPr>
            <a:r>
              <a:rPr dirty="0" sz="2000">
                <a:latin typeface="Arial"/>
                <a:cs typeface="Arial"/>
              </a:rPr>
              <a:t>alert("Letters only please!!!!!");  </a:t>
            </a:r>
            <a:r>
              <a:rPr dirty="0" sz="2000" spc="-5">
                <a:latin typeface="Arial"/>
                <a:cs typeface="Arial"/>
              </a:rPr>
              <a:t>document.form1.fname.focus();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return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false;}}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81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17064">
              <a:lnSpc>
                <a:spcPct val="100000"/>
              </a:lnSpc>
              <a:spcBef>
                <a:spcPts val="105"/>
              </a:spcBef>
            </a:pPr>
            <a:r>
              <a:rPr dirty="0"/>
              <a:t>Forms And</a:t>
            </a:r>
            <a:r>
              <a:rPr dirty="0" spc="-80"/>
              <a:t> </a:t>
            </a:r>
            <a:r>
              <a:rPr dirty="0" spc="-5"/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873961"/>
            <a:ext cx="7968615" cy="38373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The </a:t>
            </a:r>
            <a:r>
              <a:rPr dirty="0" sz="2000" spc="-5" b="1">
                <a:latin typeface="Arial"/>
                <a:cs typeface="Arial"/>
              </a:rPr>
              <a:t>SELECT </a:t>
            </a:r>
            <a:r>
              <a:rPr dirty="0" sz="2000" b="1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355600" marR="541655" indent="-342900">
              <a:lnSpc>
                <a:spcPct val="15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  <a:tab pos="1443355" algn="l"/>
              </a:tabLst>
            </a:pPr>
            <a:r>
              <a:rPr dirty="0" sz="2000">
                <a:latin typeface="Arial"/>
                <a:cs typeface="Arial"/>
              </a:rPr>
              <a:t>The SELECT object is really a compound object: an object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that  contains	an array of OPTION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objects.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Some properties belong to the entire SELECT object; others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belong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to individual options inside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SELECT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80"/>
              </a:spcBef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</a:t>
            </a:r>
            <a:r>
              <a:rPr dirty="0" sz="2000" spc="-5">
                <a:latin typeface="Arial"/>
                <a:cs typeface="Arial"/>
              </a:rPr>
              <a:t>document.form1.</a:t>
            </a:r>
            <a:r>
              <a:rPr dirty="0" sz="2000" spc="-5" i="1">
                <a:latin typeface="Arial"/>
                <a:cs typeface="Arial"/>
              </a:rPr>
              <a:t>selectName.value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This value </a:t>
            </a:r>
            <a:r>
              <a:rPr dirty="0" sz="2000" spc="-5">
                <a:latin typeface="Arial"/>
                <a:cs typeface="Arial"/>
              </a:rPr>
              <a:t>is the </a:t>
            </a:r>
            <a:r>
              <a:rPr dirty="0" sz="2000">
                <a:latin typeface="Arial"/>
                <a:cs typeface="Arial"/>
              </a:rPr>
              <a:t>index number of the currently selected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item.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the first item has an index of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zero.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17064">
              <a:lnSpc>
                <a:spcPct val="100000"/>
              </a:lnSpc>
              <a:spcBef>
                <a:spcPts val="105"/>
              </a:spcBef>
            </a:pPr>
            <a:r>
              <a:rPr dirty="0"/>
              <a:t>Forms And</a:t>
            </a:r>
            <a:r>
              <a:rPr dirty="0" spc="-80"/>
              <a:t> </a:t>
            </a:r>
            <a:r>
              <a:rPr dirty="0" spc="-5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873961"/>
            <a:ext cx="4126229" cy="3441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&lt;script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language="javascript"&gt;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1685"/>
              </a:spcBef>
            </a:pPr>
            <a:r>
              <a:rPr dirty="0" sz="2000">
                <a:latin typeface="Arial"/>
                <a:cs typeface="Arial"/>
              </a:rPr>
              <a:t>function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show()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82550" marR="5080">
              <a:lnSpc>
                <a:spcPct val="170000"/>
              </a:lnSpc>
            </a:pPr>
            <a:r>
              <a:rPr dirty="0" sz="2000">
                <a:latin typeface="Arial"/>
                <a:cs typeface="Arial"/>
              </a:rPr>
              <a:t>var value = </a:t>
            </a:r>
            <a:r>
              <a:rPr dirty="0" sz="2000" spc="-5">
                <a:latin typeface="Arial"/>
                <a:cs typeface="Arial"/>
              </a:rPr>
              <a:t>document.form1.s.value  </a:t>
            </a:r>
            <a:r>
              <a:rPr dirty="0" sz="2000">
                <a:latin typeface="Arial"/>
                <a:cs typeface="Arial"/>
              </a:rPr>
              <a:t>alert("You have selected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"+value);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1685"/>
              </a:spcBef>
            </a:pPr>
            <a:r>
              <a:rPr dirty="0" sz="2000">
                <a:latin typeface="Arial"/>
                <a:cs typeface="Arial"/>
              </a:rPr>
              <a:t>&lt;/script&gt;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1375" y="1774901"/>
            <a:ext cx="4547235" cy="471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&lt;form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name="form1"&gt;</a:t>
            </a:r>
            <a:endParaRPr sz="2400">
              <a:latin typeface="Times New Roman"/>
              <a:cs typeface="Times New Roman"/>
            </a:endParaRPr>
          </a:p>
          <a:p>
            <a:pPr marL="12700" marR="1473835" indent="9144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&lt;select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name="s"  </a:t>
            </a:r>
            <a:r>
              <a:rPr dirty="0" sz="2400">
                <a:latin typeface="Times New Roman"/>
                <a:cs typeface="Times New Roman"/>
              </a:rPr>
              <a:t>onchange="show();"&gt;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&lt;option value=Red&gt; Red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&lt;/option&gt;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&lt;option </a:t>
            </a:r>
            <a:r>
              <a:rPr dirty="0" sz="2400" spc="-20">
                <a:latin typeface="Times New Roman"/>
                <a:cs typeface="Times New Roman"/>
              </a:rPr>
              <a:t>value=Yellow&gt;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Yellow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&lt;/option&gt;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&lt;option value=Blue&gt; Blue</a:t>
            </a:r>
            <a:r>
              <a:rPr dirty="0" sz="2400" spc="-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&lt;/option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&lt;option value=Black&gt;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Black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&lt;/option&gt;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&lt;option </a:t>
            </a:r>
            <a:r>
              <a:rPr dirty="0" sz="2400" spc="-5">
                <a:latin typeface="Times New Roman"/>
                <a:cs typeface="Times New Roman"/>
              </a:rPr>
              <a:t>value=White&gt;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White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&lt;/option&gt;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2197100" algn="l"/>
              </a:tabLst>
            </a:pPr>
            <a:r>
              <a:rPr dirty="0" sz="2400">
                <a:latin typeface="Times New Roman"/>
                <a:cs typeface="Times New Roman"/>
              </a:rPr>
              <a:t>&lt;/select&gt;	</a:t>
            </a:r>
            <a:r>
              <a:rPr dirty="0" sz="2400" spc="-5">
                <a:latin typeface="Times New Roman"/>
                <a:cs typeface="Times New Roman"/>
              </a:rPr>
              <a:t>&lt;/form&gt;</a:t>
            </a:r>
            <a:endParaRPr sz="2400">
              <a:latin typeface="Times New Roman"/>
              <a:cs typeface="Times New Roman"/>
            </a:endParaRPr>
          </a:p>
          <a:p>
            <a:pPr algn="r" marR="823594">
              <a:lnSpc>
                <a:spcPct val="100000"/>
              </a:lnSpc>
              <a:spcBef>
                <a:spcPts val="885"/>
              </a:spcBef>
            </a:pPr>
            <a:r>
              <a:rPr dirty="0" sz="1200">
                <a:latin typeface="Times New Roman"/>
                <a:cs typeface="Times New Roman"/>
              </a:rPr>
              <a:t>82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17064">
              <a:lnSpc>
                <a:spcPct val="100000"/>
              </a:lnSpc>
              <a:spcBef>
                <a:spcPts val="105"/>
              </a:spcBef>
            </a:pPr>
            <a:r>
              <a:rPr dirty="0"/>
              <a:t>Forms And</a:t>
            </a:r>
            <a:r>
              <a:rPr dirty="0" spc="-80"/>
              <a:t> </a:t>
            </a:r>
            <a:r>
              <a:rPr dirty="0" spc="-5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873961"/>
            <a:ext cx="8302625" cy="3898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Radio Button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Value:</a:t>
            </a:r>
            <a:endParaRPr sz="2000">
              <a:latin typeface="Arial"/>
              <a:cs typeface="Arial"/>
            </a:endParaRPr>
          </a:p>
          <a:p>
            <a:pPr marL="355600" marR="4859020" indent="-342900">
              <a:lnSpc>
                <a:spcPct val="17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&lt;script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language="javascript"&gt;  function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f1(f_o){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alert("You have selected "+f_o.value);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&lt;/script&gt;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&lt;form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name="form1"&gt;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685"/>
              </a:spcBef>
            </a:pPr>
            <a:r>
              <a:rPr dirty="0" sz="2000">
                <a:latin typeface="Arial"/>
                <a:cs typeface="Arial"/>
              </a:rPr>
              <a:t>&lt;input </a:t>
            </a:r>
            <a:r>
              <a:rPr dirty="0" sz="2000" spc="-5">
                <a:latin typeface="Arial"/>
                <a:cs typeface="Arial"/>
              </a:rPr>
              <a:t>type="radio" name="group1" </a:t>
            </a:r>
            <a:r>
              <a:rPr dirty="0" sz="2000">
                <a:latin typeface="Arial"/>
                <a:cs typeface="Arial"/>
              </a:rPr>
              <a:t>value="Red" </a:t>
            </a:r>
            <a:r>
              <a:rPr dirty="0" sz="2000" spc="-5">
                <a:latin typeface="Arial"/>
                <a:cs typeface="Arial"/>
              </a:rPr>
              <a:t>onclick=f1(this)&gt;</a:t>
            </a:r>
            <a:r>
              <a:rPr dirty="0" sz="2000" spc="3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Red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&lt;/br&gt;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7718" y="5937663"/>
            <a:ext cx="1873885" cy="54927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 spc="-5">
                <a:latin typeface="Arial"/>
                <a:cs typeface="Arial"/>
              </a:rPr>
              <a:t>onclick=f1(this)&gt;</a:t>
            </a:r>
            <a:endParaRPr sz="2000">
              <a:latin typeface="Arial"/>
              <a:cs typeface="Arial"/>
            </a:endParaRPr>
          </a:p>
          <a:p>
            <a:pPr algn="r" marR="386715">
              <a:lnSpc>
                <a:spcPct val="100000"/>
              </a:lnSpc>
              <a:spcBef>
                <a:spcPts val="105"/>
              </a:spcBef>
            </a:pPr>
            <a:r>
              <a:rPr dirty="0" sz="1200">
                <a:latin typeface="Times New Roman"/>
                <a:cs typeface="Times New Roman"/>
              </a:rPr>
              <a:t>83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5807455"/>
            <a:ext cx="590804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915035" algn="l"/>
                <a:tab pos="2491105" algn="l"/>
                <a:tab pos="4448175" algn="l"/>
              </a:tabLst>
            </a:pPr>
            <a:r>
              <a:rPr dirty="0" sz="2000" spc="5">
                <a:latin typeface="Arial"/>
                <a:cs typeface="Arial"/>
              </a:rPr>
              <a:t>&lt;</a:t>
            </a:r>
            <a:r>
              <a:rPr dirty="0" sz="2000">
                <a:latin typeface="Arial"/>
                <a:cs typeface="Arial"/>
              </a:rPr>
              <a:t>input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15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p</a:t>
            </a: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"radio"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na</a:t>
            </a:r>
            <a:r>
              <a:rPr dirty="0" sz="2000" spc="-10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"</a:t>
            </a:r>
            <a:r>
              <a:rPr dirty="0" sz="2000" spc="-15">
                <a:latin typeface="Arial"/>
                <a:cs typeface="Arial"/>
              </a:rPr>
              <a:t>g</a:t>
            </a:r>
            <a:r>
              <a:rPr dirty="0" sz="2000">
                <a:latin typeface="Arial"/>
                <a:cs typeface="Arial"/>
              </a:rPr>
              <a:t>roup</a:t>
            </a:r>
            <a:r>
              <a:rPr dirty="0" sz="2000">
                <a:latin typeface="Arial"/>
                <a:cs typeface="Arial"/>
              </a:rPr>
              <a:t>1</a:t>
            </a:r>
            <a:r>
              <a:rPr dirty="0" sz="2000">
                <a:latin typeface="Arial"/>
                <a:cs typeface="Arial"/>
              </a:rPr>
              <a:t>"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value="Blue"  </a:t>
            </a:r>
            <a:r>
              <a:rPr dirty="0" sz="2000">
                <a:latin typeface="Arial"/>
                <a:cs typeface="Arial"/>
              </a:rPr>
              <a:t>Blue &lt;/br&gt;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&lt;/form&gt;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84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17064">
              <a:lnSpc>
                <a:spcPct val="100000"/>
              </a:lnSpc>
              <a:spcBef>
                <a:spcPts val="105"/>
              </a:spcBef>
            </a:pPr>
            <a:r>
              <a:rPr dirty="0"/>
              <a:t>Forms And</a:t>
            </a:r>
            <a:r>
              <a:rPr dirty="0" spc="-80"/>
              <a:t> </a:t>
            </a:r>
            <a:r>
              <a:rPr dirty="0" spc="-5"/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4216" y="2662555"/>
            <a:ext cx="16573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+ “ and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seven”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756762"/>
            <a:ext cx="2955290" cy="160274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2000" b="1">
                <a:latin typeface="Arial"/>
                <a:cs typeface="Arial"/>
              </a:rPr>
              <a:t>String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25"/>
              </a:spcBef>
            </a:pPr>
            <a:r>
              <a:rPr dirty="0" sz="2000" b="1">
                <a:latin typeface="Arial"/>
                <a:cs typeface="Arial"/>
              </a:rPr>
              <a:t>Concatnation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var msg = “Four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score”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Arial"/>
                <a:cs typeface="Arial"/>
              </a:rPr>
              <a:t>Changing string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case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333978"/>
            <a:ext cx="7536180" cy="3256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476625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var result =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string.toUpperCase()  var result =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string.toLowerCase()</a:t>
            </a:r>
            <a:endParaRPr sz="20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Arial"/>
                <a:cs typeface="Arial"/>
              </a:rPr>
              <a:t>String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searches</a:t>
            </a:r>
            <a:endParaRPr sz="20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indexOf() function returns the position of a character in a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string.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Strpos=stringname.indexOf(“@”);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which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Char=stringName.charAt(index)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Arial"/>
                <a:cs typeface="Arial"/>
              </a:rPr>
              <a:t>Example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var stringA = </a:t>
            </a:r>
            <a:r>
              <a:rPr dirty="0" sz="2000" spc="-5">
                <a:latin typeface="Arial"/>
                <a:cs typeface="Arial"/>
              </a:rPr>
              <a:t>“Building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C”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  <a:tab pos="4450080" algn="l"/>
              </a:tabLst>
            </a:pPr>
            <a:r>
              <a:rPr dirty="0" sz="2000">
                <a:latin typeface="Arial"/>
                <a:cs typeface="Arial"/>
              </a:rPr>
              <a:t>var </a:t>
            </a:r>
            <a:r>
              <a:rPr dirty="0" sz="2000" spc="-5">
                <a:latin typeface="Arial"/>
                <a:cs typeface="Arial"/>
              </a:rPr>
              <a:t>bldgLetter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stringA.charAt(9)	// result: </a:t>
            </a:r>
            <a:r>
              <a:rPr dirty="0" sz="2000" spc="-5">
                <a:latin typeface="Arial"/>
                <a:cs typeface="Arial"/>
              </a:rPr>
              <a:t>bldgLetter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“C”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17064">
              <a:lnSpc>
                <a:spcPct val="100000"/>
              </a:lnSpc>
              <a:spcBef>
                <a:spcPts val="105"/>
              </a:spcBef>
            </a:pPr>
            <a:r>
              <a:rPr dirty="0"/>
              <a:t>Forms And</a:t>
            </a:r>
            <a:r>
              <a:rPr dirty="0" spc="-80"/>
              <a:t> </a:t>
            </a:r>
            <a:r>
              <a:rPr dirty="0" spc="-5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721668"/>
            <a:ext cx="8225790" cy="476504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Processing of submitted </a:t>
            </a:r>
            <a:r>
              <a:rPr dirty="0" sz="2000" spc="-5">
                <a:latin typeface="Arial"/>
                <a:cs typeface="Arial"/>
              </a:rPr>
              <a:t>information </a:t>
            </a:r>
            <a:r>
              <a:rPr dirty="0" sz="2000">
                <a:latin typeface="Arial"/>
                <a:cs typeface="Arial"/>
              </a:rPr>
              <a:t>on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client side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advantage</a:t>
            </a:r>
            <a:r>
              <a:rPr dirty="0" sz="2000" spc="434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terms of resources – by not sending the data over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4965" algn="l"/>
                <a:tab pos="355600" algn="l"/>
                <a:tab pos="1702435" algn="l"/>
                <a:tab pos="2272665" algn="l"/>
                <a:tab pos="2716530" algn="l"/>
                <a:tab pos="3426460" algn="l"/>
                <a:tab pos="3798570" algn="l"/>
                <a:tab pos="4834890" algn="l"/>
                <a:tab pos="5490210" algn="l"/>
                <a:tab pos="5848350" algn="l"/>
                <a:tab pos="6701155" algn="l"/>
                <a:tab pos="7494905" algn="l"/>
              </a:tabLst>
            </a:pPr>
            <a:r>
              <a:rPr dirty="0" sz="2000" spc="5">
                <a:latin typeface="Arial"/>
                <a:cs typeface="Arial"/>
              </a:rPr>
              <a:t>J</a:t>
            </a:r>
            <a:r>
              <a:rPr dirty="0" sz="2000">
                <a:latin typeface="Arial"/>
                <a:cs typeface="Arial"/>
              </a:rPr>
              <a:t>avaScrip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u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5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valida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ML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f</a:t>
            </a:r>
            <a:r>
              <a:rPr dirty="0" sz="2000" spc="-20">
                <a:latin typeface="Arial"/>
                <a:cs typeface="Arial"/>
              </a:rPr>
              <a:t>o</a:t>
            </a:r>
            <a:r>
              <a:rPr dirty="0" sz="2000">
                <a:latin typeface="Arial"/>
                <a:cs typeface="Arial"/>
              </a:rPr>
              <a:t>r</a:t>
            </a:r>
            <a:r>
              <a:rPr dirty="0" sz="2000" spc="-10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b</a:t>
            </a:r>
            <a:r>
              <a:rPr dirty="0" sz="2000">
                <a:latin typeface="Arial"/>
                <a:cs typeface="Arial"/>
              </a:rPr>
              <a:t>ef</a:t>
            </a:r>
            <a:r>
              <a:rPr dirty="0" sz="2000" spc="-15">
                <a:latin typeface="Arial"/>
                <a:cs typeface="Arial"/>
              </a:rPr>
              <a:t>o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sending off the content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server.</a:t>
            </a:r>
            <a:endParaRPr sz="2000">
              <a:latin typeface="Arial"/>
              <a:cs typeface="Arial"/>
            </a:endParaRPr>
          </a:p>
          <a:p>
            <a:pPr marL="1841500" marR="878840" indent="-1486535">
              <a:lnSpc>
                <a:spcPct val="17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Form data that </a:t>
            </a:r>
            <a:r>
              <a:rPr dirty="0" sz="2000" spc="-5">
                <a:latin typeface="Arial"/>
                <a:cs typeface="Arial"/>
              </a:rPr>
              <a:t>typically </a:t>
            </a:r>
            <a:r>
              <a:rPr dirty="0" sz="2000">
                <a:latin typeface="Arial"/>
                <a:cs typeface="Arial"/>
              </a:rPr>
              <a:t>are checked by a JavaScript could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be:  has the user left required fields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empty?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has the user entered a valid e-mail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address?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has the user entered a valid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date?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has the user entered </a:t>
            </a:r>
            <a:r>
              <a:rPr dirty="0" sz="2000" spc="-5">
                <a:latin typeface="Arial"/>
                <a:cs typeface="Arial"/>
              </a:rPr>
              <a:t>text in </a:t>
            </a:r>
            <a:r>
              <a:rPr dirty="0" sz="2000">
                <a:latin typeface="Arial"/>
                <a:cs typeface="Arial"/>
              </a:rPr>
              <a:t>a numeric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field?</a:t>
            </a:r>
            <a:endParaRPr sz="2000">
              <a:latin typeface="Arial"/>
              <a:cs typeface="Arial"/>
            </a:endParaRPr>
          </a:p>
          <a:p>
            <a:pPr algn="r" marR="310515">
              <a:lnSpc>
                <a:spcPct val="100000"/>
              </a:lnSpc>
              <a:spcBef>
                <a:spcPts val="585"/>
              </a:spcBef>
            </a:pPr>
            <a:r>
              <a:rPr dirty="0" sz="1200">
                <a:latin typeface="Times New Roman"/>
                <a:cs typeface="Times New Roman"/>
              </a:rPr>
              <a:t>85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7482" y="722121"/>
            <a:ext cx="25781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Timing</a:t>
            </a:r>
            <a:r>
              <a:rPr dirty="0" spc="-90"/>
              <a:t> </a:t>
            </a:r>
            <a:r>
              <a:rPr dirty="0"/>
              <a:t>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21078"/>
            <a:ext cx="8033384" cy="503555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425450">
              <a:lnSpc>
                <a:spcPct val="100000"/>
              </a:lnSpc>
              <a:spcBef>
                <a:spcPts val="1340"/>
              </a:spcBef>
            </a:pPr>
            <a:r>
              <a:rPr dirty="0" sz="2000" b="1">
                <a:latin typeface="Arial"/>
                <a:cs typeface="Arial"/>
              </a:rPr>
              <a:t>JavaScript Timing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Events</a:t>
            </a:r>
            <a:endParaRPr sz="2000">
              <a:latin typeface="Arial"/>
              <a:cs typeface="Arial"/>
            </a:endParaRPr>
          </a:p>
          <a:p>
            <a:pPr marL="355600" marR="346075" indent="-342900">
              <a:lnSpc>
                <a:spcPct val="150000"/>
              </a:lnSpc>
              <a:spcBef>
                <a:spcPts val="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it is possible to execute some code </a:t>
            </a:r>
            <a:r>
              <a:rPr dirty="0" sz="2000" spc="-5">
                <a:latin typeface="Arial"/>
                <a:cs typeface="Arial"/>
              </a:rPr>
              <a:t>after </a:t>
            </a:r>
            <a:r>
              <a:rPr dirty="0" sz="2000">
                <a:latin typeface="Arial"/>
                <a:cs typeface="Arial"/>
              </a:rPr>
              <a:t>a specified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time-interval.  </a:t>
            </a:r>
            <a:r>
              <a:rPr dirty="0" sz="2000">
                <a:latin typeface="Arial"/>
                <a:cs typeface="Arial"/>
              </a:rPr>
              <a:t>This is called timing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events.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The two key methods that are used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are:</a:t>
            </a:r>
            <a:endParaRPr sz="2000">
              <a:latin typeface="Arial"/>
              <a:cs typeface="Arial"/>
            </a:endParaRPr>
          </a:p>
          <a:p>
            <a:pPr marL="355600" marR="1524635">
              <a:lnSpc>
                <a:spcPct val="170000"/>
              </a:lnSpc>
            </a:pPr>
            <a:r>
              <a:rPr dirty="0" sz="2000">
                <a:latin typeface="Arial"/>
                <a:cs typeface="Arial"/>
              </a:rPr>
              <a:t>setTimeout() - executes a code some </a:t>
            </a:r>
            <a:r>
              <a:rPr dirty="0" sz="2000" spc="-5">
                <a:latin typeface="Arial"/>
                <a:cs typeface="Arial"/>
              </a:rPr>
              <a:t>time </a:t>
            </a:r>
            <a:r>
              <a:rPr dirty="0" sz="2000">
                <a:latin typeface="Arial"/>
                <a:cs typeface="Arial"/>
              </a:rPr>
              <a:t>in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future  clearTimeout() - cancels the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setTimeout()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dirty="0" sz="2000" b="1">
                <a:latin typeface="Arial"/>
                <a:cs typeface="Arial"/>
              </a:rPr>
              <a:t>The setTimeout()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355600" marR="1637030">
              <a:lnSpc>
                <a:spcPct val="17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var t=setTimeout("</a:t>
            </a:r>
            <a:r>
              <a:rPr dirty="0" sz="2000" i="1">
                <a:latin typeface="Arial"/>
                <a:cs typeface="Arial"/>
              </a:rPr>
              <a:t>javascript</a:t>
            </a:r>
            <a:r>
              <a:rPr dirty="0" sz="2000" spc="-1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statement</a:t>
            </a:r>
            <a:r>
              <a:rPr dirty="0" sz="2000">
                <a:latin typeface="Arial"/>
                <a:cs typeface="Arial"/>
              </a:rPr>
              <a:t>",</a:t>
            </a:r>
            <a:r>
              <a:rPr dirty="0" sz="2000" i="1">
                <a:latin typeface="Arial"/>
                <a:cs typeface="Arial"/>
              </a:rPr>
              <a:t>milliseconds</a:t>
            </a:r>
            <a:r>
              <a:rPr dirty="0" sz="2000">
                <a:latin typeface="Arial"/>
                <a:cs typeface="Arial"/>
              </a:rPr>
              <a:t>);  The setTimeout() method returns a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value.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Arial"/>
                <a:cs typeface="Arial"/>
              </a:rPr>
              <a:t>To get a timer to work in infinite loop, write a function that calls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 spc="-135">
                <a:latin typeface="Arial"/>
                <a:cs typeface="Arial"/>
              </a:rPr>
              <a:t>itse</a:t>
            </a:r>
            <a:r>
              <a:rPr dirty="0" baseline="55555" sz="1800" spc="-202">
                <a:latin typeface="Times New Roman"/>
                <a:cs typeface="Times New Roman"/>
              </a:rPr>
              <a:t>8</a:t>
            </a:r>
            <a:r>
              <a:rPr dirty="0" sz="2000" spc="-135">
                <a:latin typeface="Arial"/>
                <a:cs typeface="Arial"/>
              </a:rPr>
              <a:t>l</a:t>
            </a:r>
            <a:r>
              <a:rPr dirty="0" baseline="55555" sz="1800" spc="-202">
                <a:latin typeface="Times New Roman"/>
                <a:cs typeface="Times New Roman"/>
              </a:rPr>
              <a:t>6</a:t>
            </a:r>
            <a:r>
              <a:rPr dirty="0" sz="2000" spc="-135">
                <a:latin typeface="Arial"/>
                <a:cs typeface="Arial"/>
              </a:rPr>
              <a:t>f.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87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7482" y="722121"/>
            <a:ext cx="25781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Timing</a:t>
            </a:r>
            <a:r>
              <a:rPr dirty="0" spc="-90"/>
              <a:t> </a:t>
            </a:r>
            <a:r>
              <a:rPr dirty="0"/>
              <a:t>Event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2640" y="1777949"/>
            <a:ext cx="6698615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105"/>
              </a:spcBef>
              <a:tabLst>
                <a:tab pos="1136650" algn="l"/>
              </a:tabLst>
            </a:pPr>
            <a:r>
              <a:rPr dirty="0" sz="2000">
                <a:latin typeface="Arial"/>
                <a:cs typeface="Arial"/>
              </a:rPr>
              <a:t>&lt;html&gt;	&lt;head&gt;</a:t>
            </a:r>
            <a:endParaRPr sz="2000">
              <a:latin typeface="Arial"/>
              <a:cs typeface="Arial"/>
            </a:endParaRPr>
          </a:p>
          <a:p>
            <a:pPr marL="12700" marR="3338829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&lt;script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type="text/javascript"&gt;  function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timeMsg()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var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t=setTimeout("alertMsg()",3000);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function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alertMsg()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alert("Hello");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125220" algn="l"/>
              </a:tabLst>
            </a:pPr>
            <a:r>
              <a:rPr dirty="0" sz="2000">
                <a:latin typeface="Arial"/>
                <a:cs typeface="Arial"/>
              </a:rPr>
              <a:t>&lt;/script&gt;	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69340" algn="l"/>
              </a:tabLst>
            </a:pPr>
            <a:r>
              <a:rPr dirty="0" sz="2000">
                <a:latin typeface="Arial"/>
                <a:cs typeface="Arial"/>
              </a:rPr>
              <a:t>&lt;body&gt;	&lt;form&gt;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&lt;input type="button" value="Display alert box in 3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seconds"  onclick="timeMsg()"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6046419"/>
            <a:ext cx="195897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5525" algn="l"/>
              </a:tabLst>
            </a:pPr>
            <a:r>
              <a:rPr dirty="0" sz="2000" spc="5">
                <a:latin typeface="Arial"/>
                <a:cs typeface="Arial"/>
              </a:rPr>
              <a:t>&lt;</a:t>
            </a:r>
            <a:r>
              <a:rPr dirty="0" sz="2000">
                <a:latin typeface="Arial"/>
                <a:cs typeface="Arial"/>
              </a:rPr>
              <a:t>/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5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m&gt;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88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7482" y="722121"/>
            <a:ext cx="25781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Timing</a:t>
            </a:r>
            <a:r>
              <a:rPr dirty="0" spc="-90"/>
              <a:t> </a:t>
            </a:r>
            <a:r>
              <a:rPr dirty="0"/>
              <a:t>Event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17205"/>
            <a:ext cx="4329430" cy="478218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585"/>
              </a:spcBef>
            </a:pPr>
            <a:r>
              <a:rPr dirty="0" sz="2000">
                <a:latin typeface="Arial"/>
                <a:cs typeface="Arial"/>
              </a:rPr>
              <a:t>&lt;!DOCTYPE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onload="startTime()"&gt;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&lt;div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id="txt"&gt;&lt;/div&gt;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&lt;script&gt;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Arial"/>
                <a:cs typeface="Arial"/>
              </a:rPr>
              <a:t>function startTime()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1465" marR="1214120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var today = new Date();  var h =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today.getHours();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var </a:t>
            </a:r>
            <a:r>
              <a:rPr dirty="0" sz="2000" spc="5">
                <a:latin typeface="Arial"/>
                <a:cs typeface="Arial"/>
              </a:rPr>
              <a:t>m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today.getMinutes();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var s =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today.getSeconds();</a:t>
            </a:r>
            <a:endParaRPr sz="2000">
              <a:latin typeface="Arial"/>
              <a:cs typeface="Arial"/>
            </a:endParaRPr>
          </a:p>
          <a:p>
            <a:pPr marL="291465" marR="5080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// add a zero in </a:t>
            </a:r>
            <a:r>
              <a:rPr dirty="0" sz="2000" spc="-5">
                <a:latin typeface="Arial"/>
                <a:cs typeface="Arial"/>
              </a:rPr>
              <a:t>front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numbers&lt;10  m =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checkTime(m);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s =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checkTime(s);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6428" y="1764283"/>
            <a:ext cx="3907154" cy="459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Arial"/>
                <a:cs typeface="Arial"/>
              </a:rPr>
              <a:t>document.getElementById("txt").in  </a:t>
            </a:r>
            <a:r>
              <a:rPr dirty="0" sz="2000">
                <a:latin typeface="Arial"/>
                <a:cs typeface="Arial"/>
              </a:rPr>
              <a:t>nerHTML = h + </a:t>
            </a:r>
            <a:r>
              <a:rPr dirty="0" sz="2000" spc="-5">
                <a:latin typeface="Arial"/>
                <a:cs typeface="Arial"/>
              </a:rPr>
              <a:t>":" </a:t>
            </a:r>
            <a:r>
              <a:rPr dirty="0" sz="2000">
                <a:latin typeface="Arial"/>
                <a:cs typeface="Arial"/>
              </a:rPr>
              <a:t>+ m + </a:t>
            </a:r>
            <a:r>
              <a:rPr dirty="0" sz="2000" spc="-5">
                <a:latin typeface="Arial"/>
                <a:cs typeface="Arial"/>
              </a:rPr>
              <a:t>":"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2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s;</a:t>
            </a:r>
            <a:endParaRPr sz="2000">
              <a:latin typeface="Arial"/>
              <a:cs typeface="Arial"/>
            </a:endParaRPr>
          </a:p>
          <a:p>
            <a:pPr marL="355600" marR="348615" indent="-641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var t =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setTimeout(function(){  </a:t>
            </a:r>
            <a:r>
              <a:rPr dirty="0" sz="2000" spc="-10">
                <a:latin typeface="Arial"/>
                <a:cs typeface="Arial"/>
              </a:rPr>
              <a:t>startTime() </a:t>
            </a:r>
            <a:r>
              <a:rPr dirty="0" sz="2000">
                <a:latin typeface="Arial"/>
                <a:cs typeface="Arial"/>
              </a:rPr>
              <a:t>},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500);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91465" marR="1327150" indent="-279400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function </a:t>
            </a:r>
            <a:r>
              <a:rPr dirty="0" sz="2000" spc="-5">
                <a:latin typeface="Arial"/>
                <a:cs typeface="Arial"/>
              </a:rPr>
              <a:t>checkTime(i)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  if (i &lt; 10)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i = "0" +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return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&lt;/script&gt;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198" y="1064513"/>
            <a:ext cx="16173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/>
              <a:t>Timing</a:t>
            </a:r>
            <a:r>
              <a:rPr dirty="0" sz="2000" spc="-70"/>
              <a:t> </a:t>
            </a:r>
            <a:r>
              <a:rPr dirty="0" sz="2000" spc="-5"/>
              <a:t>Event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070728" y="3683889"/>
            <a:ext cx="1001394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&lt;/s</a:t>
            </a:r>
            <a:r>
              <a:rPr dirty="0" sz="2000">
                <a:latin typeface="Arial"/>
                <a:cs typeface="Arial"/>
              </a:rPr>
              <a:t>c</a:t>
            </a:r>
            <a:r>
              <a:rPr dirty="0" sz="2000" spc="5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ip</a:t>
            </a:r>
            <a:r>
              <a:rPr dirty="0" sz="2000" spc="-2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&lt;form&gt;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if</a:t>
            </a:r>
            <a:r>
              <a:rPr dirty="0" spc="-15"/>
              <a:t> </a:t>
            </a:r>
            <a:r>
              <a:rPr dirty="0"/>
              <a:t>(!timer_is_on)</a:t>
            </a: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dirty="0"/>
              <a:t>{</a:t>
            </a:r>
          </a:p>
          <a:p>
            <a:pPr marL="495300" marR="1923414">
              <a:lnSpc>
                <a:spcPct val="100000"/>
              </a:lnSpc>
            </a:pPr>
            <a:r>
              <a:rPr dirty="0"/>
              <a:t>ti</a:t>
            </a:r>
            <a:r>
              <a:rPr dirty="0" spc="-10"/>
              <a:t>m</a:t>
            </a:r>
            <a:r>
              <a:rPr dirty="0"/>
              <a:t>er_is_on=1;  </a:t>
            </a:r>
            <a:r>
              <a:rPr dirty="0"/>
              <a:t>timedCount();</a:t>
            </a:r>
          </a:p>
          <a:p>
            <a:pPr marL="495300">
              <a:lnSpc>
                <a:spcPct val="100000"/>
              </a:lnSpc>
            </a:pPr>
            <a:r>
              <a:rPr dirty="0"/>
              <a:t>}</a:t>
            </a:r>
          </a:p>
          <a:p>
            <a:pPr marL="355600">
              <a:lnSpc>
                <a:spcPct val="100000"/>
              </a:lnSpc>
            </a:pPr>
            <a:r>
              <a:rPr dirty="0"/>
              <a:t>}</a:t>
            </a:r>
          </a:p>
          <a:p>
            <a:pPr marL="1535430">
              <a:lnSpc>
                <a:spcPct val="100000"/>
              </a:lnSpc>
            </a:pPr>
            <a:r>
              <a:rPr dirty="0"/>
              <a:t>&lt;/head&gt;</a:t>
            </a: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dirty="0"/>
              <a:t>&lt;input type="button"</a:t>
            </a:r>
            <a:r>
              <a:rPr dirty="0" spc="-135"/>
              <a:t> </a:t>
            </a:r>
            <a:r>
              <a:rPr dirty="0"/>
              <a:t>value="Start  count!"</a:t>
            </a:r>
            <a:r>
              <a:rPr dirty="0" spc="-45"/>
              <a:t> </a:t>
            </a:r>
            <a:r>
              <a:rPr dirty="0"/>
              <a:t>onclick="doTimer()"&gt;</a:t>
            </a:r>
          </a:p>
          <a:p>
            <a:pPr marL="355600">
              <a:lnSpc>
                <a:spcPct val="100000"/>
              </a:lnSpc>
            </a:pPr>
            <a:r>
              <a:rPr dirty="0"/>
              <a:t>&lt;input </a:t>
            </a:r>
            <a:r>
              <a:rPr dirty="0" spc="-5"/>
              <a:t>type="text" id="txt"</a:t>
            </a:r>
            <a:r>
              <a:rPr dirty="0" spc="-60"/>
              <a:t> </a:t>
            </a:r>
            <a:r>
              <a:rPr dirty="0"/>
              <a:t>/&gt;</a:t>
            </a:r>
          </a:p>
          <a:p>
            <a:pPr marL="355600">
              <a:lnSpc>
                <a:spcPct val="100000"/>
              </a:lnSpc>
              <a:tabLst>
                <a:tab pos="2353945" algn="l"/>
              </a:tabLst>
            </a:pPr>
            <a:r>
              <a:rPr dirty="0"/>
              <a:t>&lt;/form&gt;</a:t>
            </a:r>
            <a:r>
              <a:rPr dirty="0" spc="-40"/>
              <a:t> </a:t>
            </a:r>
            <a:r>
              <a:rPr dirty="0"/>
              <a:t>&lt;/body&gt;	&lt;/html&gt;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996950">
              <a:lnSpc>
                <a:spcPct val="100000"/>
              </a:lnSpc>
              <a:spcBef>
                <a:spcPts val="585"/>
              </a:spcBef>
            </a:pPr>
            <a:r>
              <a:rPr dirty="0" spc="-5"/>
              <a:t>JavaScript Timing</a:t>
            </a:r>
            <a:r>
              <a:rPr dirty="0" spc="-40"/>
              <a:t> </a:t>
            </a:r>
            <a:r>
              <a:rPr dirty="0" spc="-5"/>
              <a:t>Events</a:t>
            </a:r>
          </a:p>
          <a:p>
            <a:pPr marL="82550">
              <a:lnSpc>
                <a:spcPct val="100000"/>
              </a:lnSpc>
              <a:spcBef>
                <a:spcPts val="480"/>
              </a:spcBef>
            </a:pPr>
            <a:r>
              <a:rPr dirty="0" b="0">
                <a:latin typeface="Arial"/>
                <a:cs typeface="Arial"/>
              </a:rPr>
              <a:t>&lt;html&gt;</a:t>
            </a:r>
            <a:r>
              <a:rPr dirty="0" spc="-4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&lt;head&gt;</a:t>
            </a:r>
          </a:p>
          <a:p>
            <a:pPr marL="12700">
              <a:lnSpc>
                <a:spcPct val="100000"/>
              </a:lnSpc>
            </a:pPr>
            <a:r>
              <a:rPr dirty="0" b="0">
                <a:latin typeface="Arial"/>
                <a:cs typeface="Arial"/>
              </a:rPr>
              <a:t>&lt;script</a:t>
            </a:r>
            <a:r>
              <a:rPr dirty="0" spc="-4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type="text/javascript"&gt;</a:t>
            </a:r>
          </a:p>
          <a:p>
            <a:pPr marL="12700">
              <a:lnSpc>
                <a:spcPct val="100000"/>
              </a:lnSpc>
              <a:tabLst>
                <a:tab pos="1129665" algn="l"/>
                <a:tab pos="1971039" algn="l"/>
              </a:tabLst>
            </a:pPr>
            <a:r>
              <a:rPr dirty="0" b="0">
                <a:latin typeface="Arial"/>
                <a:cs typeface="Arial"/>
              </a:rPr>
              <a:t>var</a:t>
            </a:r>
            <a:r>
              <a:rPr dirty="0" spc="-1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c=0;	var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t;	var</a:t>
            </a:r>
            <a:r>
              <a:rPr dirty="0" spc="-5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timer_is_on=0;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b="0">
                <a:latin typeface="Arial"/>
                <a:cs typeface="Arial"/>
              </a:rPr>
              <a:t>function</a:t>
            </a:r>
            <a:r>
              <a:rPr dirty="0" spc="-3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timedCount()</a:t>
            </a:r>
          </a:p>
          <a:p>
            <a:pPr marL="12700">
              <a:lnSpc>
                <a:spcPct val="100000"/>
              </a:lnSpc>
            </a:pPr>
            <a:r>
              <a:rPr dirty="0" b="0">
                <a:latin typeface="Arial"/>
                <a:cs typeface="Arial"/>
              </a:rPr>
              <a:t>{</a:t>
            </a:r>
          </a:p>
          <a:p>
            <a:pPr marL="12700" marR="26034">
              <a:lnSpc>
                <a:spcPct val="100000"/>
              </a:lnSpc>
            </a:pPr>
            <a:r>
              <a:rPr dirty="0" spc="-5" b="0">
                <a:latin typeface="Arial"/>
                <a:cs typeface="Arial"/>
              </a:rPr>
              <a:t>document.getElementById('txt').valu  </a:t>
            </a:r>
            <a:r>
              <a:rPr dirty="0" b="0">
                <a:latin typeface="Arial"/>
                <a:cs typeface="Arial"/>
              </a:rPr>
              <a:t>e=c;</a:t>
            </a:r>
          </a:p>
          <a:p>
            <a:pPr marL="12700">
              <a:lnSpc>
                <a:spcPct val="100000"/>
              </a:lnSpc>
            </a:pPr>
            <a:r>
              <a:rPr dirty="0" b="0">
                <a:latin typeface="Arial"/>
                <a:cs typeface="Arial"/>
              </a:rPr>
              <a:t>c=c+1;</a:t>
            </a:r>
          </a:p>
          <a:p>
            <a:pPr marL="12700">
              <a:lnSpc>
                <a:spcPct val="100000"/>
              </a:lnSpc>
            </a:pPr>
            <a:r>
              <a:rPr dirty="0" spc="-5" b="0">
                <a:latin typeface="Arial"/>
                <a:cs typeface="Arial"/>
              </a:rPr>
              <a:t>t=setTimeout("timedCount()",1000);</a:t>
            </a:r>
          </a:p>
          <a:p>
            <a:pPr marL="12700">
              <a:lnSpc>
                <a:spcPct val="100000"/>
              </a:lnSpc>
            </a:pPr>
            <a:r>
              <a:rPr dirty="0" b="0">
                <a:latin typeface="Arial"/>
                <a:cs typeface="Arial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dirty="0" b="0">
                <a:latin typeface="Arial"/>
                <a:cs typeface="Arial"/>
              </a:rPr>
              <a:t>function</a:t>
            </a:r>
            <a:r>
              <a:rPr dirty="0" spc="-3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doTimer()</a:t>
            </a:r>
          </a:p>
          <a:p>
            <a:pPr marL="12700">
              <a:lnSpc>
                <a:spcPct val="100000"/>
              </a:lnSpc>
            </a:pPr>
            <a:r>
              <a:rPr dirty="0" b="0">
                <a:latin typeface="Arial"/>
                <a:cs typeface="Arial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89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7438" y="1831085"/>
            <a:ext cx="3175" cy="4724400"/>
          </a:xfrm>
          <a:custGeom>
            <a:avLst/>
            <a:gdLst/>
            <a:ahLst/>
            <a:cxnLst/>
            <a:rect l="l" t="t" r="r" b="b"/>
            <a:pathLst>
              <a:path w="3175" h="4724400">
                <a:moveTo>
                  <a:pt x="3175" y="0"/>
                </a:moveTo>
                <a:lnTo>
                  <a:pt x="0" y="4724400"/>
                </a:lnTo>
              </a:path>
            </a:pathLst>
          </a:custGeom>
          <a:ln w="28956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7606" y="627806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2121534"/>
            <a:ext cx="5105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Advantages of </a:t>
            </a:r>
            <a:r>
              <a:rPr dirty="0" sz="2400"/>
              <a:t>ClientSide</a:t>
            </a:r>
            <a:r>
              <a:rPr dirty="0" sz="2400" spc="-10"/>
              <a:t> </a:t>
            </a:r>
            <a:r>
              <a:rPr dirty="0" sz="2400" spc="-5"/>
              <a:t>Scripting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64540" y="2560934"/>
            <a:ext cx="7995920" cy="2366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  <a:tab pos="1019810" algn="l"/>
                <a:tab pos="1786255" algn="l"/>
                <a:tab pos="3012440" algn="l"/>
                <a:tab pos="3795395" algn="l"/>
                <a:tab pos="4307840" algn="l"/>
                <a:tab pos="5008880" algn="l"/>
                <a:tab pos="6571615" algn="l"/>
                <a:tab pos="7219315" algn="l"/>
              </a:tabLst>
            </a:pPr>
            <a:r>
              <a:rPr dirty="0" sz="2400" spc="-5">
                <a:latin typeface="Arial"/>
                <a:cs typeface="Arial"/>
              </a:rPr>
              <a:t>Th</a:t>
            </a:r>
            <a:r>
              <a:rPr dirty="0" sz="2400">
                <a:latin typeface="Arial"/>
                <a:cs typeface="Arial"/>
              </a:rPr>
              <a:t>e	Web	</a:t>
            </a:r>
            <a:r>
              <a:rPr dirty="0" sz="2400" spc="-5">
                <a:latin typeface="Arial"/>
                <a:cs typeface="Arial"/>
              </a:rPr>
              <a:t>browser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">
                <a:latin typeface="Arial"/>
                <a:cs typeface="Arial"/>
              </a:rPr>
              <a:t>uses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">
                <a:latin typeface="Arial"/>
                <a:cs typeface="Arial"/>
              </a:rPr>
              <a:t>it’</a:t>
            </a:r>
            <a:r>
              <a:rPr dirty="0" sz="2400">
                <a:latin typeface="Arial"/>
                <a:cs typeface="Arial"/>
              </a:rPr>
              <a:t>s	</a:t>
            </a:r>
            <a:r>
              <a:rPr dirty="0" sz="2400" spc="-5">
                <a:latin typeface="Arial"/>
                <a:cs typeface="Arial"/>
              </a:rPr>
              <a:t>own</a:t>
            </a:r>
            <a:r>
              <a:rPr dirty="0" sz="2400">
                <a:latin typeface="Arial"/>
                <a:cs typeface="Arial"/>
              </a:rPr>
              <a:t>	resources,	</a:t>
            </a:r>
            <a:r>
              <a:rPr dirty="0" sz="2400" spc="-10">
                <a:latin typeface="Arial"/>
                <a:cs typeface="Arial"/>
              </a:rPr>
              <a:t>an</a:t>
            </a:r>
            <a:r>
              <a:rPr dirty="0" sz="2400" spc="-5">
                <a:latin typeface="Arial"/>
                <a:cs typeface="Arial"/>
              </a:rPr>
              <a:t>d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">
                <a:latin typeface="Arial"/>
                <a:cs typeface="Arial"/>
              </a:rPr>
              <a:t>era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-5">
                <a:latin typeface="Arial"/>
                <a:cs typeface="Arial"/>
              </a:rPr>
              <a:t>e 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burden on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server.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Arial"/>
                <a:cs typeface="Arial"/>
              </a:rPr>
              <a:t>it has fewer </a:t>
            </a:r>
            <a:r>
              <a:rPr dirty="0" sz="2400">
                <a:latin typeface="Arial"/>
                <a:cs typeface="Arial"/>
              </a:rPr>
              <a:t>feature </a:t>
            </a:r>
            <a:r>
              <a:rPr dirty="0" sz="2400" spc="-5">
                <a:latin typeface="Arial"/>
                <a:cs typeface="Arial"/>
              </a:rPr>
              <a:t>than server side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language.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dirty="0" sz="2400" spc="-5" b="1">
                <a:latin typeface="Arial"/>
                <a:cs typeface="Arial"/>
              </a:rPr>
              <a:t>DisAdvantages </a:t>
            </a:r>
            <a:r>
              <a:rPr dirty="0" sz="2400" b="1">
                <a:latin typeface="Arial"/>
                <a:cs typeface="Arial"/>
              </a:rPr>
              <a:t>of ClientSide</a:t>
            </a:r>
            <a:r>
              <a:rPr dirty="0" sz="2400" spc="1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Scripting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5127497"/>
            <a:ext cx="5212080" cy="1367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Code is usually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Code is Probably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modifiable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Local </a:t>
            </a:r>
            <a:r>
              <a:rPr dirty="0" sz="2000" spc="-5">
                <a:latin typeface="Arial"/>
                <a:cs typeface="Arial"/>
              </a:rPr>
              <a:t>files 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spc="-5">
                <a:latin typeface="Arial"/>
                <a:cs typeface="Arial"/>
              </a:rPr>
              <a:t>database </a:t>
            </a:r>
            <a:r>
              <a:rPr dirty="0" sz="2000">
                <a:latin typeface="Arial"/>
                <a:cs typeface="Arial"/>
              </a:rPr>
              <a:t>can’t be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accessed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90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7482" y="722121"/>
            <a:ext cx="25781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Timing</a:t>
            </a:r>
            <a:r>
              <a:rPr dirty="0" spc="-90"/>
              <a:t> </a:t>
            </a:r>
            <a:r>
              <a:rPr dirty="0"/>
              <a:t>Event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2640" y="1789373"/>
            <a:ext cx="4528185" cy="178625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615"/>
              </a:spcBef>
            </a:pPr>
            <a:r>
              <a:rPr dirty="0" sz="2000" b="1">
                <a:latin typeface="Arial"/>
                <a:cs typeface="Arial"/>
              </a:rPr>
              <a:t>JavaScript Timing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Events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405"/>
              </a:spcBef>
            </a:pPr>
            <a:r>
              <a:rPr dirty="0" sz="1600" spc="-10" b="1">
                <a:latin typeface="Arial"/>
                <a:cs typeface="Arial"/>
              </a:rPr>
              <a:t>The </a:t>
            </a:r>
            <a:r>
              <a:rPr dirty="0" sz="1600" spc="-5" b="1">
                <a:latin typeface="Arial"/>
                <a:cs typeface="Arial"/>
              </a:rPr>
              <a:t>clearTimeout()</a:t>
            </a:r>
            <a:r>
              <a:rPr dirty="0" sz="1600" spc="6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Method</a:t>
            </a:r>
            <a:endParaRPr sz="16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latin typeface="Arial"/>
                <a:cs typeface="Arial"/>
              </a:rPr>
              <a:t>clearTimeout(</a:t>
            </a:r>
            <a:r>
              <a:rPr dirty="0" sz="2000" i="1">
                <a:latin typeface="Arial"/>
                <a:cs typeface="Arial"/>
              </a:rPr>
              <a:t>setTimeout_variable</a:t>
            </a:r>
            <a:r>
              <a:rPr dirty="0" sz="200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See Timing </a:t>
            </a:r>
            <a:r>
              <a:rPr dirty="0" sz="2000" spc="5">
                <a:latin typeface="Arial"/>
                <a:cs typeface="Arial"/>
              </a:rPr>
              <a:t>Clock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2798" y="1064513"/>
            <a:ext cx="16173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/>
              <a:t>Timing</a:t>
            </a:r>
            <a:r>
              <a:rPr dirty="0" sz="2000" spc="-70"/>
              <a:t> </a:t>
            </a:r>
            <a:r>
              <a:rPr dirty="0" sz="2000" spc="-5"/>
              <a:t>Event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804028" y="1854149"/>
            <a:ext cx="2315210" cy="1551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function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stopCount()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55600" marR="17018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clear</a:t>
            </a:r>
            <a:r>
              <a:rPr dirty="0" sz="2000">
                <a:latin typeface="Arial"/>
                <a:cs typeface="Arial"/>
              </a:rPr>
              <a:t>Timeout(t</a:t>
            </a:r>
            <a:r>
              <a:rPr dirty="0" sz="2000" spc="-10">
                <a:latin typeface="Arial"/>
                <a:cs typeface="Arial"/>
              </a:rPr>
              <a:t>)</a:t>
            </a:r>
            <a:r>
              <a:rPr dirty="0" sz="2000">
                <a:latin typeface="Arial"/>
                <a:cs typeface="Arial"/>
              </a:rPr>
              <a:t>;  </a:t>
            </a:r>
            <a:r>
              <a:rPr dirty="0" sz="2000">
                <a:latin typeface="Arial"/>
                <a:cs typeface="Arial"/>
              </a:rPr>
              <a:t>timer_is_on=0;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7731" y="3378530"/>
            <a:ext cx="9607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6928" y="3378530"/>
            <a:ext cx="100203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&lt;/s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rip</a:t>
            </a:r>
            <a:r>
              <a:rPr dirty="0" sz="2000" spc="-1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&lt;form&gt;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6928" y="4293489"/>
            <a:ext cx="3761104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&lt;input type="button"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value="Start  count!"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onclick="doTimer()"&gt;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&lt;input </a:t>
            </a:r>
            <a:r>
              <a:rPr dirty="0" sz="2000" spc="-5">
                <a:latin typeface="Arial"/>
                <a:cs typeface="Arial"/>
              </a:rPr>
              <a:t>type="text"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id="txt"&gt;</a:t>
            </a:r>
            <a:endParaRPr sz="2000">
              <a:latin typeface="Arial"/>
              <a:cs typeface="Arial"/>
            </a:endParaRPr>
          </a:p>
          <a:p>
            <a:pPr marL="12700" marR="1905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&lt;input type="button"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value="Stop  count!"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onclick="stopCount()"&gt;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6928" y="5817819"/>
            <a:ext cx="202628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dirty="0" sz="2000">
                <a:latin typeface="Arial"/>
                <a:cs typeface="Arial"/>
              </a:rPr>
              <a:t>&lt;/form&gt;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1854149"/>
            <a:ext cx="4563110" cy="4660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&lt;html&gt;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12700" marR="83439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&lt;script </a:t>
            </a:r>
            <a:r>
              <a:rPr dirty="0" sz="2000" spc="-5">
                <a:latin typeface="Arial"/>
                <a:cs typeface="Arial"/>
              </a:rPr>
              <a:t>type="text/javascript"&gt;  </a:t>
            </a:r>
            <a:r>
              <a:rPr dirty="0" sz="2000">
                <a:latin typeface="Arial"/>
                <a:cs typeface="Arial"/>
              </a:rPr>
              <a:t>var c=0; var t; var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timer_is_on=0;  function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timedCount()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document.getElementById('txt').value=c;  </a:t>
            </a:r>
            <a:r>
              <a:rPr dirty="0" sz="2000">
                <a:latin typeface="Arial"/>
                <a:cs typeface="Arial"/>
              </a:rPr>
              <a:t>c=c+1;  </a:t>
            </a:r>
            <a:r>
              <a:rPr dirty="0" sz="2000" spc="-5">
                <a:latin typeface="Arial"/>
                <a:cs typeface="Arial"/>
              </a:rPr>
              <a:t>t=setTimeout("timedCount()",1000);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function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doTimer()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7190" algn="l"/>
              </a:tabLst>
            </a:pPr>
            <a:r>
              <a:rPr dirty="0" sz="2000">
                <a:latin typeface="Arial"/>
                <a:cs typeface="Arial"/>
              </a:rPr>
              <a:t>{	if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(!timer_is_on)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52400" marR="272542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ti</a:t>
            </a:r>
            <a:r>
              <a:rPr dirty="0" sz="2000" spc="-10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er_is_on=1;  </a:t>
            </a:r>
            <a:r>
              <a:rPr dirty="0" sz="2000">
                <a:latin typeface="Arial"/>
                <a:cs typeface="Arial"/>
              </a:rPr>
              <a:t>timedCount();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  <a:tabLst>
                <a:tab pos="445134" algn="l"/>
              </a:tabLst>
            </a:pPr>
            <a:r>
              <a:rPr dirty="0" sz="2000">
                <a:latin typeface="Arial"/>
                <a:cs typeface="Arial"/>
              </a:rPr>
              <a:t>}	}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91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23638" y="1831085"/>
            <a:ext cx="1905" cy="4724400"/>
          </a:xfrm>
          <a:custGeom>
            <a:avLst/>
            <a:gdLst/>
            <a:ahLst/>
            <a:cxnLst/>
            <a:rect l="l" t="t" r="r" b="b"/>
            <a:pathLst>
              <a:path w="1904" h="4724400">
                <a:moveTo>
                  <a:pt x="1524" y="0"/>
                </a:moveTo>
                <a:lnTo>
                  <a:pt x="0" y="4724400"/>
                </a:lnTo>
              </a:path>
            </a:pathLst>
          </a:custGeom>
          <a:ln w="28956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554" y="813562"/>
            <a:ext cx="47409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Event, </a:t>
            </a:r>
            <a:r>
              <a:rPr dirty="0"/>
              <a:t>Attributes &amp;</a:t>
            </a:r>
            <a:r>
              <a:rPr dirty="0" spc="-110"/>
              <a:t> </a:t>
            </a:r>
            <a:r>
              <a:rPr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14106" y="6307361"/>
            <a:ext cx="152400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200">
                <a:latin typeface="Times New Roman"/>
                <a:cs typeface="Times New Roman"/>
              </a:rPr>
              <a:t>92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8450" y="1944751"/>
          <a:ext cx="8553450" cy="458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2133600"/>
                <a:gridCol w="3352800"/>
                <a:gridCol w="1600200"/>
              </a:tblGrid>
              <a:tr h="640079"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Event</a:t>
                      </a:r>
                      <a:r>
                        <a:rPr dirty="0" sz="180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Attributes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542290" marR="186055" indent="-347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ociat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Blur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onblur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Losing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focus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&lt;button&gt;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&lt;input&gt;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&lt;a&gt;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&lt;textarea&gt;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&lt;select&gt;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Change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onchange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7756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On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occurrence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some  change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&lt;input&gt;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&lt;textarea&gt;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&lt;select&gt;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4001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Click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onclick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105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When user click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mouse  button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&lt;a&gt;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&lt;input&gt;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dbclick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ondbclick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09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When user double click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mouse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button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&lt;a&gt;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&lt;input&gt;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&lt;button&gt;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554" y="813562"/>
            <a:ext cx="47409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Event, </a:t>
            </a:r>
            <a:r>
              <a:rPr dirty="0"/>
              <a:t>Attributes &amp;</a:t>
            </a:r>
            <a:r>
              <a:rPr dirty="0" spc="-110"/>
              <a:t> </a:t>
            </a:r>
            <a:r>
              <a:rPr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14106" y="6307361"/>
            <a:ext cx="152400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200">
                <a:latin typeface="Times New Roman"/>
                <a:cs typeface="Times New Roman"/>
              </a:rPr>
              <a:t>93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8450" y="1822450"/>
          <a:ext cx="8553450" cy="504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2133600"/>
                <a:gridCol w="3352800"/>
                <a:gridCol w="1600200"/>
              </a:tblGrid>
              <a:tr h="640079"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Event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Attributes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Associated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Focus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onfocus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25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When user acquires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input  focus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&lt;a&gt;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&lt;input&gt;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&lt;select&gt;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&lt;textarea&gt;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Keyup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onkeyup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210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When user releases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key  from the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keyboard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635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Form 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El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me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Keydown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onkeydown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851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When user presses the key 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down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635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Form 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El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me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keypress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onkeypress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When user presses the 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635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Form 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El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me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mousedown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onmousedown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76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When user clicks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left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mouse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button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635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Form 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El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me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Mouseup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onmouseup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When user releases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left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mouse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button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Form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Element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554" y="813562"/>
            <a:ext cx="47409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Event, </a:t>
            </a:r>
            <a:r>
              <a:rPr dirty="0"/>
              <a:t>Attributes &amp;</a:t>
            </a:r>
            <a:r>
              <a:rPr dirty="0" spc="-110"/>
              <a:t> </a:t>
            </a:r>
            <a:r>
              <a:rPr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14106" y="6307361"/>
            <a:ext cx="152400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200">
                <a:latin typeface="Times New Roman"/>
                <a:cs typeface="Times New Roman"/>
              </a:rPr>
              <a:t>94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8450" y="1990725"/>
          <a:ext cx="8553450" cy="4493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2133600"/>
                <a:gridCol w="3352800"/>
                <a:gridCol w="1600200"/>
              </a:tblGrid>
              <a:tr h="639952"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Event</a:t>
                      </a:r>
                      <a:r>
                        <a:rPr dirty="0" sz="180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Attributes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542290" marR="186055" indent="-347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ociat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Mousemove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onmousemove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>
                          <a:latin typeface="Arial"/>
                          <a:cs typeface="Arial"/>
                        </a:rPr>
                        <a:t>when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user move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mouse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49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Form 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El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me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63995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Mouseout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onmouseout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333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>
                          <a:latin typeface="Arial"/>
                          <a:cs typeface="Arial"/>
                        </a:rPr>
                        <a:t>when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user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moves 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mouse 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away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some</a:t>
                      </a:r>
                      <a:r>
                        <a:rPr dirty="0" sz="1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element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49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Form 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El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me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Mouseover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onmouseover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>
                          <a:latin typeface="Arial"/>
                          <a:cs typeface="Arial"/>
                        </a:rPr>
                        <a:t>when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user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moves</a:t>
                      </a:r>
                      <a:r>
                        <a:rPr dirty="0" sz="18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mouse over some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element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Form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Elements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63995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Load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onload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After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getting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document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loaded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&lt;body&gt;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onreset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286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5">
                          <a:latin typeface="Arial"/>
                          <a:cs typeface="Arial"/>
                        </a:rPr>
                        <a:t>when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reset button is  clicked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&lt;form&gt;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64001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Submit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onsubmit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616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5">
                          <a:latin typeface="Arial"/>
                          <a:cs typeface="Arial"/>
                        </a:rPr>
                        <a:t>when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submit button is  clicked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&lt;form&gt;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554" y="813562"/>
            <a:ext cx="47409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Event, </a:t>
            </a:r>
            <a:r>
              <a:rPr dirty="0"/>
              <a:t>Attributes &amp;</a:t>
            </a:r>
            <a:r>
              <a:rPr dirty="0" spc="-110"/>
              <a:t> </a:t>
            </a:r>
            <a:r>
              <a:rPr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95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8450" y="1990725"/>
          <a:ext cx="8553450" cy="2624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2133600"/>
                <a:gridCol w="3352800"/>
                <a:gridCol w="1600200"/>
              </a:tblGrid>
              <a:tr h="640207"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Event</a:t>
                      </a:r>
                      <a:r>
                        <a:rPr dirty="0" sz="180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Attributes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542290" marR="186055" indent="-347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ociat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4020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Select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onselect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 selection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&lt;input&gt;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&lt;textarea&gt;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1643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Unload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onunload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When user exits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document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&lt;body&gt;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91452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Onerror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onerror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750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An error occurred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when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loading a document or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an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image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&lt;body&gt;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367" y="722121"/>
            <a:ext cx="16071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Cooki</a:t>
            </a:r>
            <a:r>
              <a:rPr dirty="0" spc="-15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69268"/>
            <a:ext cx="8226425" cy="2313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501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Web </a:t>
            </a:r>
            <a:r>
              <a:rPr dirty="0" sz="2000" spc="-5">
                <a:latin typeface="Times New Roman"/>
                <a:cs typeface="Times New Roman"/>
              </a:rPr>
              <a:t>Browser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Server </a:t>
            </a:r>
            <a:r>
              <a:rPr dirty="0" sz="2000">
                <a:latin typeface="Times New Roman"/>
                <a:cs typeface="Times New Roman"/>
              </a:rPr>
              <a:t>use HTTP </a:t>
            </a:r>
            <a:r>
              <a:rPr dirty="0" sz="2000" spc="-5">
                <a:latin typeface="Times New Roman"/>
                <a:cs typeface="Times New Roman"/>
              </a:rPr>
              <a:t>protocol to communicate and </a:t>
            </a:r>
            <a:r>
              <a:rPr dirty="0" sz="2000">
                <a:latin typeface="Times New Roman"/>
                <a:cs typeface="Times New Roman"/>
              </a:rPr>
              <a:t>HTTP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a  </a:t>
            </a:r>
            <a:r>
              <a:rPr dirty="0" sz="2000" spc="-5">
                <a:latin typeface="Times New Roman"/>
                <a:cs typeface="Times New Roman"/>
              </a:rPr>
              <a:t>stateless protocol. </a:t>
            </a:r>
            <a:r>
              <a:rPr dirty="0" sz="2000">
                <a:latin typeface="Times New Roman"/>
                <a:cs typeface="Times New Roman"/>
              </a:rPr>
              <a:t>But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commercial website it is required </a:t>
            </a:r>
            <a:r>
              <a:rPr dirty="0" sz="2000" spc="-10">
                <a:latin typeface="Times New Roman"/>
                <a:cs typeface="Times New Roman"/>
              </a:rPr>
              <a:t>to maintain  </a:t>
            </a:r>
            <a:r>
              <a:rPr dirty="0" sz="2000" spc="-5">
                <a:latin typeface="Times New Roman"/>
                <a:cs typeface="Times New Roman"/>
              </a:rPr>
              <a:t>session </a:t>
            </a:r>
            <a:r>
              <a:rPr dirty="0" sz="2000" spc="-10">
                <a:latin typeface="Times New Roman"/>
                <a:cs typeface="Times New Roman"/>
              </a:rPr>
              <a:t>information </a:t>
            </a:r>
            <a:r>
              <a:rPr dirty="0" sz="2000" spc="-5">
                <a:latin typeface="Times New Roman"/>
                <a:cs typeface="Times New Roman"/>
              </a:rPr>
              <a:t>among different pages.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 </a:t>
            </a:r>
            <a:r>
              <a:rPr dirty="0" sz="2000">
                <a:latin typeface="Times New Roman"/>
                <a:cs typeface="Times New Roman"/>
              </a:rPr>
              <a:t>one </a:t>
            </a:r>
            <a:r>
              <a:rPr dirty="0" sz="2000" spc="-5">
                <a:latin typeface="Times New Roman"/>
                <a:cs typeface="Times New Roman"/>
              </a:rPr>
              <a:t>user registration  </a:t>
            </a:r>
            <a:r>
              <a:rPr dirty="0" sz="2000">
                <a:latin typeface="Times New Roman"/>
                <a:cs typeface="Times New Roman"/>
              </a:rPr>
              <a:t>ends </a:t>
            </a:r>
            <a:r>
              <a:rPr dirty="0" sz="2000" spc="-5">
                <a:latin typeface="Times New Roman"/>
                <a:cs typeface="Times New Roman"/>
              </a:rPr>
              <a:t>after completing many </a:t>
            </a:r>
            <a:r>
              <a:rPr dirty="0" sz="2000">
                <a:latin typeface="Times New Roman"/>
                <a:cs typeface="Times New Roman"/>
              </a:rPr>
              <a:t>pages. But how </a:t>
            </a:r>
            <a:r>
              <a:rPr dirty="0" sz="2000" spc="-10">
                <a:latin typeface="Times New Roman"/>
                <a:cs typeface="Times New Roman"/>
              </a:rPr>
              <a:t>to maintain </a:t>
            </a:r>
            <a:r>
              <a:rPr dirty="0" sz="2000" spc="-5">
                <a:latin typeface="Times New Roman"/>
                <a:cs typeface="Times New Roman"/>
              </a:rPr>
              <a:t>user's session  information </a:t>
            </a:r>
            <a:r>
              <a:rPr dirty="0" sz="2000">
                <a:latin typeface="Times New Roman"/>
                <a:cs typeface="Times New Roman"/>
              </a:rPr>
              <a:t>across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the web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pages.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4069460"/>
            <a:ext cx="13385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76263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any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5705" y="4069460"/>
            <a:ext cx="67208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9520" algn="l"/>
                <a:tab pos="1983105" algn="l"/>
                <a:tab pos="2952750" algn="l"/>
                <a:tab pos="3312160" algn="l"/>
                <a:tab pos="3816985" algn="l"/>
                <a:tab pos="4502785" algn="l"/>
                <a:tab pos="5541010" algn="l"/>
                <a:tab pos="6493510" algn="l"/>
              </a:tabLst>
            </a:pPr>
            <a:r>
              <a:rPr dirty="0" sz="2000">
                <a:latin typeface="Times New Roman"/>
                <a:cs typeface="Times New Roman"/>
              </a:rPr>
              <a:t>si</a:t>
            </a:r>
            <a:r>
              <a:rPr dirty="0" sz="2000" spc="-2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ons,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us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ng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ookies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os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ent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hod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4374489"/>
            <a:ext cx="8226425" cy="2373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715">
              <a:lnSpc>
                <a:spcPct val="1501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remembering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tracking preferences, purchases, commissions, and other  information </a:t>
            </a:r>
            <a:r>
              <a:rPr dirty="0" sz="2000">
                <a:latin typeface="Times New Roman"/>
                <a:cs typeface="Times New Roman"/>
              </a:rPr>
              <a:t>required for </a:t>
            </a:r>
            <a:r>
              <a:rPr dirty="0" sz="2000" spc="-5">
                <a:latin typeface="Times New Roman"/>
                <a:cs typeface="Times New Roman"/>
              </a:rPr>
              <a:t>better </a:t>
            </a:r>
            <a:r>
              <a:rPr dirty="0" sz="2000">
                <a:latin typeface="Times New Roman"/>
                <a:cs typeface="Times New Roman"/>
              </a:rPr>
              <a:t>visitor experience or </a:t>
            </a:r>
            <a:r>
              <a:rPr dirty="0" sz="2000" spc="-5">
                <a:latin typeface="Times New Roman"/>
                <a:cs typeface="Times New Roman"/>
              </a:rPr>
              <a:t>site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statistics.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 cookie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variable that is stored on the visitor's computer. Each </a:t>
            </a:r>
            <a:r>
              <a:rPr dirty="0" sz="2000" spc="-10">
                <a:latin typeface="Times New Roman"/>
                <a:cs typeface="Times New Roman"/>
              </a:rPr>
              <a:t>time </a:t>
            </a:r>
            <a:r>
              <a:rPr dirty="0" sz="2000">
                <a:latin typeface="Times New Roman"/>
                <a:cs typeface="Times New Roman"/>
              </a:rPr>
              <a:t>the 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requests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page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browser,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send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cookie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too.</a:t>
            </a:r>
            <a:endParaRPr sz="2000">
              <a:latin typeface="Times New Roman"/>
              <a:cs typeface="Times New Roman"/>
            </a:endParaRPr>
          </a:p>
          <a:p>
            <a:pPr algn="r" marR="311150">
              <a:lnSpc>
                <a:spcPts val="127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96</a:t>
            </a:r>
            <a:endParaRPr sz="1200">
              <a:latin typeface="Times New Roman"/>
              <a:cs typeface="Times New Roman"/>
            </a:endParaRPr>
          </a:p>
          <a:p>
            <a:pPr marL="355600">
              <a:lnSpc>
                <a:spcPts val="2230"/>
              </a:lnSpc>
            </a:pPr>
            <a:r>
              <a:rPr dirty="0" sz="2000">
                <a:latin typeface="Times New Roman"/>
                <a:cs typeface="Times New Roman"/>
              </a:rPr>
              <a:t>With JavaScript, you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both create and retrieve cookie</a:t>
            </a:r>
            <a:r>
              <a:rPr dirty="0" sz="2000" spc="-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97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5458" y="722121"/>
            <a:ext cx="29584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 It Works</a:t>
            </a:r>
            <a:r>
              <a:rPr dirty="0" spc="-130"/>
              <a:t> </a:t>
            </a:r>
            <a:r>
              <a:rPr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721668"/>
            <a:ext cx="8226425" cy="3349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501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Your </a:t>
            </a:r>
            <a:r>
              <a:rPr dirty="0" sz="2000" spc="-5">
                <a:latin typeface="Arial"/>
                <a:cs typeface="Arial"/>
              </a:rPr>
              <a:t>server sends some data to </a:t>
            </a:r>
            <a:r>
              <a:rPr dirty="0" sz="2000">
                <a:latin typeface="Arial"/>
                <a:cs typeface="Arial"/>
              </a:rPr>
              <a:t>the visitor's </a:t>
            </a:r>
            <a:r>
              <a:rPr dirty="0" sz="2000" spc="-5">
                <a:latin typeface="Arial"/>
                <a:cs typeface="Arial"/>
              </a:rPr>
              <a:t>browser in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form </a:t>
            </a:r>
            <a:r>
              <a:rPr dirty="0" sz="2000">
                <a:latin typeface="Arial"/>
                <a:cs typeface="Arial"/>
              </a:rPr>
              <a:t>of a  cookie. The </a:t>
            </a:r>
            <a:r>
              <a:rPr dirty="0" sz="2000" spc="-5">
                <a:latin typeface="Arial"/>
                <a:cs typeface="Arial"/>
              </a:rPr>
              <a:t>browser </a:t>
            </a:r>
            <a:r>
              <a:rPr dirty="0" sz="2000">
                <a:latin typeface="Arial"/>
                <a:cs typeface="Arial"/>
              </a:rPr>
              <a:t>may accept the cookie. </a:t>
            </a:r>
            <a:r>
              <a:rPr dirty="0" sz="2000" spc="-10">
                <a:latin typeface="Arial"/>
                <a:cs typeface="Arial"/>
              </a:rPr>
              <a:t>If </a:t>
            </a:r>
            <a:r>
              <a:rPr dirty="0" sz="2000" spc="-5">
                <a:latin typeface="Arial"/>
                <a:cs typeface="Arial"/>
              </a:rPr>
              <a:t>it does, it is stored </a:t>
            </a:r>
            <a:r>
              <a:rPr dirty="0" sz="2000" spc="-10">
                <a:latin typeface="Arial"/>
                <a:cs typeface="Arial"/>
              </a:rPr>
              <a:t>as </a:t>
            </a:r>
            <a:r>
              <a:rPr dirty="0" sz="2000">
                <a:latin typeface="Arial"/>
                <a:cs typeface="Arial"/>
              </a:rPr>
              <a:t>a  plain </a:t>
            </a:r>
            <a:r>
              <a:rPr dirty="0" sz="2000" spc="-5">
                <a:latin typeface="Arial"/>
                <a:cs typeface="Arial"/>
              </a:rPr>
              <a:t>text </a:t>
            </a:r>
            <a:r>
              <a:rPr dirty="0" sz="2000">
                <a:latin typeface="Arial"/>
                <a:cs typeface="Arial"/>
              </a:rPr>
              <a:t>record on the visitor's hard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drive.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4965" algn="l"/>
                <a:tab pos="355600" algn="l"/>
                <a:tab pos="1087120" algn="l"/>
                <a:tab pos="1845945" algn="l"/>
                <a:tab pos="2349500" algn="l"/>
                <a:tab pos="3162935" algn="l"/>
                <a:tab pos="4076065" algn="l"/>
                <a:tab pos="4438650" algn="l"/>
                <a:tab pos="5449570" algn="l"/>
                <a:tab pos="6165850" algn="l"/>
                <a:tab pos="6598920" algn="l"/>
                <a:tab pos="7243445" algn="l"/>
                <a:tab pos="7860665" algn="l"/>
              </a:tabLst>
            </a:pP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5">
                <a:latin typeface="Arial"/>
                <a:cs typeface="Arial"/>
              </a:rPr>
              <a:t>o</a:t>
            </a:r>
            <a:r>
              <a:rPr dirty="0" sz="2000">
                <a:latin typeface="Arial"/>
                <a:cs typeface="Arial"/>
              </a:rPr>
              <a:t>w,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w</a:t>
            </a:r>
            <a:r>
              <a:rPr dirty="0" sz="2000" spc="-10">
                <a:latin typeface="Arial"/>
                <a:cs typeface="Arial"/>
              </a:rPr>
              <a:t>h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isitor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2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her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pa</a:t>
            </a:r>
            <a:r>
              <a:rPr dirty="0" sz="2000" spc="-10">
                <a:latin typeface="Arial"/>
                <a:cs typeface="Arial"/>
              </a:rPr>
              <a:t>g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our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site,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latin typeface="Arial"/>
                <a:cs typeface="Arial"/>
              </a:rPr>
              <a:t>browser sends the same cookie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the server for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retrieval.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4965" algn="l"/>
                <a:tab pos="355600" algn="l"/>
                <a:tab pos="1137285" algn="l"/>
                <a:tab pos="2370455" algn="l"/>
                <a:tab pos="3037840" algn="l"/>
                <a:tab pos="3917315" algn="l"/>
                <a:tab pos="6167755" algn="l"/>
                <a:tab pos="6878955" algn="l"/>
                <a:tab pos="7505700" algn="l"/>
              </a:tabLst>
            </a:pPr>
            <a:r>
              <a:rPr dirty="0" sz="2000">
                <a:latin typeface="Arial"/>
                <a:cs typeface="Arial"/>
              </a:rPr>
              <a:t>Once	</a:t>
            </a:r>
            <a:r>
              <a:rPr dirty="0" sz="2000" spc="-5">
                <a:latin typeface="Arial"/>
                <a:cs typeface="Arial"/>
              </a:rPr>
              <a:t>retrieved,	your	server	knows/remembers	</a:t>
            </a:r>
            <a:r>
              <a:rPr dirty="0" sz="2000">
                <a:latin typeface="Arial"/>
                <a:cs typeface="Arial"/>
              </a:rPr>
              <a:t>what	was	</a:t>
            </a:r>
            <a:r>
              <a:rPr dirty="0" sz="2000" spc="-5">
                <a:latin typeface="Arial"/>
                <a:cs typeface="Arial"/>
              </a:rPr>
              <a:t>stored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earlier.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406" y="6278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98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5059" y="722121"/>
            <a:ext cx="12001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</a:t>
            </a:r>
            <a:r>
              <a:rPr dirty="0" spc="-15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688268"/>
            <a:ext cx="8226425" cy="3799204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There are </a:t>
            </a:r>
            <a:r>
              <a:rPr dirty="0" sz="2800" spc="-5">
                <a:latin typeface="Arial"/>
                <a:cs typeface="Arial"/>
              </a:rPr>
              <a:t>two </a:t>
            </a:r>
            <a:r>
              <a:rPr dirty="0" sz="2800">
                <a:latin typeface="Arial"/>
                <a:cs typeface="Arial"/>
              </a:rPr>
              <a:t>types </a:t>
            </a:r>
            <a:r>
              <a:rPr dirty="0" sz="2800" spc="-5">
                <a:latin typeface="Arial"/>
                <a:cs typeface="Arial"/>
              </a:rPr>
              <a:t>of</a:t>
            </a:r>
            <a:r>
              <a:rPr dirty="0" sz="2800" spc="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cookies: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 b="1">
                <a:latin typeface="Arial"/>
                <a:cs typeface="Arial"/>
              </a:rPr>
              <a:t>Session Cookies</a:t>
            </a:r>
            <a:endParaRPr sz="2400">
              <a:latin typeface="Arial"/>
              <a:cs typeface="Arial"/>
            </a:endParaRPr>
          </a:p>
          <a:p>
            <a:pPr lvl="2" marL="139192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1391920" algn="l"/>
                <a:tab pos="1392555" algn="l"/>
              </a:tabLst>
            </a:pPr>
            <a:r>
              <a:rPr dirty="0" sz="2000">
                <a:latin typeface="Arial"/>
                <a:cs typeface="Arial"/>
              </a:rPr>
              <a:t>A browser stores session cookies in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memory.</a:t>
            </a:r>
            <a:endParaRPr sz="2000">
              <a:latin typeface="Arial"/>
              <a:cs typeface="Arial"/>
            </a:endParaRPr>
          </a:p>
          <a:p>
            <a:pPr lvl="2" marL="139192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1391920" algn="l"/>
                <a:tab pos="1392555" algn="l"/>
              </a:tabLst>
            </a:pPr>
            <a:r>
              <a:rPr dirty="0" sz="2000" spc="-5">
                <a:latin typeface="Arial"/>
                <a:cs typeface="Arial"/>
              </a:rPr>
              <a:t>Once </a:t>
            </a:r>
            <a:r>
              <a:rPr dirty="0" sz="2000">
                <a:latin typeface="Arial"/>
                <a:cs typeface="Arial"/>
              </a:rPr>
              <a:t>a browser session ends, browser loses </a:t>
            </a:r>
            <a:r>
              <a:rPr dirty="0" sz="2000" spc="-5">
                <a:latin typeface="Arial"/>
                <a:cs typeface="Arial"/>
              </a:rPr>
              <a:t>the contents</a:t>
            </a:r>
            <a:r>
              <a:rPr dirty="0" sz="2000" spc="1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39192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a session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cookie.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 b="1">
                <a:latin typeface="Arial"/>
                <a:cs typeface="Arial"/>
              </a:rPr>
              <a:t>Persistent </a:t>
            </a:r>
            <a:r>
              <a:rPr dirty="0" sz="2400" b="1">
                <a:latin typeface="Arial"/>
                <a:cs typeface="Arial"/>
              </a:rPr>
              <a:t>Cookies</a:t>
            </a:r>
            <a:endParaRPr sz="2400">
              <a:latin typeface="Arial"/>
              <a:cs typeface="Arial"/>
            </a:endParaRPr>
          </a:p>
          <a:p>
            <a:pPr lvl="2" marL="139192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1391920" algn="l"/>
                <a:tab pos="1392555" algn="l"/>
              </a:tabLst>
            </a:pPr>
            <a:r>
              <a:rPr dirty="0" sz="2000">
                <a:latin typeface="Arial"/>
                <a:cs typeface="Arial"/>
              </a:rPr>
              <a:t>Browsers store persistent cookies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a user’s hard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drive.</a:t>
            </a:r>
            <a:endParaRPr sz="2000">
              <a:latin typeface="Arial"/>
              <a:cs typeface="Arial"/>
            </a:endParaRPr>
          </a:p>
          <a:p>
            <a:pPr algn="just" lvl="2" marL="139192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1392555" algn="l"/>
              </a:tabLst>
            </a:pPr>
            <a:r>
              <a:rPr dirty="0" sz="2000">
                <a:latin typeface="Arial"/>
                <a:cs typeface="Arial"/>
              </a:rPr>
              <a:t>We can </a:t>
            </a:r>
            <a:r>
              <a:rPr dirty="0" sz="2000" spc="-5">
                <a:latin typeface="Arial"/>
                <a:cs typeface="Arial"/>
              </a:rPr>
              <a:t>use </a:t>
            </a:r>
            <a:r>
              <a:rPr dirty="0" sz="2000">
                <a:latin typeface="Arial"/>
                <a:cs typeface="Arial"/>
              </a:rPr>
              <a:t>persistent cookies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customize </a:t>
            </a:r>
            <a:r>
              <a:rPr dirty="0" sz="2000" spc="-5">
                <a:latin typeface="Arial"/>
                <a:cs typeface="Arial"/>
              </a:rPr>
              <a:t>information  </a:t>
            </a:r>
            <a:r>
              <a:rPr dirty="0" sz="2000">
                <a:latin typeface="Arial"/>
                <a:cs typeface="Arial"/>
              </a:rPr>
              <a:t>about a </a:t>
            </a:r>
            <a:r>
              <a:rPr dirty="0" sz="2000" spc="-5">
                <a:latin typeface="Arial"/>
                <a:cs typeface="Arial"/>
              </a:rPr>
              <a:t>user </a:t>
            </a:r>
            <a:r>
              <a:rPr dirty="0" sz="2000">
                <a:latin typeface="Arial"/>
                <a:cs typeface="Arial"/>
              </a:rPr>
              <a:t>that we can </a:t>
            </a:r>
            <a:r>
              <a:rPr dirty="0" sz="2000" spc="-5">
                <a:latin typeface="Arial"/>
                <a:cs typeface="Arial"/>
              </a:rPr>
              <a:t>use </a:t>
            </a:r>
            <a:r>
              <a:rPr dirty="0" sz="2000">
                <a:latin typeface="Arial"/>
                <a:cs typeface="Arial"/>
              </a:rPr>
              <a:t>when </a:t>
            </a:r>
            <a:r>
              <a:rPr dirty="0" sz="2000" spc="-5">
                <a:latin typeface="Arial"/>
                <a:cs typeface="Arial"/>
              </a:rPr>
              <a:t>the user returns </a:t>
            </a:r>
            <a:r>
              <a:rPr dirty="0" sz="2000" spc="-10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a  website at a later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6294" y="722121"/>
            <a:ext cx="3297554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Cookie</a:t>
            </a:r>
            <a:r>
              <a:rPr dirty="0" spc="-85"/>
              <a:t> </a:t>
            </a:r>
            <a:r>
              <a:rPr dirty="0" spc="-5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758288"/>
            <a:ext cx="8226425" cy="472821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2000" b="1">
                <a:latin typeface="Arial"/>
                <a:cs typeface="Arial"/>
              </a:rPr>
              <a:t>Cookies are a plain text data record of 5 </a:t>
            </a:r>
            <a:r>
              <a:rPr dirty="0" sz="2000" spc="-5" b="1">
                <a:latin typeface="Arial"/>
                <a:cs typeface="Arial"/>
              </a:rPr>
              <a:t>variable-length</a:t>
            </a:r>
            <a:r>
              <a:rPr dirty="0" sz="2000" spc="-1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fields:</a:t>
            </a:r>
            <a:endParaRPr sz="2000">
              <a:latin typeface="Arial"/>
              <a:cs typeface="Arial"/>
            </a:endParaRPr>
          </a:p>
          <a:p>
            <a:pPr algn="just" marL="355600" marR="5715" indent="-342900">
              <a:lnSpc>
                <a:spcPct val="100000"/>
              </a:lnSpc>
              <a:spcBef>
                <a:spcPts val="915"/>
              </a:spcBef>
              <a:buFont typeface="Times New Roman"/>
              <a:buChar char="•"/>
              <a:tabLst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Expires : </a:t>
            </a:r>
            <a:r>
              <a:rPr dirty="0" sz="2000">
                <a:latin typeface="Times New Roman"/>
                <a:cs typeface="Times New Roman"/>
              </a:rPr>
              <a:t>The date </a:t>
            </a:r>
            <a:r>
              <a:rPr dirty="0" sz="2000" spc="-5">
                <a:latin typeface="Times New Roman"/>
                <a:cs typeface="Times New Roman"/>
              </a:rPr>
              <a:t>the cookie </a:t>
            </a:r>
            <a:r>
              <a:rPr dirty="0" sz="2000">
                <a:latin typeface="Times New Roman"/>
                <a:cs typeface="Times New Roman"/>
              </a:rPr>
              <a:t>will </a:t>
            </a:r>
            <a:r>
              <a:rPr dirty="0" sz="2000" spc="-5">
                <a:latin typeface="Times New Roman"/>
                <a:cs typeface="Times New Roman"/>
              </a:rPr>
              <a:t>expire. If this is blank, the cookie will  </a:t>
            </a:r>
            <a:r>
              <a:rPr dirty="0" sz="2000">
                <a:latin typeface="Times New Roman"/>
                <a:cs typeface="Times New Roman"/>
              </a:rPr>
              <a:t>expire when the visitor quits 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browser.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Domain : </a:t>
            </a:r>
            <a:r>
              <a:rPr dirty="0" sz="2000" spc="-5">
                <a:latin typeface="Times New Roman"/>
                <a:cs typeface="Times New Roman"/>
              </a:rPr>
              <a:t>The domain name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your site. Specifies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domain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cookie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valid.</a:t>
            </a:r>
            <a:endParaRPr sz="20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484"/>
              </a:spcBef>
              <a:buFont typeface="Times New Roman"/>
              <a:buChar char="•"/>
              <a:tabLst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Path :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path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the directory or web page that </a:t>
            </a:r>
            <a:r>
              <a:rPr dirty="0" sz="2000">
                <a:latin typeface="Times New Roman"/>
                <a:cs typeface="Times New Roman"/>
              </a:rPr>
              <a:t>set the </a:t>
            </a:r>
            <a:r>
              <a:rPr dirty="0" sz="2000" spc="-5">
                <a:latin typeface="Times New Roman"/>
                <a:cs typeface="Times New Roman"/>
              </a:rPr>
              <a:t>cookie. </a:t>
            </a:r>
            <a:r>
              <a:rPr dirty="0" sz="2000" spc="-10">
                <a:latin typeface="Times New Roman"/>
                <a:cs typeface="Times New Roman"/>
              </a:rPr>
              <a:t>This may </a:t>
            </a:r>
            <a:r>
              <a:rPr dirty="0" sz="2000" spc="5">
                <a:latin typeface="Times New Roman"/>
                <a:cs typeface="Times New Roman"/>
              </a:rPr>
              <a:t>be  </a:t>
            </a:r>
            <a:r>
              <a:rPr dirty="0" sz="2000" spc="-5">
                <a:latin typeface="Times New Roman"/>
                <a:cs typeface="Times New Roman"/>
              </a:rPr>
              <a:t>blank </a:t>
            </a:r>
            <a:r>
              <a:rPr dirty="0" sz="2000" spc="-10">
                <a:latin typeface="Times New Roman"/>
                <a:cs typeface="Times New Roman"/>
              </a:rPr>
              <a:t>if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want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retrieve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cookie </a:t>
            </a:r>
            <a:r>
              <a:rPr dirty="0" sz="2000">
                <a:latin typeface="Times New Roman"/>
                <a:cs typeface="Times New Roman"/>
              </a:rPr>
              <a:t>from any </a:t>
            </a:r>
            <a:r>
              <a:rPr dirty="0" sz="2000" spc="-5">
                <a:latin typeface="Times New Roman"/>
                <a:cs typeface="Times New Roman"/>
              </a:rPr>
              <a:t>directory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page.  commonly </a:t>
            </a:r>
            <a:r>
              <a:rPr dirty="0" sz="2000">
                <a:latin typeface="Times New Roman"/>
                <a:cs typeface="Times New Roman"/>
              </a:rPr>
              <a:t>specified </a:t>
            </a:r>
            <a:r>
              <a:rPr dirty="0" sz="2000" spc="-5">
                <a:latin typeface="Times New Roman"/>
                <a:cs typeface="Times New Roman"/>
              </a:rPr>
              <a:t>to /, </a:t>
            </a:r>
            <a:r>
              <a:rPr dirty="0" sz="2000">
                <a:latin typeface="Times New Roman"/>
                <a:cs typeface="Times New Roman"/>
              </a:rPr>
              <a:t>the root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directory.</a:t>
            </a:r>
            <a:endParaRPr sz="20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480"/>
              </a:spcBef>
              <a:buFont typeface="Times New Roman"/>
              <a:buChar char="•"/>
              <a:tabLst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Secure : </a:t>
            </a:r>
            <a:r>
              <a:rPr dirty="0" sz="2000" spc="-5">
                <a:latin typeface="Times New Roman"/>
                <a:cs typeface="Times New Roman"/>
              </a:rPr>
              <a:t>If </a:t>
            </a:r>
            <a:r>
              <a:rPr dirty="0" sz="2000" spc="-1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field contains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word "secure" </a:t>
            </a:r>
            <a:r>
              <a:rPr dirty="0" sz="2000" spc="-10">
                <a:latin typeface="Times New Roman"/>
                <a:cs typeface="Times New Roman"/>
              </a:rPr>
              <a:t>then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cookie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only </a:t>
            </a:r>
            <a:r>
              <a:rPr dirty="0" sz="2000" spc="5">
                <a:latin typeface="Times New Roman"/>
                <a:cs typeface="Times New Roman"/>
              </a:rPr>
              <a:t>be  </a:t>
            </a:r>
            <a:r>
              <a:rPr dirty="0" sz="2000">
                <a:latin typeface="Times New Roman"/>
                <a:cs typeface="Times New Roman"/>
              </a:rPr>
              <a:t>retrieved with a secure server. If this </a:t>
            </a:r>
            <a:r>
              <a:rPr dirty="0" sz="2000" spc="-5">
                <a:latin typeface="Times New Roman"/>
                <a:cs typeface="Times New Roman"/>
              </a:rPr>
              <a:t>field is </a:t>
            </a:r>
            <a:r>
              <a:rPr dirty="0" sz="2000">
                <a:latin typeface="Times New Roman"/>
                <a:cs typeface="Times New Roman"/>
              </a:rPr>
              <a:t>blank, no such restriction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exists.</a:t>
            </a:r>
            <a:endParaRPr sz="2000">
              <a:latin typeface="Times New Roman"/>
              <a:cs typeface="Times New Roman"/>
            </a:endParaRPr>
          </a:p>
          <a:p>
            <a:pPr algn="just" marL="355600" marR="5715" indent="-342900">
              <a:lnSpc>
                <a:spcPct val="100000"/>
              </a:lnSpc>
              <a:spcBef>
                <a:spcPts val="480"/>
              </a:spcBef>
              <a:buFont typeface="Times New Roman"/>
              <a:buChar char="•"/>
              <a:tabLst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Name=Value : </a:t>
            </a:r>
            <a:r>
              <a:rPr dirty="0" sz="2000" spc="-5">
                <a:latin typeface="Times New Roman"/>
                <a:cs typeface="Times New Roman"/>
              </a:rPr>
              <a:t>Cookies are </a:t>
            </a:r>
            <a:r>
              <a:rPr dirty="0" sz="2000">
                <a:latin typeface="Times New Roman"/>
                <a:cs typeface="Times New Roman"/>
              </a:rPr>
              <a:t>set </a:t>
            </a:r>
            <a:r>
              <a:rPr dirty="0" sz="2000" spc="-5">
                <a:latin typeface="Times New Roman"/>
                <a:cs typeface="Times New Roman"/>
              </a:rPr>
              <a:t>and retrieved in the form of </a:t>
            </a:r>
            <a:r>
              <a:rPr dirty="0" sz="2000">
                <a:latin typeface="Times New Roman"/>
                <a:cs typeface="Times New Roman"/>
              </a:rPr>
              <a:t>key </a:t>
            </a:r>
            <a:r>
              <a:rPr dirty="0" sz="2000" spc="-5">
                <a:latin typeface="Times New Roman"/>
                <a:cs typeface="Times New Roman"/>
              </a:rPr>
              <a:t>and value  pairs. Value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an information </a:t>
            </a:r>
            <a:r>
              <a:rPr dirty="0" sz="2000">
                <a:latin typeface="Times New Roman"/>
                <a:cs typeface="Times New Roman"/>
              </a:rPr>
              <a:t>we </a:t>
            </a:r>
            <a:r>
              <a:rPr dirty="0" sz="2000" spc="-5">
                <a:latin typeface="Times New Roman"/>
                <a:cs typeface="Times New Roman"/>
              </a:rPr>
              <a:t>wish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save,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reference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particular  </a:t>
            </a:r>
            <a:r>
              <a:rPr dirty="0" sz="2000">
                <a:latin typeface="Times New Roman"/>
                <a:cs typeface="Times New Roman"/>
              </a:rPr>
              <a:t>cookie. </a:t>
            </a:r>
            <a:r>
              <a:rPr dirty="0" sz="2000" spc="-5">
                <a:latin typeface="Times New Roman"/>
                <a:cs typeface="Times New Roman"/>
              </a:rPr>
              <a:t>name is an </a:t>
            </a:r>
            <a:r>
              <a:rPr dirty="0" sz="2000">
                <a:latin typeface="Times New Roman"/>
                <a:cs typeface="Times New Roman"/>
              </a:rPr>
              <a:t>identifier by which we reference a particular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cookie.</a:t>
            </a:r>
            <a:endParaRPr sz="2000">
              <a:latin typeface="Times New Roman"/>
              <a:cs typeface="Times New Roman"/>
            </a:endParaRPr>
          </a:p>
          <a:p>
            <a:pPr algn="r" marR="311150">
              <a:lnSpc>
                <a:spcPct val="100000"/>
              </a:lnSpc>
              <a:spcBef>
                <a:spcPts val="630"/>
              </a:spcBef>
            </a:pPr>
            <a:r>
              <a:rPr dirty="0" sz="1200">
                <a:latin typeface="Times New Roman"/>
                <a:cs typeface="Times New Roman"/>
              </a:rPr>
              <a:t>99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Course Technology</dc:creator>
  <dc:title>PowerPoint Presentation</dc:title>
  <dcterms:created xsi:type="dcterms:W3CDTF">2018-08-11T19:04:48Z</dcterms:created>
  <dcterms:modified xsi:type="dcterms:W3CDTF">2018-08-11T19:04:48Z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2018-08-11T00:00:00Z</vt:filetime>
  </property>
</Properties>
</file>