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00" r:id="rId4"/>
    <p:sldId id="301" r:id="rId5"/>
    <p:sldId id="322" r:id="rId6"/>
    <p:sldId id="323" r:id="rId7"/>
    <p:sldId id="324" r:id="rId8"/>
    <p:sldId id="321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996B6-667C-41C6-9FBB-F9D98E1AD31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69B600BC-1D9F-46B4-A3EE-A06048CB9437}">
      <dgm:prSet/>
      <dgm:spPr/>
      <dgm:t>
        <a:bodyPr/>
        <a:lstStyle/>
        <a:p>
          <a:r>
            <a:rPr lang="en-US" b="1" dirty="0"/>
            <a:t>1. In terms of likes on videos, 2019 recorded the highest count at 256.9 million, trailed by 2018 with 201.7 million and 2021 with 196.3 million.</a:t>
          </a:r>
          <a:endParaRPr lang="en-IN" dirty="0"/>
        </a:p>
      </dgm:t>
    </dgm:pt>
    <dgm:pt modelId="{AD702771-E559-4935-8CD9-D97C326F3D09}" type="parTrans" cxnId="{4EB13C90-81D4-4041-9CD1-16D8DDFE4D7E}">
      <dgm:prSet/>
      <dgm:spPr/>
      <dgm:t>
        <a:bodyPr/>
        <a:lstStyle/>
        <a:p>
          <a:endParaRPr lang="en-IN"/>
        </a:p>
      </dgm:t>
    </dgm:pt>
    <dgm:pt modelId="{E4D2F137-615A-457D-93B2-2502C9E8A5CC}" type="sibTrans" cxnId="{4EB13C90-81D4-4041-9CD1-16D8DDFE4D7E}">
      <dgm:prSet/>
      <dgm:spPr/>
      <dgm:t>
        <a:bodyPr/>
        <a:lstStyle/>
        <a:p>
          <a:endParaRPr lang="en-IN"/>
        </a:p>
      </dgm:t>
    </dgm:pt>
    <dgm:pt modelId="{80B35F0A-F13D-4D00-A326-6A4DB956B89E}">
      <dgm:prSet/>
      <dgm:spPr/>
      <dgm:t>
        <a:bodyPr/>
        <a:lstStyle/>
        <a:p>
          <a:r>
            <a:rPr lang="en-US" b="1" dirty="0"/>
            <a:t>2. Hindi songs emerge as the top tags on the songs, closely followed by T-Series and Bollywood songs.</a:t>
          </a:r>
          <a:endParaRPr lang="en-IN" dirty="0"/>
        </a:p>
      </dgm:t>
    </dgm:pt>
    <dgm:pt modelId="{BDC96FC4-4FF7-4571-96A6-80DA9E7E30B0}" type="parTrans" cxnId="{2056CA69-A922-468D-ADEA-B058ECEDAA1F}">
      <dgm:prSet/>
      <dgm:spPr/>
      <dgm:t>
        <a:bodyPr/>
        <a:lstStyle/>
        <a:p>
          <a:endParaRPr lang="en-IN"/>
        </a:p>
      </dgm:t>
    </dgm:pt>
    <dgm:pt modelId="{08E4EBCF-3F09-4623-ABF3-34BE4D49FA0A}" type="sibTrans" cxnId="{2056CA69-A922-468D-ADEA-B058ECEDAA1F}">
      <dgm:prSet/>
      <dgm:spPr/>
      <dgm:t>
        <a:bodyPr/>
        <a:lstStyle/>
        <a:p>
          <a:endParaRPr lang="en-IN"/>
        </a:p>
      </dgm:t>
    </dgm:pt>
    <dgm:pt modelId="{B531DF91-651C-4986-850D-6B3C709474AB}">
      <dgm:prSet/>
      <dgm:spPr/>
      <dgm:t>
        <a:bodyPr/>
        <a:lstStyle/>
        <a:p>
          <a:r>
            <a:rPr lang="en-US" b="1" dirty="0"/>
            <a:t>3. </a:t>
          </a:r>
          <a:r>
            <a:rPr lang="en-US" b="1" i="0" dirty="0"/>
            <a:t>The dataset indicates that 2018 and 2019 witnessed the highest engagement in terms of views and likes.</a:t>
          </a:r>
          <a:endParaRPr lang="en-IN" b="1" dirty="0"/>
        </a:p>
      </dgm:t>
    </dgm:pt>
    <dgm:pt modelId="{0E470372-8B87-4E59-83CD-D097B60E9E4B}" type="parTrans" cxnId="{738554D4-B5A6-42E3-95B3-789DB89FBE7C}">
      <dgm:prSet/>
      <dgm:spPr/>
      <dgm:t>
        <a:bodyPr/>
        <a:lstStyle/>
        <a:p>
          <a:endParaRPr lang="en-IN"/>
        </a:p>
      </dgm:t>
    </dgm:pt>
    <dgm:pt modelId="{ACF7D0FA-D53B-492A-BF18-FD667E9132A9}" type="sibTrans" cxnId="{738554D4-B5A6-42E3-95B3-789DB89FBE7C}">
      <dgm:prSet/>
      <dgm:spPr/>
      <dgm:t>
        <a:bodyPr/>
        <a:lstStyle/>
        <a:p>
          <a:endParaRPr lang="en-IN"/>
        </a:p>
      </dgm:t>
    </dgm:pt>
    <dgm:pt modelId="{14CD4F21-A682-40C3-813D-57BD91D5F7E6}">
      <dgm:prSet/>
      <dgm:spPr/>
      <dgm:t>
        <a:bodyPr/>
        <a:lstStyle/>
        <a:p>
          <a:r>
            <a:rPr lang="en-US" b="1" dirty="0"/>
            <a:t>4. </a:t>
          </a:r>
          <a:r>
            <a:rPr lang="en-US" b="1" i="0" dirty="0"/>
            <a:t>There's a noticeable trend of increased video viewership between 9 am and 9 pm.</a:t>
          </a:r>
          <a:endParaRPr lang="en-IN" b="1" dirty="0"/>
        </a:p>
      </dgm:t>
    </dgm:pt>
    <dgm:pt modelId="{2DCC06AC-4E29-4FF6-9DEC-785D6B41D0CE}" type="parTrans" cxnId="{3299A651-A343-4DCF-9761-36AF605B379A}">
      <dgm:prSet/>
      <dgm:spPr/>
      <dgm:t>
        <a:bodyPr/>
        <a:lstStyle/>
        <a:p>
          <a:endParaRPr lang="en-IN"/>
        </a:p>
      </dgm:t>
    </dgm:pt>
    <dgm:pt modelId="{A3BEE4B6-7A06-45B1-A234-504E3FBACB32}" type="sibTrans" cxnId="{3299A651-A343-4DCF-9761-36AF605B379A}">
      <dgm:prSet/>
      <dgm:spPr/>
      <dgm:t>
        <a:bodyPr/>
        <a:lstStyle/>
        <a:p>
          <a:endParaRPr lang="en-IN"/>
        </a:p>
      </dgm:t>
    </dgm:pt>
    <dgm:pt modelId="{775DB2B4-9C16-46B3-A12B-A6B6BB2734BD}">
      <dgm:prSet/>
      <dgm:spPr/>
      <dgm:t>
        <a:bodyPr/>
        <a:lstStyle/>
        <a:p>
          <a:r>
            <a:rPr lang="en-US" b="1" dirty="0"/>
            <a:t>5. </a:t>
          </a:r>
          <a:r>
            <a:rPr lang="en-US" b="1" i="0" dirty="0"/>
            <a:t>Shorter videos, typically around 4-6 minutes in length, tend to attract more viewers, whereas longer videos extract less viewership.</a:t>
          </a:r>
          <a:endParaRPr lang="en-IN" b="1" dirty="0"/>
        </a:p>
      </dgm:t>
    </dgm:pt>
    <dgm:pt modelId="{A72D9A68-3E5F-459C-9590-FA2BF6E059D9}" type="parTrans" cxnId="{6B2E45DB-0373-44B6-9DD3-0937F777F653}">
      <dgm:prSet/>
      <dgm:spPr/>
      <dgm:t>
        <a:bodyPr/>
        <a:lstStyle/>
        <a:p>
          <a:endParaRPr lang="en-IN"/>
        </a:p>
      </dgm:t>
    </dgm:pt>
    <dgm:pt modelId="{8BBBBC93-FCD8-4A73-BA97-CE19B7A23F21}" type="sibTrans" cxnId="{6B2E45DB-0373-44B6-9DD3-0937F777F653}">
      <dgm:prSet/>
      <dgm:spPr/>
      <dgm:t>
        <a:bodyPr/>
        <a:lstStyle/>
        <a:p>
          <a:endParaRPr lang="en-IN"/>
        </a:p>
      </dgm:t>
    </dgm:pt>
    <dgm:pt modelId="{697E98E8-CE5D-4F5E-9FD9-8292B8FB644D}">
      <dgm:prSet/>
      <dgm:spPr/>
      <dgm:t>
        <a:bodyPr/>
        <a:lstStyle/>
        <a:p>
          <a:r>
            <a:rPr lang="en-US" b="1" dirty="0"/>
            <a:t>6. </a:t>
          </a:r>
          <a:r>
            <a:rPr lang="en-US" b="1" i="0" dirty="0"/>
            <a:t>Videos without captions tend to be preferred by viewers.</a:t>
          </a:r>
          <a:endParaRPr lang="en-IN" b="1" dirty="0"/>
        </a:p>
      </dgm:t>
    </dgm:pt>
    <dgm:pt modelId="{5797D6FF-8FD6-484B-905A-37DFA27D5001}" type="parTrans" cxnId="{CEF76F2A-59AF-4624-8839-FED097C29F98}">
      <dgm:prSet/>
      <dgm:spPr/>
      <dgm:t>
        <a:bodyPr/>
        <a:lstStyle/>
        <a:p>
          <a:endParaRPr lang="en-IN"/>
        </a:p>
      </dgm:t>
    </dgm:pt>
    <dgm:pt modelId="{4C6D3CFF-CE07-452E-9099-254C420CD6F9}" type="sibTrans" cxnId="{CEF76F2A-59AF-4624-8839-FED097C29F98}">
      <dgm:prSet/>
      <dgm:spPr/>
      <dgm:t>
        <a:bodyPr/>
        <a:lstStyle/>
        <a:p>
          <a:endParaRPr lang="en-IN"/>
        </a:p>
      </dgm:t>
    </dgm:pt>
    <dgm:pt modelId="{EF547866-36E0-4EBC-8FAF-E5C793F7E4AA}">
      <dgm:prSet/>
      <dgm:spPr/>
      <dgm:t>
        <a:bodyPr/>
        <a:lstStyle/>
        <a:p>
          <a:r>
            <a:rPr lang="en-US" dirty="0"/>
            <a:t>These insights offer valuable information for understanding the trends and impact within the realm of YouTube songs analysis, providing a comprehensive view of viewer preferences and engagement patterns over time.</a:t>
          </a:r>
          <a:endParaRPr lang="en-IN" dirty="0"/>
        </a:p>
      </dgm:t>
    </dgm:pt>
    <dgm:pt modelId="{7933CFDE-EEA7-4D95-9375-021A96873B3F}" type="parTrans" cxnId="{C4F6E275-7D7A-43B7-9C7B-0B600C7B3973}">
      <dgm:prSet/>
      <dgm:spPr/>
      <dgm:t>
        <a:bodyPr/>
        <a:lstStyle/>
        <a:p>
          <a:endParaRPr lang="en-IN"/>
        </a:p>
      </dgm:t>
    </dgm:pt>
    <dgm:pt modelId="{2BDC67F7-9569-4E9F-9D2C-3932FA8D5C82}" type="sibTrans" cxnId="{C4F6E275-7D7A-43B7-9C7B-0B600C7B3973}">
      <dgm:prSet/>
      <dgm:spPr/>
      <dgm:t>
        <a:bodyPr/>
        <a:lstStyle/>
        <a:p>
          <a:endParaRPr lang="en-IN"/>
        </a:p>
      </dgm:t>
    </dgm:pt>
    <dgm:pt modelId="{36690A6F-8EA1-42FF-9701-5CBB3172F333}" type="pres">
      <dgm:prSet presAssocID="{258996B6-667C-41C6-9FBB-F9D98E1AD31D}" presName="linear" presStyleCnt="0">
        <dgm:presLayoutVars>
          <dgm:animLvl val="lvl"/>
          <dgm:resizeHandles val="exact"/>
        </dgm:presLayoutVars>
      </dgm:prSet>
      <dgm:spPr/>
    </dgm:pt>
    <dgm:pt modelId="{DDC6B3DF-66C2-4589-A497-9892941C662F}" type="pres">
      <dgm:prSet presAssocID="{69B600BC-1D9F-46B4-A3EE-A06048CB943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C765F10-6A60-4DDE-A3B9-90A4B887C72C}" type="pres">
      <dgm:prSet presAssocID="{E4D2F137-615A-457D-93B2-2502C9E8A5CC}" presName="spacer" presStyleCnt="0"/>
      <dgm:spPr/>
    </dgm:pt>
    <dgm:pt modelId="{E8496778-2ECF-47D4-8FB6-3F4E90FA5B67}" type="pres">
      <dgm:prSet presAssocID="{80B35F0A-F13D-4D00-A326-6A4DB956B89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ED5B2F3-EBEA-40B3-9F02-DFF65C348FE1}" type="pres">
      <dgm:prSet presAssocID="{08E4EBCF-3F09-4623-ABF3-34BE4D49FA0A}" presName="spacer" presStyleCnt="0"/>
      <dgm:spPr/>
    </dgm:pt>
    <dgm:pt modelId="{F35842F8-7AB6-41CC-8051-118CAF981F25}" type="pres">
      <dgm:prSet presAssocID="{B531DF91-651C-4986-850D-6B3C709474A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47ED062-3878-4B10-B3AC-2BE486DA2603}" type="pres">
      <dgm:prSet presAssocID="{ACF7D0FA-D53B-492A-BF18-FD667E9132A9}" presName="spacer" presStyleCnt="0"/>
      <dgm:spPr/>
    </dgm:pt>
    <dgm:pt modelId="{FBEC5654-7190-4F39-98F1-5660EDDC91A3}" type="pres">
      <dgm:prSet presAssocID="{14CD4F21-A682-40C3-813D-57BD91D5F7E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28FF1BF-0DE5-41AA-88D8-53C7E2BFCCF2}" type="pres">
      <dgm:prSet presAssocID="{A3BEE4B6-7A06-45B1-A234-504E3FBACB32}" presName="spacer" presStyleCnt="0"/>
      <dgm:spPr/>
    </dgm:pt>
    <dgm:pt modelId="{3545A2B6-650D-41DD-A544-D8ADA9674067}" type="pres">
      <dgm:prSet presAssocID="{775DB2B4-9C16-46B3-A12B-A6B6BB2734B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2DA37AE-A5CC-4853-89EB-75B29F06F0E3}" type="pres">
      <dgm:prSet presAssocID="{8BBBBC93-FCD8-4A73-BA97-CE19B7A23F21}" presName="spacer" presStyleCnt="0"/>
      <dgm:spPr/>
    </dgm:pt>
    <dgm:pt modelId="{9B52C748-DCA0-4759-AA40-45D26C77C991}" type="pres">
      <dgm:prSet presAssocID="{697E98E8-CE5D-4F5E-9FD9-8292B8FB644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1D88858-F87B-4495-AC33-06199556150D}" type="pres">
      <dgm:prSet presAssocID="{4C6D3CFF-CE07-452E-9099-254C420CD6F9}" presName="spacer" presStyleCnt="0"/>
      <dgm:spPr/>
    </dgm:pt>
    <dgm:pt modelId="{149110C3-D1BC-40C3-B236-BF30EA0B34BA}" type="pres">
      <dgm:prSet presAssocID="{EF547866-36E0-4EBC-8FAF-E5C793F7E4A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5D9811B-052F-42CD-AAE0-BB647C965939}" type="presOf" srcId="{258996B6-667C-41C6-9FBB-F9D98E1AD31D}" destId="{36690A6F-8EA1-42FF-9701-5CBB3172F333}" srcOrd="0" destOrd="0" presId="urn:microsoft.com/office/officeart/2005/8/layout/vList2"/>
    <dgm:cxn modelId="{CEF76F2A-59AF-4624-8839-FED097C29F98}" srcId="{258996B6-667C-41C6-9FBB-F9D98E1AD31D}" destId="{697E98E8-CE5D-4F5E-9FD9-8292B8FB644D}" srcOrd="5" destOrd="0" parTransId="{5797D6FF-8FD6-484B-905A-37DFA27D5001}" sibTransId="{4C6D3CFF-CE07-452E-9099-254C420CD6F9}"/>
    <dgm:cxn modelId="{2056CA69-A922-468D-ADEA-B058ECEDAA1F}" srcId="{258996B6-667C-41C6-9FBB-F9D98E1AD31D}" destId="{80B35F0A-F13D-4D00-A326-6A4DB956B89E}" srcOrd="1" destOrd="0" parTransId="{BDC96FC4-4FF7-4571-96A6-80DA9E7E30B0}" sibTransId="{08E4EBCF-3F09-4623-ABF3-34BE4D49FA0A}"/>
    <dgm:cxn modelId="{3299A651-A343-4DCF-9761-36AF605B379A}" srcId="{258996B6-667C-41C6-9FBB-F9D98E1AD31D}" destId="{14CD4F21-A682-40C3-813D-57BD91D5F7E6}" srcOrd="3" destOrd="0" parTransId="{2DCC06AC-4E29-4FF6-9DEC-785D6B41D0CE}" sibTransId="{A3BEE4B6-7A06-45B1-A234-504E3FBACB32}"/>
    <dgm:cxn modelId="{C4F6E275-7D7A-43B7-9C7B-0B600C7B3973}" srcId="{258996B6-667C-41C6-9FBB-F9D98E1AD31D}" destId="{EF547866-36E0-4EBC-8FAF-E5C793F7E4AA}" srcOrd="6" destOrd="0" parTransId="{7933CFDE-EEA7-4D95-9375-021A96873B3F}" sibTransId="{2BDC67F7-9569-4E9F-9D2C-3932FA8D5C82}"/>
    <dgm:cxn modelId="{BE627883-ED92-4826-8967-8C88619A36FD}" type="presOf" srcId="{EF547866-36E0-4EBC-8FAF-E5C793F7E4AA}" destId="{149110C3-D1BC-40C3-B236-BF30EA0B34BA}" srcOrd="0" destOrd="0" presId="urn:microsoft.com/office/officeart/2005/8/layout/vList2"/>
    <dgm:cxn modelId="{D866F88D-2D64-4A78-9DAA-89F0EBDFC61C}" type="presOf" srcId="{697E98E8-CE5D-4F5E-9FD9-8292B8FB644D}" destId="{9B52C748-DCA0-4759-AA40-45D26C77C991}" srcOrd="0" destOrd="0" presId="urn:microsoft.com/office/officeart/2005/8/layout/vList2"/>
    <dgm:cxn modelId="{4EB13C90-81D4-4041-9CD1-16D8DDFE4D7E}" srcId="{258996B6-667C-41C6-9FBB-F9D98E1AD31D}" destId="{69B600BC-1D9F-46B4-A3EE-A06048CB9437}" srcOrd="0" destOrd="0" parTransId="{AD702771-E559-4935-8CD9-D97C326F3D09}" sibTransId="{E4D2F137-615A-457D-93B2-2502C9E8A5CC}"/>
    <dgm:cxn modelId="{717D389D-39AA-4773-BF30-CBDF93A687F4}" type="presOf" srcId="{B531DF91-651C-4986-850D-6B3C709474AB}" destId="{F35842F8-7AB6-41CC-8051-118CAF981F25}" srcOrd="0" destOrd="0" presId="urn:microsoft.com/office/officeart/2005/8/layout/vList2"/>
    <dgm:cxn modelId="{E124A4A3-2AC3-446B-A9B6-084FF6032329}" type="presOf" srcId="{775DB2B4-9C16-46B3-A12B-A6B6BB2734BD}" destId="{3545A2B6-650D-41DD-A544-D8ADA9674067}" srcOrd="0" destOrd="0" presId="urn:microsoft.com/office/officeart/2005/8/layout/vList2"/>
    <dgm:cxn modelId="{8AF0E6AA-919D-4D10-8FF2-6DBF5D5936FB}" type="presOf" srcId="{14CD4F21-A682-40C3-813D-57BD91D5F7E6}" destId="{FBEC5654-7190-4F39-98F1-5660EDDC91A3}" srcOrd="0" destOrd="0" presId="urn:microsoft.com/office/officeart/2005/8/layout/vList2"/>
    <dgm:cxn modelId="{CA0D53C8-212F-488F-A199-C7BEBEA17E5E}" type="presOf" srcId="{69B600BC-1D9F-46B4-A3EE-A06048CB9437}" destId="{DDC6B3DF-66C2-4589-A497-9892941C662F}" srcOrd="0" destOrd="0" presId="urn:microsoft.com/office/officeart/2005/8/layout/vList2"/>
    <dgm:cxn modelId="{738554D4-B5A6-42E3-95B3-789DB89FBE7C}" srcId="{258996B6-667C-41C6-9FBB-F9D98E1AD31D}" destId="{B531DF91-651C-4986-850D-6B3C709474AB}" srcOrd="2" destOrd="0" parTransId="{0E470372-8B87-4E59-83CD-D097B60E9E4B}" sibTransId="{ACF7D0FA-D53B-492A-BF18-FD667E9132A9}"/>
    <dgm:cxn modelId="{3F544FD6-A212-4F75-943E-F3504F1FC8B5}" type="presOf" srcId="{80B35F0A-F13D-4D00-A326-6A4DB956B89E}" destId="{E8496778-2ECF-47D4-8FB6-3F4E90FA5B67}" srcOrd="0" destOrd="0" presId="urn:microsoft.com/office/officeart/2005/8/layout/vList2"/>
    <dgm:cxn modelId="{6B2E45DB-0373-44B6-9DD3-0937F777F653}" srcId="{258996B6-667C-41C6-9FBB-F9D98E1AD31D}" destId="{775DB2B4-9C16-46B3-A12B-A6B6BB2734BD}" srcOrd="4" destOrd="0" parTransId="{A72D9A68-3E5F-459C-9590-FA2BF6E059D9}" sibTransId="{8BBBBC93-FCD8-4A73-BA97-CE19B7A23F21}"/>
    <dgm:cxn modelId="{F4D82F6E-00C2-44EC-B1B2-516CAE57C759}" type="presParOf" srcId="{36690A6F-8EA1-42FF-9701-5CBB3172F333}" destId="{DDC6B3DF-66C2-4589-A497-9892941C662F}" srcOrd="0" destOrd="0" presId="urn:microsoft.com/office/officeart/2005/8/layout/vList2"/>
    <dgm:cxn modelId="{0688EBD8-CCFC-494F-B644-BE9A5C36D5BD}" type="presParOf" srcId="{36690A6F-8EA1-42FF-9701-5CBB3172F333}" destId="{CC765F10-6A60-4DDE-A3B9-90A4B887C72C}" srcOrd="1" destOrd="0" presId="urn:microsoft.com/office/officeart/2005/8/layout/vList2"/>
    <dgm:cxn modelId="{9AA8BD91-E078-436E-9C3C-76B6A9336D70}" type="presParOf" srcId="{36690A6F-8EA1-42FF-9701-5CBB3172F333}" destId="{E8496778-2ECF-47D4-8FB6-3F4E90FA5B67}" srcOrd="2" destOrd="0" presId="urn:microsoft.com/office/officeart/2005/8/layout/vList2"/>
    <dgm:cxn modelId="{A007B89E-DDEB-40E2-9AC5-D0517F252A63}" type="presParOf" srcId="{36690A6F-8EA1-42FF-9701-5CBB3172F333}" destId="{4ED5B2F3-EBEA-40B3-9F02-DFF65C348FE1}" srcOrd="3" destOrd="0" presId="urn:microsoft.com/office/officeart/2005/8/layout/vList2"/>
    <dgm:cxn modelId="{8A1F4BCC-72F5-4358-966E-02C7260528EB}" type="presParOf" srcId="{36690A6F-8EA1-42FF-9701-5CBB3172F333}" destId="{F35842F8-7AB6-41CC-8051-118CAF981F25}" srcOrd="4" destOrd="0" presId="urn:microsoft.com/office/officeart/2005/8/layout/vList2"/>
    <dgm:cxn modelId="{A22DCC50-F410-47C5-8379-D4507E0544FF}" type="presParOf" srcId="{36690A6F-8EA1-42FF-9701-5CBB3172F333}" destId="{B47ED062-3878-4B10-B3AC-2BE486DA2603}" srcOrd="5" destOrd="0" presId="urn:microsoft.com/office/officeart/2005/8/layout/vList2"/>
    <dgm:cxn modelId="{EEE94D09-CE01-425D-A116-2A1A56A959C7}" type="presParOf" srcId="{36690A6F-8EA1-42FF-9701-5CBB3172F333}" destId="{FBEC5654-7190-4F39-98F1-5660EDDC91A3}" srcOrd="6" destOrd="0" presId="urn:microsoft.com/office/officeart/2005/8/layout/vList2"/>
    <dgm:cxn modelId="{CC26135B-0017-4C74-8234-3028A0A6F0DB}" type="presParOf" srcId="{36690A6F-8EA1-42FF-9701-5CBB3172F333}" destId="{C28FF1BF-0DE5-41AA-88D8-53C7E2BFCCF2}" srcOrd="7" destOrd="0" presId="urn:microsoft.com/office/officeart/2005/8/layout/vList2"/>
    <dgm:cxn modelId="{0A97934E-688D-4924-B7ED-421D7204A54B}" type="presParOf" srcId="{36690A6F-8EA1-42FF-9701-5CBB3172F333}" destId="{3545A2B6-650D-41DD-A544-D8ADA9674067}" srcOrd="8" destOrd="0" presId="urn:microsoft.com/office/officeart/2005/8/layout/vList2"/>
    <dgm:cxn modelId="{FE97A7E1-DEE2-4518-86FB-3E65B3BCDC67}" type="presParOf" srcId="{36690A6F-8EA1-42FF-9701-5CBB3172F333}" destId="{42DA37AE-A5CC-4853-89EB-75B29F06F0E3}" srcOrd="9" destOrd="0" presId="urn:microsoft.com/office/officeart/2005/8/layout/vList2"/>
    <dgm:cxn modelId="{E0C97CF9-A64C-421D-8B71-5779F8736DF3}" type="presParOf" srcId="{36690A6F-8EA1-42FF-9701-5CBB3172F333}" destId="{9B52C748-DCA0-4759-AA40-45D26C77C991}" srcOrd="10" destOrd="0" presId="urn:microsoft.com/office/officeart/2005/8/layout/vList2"/>
    <dgm:cxn modelId="{A2B11C44-A465-4734-86CF-530C2FDC15BB}" type="presParOf" srcId="{36690A6F-8EA1-42FF-9701-5CBB3172F333}" destId="{81D88858-F87B-4495-AC33-06199556150D}" srcOrd="11" destOrd="0" presId="urn:microsoft.com/office/officeart/2005/8/layout/vList2"/>
    <dgm:cxn modelId="{BC9B3F07-9E25-4621-B2AD-6DF5971717D4}" type="presParOf" srcId="{36690A6F-8EA1-42FF-9701-5CBB3172F333}" destId="{149110C3-D1BC-40C3-B236-BF30EA0B34B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6B3DF-66C2-4589-A497-9892941C662F}">
      <dsp:nvSpPr>
        <dsp:cNvPr id="0" name=""/>
        <dsp:cNvSpPr/>
      </dsp:nvSpPr>
      <dsp:spPr>
        <a:xfrm>
          <a:off x="0" y="200543"/>
          <a:ext cx="10372162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1. In terms of likes on videos, 2019 recorded the highest count at 256.9 million, trailed by 2018 with 201.7 million and 2021 with 196.3 million.</a:t>
          </a:r>
          <a:endParaRPr lang="en-IN" sz="1700" kern="1200" dirty="0"/>
        </a:p>
      </dsp:txBody>
      <dsp:txXfrm>
        <a:off x="33012" y="233555"/>
        <a:ext cx="10306138" cy="610236"/>
      </dsp:txXfrm>
    </dsp:sp>
    <dsp:sp modelId="{E8496778-2ECF-47D4-8FB6-3F4E90FA5B67}">
      <dsp:nvSpPr>
        <dsp:cNvPr id="0" name=""/>
        <dsp:cNvSpPr/>
      </dsp:nvSpPr>
      <dsp:spPr>
        <a:xfrm>
          <a:off x="0" y="925763"/>
          <a:ext cx="10372162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 Hindi songs emerge as the top tags on the songs, closely followed by T-Series and Bollywood songs.</a:t>
          </a:r>
          <a:endParaRPr lang="en-IN" sz="1700" kern="1200" dirty="0"/>
        </a:p>
      </dsp:txBody>
      <dsp:txXfrm>
        <a:off x="33012" y="958775"/>
        <a:ext cx="10306138" cy="610236"/>
      </dsp:txXfrm>
    </dsp:sp>
    <dsp:sp modelId="{F35842F8-7AB6-41CC-8051-118CAF981F25}">
      <dsp:nvSpPr>
        <dsp:cNvPr id="0" name=""/>
        <dsp:cNvSpPr/>
      </dsp:nvSpPr>
      <dsp:spPr>
        <a:xfrm>
          <a:off x="0" y="1650983"/>
          <a:ext cx="10372162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3. </a:t>
          </a:r>
          <a:r>
            <a:rPr lang="en-US" sz="1700" b="1" i="0" kern="1200" dirty="0"/>
            <a:t>The dataset indicates that 2018 and 2019 witnessed the highest engagement in terms of views and likes.</a:t>
          </a:r>
          <a:endParaRPr lang="en-IN" sz="1700" b="1" kern="1200" dirty="0"/>
        </a:p>
      </dsp:txBody>
      <dsp:txXfrm>
        <a:off x="33012" y="1683995"/>
        <a:ext cx="10306138" cy="610236"/>
      </dsp:txXfrm>
    </dsp:sp>
    <dsp:sp modelId="{FBEC5654-7190-4F39-98F1-5660EDDC91A3}">
      <dsp:nvSpPr>
        <dsp:cNvPr id="0" name=""/>
        <dsp:cNvSpPr/>
      </dsp:nvSpPr>
      <dsp:spPr>
        <a:xfrm>
          <a:off x="0" y="2376203"/>
          <a:ext cx="10372162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4. </a:t>
          </a:r>
          <a:r>
            <a:rPr lang="en-US" sz="1700" b="1" i="0" kern="1200" dirty="0"/>
            <a:t>There's a noticeable trend of increased video viewership between 9 am and 9 pm.</a:t>
          </a:r>
          <a:endParaRPr lang="en-IN" sz="1700" b="1" kern="1200" dirty="0"/>
        </a:p>
      </dsp:txBody>
      <dsp:txXfrm>
        <a:off x="33012" y="2409215"/>
        <a:ext cx="10306138" cy="610236"/>
      </dsp:txXfrm>
    </dsp:sp>
    <dsp:sp modelId="{3545A2B6-650D-41DD-A544-D8ADA9674067}">
      <dsp:nvSpPr>
        <dsp:cNvPr id="0" name=""/>
        <dsp:cNvSpPr/>
      </dsp:nvSpPr>
      <dsp:spPr>
        <a:xfrm>
          <a:off x="0" y="3101423"/>
          <a:ext cx="10372162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5. </a:t>
          </a:r>
          <a:r>
            <a:rPr lang="en-US" sz="1700" b="1" i="0" kern="1200" dirty="0"/>
            <a:t>Shorter videos, typically around 4-6 minutes in length, tend to attract more viewers, whereas longer videos extract less viewership.</a:t>
          </a:r>
          <a:endParaRPr lang="en-IN" sz="1700" b="1" kern="1200" dirty="0"/>
        </a:p>
      </dsp:txBody>
      <dsp:txXfrm>
        <a:off x="33012" y="3134435"/>
        <a:ext cx="10306138" cy="610236"/>
      </dsp:txXfrm>
    </dsp:sp>
    <dsp:sp modelId="{9B52C748-DCA0-4759-AA40-45D26C77C991}">
      <dsp:nvSpPr>
        <dsp:cNvPr id="0" name=""/>
        <dsp:cNvSpPr/>
      </dsp:nvSpPr>
      <dsp:spPr>
        <a:xfrm>
          <a:off x="0" y="3826643"/>
          <a:ext cx="10372162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6. </a:t>
          </a:r>
          <a:r>
            <a:rPr lang="en-US" sz="1700" b="1" i="0" kern="1200" dirty="0"/>
            <a:t>Videos without captions tend to be preferred by viewers.</a:t>
          </a:r>
          <a:endParaRPr lang="en-IN" sz="1700" b="1" kern="1200" dirty="0"/>
        </a:p>
      </dsp:txBody>
      <dsp:txXfrm>
        <a:off x="33012" y="3859655"/>
        <a:ext cx="10306138" cy="610236"/>
      </dsp:txXfrm>
    </dsp:sp>
    <dsp:sp modelId="{149110C3-D1BC-40C3-B236-BF30EA0B34BA}">
      <dsp:nvSpPr>
        <dsp:cNvPr id="0" name=""/>
        <dsp:cNvSpPr/>
      </dsp:nvSpPr>
      <dsp:spPr>
        <a:xfrm>
          <a:off x="0" y="4551863"/>
          <a:ext cx="10372162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These insights offer valuable information for understanding the trends and impact within the realm of YouTube songs analysis, providing a comprehensive view of viewer preferences and engagement patterns over time.</a:t>
          </a:r>
          <a:endParaRPr lang="en-IN" sz="1700" kern="1200" dirty="0"/>
        </a:p>
      </dsp:txBody>
      <dsp:txXfrm>
        <a:off x="33012" y="4584875"/>
        <a:ext cx="10306138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599A-63F0-4B5A-9DC7-BCCB0875E99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FB7A-726D-4BB4-B715-CD5CA528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2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5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9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96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7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5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5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05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74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9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6C97-0874-43C0-AD31-33A8071B427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C4D9-FED5-470E-B180-FA471C34C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0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etvaghasiya23/Youtube_Songs_Analysis_PowerBI/blob/2b438e10ccdc2ec195bbb4d24dfa6b0a3a84e746/Songs.xls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B532A-090D-6CBA-1B43-B787EEB35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907"/>
            <a:ext cx="12192000" cy="7897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C4925-1894-1F0D-C48A-CFD6FB61A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009" y="582707"/>
            <a:ext cx="2122143" cy="200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B4DEA4-5F00-E2B9-E3AE-E81525287788}"/>
              </a:ext>
            </a:extLst>
          </p:cNvPr>
          <p:cNvSpPr txBox="1"/>
          <p:nvPr/>
        </p:nvSpPr>
        <p:spPr>
          <a:xfrm>
            <a:off x="2760235" y="504918"/>
            <a:ext cx="615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D897F-7408-7544-E281-99C73A8A77DF}"/>
              </a:ext>
            </a:extLst>
          </p:cNvPr>
          <p:cNvSpPr txBox="1"/>
          <p:nvPr/>
        </p:nvSpPr>
        <p:spPr>
          <a:xfrm>
            <a:off x="1055151" y="3337806"/>
            <a:ext cx="5864195" cy="2217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Name:</a:t>
            </a: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Meet Mukesh Vaghasiya</a:t>
            </a:r>
          </a:p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Profile: 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Analyst Intern</a:t>
            </a:r>
          </a:p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Batch: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MIP-DA-03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7742D-7CAB-4D36-9A8F-41CA4AF6D521}"/>
              </a:ext>
            </a:extLst>
          </p:cNvPr>
          <p:cNvSpPr txBox="1"/>
          <p:nvPr/>
        </p:nvSpPr>
        <p:spPr>
          <a:xfrm>
            <a:off x="2760235" y="2429280"/>
            <a:ext cx="636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Task 3: YouTube Songs Analysis with </a:t>
            </a:r>
            <a:r>
              <a:rPr lang="en-US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PowerBI</a:t>
            </a:r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6B4CC-ACD7-4E82-B130-F39FA2E7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345" y="3245224"/>
            <a:ext cx="434340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3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B4C-F3E1-1BF0-B431-6F780E4D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4614-B7E8-4145-7AF6-2D8D9338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BEEF9-9279-0145-51DB-F48E1A891E66}"/>
              </a:ext>
            </a:extLst>
          </p:cNvPr>
          <p:cNvSpPr txBox="1"/>
          <p:nvPr/>
        </p:nvSpPr>
        <p:spPr>
          <a:xfrm>
            <a:off x="717179" y="629999"/>
            <a:ext cx="40610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Overview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0AB8F-5101-71B9-232E-E9412163DB82}"/>
              </a:ext>
            </a:extLst>
          </p:cNvPr>
          <p:cNvSpPr txBox="1"/>
          <p:nvPr/>
        </p:nvSpPr>
        <p:spPr>
          <a:xfrm>
            <a:off x="636497" y="3526423"/>
            <a:ext cx="11017621" cy="2966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Explore the YouTube song dataset to reveal insights into music consumption patterns.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Conduct statistical analysis to identify trends, correlations, and patterns within the data.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Present findings to enhance understanding of music preferences and engagement on YouTube.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Uncover correlations between variables to gain deeper insights into music consumption behavior.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Contribute to a comprehensive understanding of YouTube's role in shaping music trends and preferences.</a:t>
            </a:r>
            <a:endParaRPr lang="en-IN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C5D98-438A-4A88-AF17-7DA5D4A0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4000502" y="1272990"/>
            <a:ext cx="2832464" cy="1888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664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B4C-F3E1-1BF0-B431-6F780E4D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4614-B7E8-4145-7AF6-2D8D9338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BEEF9-9279-0145-51DB-F48E1A891E66}"/>
              </a:ext>
            </a:extLst>
          </p:cNvPr>
          <p:cNvSpPr txBox="1"/>
          <p:nvPr/>
        </p:nvSpPr>
        <p:spPr>
          <a:xfrm>
            <a:off x="636497" y="134292"/>
            <a:ext cx="36335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Dataset Description</a:t>
            </a:r>
            <a:endParaRPr lang="en-IN" sz="2400" b="1" u="sng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0AB8F-5101-71B9-232E-E9412163DB82}"/>
              </a:ext>
            </a:extLst>
          </p:cNvPr>
          <p:cNvSpPr txBox="1"/>
          <p:nvPr/>
        </p:nvSpPr>
        <p:spPr>
          <a:xfrm>
            <a:off x="636497" y="815167"/>
            <a:ext cx="9775586" cy="5623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video_id</a:t>
            </a: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Unique identifier for each YouTube video.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channelTitle</a:t>
            </a: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Title of the YouTube channel publishing the song.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title: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Title of the YouTube song video.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description: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Description provided for the YouTube song video.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tags: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Tags associated with the YouTube song video.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publishedAt</a:t>
            </a: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Date and time when the YouTube song video was published.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viewCount</a:t>
            </a: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Number of views received by the YouTube song video.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likeCount</a:t>
            </a: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Number of likes received by the YouTube song video.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favoriteCount</a:t>
            </a: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Number of times the YouTube song video has been marked as a favorite.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commentCount</a:t>
            </a: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Number of comments posted on the YouTube song video.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duration: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Duration of the YouTube song video.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definition: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Video definition or quality (e.g., HD, SD).</a:t>
            </a: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caption: </a:t>
            </a:r>
            <a:r>
              <a:rPr lang="en-US" alt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Availability of captions for the YouTube song video.</a:t>
            </a:r>
            <a:endParaRPr lang="en-IN" altLang="en-US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46A85-547A-4299-B472-A8044750381B}"/>
              </a:ext>
            </a:extLst>
          </p:cNvPr>
          <p:cNvSpPr txBox="1"/>
          <p:nvPr/>
        </p:nvSpPr>
        <p:spPr>
          <a:xfrm>
            <a:off x="4270074" y="211067"/>
            <a:ext cx="254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IN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 Songs Dataset</a:t>
            </a:r>
            <a:r>
              <a:rPr lang="en-IN" dirty="0">
                <a:solidFill>
                  <a:srgbClr val="00206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4743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B4C-F3E1-1BF0-B431-6F780E4D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4614-B7E8-4145-7AF6-2D8D9338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BEEF9-9279-0145-51DB-F48E1A891E66}"/>
              </a:ext>
            </a:extLst>
          </p:cNvPr>
          <p:cNvSpPr txBox="1"/>
          <p:nvPr/>
        </p:nvSpPr>
        <p:spPr>
          <a:xfrm>
            <a:off x="708552" y="223183"/>
            <a:ext cx="50023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 Used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0AB8F-5101-71B9-232E-E9412163DB82}"/>
              </a:ext>
            </a:extLst>
          </p:cNvPr>
          <p:cNvSpPr txBox="1"/>
          <p:nvPr/>
        </p:nvSpPr>
        <p:spPr>
          <a:xfrm>
            <a:off x="627870" y="1111528"/>
            <a:ext cx="10836636" cy="345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600" b="1" u="sng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PowerBI</a:t>
            </a:r>
            <a:r>
              <a:rPr lang="en-US" altLang="en-US" sz="1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an end-to-end enterprise business intelligence tool. It supports various layouts and connects with many data sources, offering flexibility in data presentation and analysis.</a:t>
            </a:r>
            <a:endParaRPr lang="en-US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en-US" sz="1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44" indent="-285744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A04FC6-29DC-4FBB-B5CA-D95FF2C83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80" y="2613804"/>
            <a:ext cx="6505554" cy="36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B4C-F3E1-1BF0-B431-6F780E4D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4614-B7E8-4145-7AF6-2D8D9338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BEEF9-9279-0145-51DB-F48E1A891E66}"/>
              </a:ext>
            </a:extLst>
          </p:cNvPr>
          <p:cNvSpPr txBox="1"/>
          <p:nvPr/>
        </p:nvSpPr>
        <p:spPr>
          <a:xfrm>
            <a:off x="717178" y="629999"/>
            <a:ext cx="50023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Dashboard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0AB8F-5101-71B9-232E-E9412163DB82}"/>
              </a:ext>
            </a:extLst>
          </p:cNvPr>
          <p:cNvSpPr txBox="1"/>
          <p:nvPr/>
        </p:nvSpPr>
        <p:spPr>
          <a:xfrm>
            <a:off x="717178" y="1612887"/>
            <a:ext cx="10636623" cy="996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en-US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C9BA-4BB5-45A7-8F05-16B82329F99A}"/>
              </a:ext>
            </a:extLst>
          </p:cNvPr>
          <p:cNvSpPr/>
          <p:nvPr/>
        </p:nvSpPr>
        <p:spPr>
          <a:xfrm>
            <a:off x="1030942" y="3431378"/>
            <a:ext cx="1219200" cy="2547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5E086-98A0-481D-A04F-22B219AB1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3363" y="1475216"/>
            <a:ext cx="8129762" cy="4587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FE8E6-C360-4418-9D95-CB79D29F30D3}"/>
              </a:ext>
            </a:extLst>
          </p:cNvPr>
          <p:cNvSpPr txBox="1"/>
          <p:nvPr/>
        </p:nvSpPr>
        <p:spPr>
          <a:xfrm>
            <a:off x="1773363" y="6242609"/>
            <a:ext cx="81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Home Page</a:t>
            </a:r>
            <a:endParaRPr lang="en-IN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7CD45-1D27-43D4-A7A2-E1CA885BF7F0}"/>
              </a:ext>
            </a:extLst>
          </p:cNvPr>
          <p:cNvSpPr txBox="1"/>
          <p:nvPr/>
        </p:nvSpPr>
        <p:spPr>
          <a:xfrm>
            <a:off x="10118785" y="2786332"/>
            <a:ext cx="1557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Click here to go to the </a:t>
            </a:r>
            <a:r>
              <a:rPr lang="en-US" b="1" dirty="0">
                <a:solidFill>
                  <a:srgbClr val="002060"/>
                </a:solidFill>
              </a:rPr>
              <a:t>Channel Performance </a:t>
            </a:r>
            <a:r>
              <a:rPr lang="en-US" dirty="0">
                <a:solidFill>
                  <a:srgbClr val="002060"/>
                </a:solidFill>
              </a:rPr>
              <a:t>Dashboard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35362A-4B14-46B7-98D8-3BA1B118641E}"/>
              </a:ext>
            </a:extLst>
          </p:cNvPr>
          <p:cNvCxnSpPr/>
          <p:nvPr/>
        </p:nvCxnSpPr>
        <p:spPr>
          <a:xfrm flipH="1" flipV="1">
            <a:off x="7263442" y="3122762"/>
            <a:ext cx="2855343" cy="43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132871-3990-41DA-ADA5-0D28068216D0}"/>
              </a:ext>
            </a:extLst>
          </p:cNvPr>
          <p:cNvSpPr txBox="1"/>
          <p:nvPr/>
        </p:nvSpPr>
        <p:spPr>
          <a:xfrm>
            <a:off x="144261" y="2813158"/>
            <a:ext cx="155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Click here to go to the </a:t>
            </a:r>
            <a:r>
              <a:rPr lang="en-US" b="1" dirty="0">
                <a:solidFill>
                  <a:srgbClr val="002060"/>
                </a:solidFill>
              </a:rPr>
              <a:t>User Engagement  </a:t>
            </a:r>
            <a:r>
              <a:rPr lang="en-US" dirty="0">
                <a:solidFill>
                  <a:srgbClr val="002060"/>
                </a:solidFill>
              </a:rPr>
              <a:t>Dashboard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EBE57-215E-4BB8-8A31-D76D6978BF27}"/>
              </a:ext>
            </a:extLst>
          </p:cNvPr>
          <p:cNvCxnSpPr>
            <a:cxnSpLocks/>
          </p:cNvCxnSpPr>
          <p:nvPr/>
        </p:nvCxnSpPr>
        <p:spPr>
          <a:xfrm flipV="1">
            <a:off x="1557703" y="3122763"/>
            <a:ext cx="2936659" cy="26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1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B4C-F3E1-1BF0-B431-6F780E4D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4614-B7E8-4145-7AF6-2D8D9338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BEEF9-9279-0145-51DB-F48E1A891E66}"/>
              </a:ext>
            </a:extLst>
          </p:cNvPr>
          <p:cNvSpPr txBox="1"/>
          <p:nvPr/>
        </p:nvSpPr>
        <p:spPr>
          <a:xfrm>
            <a:off x="622288" y="259466"/>
            <a:ext cx="50023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0AB8F-5101-71B9-232E-E9412163DB82}"/>
              </a:ext>
            </a:extLst>
          </p:cNvPr>
          <p:cNvSpPr txBox="1"/>
          <p:nvPr/>
        </p:nvSpPr>
        <p:spPr>
          <a:xfrm>
            <a:off x="717178" y="1612887"/>
            <a:ext cx="10636623" cy="996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en-US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C9BA-4BB5-45A7-8F05-16B82329F99A}"/>
              </a:ext>
            </a:extLst>
          </p:cNvPr>
          <p:cNvSpPr/>
          <p:nvPr/>
        </p:nvSpPr>
        <p:spPr>
          <a:xfrm>
            <a:off x="1030942" y="3431378"/>
            <a:ext cx="1219200" cy="2547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FE8E6-C360-4418-9D95-CB79D29F30D3}"/>
              </a:ext>
            </a:extLst>
          </p:cNvPr>
          <p:cNvSpPr txBox="1"/>
          <p:nvPr/>
        </p:nvSpPr>
        <p:spPr>
          <a:xfrm>
            <a:off x="1135098" y="6242609"/>
            <a:ext cx="911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User Engagement Page</a:t>
            </a:r>
            <a:endParaRPr lang="en-IN" b="1" u="s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35362A-4B14-46B7-98D8-3BA1B118641E}"/>
              </a:ext>
            </a:extLst>
          </p:cNvPr>
          <p:cNvCxnSpPr/>
          <p:nvPr/>
        </p:nvCxnSpPr>
        <p:spPr>
          <a:xfrm flipH="1" flipV="1">
            <a:off x="7263442" y="3122762"/>
            <a:ext cx="2855343" cy="43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EBE57-215E-4BB8-8A31-D76D6978BF27}"/>
              </a:ext>
            </a:extLst>
          </p:cNvPr>
          <p:cNvCxnSpPr>
            <a:cxnSpLocks/>
          </p:cNvCxnSpPr>
          <p:nvPr/>
        </p:nvCxnSpPr>
        <p:spPr>
          <a:xfrm flipV="1">
            <a:off x="1557703" y="3122763"/>
            <a:ext cx="2936659" cy="26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C3DA7EA-546F-4974-8087-1B0F3FF5B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99" y="1042152"/>
            <a:ext cx="9112171" cy="5112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1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B4C-F3E1-1BF0-B431-6F780E4D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4614-B7E8-4145-7AF6-2D8D9338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BEEF9-9279-0145-51DB-F48E1A891E66}"/>
              </a:ext>
            </a:extLst>
          </p:cNvPr>
          <p:cNvSpPr txBox="1"/>
          <p:nvPr/>
        </p:nvSpPr>
        <p:spPr>
          <a:xfrm>
            <a:off x="622288" y="259466"/>
            <a:ext cx="50023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0AB8F-5101-71B9-232E-E9412163DB82}"/>
              </a:ext>
            </a:extLst>
          </p:cNvPr>
          <p:cNvSpPr txBox="1"/>
          <p:nvPr/>
        </p:nvSpPr>
        <p:spPr>
          <a:xfrm>
            <a:off x="717178" y="1612887"/>
            <a:ext cx="10636623" cy="996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en-US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altLang="en-US" sz="1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C9BA-4BB5-45A7-8F05-16B82329F99A}"/>
              </a:ext>
            </a:extLst>
          </p:cNvPr>
          <p:cNvSpPr/>
          <p:nvPr/>
        </p:nvSpPr>
        <p:spPr>
          <a:xfrm>
            <a:off x="1030942" y="3431378"/>
            <a:ext cx="1219200" cy="2547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FE8E6-C360-4418-9D95-CB79D29F30D3}"/>
              </a:ext>
            </a:extLst>
          </p:cNvPr>
          <p:cNvSpPr txBox="1"/>
          <p:nvPr/>
        </p:nvSpPr>
        <p:spPr>
          <a:xfrm>
            <a:off x="1135098" y="6242609"/>
            <a:ext cx="911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Channel Performance Page</a:t>
            </a:r>
            <a:endParaRPr lang="en-IN" b="1" u="s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35362A-4B14-46B7-98D8-3BA1B118641E}"/>
              </a:ext>
            </a:extLst>
          </p:cNvPr>
          <p:cNvCxnSpPr/>
          <p:nvPr/>
        </p:nvCxnSpPr>
        <p:spPr>
          <a:xfrm flipH="1" flipV="1">
            <a:off x="7263442" y="3122762"/>
            <a:ext cx="2855343" cy="43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EBE57-215E-4BB8-8A31-D76D6978BF27}"/>
              </a:ext>
            </a:extLst>
          </p:cNvPr>
          <p:cNvCxnSpPr>
            <a:cxnSpLocks/>
          </p:cNvCxnSpPr>
          <p:nvPr/>
        </p:nvCxnSpPr>
        <p:spPr>
          <a:xfrm flipV="1">
            <a:off x="1557703" y="3122763"/>
            <a:ext cx="2936659" cy="26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C3DA7EA-546F-4974-8087-1B0F3FF5B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327" y="1042152"/>
            <a:ext cx="9091715" cy="5112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66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B4C-F3E1-1BF0-B431-6F780E4D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4614-B7E8-4145-7AF6-2D8D9338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BEEF9-9279-0145-51DB-F48E1A891E66}"/>
              </a:ext>
            </a:extLst>
          </p:cNvPr>
          <p:cNvSpPr txBox="1"/>
          <p:nvPr/>
        </p:nvSpPr>
        <p:spPr>
          <a:xfrm>
            <a:off x="510991" y="283224"/>
            <a:ext cx="43927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Insights</a:t>
            </a:r>
            <a:endParaRPr lang="en-IN" sz="2800" b="1" u="sng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9272A96-4745-40D8-9067-6BB5782AA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144497"/>
              </p:ext>
            </p:extLst>
          </p:nvPr>
        </p:nvGraphicFramePr>
        <p:xfrm>
          <a:off x="510992" y="1089668"/>
          <a:ext cx="10372162" cy="542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194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B4C-F3E1-1BF0-B431-6F780E4D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4614-B7E8-4145-7AF6-2D8D9338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38BC9AD-D682-4BA2-EE90-71AB0B285B4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B374CC-25D8-4C0F-F9D6-EBC4B05BC650}"/>
              </a:ext>
            </a:extLst>
          </p:cNvPr>
          <p:cNvSpPr txBox="1">
            <a:spLocks/>
          </p:cNvSpPr>
          <p:nvPr/>
        </p:nvSpPr>
        <p:spPr>
          <a:xfrm>
            <a:off x="1405229" y="1989163"/>
            <a:ext cx="4292233" cy="98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4435802-9DE4-3F8F-D575-65D1F5DD2DD4}"/>
              </a:ext>
            </a:extLst>
          </p:cNvPr>
          <p:cNvSpPr txBox="1">
            <a:spLocks/>
          </p:cNvSpPr>
          <p:nvPr/>
        </p:nvSpPr>
        <p:spPr>
          <a:xfrm>
            <a:off x="1753099" y="3851833"/>
            <a:ext cx="3854528" cy="25844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E23203-0341-D586-0B39-8426F1D180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1122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2324</TotalTime>
  <Words>471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Vaghasiya</dc:creator>
  <cp:lastModifiedBy>Meet Vaghasiya</cp:lastModifiedBy>
  <cp:revision>424</cp:revision>
  <dcterms:created xsi:type="dcterms:W3CDTF">2023-04-13T11:14:02Z</dcterms:created>
  <dcterms:modified xsi:type="dcterms:W3CDTF">2024-03-16T11:52:26Z</dcterms:modified>
</cp:coreProperties>
</file>