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21" r:id="rId2"/>
  </p:sldMasterIdLst>
  <p:notesMasterIdLst>
    <p:notesMasterId r:id="rId16"/>
  </p:notesMasterIdLst>
  <p:sldIdLst>
    <p:sldId id="258" r:id="rId3"/>
    <p:sldId id="430" r:id="rId4"/>
    <p:sldId id="259" r:id="rId5"/>
    <p:sldId id="433" r:id="rId6"/>
    <p:sldId id="435" r:id="rId7"/>
    <p:sldId id="429" r:id="rId8"/>
    <p:sldId id="421" r:id="rId9"/>
    <p:sldId id="422" r:id="rId10"/>
    <p:sldId id="425" r:id="rId11"/>
    <p:sldId id="447" r:id="rId12"/>
    <p:sldId id="446" r:id="rId13"/>
    <p:sldId id="448" r:id="rId14"/>
    <p:sldId id="427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9B8E47-C0D3-4F0F-AA41-1669BA8757C2}">
          <p14:sldIdLst>
            <p14:sldId id="258"/>
            <p14:sldId id="430"/>
            <p14:sldId id="259"/>
            <p14:sldId id="433"/>
            <p14:sldId id="435"/>
            <p14:sldId id="429"/>
            <p14:sldId id="421"/>
            <p14:sldId id="422"/>
            <p14:sldId id="425"/>
            <p14:sldId id="447"/>
            <p14:sldId id="446"/>
            <p14:sldId id="448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5C36-AE8D-4DA0-B3A4-B84766BD105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9C4A7-E4EF-4571-9029-E2D9AC0E3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4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E37B-AE0B-F4F6-1F57-72BA8211E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D430-9E4D-12E2-B4AF-32DACF896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8668-E30C-288F-34B6-E6FA908B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AEBC-EDF6-63AC-4CFA-1BE1B029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CECBF-E139-8E1C-01BB-61F2B96E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0EB8-E414-9BC7-48BE-1776C938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AD3B2-18EE-9656-EAE6-BE7753A19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9176-4931-37D5-9EEC-F07117BA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3CDB-9B73-D22B-D6E5-5874702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3564-CC18-A893-3A96-B70983C3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8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9067-8136-6E57-521F-988B646B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5EE2-5762-8094-1C4D-A130F642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964D-7E8D-F152-81DB-B173DBA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CC3E-FF27-2B0A-82BD-F20AD505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67CF-BCE8-6D8D-5682-6C99ACB7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4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023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209800" y="326276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09800" y="3874315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884397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495944"/>
            <a:ext cx="5157786" cy="7029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85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2823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DF95759B-DFBD-52FF-4B1E-1EFF531D30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40666" y="2004053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4768114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5379661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7E0D596-964B-B199-1020-9CA46C3669D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14918" y="2004052"/>
            <a:ext cx="2746354" cy="2746354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4768113"/>
            <a:ext cx="3452196" cy="59384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5379660"/>
            <a:ext cx="3452194" cy="83063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6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660252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3271799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660251"/>
            <a:ext cx="3452196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3271798"/>
            <a:ext cx="3452194" cy="83063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3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222065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517256" y="3121266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517256" y="3732813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2073847" y="4638571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2073847" y="5250118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30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1925638"/>
            <a:ext cx="3097212" cy="4284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5C3C-E5CB-E1AC-5075-6598E357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FAD7-3990-E3C2-5AC1-8986E97AF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2DD7-08B1-B94E-2ABD-678AAA49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D87B-2F6F-D3F4-9F94-66BF64FB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C31F-3E1B-7885-AD43-EA282AA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89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15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088-C259-1B15-24DD-48B86E8D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8D6F-7CB0-2865-F95B-6AA40883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6398-B9F7-E889-ABC4-F87D634A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AB88-7BFD-433F-C460-0FAB5FB9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90A4-BACD-2B53-F233-CB069A30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1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82A9-321F-E0A1-32AE-C65401AE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3D1C-F74D-DC94-1252-10E99679B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2A62-47B5-F991-A193-EAEA9992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645D-29CE-B9CE-6538-E556E66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1852-0898-A685-8F66-0160DE6C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4B9E-1CCE-D116-E634-AC97DEF9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0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F0C4-56D7-97D8-B65A-32DC4CD6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A92B-5101-242C-B7A9-D4D63473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A1FF-B705-F5E5-039A-7D3D3EBC9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7B87A-D0E8-5AB0-6422-323CAF95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ACD4-C1AF-810E-8452-C21904BF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9F5C8-5AB8-9C8E-66C3-A3EEEEA4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E9F62-A62B-A38C-261D-6D5C8E0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5F34-AFB0-AAB5-1261-FD33BD1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5D56-D3BE-701B-1214-7E5D651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D6B9F-9BD1-103F-ABCA-DF4DCCA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BD1A5-7978-8CC4-F4AD-86F85F4F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4CBB-E71E-B716-8314-EE88D6AA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9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5688E-AB59-8DAE-2884-E5EF629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768F9-268D-1E21-05D9-7901D4E1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E354-DFC3-EA2B-05DA-B7154B67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6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89D5-7CAB-6DAD-6135-F1992073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5F0A-FFDB-1DC2-DFF8-0170175F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0B083-D805-128F-1AD0-3EDB6BDA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8BB7-5843-D4B9-B866-B8FA5FEB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E135F-BAC6-0E3E-177C-32D8BDD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EA9F-2F5B-1AF1-D4F7-6D323EB3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BF40-4204-64E8-7276-9B517739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97FF5-D6D5-724B-CEFD-BD7215B3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8281-B8F7-1828-ACEA-CF423F1AC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6139-531D-1AE6-86D9-3716715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E5B8-500B-26D0-0210-C0E211F0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B9F0-D9E6-03EB-7D80-963CCE7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A5C1-4667-C673-0B1E-82E8D84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BE24-F29F-7673-80FA-9A489A3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E9FB-92F1-0727-218E-6B709EB2C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51B7-5837-40D7-A284-C287FC16DA8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5414-D89D-9D80-D7FC-2675B10DA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AF68-9170-504C-97A3-980630F1B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1823-63EE-423F-9C0B-A09E9E561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9396F-CFCA-FDCB-4DCE-DD40BD52D5F3}"/>
              </a:ext>
            </a:extLst>
          </p:cNvPr>
          <p:cNvSpPr txBox="1"/>
          <p:nvPr userDrawn="1"/>
        </p:nvSpPr>
        <p:spPr>
          <a:xfrm>
            <a:off x="8444753" y="6505221"/>
            <a:ext cx="3137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Photos provided by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Pexels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2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56D77-F299-2AFA-67C4-C0AC405938F8}"/>
              </a:ext>
            </a:extLst>
          </p:cNvPr>
          <p:cNvSpPr txBox="1"/>
          <p:nvPr/>
        </p:nvSpPr>
        <p:spPr>
          <a:xfrm>
            <a:off x="2173821" y="3558873"/>
            <a:ext cx="7070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Heart disease remains one of the leading causes of death worldwide. Early detection is critical in reducing mortality rates and improving treatment outcomes. In this project, we developed a machine learning model to predict the presence of heart disease using clinical and demographic data. The aim is to support healthcare professionals with a fast, data-driven decision-making tool.</a:t>
            </a:r>
            <a:endParaRPr lang="en-IN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569A20C-36C1-E6F5-04B7-FD455ED8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58" y="1951672"/>
            <a:ext cx="48417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ctr"/>
            <a:r>
              <a:rPr lang="en-IN" dirty="0">
                <a:solidFill>
                  <a:srgbClr val="0070C0"/>
                </a:solidFill>
                <a:latin typeface="Rockwell" panose="02060603020205020403" pitchFamily="18" charset="0"/>
              </a:rPr>
              <a:t> Project Team ID:- PTID-CDS-JUL-25-2884</a:t>
            </a:r>
          </a:p>
          <a:p>
            <a:pPr algn="ctr" fontAlgn="ctr"/>
            <a:r>
              <a:rPr lang="en-IN" dirty="0">
                <a:solidFill>
                  <a:srgbClr val="0070C0"/>
                </a:solidFill>
                <a:latin typeface="Rockwell" panose="02060603020205020403" pitchFamily="18" charset="0"/>
              </a:rPr>
              <a:t> Project ID :- PRCP-1016-HeartDieseasePred</a:t>
            </a:r>
          </a:p>
          <a:p>
            <a:pPr algn="ctr" fontAlgn="ctr"/>
            <a:r>
              <a:rPr lang="en-IN" dirty="0">
                <a:solidFill>
                  <a:srgbClr val="0070C0"/>
                </a:solidFill>
                <a:latin typeface="Rockwell" panose="02060603020205020403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Presented By:- </a:t>
            </a:r>
            <a:endParaRPr lang="en-IN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algn="ctr" fontAlgn="ctr"/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Meet Wani &amp; Deepak Jadhav</a:t>
            </a:r>
            <a:endParaRPr lang="en-IN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1B1B7F-EC4B-029B-703D-B450508F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821" y="264900"/>
            <a:ext cx="72235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Heart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214605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79C0-590E-A768-70AF-5803C186B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3DEF3A2-FF32-8DB7-6DA8-BD98DCA1F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C2C7E-E61F-DABB-87BB-46407314729B}"/>
              </a:ext>
            </a:extLst>
          </p:cNvPr>
          <p:cNvSpPr txBox="1"/>
          <p:nvPr/>
        </p:nvSpPr>
        <p:spPr>
          <a:xfrm>
            <a:off x="363894" y="247295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MODEL Evaluation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A125A3-BB4D-F2D6-043D-9691F58F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0" y="1161795"/>
            <a:ext cx="956669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1. Logistic 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gave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best overall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Highest Recall (1.00)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– it detected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all positive heart disease cases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, which is very important in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Also had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highest Accuracy (88.88%)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ROC-AUC (0.9375)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, showing strong and reliable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2. KNN and 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both performed very well: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High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Recall (0.9375)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F1-Score (0.8571)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— making them good choices for detecting heart disease with few false negatives.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Slightly lower Accuracy than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3. SVM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showed decent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Good balance between all metrics, especially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ROC-AUC (0.9281)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, meaning it’s good at distinguishing between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4. Decision Tree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had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lowest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among 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Accuracy (80.55%) and F1-Score (0.78) are lower compared to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Still usable, but not the best choice for this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Logistic Regression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is the best overall model due 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perfect recall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strong performance across all metrics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, making it ideal for a sensitive health prediction task.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1DEFB-47F1-1A0E-9BF3-79F42A76C806}"/>
              </a:ext>
            </a:extLst>
          </p:cNvPr>
          <p:cNvSpPr txBox="1"/>
          <p:nvPr/>
        </p:nvSpPr>
        <p:spPr>
          <a:xfrm>
            <a:off x="-1126078" y="-30000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C97B8-9238-71D2-5C46-D7E2744F748D}"/>
              </a:ext>
            </a:extLst>
          </p:cNvPr>
          <p:cNvSpPr txBox="1"/>
          <p:nvPr/>
        </p:nvSpPr>
        <p:spPr>
          <a:xfrm>
            <a:off x="-1126078" y="-91323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  <a:ea typeface="+mj-ea"/>
                <a:cs typeface="+mj-cs"/>
              </a:rPr>
              <a:t>Conclusion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80BE8565-3DF8-20EB-6631-181FA9DBBCB7}"/>
              </a:ext>
            </a:extLst>
          </p:cNvPr>
          <p:cNvSpPr/>
          <p:nvPr/>
        </p:nvSpPr>
        <p:spPr>
          <a:xfrm rot="5400000">
            <a:off x="7371211" y="-4759803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CC178FF-1C14-D2D8-98AA-2F82ED4FB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52" y="1231652"/>
            <a:ext cx="1055554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We successfully developed a heart disease prediction system using multiple machine learning models. The aim was to detect heart disease early with high accuracy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After testing 5 models,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showed the best performance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 88.89%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Recall: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      100% (no heart disease case was missed)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ROC-AUC: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93.75%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KNN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also gave high recall and balanced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SVM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performed slightly lower but were still acceptable.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Logistic Regression was chosen as the final model for its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high recall, simplicity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,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good interpretability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—making it suitable for real-world healthcare use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574E-E10A-2031-CC58-3E352C2F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B7CEB45-815A-299C-B1A3-0C03400DFA1D}"/>
              </a:ext>
            </a:extLst>
          </p:cNvPr>
          <p:cNvSpPr/>
          <p:nvPr/>
        </p:nvSpPr>
        <p:spPr>
          <a:xfrm rot="5400000">
            <a:off x="7371211" y="-4759803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84AF3-8965-5047-C7C2-6310B6A348FE}"/>
              </a:ext>
            </a:extLst>
          </p:cNvPr>
          <p:cNvSpPr txBox="1"/>
          <p:nvPr/>
        </p:nvSpPr>
        <p:spPr>
          <a:xfrm>
            <a:off x="1045953" y="216463"/>
            <a:ext cx="48113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Rockwell" panose="02060603020205020403" pitchFamily="18" charset="0"/>
              </a:rPr>
              <a:t>Appendices and 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933FF-BD58-CD6B-98D1-64E390F55B3F}"/>
              </a:ext>
            </a:extLst>
          </p:cNvPr>
          <p:cNvSpPr txBox="1"/>
          <p:nvPr/>
        </p:nvSpPr>
        <p:spPr>
          <a:xfrm>
            <a:off x="1045953" y="1494865"/>
            <a:ext cx="761496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Appendices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Dataset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: Provided by internship team, includes health indicators and heart disease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Tools Used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: Python (Pandas, NumPy,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Sklearn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, Seaborn, Matplotlib),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Jupyter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Notebook.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Key Techniques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: Outlier handling, feature selection, SMOTE, one-hot encoding,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Evaluation Metrics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: Accuracy, Precision, Recall, F1-Score, ROC-AUC.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Scikit-learn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Python Data Science Handbook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4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6C047-5885-D0BC-273F-A5DD1EE5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6351" y="6311075"/>
            <a:ext cx="1785976" cy="462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90AED-BDA7-1475-74AC-0BCDE8DC5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DC04-E119-85B1-C625-F0A0AA601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338ACF1-3AE7-AAAF-377A-D04467241B6B}"/>
              </a:ext>
            </a:extLst>
          </p:cNvPr>
          <p:cNvSpPr/>
          <p:nvPr/>
        </p:nvSpPr>
        <p:spPr>
          <a:xfrm rot="246739" flipH="1">
            <a:off x="7015363" y="170698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F9522-728B-1B71-5A35-C44DCEF535E5}"/>
              </a:ext>
            </a:extLst>
          </p:cNvPr>
          <p:cNvSpPr/>
          <p:nvPr/>
        </p:nvSpPr>
        <p:spPr>
          <a:xfrm rot="246739" flipH="1">
            <a:off x="7003397" y="3008393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97E9BE-27CA-BC26-2086-A3EFF7E8B9C3}"/>
              </a:ext>
            </a:extLst>
          </p:cNvPr>
          <p:cNvSpPr/>
          <p:nvPr/>
        </p:nvSpPr>
        <p:spPr>
          <a:xfrm rot="246739" flipH="1">
            <a:off x="7025206" y="4443161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E5FD1-661C-0867-DCA9-912FCA499B2D}"/>
              </a:ext>
            </a:extLst>
          </p:cNvPr>
          <p:cNvSpPr/>
          <p:nvPr/>
        </p:nvSpPr>
        <p:spPr>
          <a:xfrm rot="246739" flipH="1">
            <a:off x="6932425" y="5680014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F8D7B1-0570-F962-C914-1C665E8B0584}"/>
              </a:ext>
            </a:extLst>
          </p:cNvPr>
          <p:cNvSpPr/>
          <p:nvPr/>
        </p:nvSpPr>
        <p:spPr>
          <a:xfrm rot="21353261">
            <a:off x="1402699" y="170698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596EB-A5E2-95F3-0EEC-93192626F0DC}"/>
              </a:ext>
            </a:extLst>
          </p:cNvPr>
          <p:cNvSpPr/>
          <p:nvPr/>
        </p:nvSpPr>
        <p:spPr>
          <a:xfrm rot="21353261">
            <a:off x="1474156" y="2995267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72D0F0-2E0F-F9C0-5852-D030C5AE3E71}"/>
              </a:ext>
            </a:extLst>
          </p:cNvPr>
          <p:cNvSpPr/>
          <p:nvPr/>
        </p:nvSpPr>
        <p:spPr>
          <a:xfrm rot="21353261">
            <a:off x="1422756" y="4435125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F2F784-0DF4-03C2-CCB3-DDC65E9304D1}"/>
              </a:ext>
            </a:extLst>
          </p:cNvPr>
          <p:cNvSpPr/>
          <p:nvPr/>
        </p:nvSpPr>
        <p:spPr>
          <a:xfrm rot="21353261">
            <a:off x="1441051" y="5680014"/>
            <a:ext cx="3713868" cy="692443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6FAB3F-4ED4-AF39-F0FD-4F4B80D44599}"/>
              </a:ext>
            </a:extLst>
          </p:cNvPr>
          <p:cNvGrpSpPr/>
          <p:nvPr/>
        </p:nvGrpSpPr>
        <p:grpSpPr>
          <a:xfrm>
            <a:off x="1133697" y="848147"/>
            <a:ext cx="9924606" cy="5904656"/>
            <a:chOff x="1133697" y="476672"/>
            <a:chExt cx="9924606" cy="590465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D7D7708-4B77-DC92-BDCD-38A49519E8BB}"/>
                </a:ext>
              </a:extLst>
            </p:cNvPr>
            <p:cNvSpPr/>
            <p:nvPr/>
          </p:nvSpPr>
          <p:spPr>
            <a:xfrm>
              <a:off x="5385566" y="476672"/>
              <a:ext cx="1360800" cy="5904656"/>
            </a:xfrm>
            <a:prstGeom prst="roundRect">
              <a:avLst/>
            </a:prstGeom>
            <a:noFill/>
            <a:ln w="142875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100000">
                    <a:schemeClr val="bg1">
                      <a:alpha val="80000"/>
                    </a:schemeClr>
                  </a:gs>
                  <a:gs pos="65000">
                    <a:schemeClr val="bg1">
                      <a:alpha val="80000"/>
                    </a:schemeClr>
                  </a:gs>
                </a:gsLst>
                <a:lin ang="16200000" scaled="1"/>
                <a:tileRect/>
              </a:gradFill>
            </a:ln>
            <a:effectLst>
              <a:outerShdw blurRad="228600" dist="38100" dir="2700000" algn="tl" rotWithShape="0">
                <a:schemeClr val="bg2">
                  <a:lumMod val="25000"/>
                  <a:alpha val="79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FE2586-0C96-90B0-2950-B836349EFE48}"/>
                </a:ext>
              </a:extLst>
            </p:cNvPr>
            <p:cNvGrpSpPr/>
            <p:nvPr/>
          </p:nvGrpSpPr>
          <p:grpSpPr>
            <a:xfrm>
              <a:off x="1133697" y="866706"/>
              <a:ext cx="9924606" cy="4963516"/>
              <a:chOff x="1136064" y="866706"/>
              <a:chExt cx="9924606" cy="4963516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3F359F3-CBB7-97E5-D81F-15B1CE4AAEA1}"/>
                  </a:ext>
                </a:extLst>
              </p:cNvPr>
              <p:cNvSpPr/>
              <p:nvPr/>
            </p:nvSpPr>
            <p:spPr>
              <a:xfrm>
                <a:off x="1137600" y="2164175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B1E2502F-1055-6F63-3897-77EDE9B7E759}"/>
                  </a:ext>
                </a:extLst>
              </p:cNvPr>
              <p:cNvSpPr/>
              <p:nvPr/>
            </p:nvSpPr>
            <p:spPr>
              <a:xfrm>
                <a:off x="1137600" y="3585041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56B3920-9CFA-CACF-AEE5-C07CBF67473F}"/>
                  </a:ext>
                </a:extLst>
              </p:cNvPr>
              <p:cNvSpPr/>
              <p:nvPr/>
            </p:nvSpPr>
            <p:spPr>
              <a:xfrm>
                <a:off x="1137600" y="4856400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49C9426-381B-567F-8F95-3C4815C09777}"/>
                  </a:ext>
                </a:extLst>
              </p:cNvPr>
              <p:cNvSpPr/>
              <p:nvPr/>
            </p:nvSpPr>
            <p:spPr>
              <a:xfrm>
                <a:off x="6444000" y="866706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B527CEC-E7F5-BA6F-82A4-869005B35A00}"/>
                  </a:ext>
                </a:extLst>
              </p:cNvPr>
              <p:cNvSpPr/>
              <p:nvPr/>
            </p:nvSpPr>
            <p:spPr>
              <a:xfrm>
                <a:off x="6444000" y="2166198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96C9D3E-40D9-315C-E887-C2202973BE04}"/>
                  </a:ext>
                </a:extLst>
              </p:cNvPr>
              <p:cNvSpPr/>
              <p:nvPr/>
            </p:nvSpPr>
            <p:spPr>
              <a:xfrm>
                <a:off x="6444000" y="3585600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7C5D419-EE80-8178-D85F-D8342790F77F}"/>
                  </a:ext>
                </a:extLst>
              </p:cNvPr>
              <p:cNvSpPr/>
              <p:nvPr/>
            </p:nvSpPr>
            <p:spPr>
              <a:xfrm>
                <a:off x="6444000" y="4857201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rgbClr val="4E70AA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65E8FE3-52F2-0B50-ACBD-4F8792DEECC8}"/>
                  </a:ext>
                </a:extLst>
              </p:cNvPr>
              <p:cNvSpPr/>
              <p:nvPr/>
            </p:nvSpPr>
            <p:spPr>
              <a:xfrm>
                <a:off x="1136064" y="866706"/>
                <a:ext cx="4616670" cy="97302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75000"/>
                      <a:alpha val="8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DDC0A49-DB3D-3250-D0A8-6836B54C63BE}"/>
                  </a:ext>
                </a:extLst>
              </p:cNvPr>
              <p:cNvSpPr/>
              <p:nvPr/>
            </p:nvSpPr>
            <p:spPr>
              <a:xfrm>
                <a:off x="1598470" y="937815"/>
                <a:ext cx="4029356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BD3C6CF-5A9B-D7C8-3A8E-7228E9236719}"/>
                  </a:ext>
                </a:extLst>
              </p:cNvPr>
              <p:cNvSpPr/>
              <p:nvPr/>
            </p:nvSpPr>
            <p:spPr>
              <a:xfrm>
                <a:off x="1558800" y="2225065"/>
                <a:ext cx="4028771" cy="788399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BDC2F0BB-5653-7FCA-36E3-7C7004110911}"/>
                  </a:ext>
                </a:extLst>
              </p:cNvPr>
              <p:cNvSpPr/>
              <p:nvPr/>
            </p:nvSpPr>
            <p:spPr>
              <a:xfrm>
                <a:off x="6566400" y="4935600"/>
                <a:ext cx="4028771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A0C7A08-E55E-79B8-2C6E-DEDFB26DB685}"/>
                  </a:ext>
                </a:extLst>
              </p:cNvPr>
              <p:cNvSpPr/>
              <p:nvPr/>
            </p:nvSpPr>
            <p:spPr>
              <a:xfrm>
                <a:off x="6567535" y="3675600"/>
                <a:ext cx="4028771" cy="788396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2E0808E0-8DC1-A1F6-52AD-DA0CF7D71D0C}"/>
                  </a:ext>
                </a:extLst>
              </p:cNvPr>
              <p:cNvSpPr/>
              <p:nvPr/>
            </p:nvSpPr>
            <p:spPr>
              <a:xfrm>
                <a:off x="6566400" y="2242800"/>
                <a:ext cx="4028771" cy="788397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93FE85B5-BDC7-332F-9783-521AFD73EBF9}"/>
                  </a:ext>
                </a:extLst>
              </p:cNvPr>
              <p:cNvSpPr/>
              <p:nvPr/>
            </p:nvSpPr>
            <p:spPr>
              <a:xfrm>
                <a:off x="6566400" y="946800"/>
                <a:ext cx="4028771" cy="788398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D7B003A-0B11-A19A-2EF6-C27FD97BE106}"/>
                  </a:ext>
                </a:extLst>
              </p:cNvPr>
              <p:cNvSpPr/>
              <p:nvPr/>
            </p:nvSpPr>
            <p:spPr>
              <a:xfrm>
                <a:off x="1558800" y="4935600"/>
                <a:ext cx="4028771" cy="788397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7AFB43F6-2521-66A1-B5CD-DBEE164EB359}"/>
                  </a:ext>
                </a:extLst>
              </p:cNvPr>
              <p:cNvSpPr/>
              <p:nvPr/>
            </p:nvSpPr>
            <p:spPr>
              <a:xfrm>
                <a:off x="1558800" y="3675266"/>
                <a:ext cx="4028771" cy="788399"/>
              </a:xfrm>
              <a:prstGeom prst="roundRect">
                <a:avLst/>
              </a:prstGeom>
              <a:gradFill>
                <a:gsLst>
                  <a:gs pos="56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Top Corners Rounded 63">
                <a:extLst>
                  <a:ext uri="{FF2B5EF4-FFF2-40B4-BE49-F238E27FC236}">
                    <a16:creationId xmlns:a16="http://schemas.microsoft.com/office/drawing/2014/main" id="{0C3FFB5E-A778-8795-920C-2093161CE22C}"/>
                  </a:ext>
                </a:extLst>
              </p:cNvPr>
              <p:cNvSpPr/>
              <p:nvPr/>
            </p:nvSpPr>
            <p:spPr>
              <a:xfrm rot="16200000" flipH="1">
                <a:off x="6305196" y="116867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Top Corners Rounded 64">
                <a:extLst>
                  <a:ext uri="{FF2B5EF4-FFF2-40B4-BE49-F238E27FC236}">
                    <a16:creationId xmlns:a16="http://schemas.microsoft.com/office/drawing/2014/main" id="{E4E17C6F-CA60-76BE-304E-E8931C30404B}"/>
                  </a:ext>
                </a:extLst>
              </p:cNvPr>
              <p:cNvSpPr/>
              <p:nvPr/>
            </p:nvSpPr>
            <p:spPr>
              <a:xfrm rot="5400000">
                <a:off x="5065727" y="116867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: Top Corners Rounded 65">
                <a:extLst>
                  <a:ext uri="{FF2B5EF4-FFF2-40B4-BE49-F238E27FC236}">
                    <a16:creationId xmlns:a16="http://schemas.microsoft.com/office/drawing/2014/main" id="{18A35562-7DDD-F99A-239E-F0A675F2636A}"/>
                  </a:ext>
                </a:extLst>
              </p:cNvPr>
              <p:cNvSpPr/>
              <p:nvPr/>
            </p:nvSpPr>
            <p:spPr>
              <a:xfrm rot="5400000">
                <a:off x="5030391" y="3895294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Top Corners Rounded 66">
                <a:extLst>
                  <a:ext uri="{FF2B5EF4-FFF2-40B4-BE49-F238E27FC236}">
                    <a16:creationId xmlns:a16="http://schemas.microsoft.com/office/drawing/2014/main" id="{59A679E2-61CB-B38B-8B78-1C0C6DD0DD3D}"/>
                  </a:ext>
                </a:extLst>
              </p:cNvPr>
              <p:cNvSpPr/>
              <p:nvPr/>
            </p:nvSpPr>
            <p:spPr>
              <a:xfrm rot="16200000" flipH="1">
                <a:off x="6319363" y="389520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: Top Corners Rounded 67">
                <a:extLst>
                  <a:ext uri="{FF2B5EF4-FFF2-40B4-BE49-F238E27FC236}">
                    <a16:creationId xmlns:a16="http://schemas.microsoft.com/office/drawing/2014/main" id="{76B30241-7E6E-0633-33B1-D6B234A37F33}"/>
                  </a:ext>
                </a:extLst>
              </p:cNvPr>
              <p:cNvSpPr/>
              <p:nvPr/>
            </p:nvSpPr>
            <p:spPr>
              <a:xfrm rot="5400000">
                <a:off x="5065200" y="2466000"/>
                <a:ext cx="8460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: Top Corners Rounded 68">
                <a:extLst>
                  <a:ext uri="{FF2B5EF4-FFF2-40B4-BE49-F238E27FC236}">
                    <a16:creationId xmlns:a16="http://schemas.microsoft.com/office/drawing/2014/main" id="{60787E6F-0AF9-80DE-D46C-AD39363E711C}"/>
                  </a:ext>
                </a:extLst>
              </p:cNvPr>
              <p:cNvSpPr/>
              <p:nvPr/>
            </p:nvSpPr>
            <p:spPr>
              <a:xfrm rot="16200000" flipH="1">
                <a:off x="6305196" y="5148000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7F881093-171B-7A09-04A8-ADCF4C282710}"/>
                  </a:ext>
                </a:extLst>
              </p:cNvPr>
              <p:cNvSpPr/>
              <p:nvPr/>
            </p:nvSpPr>
            <p:spPr>
              <a:xfrm rot="16200000" flipH="1">
                <a:off x="6308458" y="2470816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Top Corners Rounded 70">
                <a:extLst>
                  <a:ext uri="{FF2B5EF4-FFF2-40B4-BE49-F238E27FC236}">
                    <a16:creationId xmlns:a16="http://schemas.microsoft.com/office/drawing/2014/main" id="{BD93DCC5-F923-B3D9-1017-93B80111081C}"/>
                  </a:ext>
                </a:extLst>
              </p:cNvPr>
              <p:cNvSpPr/>
              <p:nvPr/>
            </p:nvSpPr>
            <p:spPr>
              <a:xfrm rot="5400000">
                <a:off x="5015812" y="5146439"/>
                <a:ext cx="812800" cy="348343"/>
              </a:xfrm>
              <a:prstGeom prst="round2SameRect">
                <a:avLst/>
              </a:prstGeom>
              <a:gradFill>
                <a:gsLst>
                  <a:gs pos="81400">
                    <a:schemeClr val="accent1">
                      <a:lumMod val="75000"/>
                    </a:schemeClr>
                  </a:gs>
                  <a:gs pos="7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</a:gsLst>
                <a:lin ang="16200000" scaled="1"/>
              </a:gra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BCE9EF0-769A-6D7C-C01D-EB41A0DC2093}"/>
              </a:ext>
            </a:extLst>
          </p:cNvPr>
          <p:cNvSpPr txBox="1"/>
          <p:nvPr/>
        </p:nvSpPr>
        <p:spPr>
          <a:xfrm>
            <a:off x="1586185" y="1438181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01</a:t>
            </a:r>
          </a:p>
        </p:txBody>
      </p:sp>
      <p:sp>
        <p:nvSpPr>
          <p:cNvPr id="73" name="TextBox 72">
            <a:hlinkClick r:id="rId2" action="ppaction://hlinksldjump"/>
            <a:extLst>
              <a:ext uri="{FF2B5EF4-FFF2-40B4-BE49-F238E27FC236}">
                <a16:creationId xmlns:a16="http://schemas.microsoft.com/office/drawing/2014/main" id="{64FE8923-4EEE-2590-9465-52B7E5BCCE7E}"/>
              </a:ext>
            </a:extLst>
          </p:cNvPr>
          <p:cNvSpPr txBox="1"/>
          <p:nvPr/>
        </p:nvSpPr>
        <p:spPr>
          <a:xfrm>
            <a:off x="2253234" y="1523892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Introduction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E18A48-D27C-33EE-2B5E-496583C7187C}"/>
              </a:ext>
            </a:extLst>
          </p:cNvPr>
          <p:cNvCxnSpPr/>
          <p:nvPr/>
        </p:nvCxnSpPr>
        <p:spPr>
          <a:xfrm>
            <a:off x="2266731" y="1343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ECACA5-4ACC-417B-5F67-8FA94A58C313}"/>
              </a:ext>
            </a:extLst>
          </p:cNvPr>
          <p:cNvCxnSpPr/>
          <p:nvPr/>
        </p:nvCxnSpPr>
        <p:spPr>
          <a:xfrm>
            <a:off x="2266731" y="535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7F1C55B-0B3D-0E87-0C7D-7C4B7BB06D67}"/>
              </a:ext>
            </a:extLst>
          </p:cNvPr>
          <p:cNvCxnSpPr/>
          <p:nvPr/>
        </p:nvCxnSpPr>
        <p:spPr>
          <a:xfrm>
            <a:off x="2266731" y="409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F70ADE-5C02-521E-EDA7-00E083B8D5BA}"/>
              </a:ext>
            </a:extLst>
          </p:cNvPr>
          <p:cNvCxnSpPr/>
          <p:nvPr/>
        </p:nvCxnSpPr>
        <p:spPr>
          <a:xfrm>
            <a:off x="2266731" y="26430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5F6CF24-553F-C6B1-7774-DABAC36241CF}"/>
              </a:ext>
            </a:extLst>
          </p:cNvPr>
          <p:cNvCxnSpPr/>
          <p:nvPr/>
        </p:nvCxnSpPr>
        <p:spPr>
          <a:xfrm>
            <a:off x="7630603" y="535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666F24-0C36-EC55-9946-687C207706D1}"/>
              </a:ext>
            </a:extLst>
          </p:cNvPr>
          <p:cNvCxnSpPr/>
          <p:nvPr/>
        </p:nvCxnSpPr>
        <p:spPr>
          <a:xfrm>
            <a:off x="7630603" y="40974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644351-E158-7F83-2E5B-EEF230D4C557}"/>
              </a:ext>
            </a:extLst>
          </p:cNvPr>
          <p:cNvCxnSpPr/>
          <p:nvPr/>
        </p:nvCxnSpPr>
        <p:spPr>
          <a:xfrm>
            <a:off x="7630603" y="26682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9530AD-76B9-45DC-C770-CCB592979465}"/>
              </a:ext>
            </a:extLst>
          </p:cNvPr>
          <p:cNvCxnSpPr/>
          <p:nvPr/>
        </p:nvCxnSpPr>
        <p:spPr>
          <a:xfrm>
            <a:off x="7628627" y="1368675"/>
            <a:ext cx="0" cy="68400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78A8BF3-92E8-BC89-A60D-FCBAC83E686B}"/>
              </a:ext>
            </a:extLst>
          </p:cNvPr>
          <p:cNvSpPr txBox="1"/>
          <p:nvPr/>
        </p:nvSpPr>
        <p:spPr>
          <a:xfrm>
            <a:off x="1561117" y="2716557"/>
            <a:ext cx="754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91BE91-390C-254F-D338-E036BE9089F6}"/>
              </a:ext>
            </a:extLst>
          </p:cNvPr>
          <p:cNvSpPr txBox="1"/>
          <p:nvPr/>
        </p:nvSpPr>
        <p:spPr>
          <a:xfrm>
            <a:off x="1562400" y="5450107"/>
            <a:ext cx="7591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2AFBCD-2D62-9B6A-8C45-945923C5770A}"/>
              </a:ext>
            </a:extLst>
          </p:cNvPr>
          <p:cNvSpPr txBox="1"/>
          <p:nvPr/>
        </p:nvSpPr>
        <p:spPr>
          <a:xfrm>
            <a:off x="6882230" y="1405142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BB0C7C-B96E-1E31-871E-77176389FE7E}"/>
              </a:ext>
            </a:extLst>
          </p:cNvPr>
          <p:cNvSpPr txBox="1"/>
          <p:nvPr/>
        </p:nvSpPr>
        <p:spPr>
          <a:xfrm>
            <a:off x="6886259" y="5399964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E73F41-4E6C-FC11-C51E-DDA72C39F045}"/>
              </a:ext>
            </a:extLst>
          </p:cNvPr>
          <p:cNvSpPr txBox="1"/>
          <p:nvPr/>
        </p:nvSpPr>
        <p:spPr>
          <a:xfrm>
            <a:off x="6892775" y="4153369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14C380-2A72-9F12-C5E3-5A3CB2A0E0F8}"/>
              </a:ext>
            </a:extLst>
          </p:cNvPr>
          <p:cNvSpPr txBox="1"/>
          <p:nvPr/>
        </p:nvSpPr>
        <p:spPr>
          <a:xfrm>
            <a:off x="6877512" y="2705284"/>
            <a:ext cx="729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CCD1D1-CB7D-DFAC-A6D2-DC916146EC16}"/>
              </a:ext>
            </a:extLst>
          </p:cNvPr>
          <p:cNvSpPr txBox="1"/>
          <p:nvPr/>
        </p:nvSpPr>
        <p:spPr>
          <a:xfrm>
            <a:off x="1562400" y="4198583"/>
            <a:ext cx="759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050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05</a:t>
            </a:r>
          </a:p>
        </p:txBody>
      </p:sp>
      <p:sp>
        <p:nvSpPr>
          <p:cNvPr id="91" name="TextBox 90">
            <a:hlinkClick r:id="rId3" action="ppaction://hlinksldjump"/>
            <a:extLst>
              <a:ext uri="{FF2B5EF4-FFF2-40B4-BE49-F238E27FC236}">
                <a16:creationId xmlns:a16="http://schemas.microsoft.com/office/drawing/2014/main" id="{6A17208E-BFB4-DD86-11C4-D45E32C051F1}"/>
              </a:ext>
            </a:extLst>
          </p:cNvPr>
          <p:cNvSpPr txBox="1"/>
          <p:nvPr/>
        </p:nvSpPr>
        <p:spPr>
          <a:xfrm>
            <a:off x="7622203" y="1447692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Data Gathering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876997-7CB9-98AA-222C-7763AFF578C7}"/>
              </a:ext>
            </a:extLst>
          </p:cNvPr>
          <p:cNvSpPr txBox="1"/>
          <p:nvPr/>
        </p:nvSpPr>
        <p:spPr>
          <a:xfrm>
            <a:off x="2253420" y="2683545"/>
            <a:ext cx="293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EXPLORATORY DATA ANALYSIS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8327F5-139E-3261-7CA0-97F5018769EC}"/>
              </a:ext>
            </a:extLst>
          </p:cNvPr>
          <p:cNvSpPr txBox="1"/>
          <p:nvPr/>
        </p:nvSpPr>
        <p:spPr>
          <a:xfrm>
            <a:off x="7628627" y="2831753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Feature Extraction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25EFE0-B42C-B7A2-827C-D5CE9A06E564}"/>
              </a:ext>
            </a:extLst>
          </p:cNvPr>
          <p:cNvSpPr txBox="1"/>
          <p:nvPr/>
        </p:nvSpPr>
        <p:spPr>
          <a:xfrm>
            <a:off x="2233926" y="4275527"/>
            <a:ext cx="2931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Methodology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7273CB-1EEA-095B-BE92-AECF5DE07A80}"/>
              </a:ext>
            </a:extLst>
          </p:cNvPr>
          <p:cNvSpPr txBox="1"/>
          <p:nvPr/>
        </p:nvSpPr>
        <p:spPr>
          <a:xfrm>
            <a:off x="7603768" y="4254902"/>
            <a:ext cx="2556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Experimental results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3B2A30-70D2-E624-CF20-65F617B16577}"/>
              </a:ext>
            </a:extLst>
          </p:cNvPr>
          <p:cNvSpPr txBox="1"/>
          <p:nvPr/>
        </p:nvSpPr>
        <p:spPr>
          <a:xfrm>
            <a:off x="2253420" y="5536840"/>
            <a:ext cx="2931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2EF644-45F2-8F6F-A087-235150AD7158}"/>
              </a:ext>
            </a:extLst>
          </p:cNvPr>
          <p:cNvSpPr txBox="1"/>
          <p:nvPr/>
        </p:nvSpPr>
        <p:spPr>
          <a:xfrm>
            <a:off x="7603768" y="5421423"/>
            <a:ext cx="2894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opperplate Gothic Bold" panose="020E0705020206020404" pitchFamily="34" charset="0"/>
              </a:rPr>
              <a:t>Appendices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9067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CBE5D-3457-0528-93F1-57FF9BAB0324}"/>
              </a:ext>
            </a:extLst>
          </p:cNvPr>
          <p:cNvSpPr txBox="1"/>
          <p:nvPr/>
        </p:nvSpPr>
        <p:spPr>
          <a:xfrm>
            <a:off x="436880" y="702999"/>
            <a:ext cx="425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INTRODUCTION</a:t>
            </a:r>
            <a:r>
              <a:rPr lang="en-US" sz="3600" dirty="0">
                <a:latin typeface="Rockwell" panose="02060603020205020403" pitchFamily="18" charset="0"/>
              </a:rPr>
              <a:t> </a:t>
            </a:r>
            <a:endParaRPr lang="en-IN" sz="3600" dirty="0">
              <a:latin typeface="Rockwell" panose="020606030202050204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6B8B8-50A0-2817-0894-3C6B71BAF4CA}"/>
              </a:ext>
            </a:extLst>
          </p:cNvPr>
          <p:cNvSpPr txBox="1"/>
          <p:nvPr/>
        </p:nvSpPr>
        <p:spPr>
          <a:xfrm>
            <a:off x="102639" y="1711136"/>
            <a:ext cx="74326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Heart disease is a major global health issue causing millions of deaths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Early and accurate prediction can significantly reduce the risk and support timely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Machine Learning (ML) offers data-driven methods to identify patterns in patient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This project builds a classification model to predict heart disease presence based on patient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It follows a step-by-step ML pipeline from EDA to model evaluation for reliable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4D14-0D16-84C6-F96B-6A02ED96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>
            <a:extLst>
              <a:ext uri="{FF2B5EF4-FFF2-40B4-BE49-F238E27FC236}">
                <a16:creationId xmlns:a16="http://schemas.microsoft.com/office/drawing/2014/main" id="{6F81A561-EE68-3D04-826A-578FF2DB0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1" r="28864"/>
          <a:stretch/>
        </p:blipFill>
        <p:spPr>
          <a:xfrm>
            <a:off x="7587463" y="24948"/>
            <a:ext cx="45672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9FDD3-7973-707C-38E1-81F4CD7B7DD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0163" y="1234837"/>
            <a:ext cx="4388324" cy="4388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928AF-D01E-5C22-A073-DBF9626BB6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943577">
            <a:off x="6690343" y="3112700"/>
            <a:ext cx="701101" cy="70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E5D22-5538-9E87-F5AE-69FF75053DC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32551" flipH="1">
            <a:off x="6924479" y="431052"/>
            <a:ext cx="701101" cy="70110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AC4716-81B7-9DBB-ED99-40EAA3672B55}"/>
              </a:ext>
            </a:extLst>
          </p:cNvPr>
          <p:cNvGrpSpPr/>
          <p:nvPr/>
        </p:nvGrpSpPr>
        <p:grpSpPr>
          <a:xfrm>
            <a:off x="6442848" y="1610792"/>
            <a:ext cx="1454797" cy="831944"/>
            <a:chOff x="6785257" y="5867269"/>
            <a:chExt cx="1454797" cy="8319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DBDC69-50BD-551C-7439-62AA8F7F40C2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52A558-739A-3668-A265-92E11E0A10F1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A1E3AAC0-6A3A-64D8-229F-2D0B16B7F59E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E090D36C-9468-7629-7A85-0EFF0997D74C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AEEB70FC-A850-536A-0D22-2D2F10DCE314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788048C8-79FF-AE1B-DBAF-D175E96DA815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E037EBB2-4196-4519-1095-F0FDEFF0BAD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1C207C-1AB6-1D10-2D0D-9E41F300A513}"/>
              </a:ext>
            </a:extLst>
          </p:cNvPr>
          <p:cNvGrpSpPr/>
          <p:nvPr/>
        </p:nvGrpSpPr>
        <p:grpSpPr>
          <a:xfrm rot="4246982">
            <a:off x="6451874" y="677596"/>
            <a:ext cx="1454797" cy="831944"/>
            <a:chOff x="6785257" y="5867269"/>
            <a:chExt cx="1454797" cy="8319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A7B007-144C-69B7-EA8C-E6A4F90E5B0C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FEC191-9295-55C6-17A5-B0AF5C940819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EE42A68C-F6E4-EE25-EA60-23D69C1B216E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AB4A8EEB-7F15-60C6-F97C-7B5639F24CD5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C0BC27F2-D3A5-1DA2-45CF-8063E803A4D2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7B6718E3-2472-0003-1600-5FB7212A5F04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6E57B171-D193-6138-4CA4-6C4288167154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133B76-2211-0A49-B252-6C174A857983}"/>
              </a:ext>
            </a:extLst>
          </p:cNvPr>
          <p:cNvGrpSpPr/>
          <p:nvPr/>
        </p:nvGrpSpPr>
        <p:grpSpPr>
          <a:xfrm rot="3763409">
            <a:off x="6442791" y="2525174"/>
            <a:ext cx="1454797" cy="831944"/>
            <a:chOff x="6785257" y="5867269"/>
            <a:chExt cx="1454797" cy="8319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8A7BE2-0C3E-B985-1176-4AD19C747FA6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48631F-C132-4537-0DFC-276D667CE1EE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51" name="Right Triangle 50">
                <a:extLst>
                  <a:ext uri="{FF2B5EF4-FFF2-40B4-BE49-F238E27FC236}">
                    <a16:creationId xmlns:a16="http://schemas.microsoft.com/office/drawing/2014/main" id="{B2D242C1-3D43-16A5-0CEB-A39FE2BBF192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>
                <a:extLst>
                  <a:ext uri="{FF2B5EF4-FFF2-40B4-BE49-F238E27FC236}">
                    <a16:creationId xmlns:a16="http://schemas.microsoft.com/office/drawing/2014/main" id="{5C8FE3B3-BD88-82EE-6720-C86C54113F15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Triangle 52">
                <a:extLst>
                  <a:ext uri="{FF2B5EF4-FFF2-40B4-BE49-F238E27FC236}">
                    <a16:creationId xmlns:a16="http://schemas.microsoft.com/office/drawing/2014/main" id="{CE57C0BD-A62E-32A4-E659-662012A614A2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ight Triangle 53">
                <a:extLst>
                  <a:ext uri="{FF2B5EF4-FFF2-40B4-BE49-F238E27FC236}">
                    <a16:creationId xmlns:a16="http://schemas.microsoft.com/office/drawing/2014/main" id="{04108CE4-AD48-84B2-91CE-AE6089D51476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ight Triangle 54">
                <a:extLst>
                  <a:ext uri="{FF2B5EF4-FFF2-40B4-BE49-F238E27FC236}">
                    <a16:creationId xmlns:a16="http://schemas.microsoft.com/office/drawing/2014/main" id="{E54D9ECF-329E-BEB3-FF0F-35FEB7FA4D10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25AE0E-317E-A12D-9038-E2FB4C9C5B88}"/>
              </a:ext>
            </a:extLst>
          </p:cNvPr>
          <p:cNvGrpSpPr/>
          <p:nvPr/>
        </p:nvGrpSpPr>
        <p:grpSpPr>
          <a:xfrm>
            <a:off x="6482552" y="3327525"/>
            <a:ext cx="1454797" cy="831944"/>
            <a:chOff x="6785257" y="5867269"/>
            <a:chExt cx="1454797" cy="8319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0CA20A-7E8A-FA40-467E-7EF582515CBD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20B2454-44AC-CF8D-AE27-4BC5216BD64A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23AE0A52-49BC-A325-3A31-3FCC7BDE38B6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ight Triangle 63">
                <a:extLst>
                  <a:ext uri="{FF2B5EF4-FFF2-40B4-BE49-F238E27FC236}">
                    <a16:creationId xmlns:a16="http://schemas.microsoft.com/office/drawing/2014/main" id="{352B2C72-2726-0522-D115-48E03C607FBF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ight Triangle 64">
                <a:extLst>
                  <a:ext uri="{FF2B5EF4-FFF2-40B4-BE49-F238E27FC236}">
                    <a16:creationId xmlns:a16="http://schemas.microsoft.com/office/drawing/2014/main" id="{05719BFF-C793-FB38-0138-96BEF19C700C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>
                <a:extLst>
                  <a:ext uri="{FF2B5EF4-FFF2-40B4-BE49-F238E27FC236}">
                    <a16:creationId xmlns:a16="http://schemas.microsoft.com/office/drawing/2014/main" id="{7677F322-2D01-A376-2869-087C5B5D220E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ight Triangle 66">
                <a:extLst>
                  <a:ext uri="{FF2B5EF4-FFF2-40B4-BE49-F238E27FC236}">
                    <a16:creationId xmlns:a16="http://schemas.microsoft.com/office/drawing/2014/main" id="{C8044DE8-F9FC-C3F9-DCFB-FF7EE60F3B2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AAC9B89-5AD8-11A3-65FE-F56D5EE22CB3}"/>
              </a:ext>
            </a:extLst>
          </p:cNvPr>
          <p:cNvGrpSpPr/>
          <p:nvPr/>
        </p:nvGrpSpPr>
        <p:grpSpPr>
          <a:xfrm rot="3965514">
            <a:off x="6401410" y="4331589"/>
            <a:ext cx="1454797" cy="831944"/>
            <a:chOff x="6785257" y="5867269"/>
            <a:chExt cx="1454797" cy="8319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C05DA54-B423-5F7E-38DF-58A64E8BED56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2BCA040-E9D9-15C1-0B17-6C2D9359A23C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71" name="Right Triangle 70">
                <a:extLst>
                  <a:ext uri="{FF2B5EF4-FFF2-40B4-BE49-F238E27FC236}">
                    <a16:creationId xmlns:a16="http://schemas.microsoft.com/office/drawing/2014/main" id="{9B915D16-D50C-E46C-6BC6-D8F787F459DD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ight Triangle 71">
                <a:extLst>
                  <a:ext uri="{FF2B5EF4-FFF2-40B4-BE49-F238E27FC236}">
                    <a16:creationId xmlns:a16="http://schemas.microsoft.com/office/drawing/2014/main" id="{3A4D5C46-4087-E008-E150-CB761CB6A95D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ight Triangle 72">
                <a:extLst>
                  <a:ext uri="{FF2B5EF4-FFF2-40B4-BE49-F238E27FC236}">
                    <a16:creationId xmlns:a16="http://schemas.microsoft.com/office/drawing/2014/main" id="{A157CECB-E556-236C-2799-C0851E49700D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Triangle 73">
                <a:extLst>
                  <a:ext uri="{FF2B5EF4-FFF2-40B4-BE49-F238E27FC236}">
                    <a16:creationId xmlns:a16="http://schemas.microsoft.com/office/drawing/2014/main" id="{529101E0-572E-67C0-59E9-9028219702DB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ight Triangle 74">
                <a:extLst>
                  <a:ext uri="{FF2B5EF4-FFF2-40B4-BE49-F238E27FC236}">
                    <a16:creationId xmlns:a16="http://schemas.microsoft.com/office/drawing/2014/main" id="{59F225AF-B12A-668C-D445-5AEC7AFDEB1C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0A79ED-547C-C751-045C-A9E4F7435A5A}"/>
              </a:ext>
            </a:extLst>
          </p:cNvPr>
          <p:cNvGrpSpPr/>
          <p:nvPr/>
        </p:nvGrpSpPr>
        <p:grpSpPr>
          <a:xfrm>
            <a:off x="6430239" y="5390225"/>
            <a:ext cx="1454797" cy="831944"/>
            <a:chOff x="6785257" y="5867269"/>
            <a:chExt cx="1454797" cy="8319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2868E3A-9E12-3591-E5C9-E51363F607FB}"/>
                </a:ext>
              </a:extLst>
            </p:cNvPr>
            <p:cNvSpPr/>
            <p:nvPr/>
          </p:nvSpPr>
          <p:spPr>
            <a:xfrm rot="19413298">
              <a:off x="6785257" y="6258683"/>
              <a:ext cx="1454797" cy="132741"/>
            </a:xfrm>
            <a:prstGeom prst="rect">
              <a:avLst/>
            </a:prstGeom>
            <a:solidFill>
              <a:srgbClr val="96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0FDA994-D36E-54A5-7916-95CC32D8789B}"/>
                </a:ext>
              </a:extLst>
            </p:cNvPr>
            <p:cNvGrpSpPr/>
            <p:nvPr/>
          </p:nvGrpSpPr>
          <p:grpSpPr>
            <a:xfrm>
              <a:off x="6960096" y="5867269"/>
              <a:ext cx="1083991" cy="831944"/>
              <a:chOff x="7304294" y="5502250"/>
              <a:chExt cx="1083991" cy="831944"/>
            </a:xfrm>
            <a:gradFill>
              <a:gsLst>
                <a:gs pos="0">
                  <a:schemeClr val="accent1">
                    <a:lumMod val="44000"/>
                    <a:lumOff val="56000"/>
                  </a:schemeClr>
                </a:gs>
                <a:gs pos="100000">
                  <a:schemeClr val="accent1">
                    <a:lumMod val="99000"/>
                    <a:lumOff val="1000"/>
                  </a:schemeClr>
                </a:gs>
              </a:gsLst>
              <a:lin ang="2700000" scaled="1"/>
            </a:gradFill>
            <a:effectLst/>
          </p:grpSpPr>
          <p:sp>
            <p:nvSpPr>
              <p:cNvPr id="79" name="Right Triangle 78">
                <a:extLst>
                  <a:ext uri="{FF2B5EF4-FFF2-40B4-BE49-F238E27FC236}">
                    <a16:creationId xmlns:a16="http://schemas.microsoft.com/office/drawing/2014/main" id="{84098D0F-BB5D-82F9-7015-0E23201497A2}"/>
                  </a:ext>
                </a:extLst>
              </p:cNvPr>
              <p:cNvSpPr/>
              <p:nvPr/>
            </p:nvSpPr>
            <p:spPr>
              <a:xfrm rot="5734655">
                <a:off x="7972756" y="5647355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ight Triangle 79">
                <a:extLst>
                  <a:ext uri="{FF2B5EF4-FFF2-40B4-BE49-F238E27FC236}">
                    <a16:creationId xmlns:a16="http://schemas.microsoft.com/office/drawing/2014/main" id="{0F5E5082-A2AD-D4C2-B06F-CBA6AD328556}"/>
                  </a:ext>
                </a:extLst>
              </p:cNvPr>
              <p:cNvSpPr/>
              <p:nvPr/>
            </p:nvSpPr>
            <p:spPr>
              <a:xfrm rot="5734655">
                <a:off x="7752278" y="5803931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ight Triangle 80">
                <a:extLst>
                  <a:ext uri="{FF2B5EF4-FFF2-40B4-BE49-F238E27FC236}">
                    <a16:creationId xmlns:a16="http://schemas.microsoft.com/office/drawing/2014/main" id="{354D1115-6F14-98A6-4014-52724D0EB927}"/>
                  </a:ext>
                </a:extLst>
              </p:cNvPr>
              <p:cNvSpPr/>
              <p:nvPr/>
            </p:nvSpPr>
            <p:spPr>
              <a:xfrm rot="5734655">
                <a:off x="7522591" y="5975229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Triangle 81">
                <a:extLst>
                  <a:ext uri="{FF2B5EF4-FFF2-40B4-BE49-F238E27FC236}">
                    <a16:creationId xmlns:a16="http://schemas.microsoft.com/office/drawing/2014/main" id="{9B2F2B07-2FDF-623A-F22A-7883E1F0CE64}"/>
                  </a:ext>
                </a:extLst>
              </p:cNvPr>
              <p:cNvSpPr/>
              <p:nvPr/>
            </p:nvSpPr>
            <p:spPr>
              <a:xfrm rot="5734655">
                <a:off x="7315974" y="6127932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ight Triangle 82">
                <a:extLst>
                  <a:ext uri="{FF2B5EF4-FFF2-40B4-BE49-F238E27FC236}">
                    <a16:creationId xmlns:a16="http://schemas.microsoft.com/office/drawing/2014/main" id="{D06F6D2B-DF04-E2E6-7678-52AA9D70311B}"/>
                  </a:ext>
                </a:extLst>
              </p:cNvPr>
              <p:cNvSpPr/>
              <p:nvPr/>
            </p:nvSpPr>
            <p:spPr>
              <a:xfrm rot="5734655">
                <a:off x="8182023" y="5490570"/>
                <a:ext cx="194582" cy="217942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B1DEC5-14A1-FCBD-CF58-CB99A479F5A2}"/>
              </a:ext>
            </a:extLst>
          </p:cNvPr>
          <p:cNvGrpSpPr/>
          <p:nvPr/>
        </p:nvGrpSpPr>
        <p:grpSpPr>
          <a:xfrm>
            <a:off x="2783632" y="5229200"/>
            <a:ext cx="3847232" cy="1256880"/>
            <a:chOff x="4963887" y="5221960"/>
            <a:chExt cx="3847232" cy="125688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4D8A1A0-BFF7-B5C0-7384-EB0099E40599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FFE68F6-1075-5D11-5BDF-83E6A35C73FA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alpha val="80000"/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435885A-173E-2F19-80F8-89B0CAA06E8D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F03E1E-164C-AA06-1BF9-67B76F236F59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STEP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CD07E71-29C7-0470-32BA-5283DC6C2F9D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66DE95-286C-B963-5A85-272D900C7817}"/>
                </a:ext>
              </a:extLst>
            </p:cNvPr>
            <p:cNvSpPr txBox="1"/>
            <p:nvPr/>
          </p:nvSpPr>
          <p:spPr>
            <a:xfrm>
              <a:off x="5537762" y="5952414"/>
              <a:ext cx="2168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1D26D7A-3CF8-335E-95D1-4E4B81F83850}"/>
                </a:ext>
              </a:extLst>
            </p:cNvPr>
            <p:cNvSpPr txBox="1"/>
            <p:nvPr/>
          </p:nvSpPr>
          <p:spPr>
            <a:xfrm>
              <a:off x="5202489" y="5317718"/>
              <a:ext cx="2137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entury" panose="02040604050505020304" pitchFamily="18" charset="0"/>
                </a:rPr>
                <a:t>Data Collection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273FE1F-9FD7-24AF-EF67-A307E8ED821D}"/>
              </a:ext>
            </a:extLst>
          </p:cNvPr>
          <p:cNvGrpSpPr/>
          <p:nvPr/>
        </p:nvGrpSpPr>
        <p:grpSpPr>
          <a:xfrm>
            <a:off x="2806088" y="3566976"/>
            <a:ext cx="3847232" cy="1256880"/>
            <a:chOff x="4963887" y="5221960"/>
            <a:chExt cx="3847232" cy="12568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DDBA2D1-0B67-1C05-CB04-453FCF0B9B10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3824728-B3DB-3172-BB11-93B6E84C8BAC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56DDB41A-6F09-F7CC-9BBE-E968EF130737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4BB043-ACBE-AD2B-FD37-F73F1E2DECA6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971422-811F-B8BE-DB09-F8FFEF7E514B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03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EC728F-A98F-B346-A3F6-427B5A1E2A30}"/>
              </a:ext>
            </a:extLst>
          </p:cNvPr>
          <p:cNvGrpSpPr/>
          <p:nvPr/>
        </p:nvGrpSpPr>
        <p:grpSpPr>
          <a:xfrm>
            <a:off x="2806088" y="1955452"/>
            <a:ext cx="3847232" cy="1256880"/>
            <a:chOff x="4963887" y="5221960"/>
            <a:chExt cx="3847232" cy="1256880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AC76DF7-ADE6-2D57-2B39-BE74F1EDAB8B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12F94E0-884B-C433-D709-F67B8596752E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FDB844E-DA5B-6AC2-32AC-B3F5CD3150F3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635ACC7-EEA8-354E-B3BB-6AC47F4597BE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91E71A8-5227-3001-001F-D02B5F2A6665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05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8FC104-1901-7B74-4550-81656510931F}"/>
              </a:ext>
            </a:extLst>
          </p:cNvPr>
          <p:cNvGrpSpPr/>
          <p:nvPr/>
        </p:nvGrpSpPr>
        <p:grpSpPr>
          <a:xfrm>
            <a:off x="2828544" y="293228"/>
            <a:ext cx="3847232" cy="1256880"/>
            <a:chOff x="4963887" y="5221960"/>
            <a:chExt cx="3847232" cy="1256880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FD5DA4A-059C-A19E-BC17-E5FEC88C7B77}"/>
                </a:ext>
              </a:extLst>
            </p:cNvPr>
            <p:cNvSpPr/>
            <p:nvPr/>
          </p:nvSpPr>
          <p:spPr>
            <a:xfrm>
              <a:off x="4963887" y="522196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7F5385F2-9BCC-76D4-7DDD-C255D0E3E711}"/>
                </a:ext>
              </a:extLst>
            </p:cNvPr>
            <p:cNvSpPr/>
            <p:nvPr/>
          </p:nvSpPr>
          <p:spPr>
            <a:xfrm>
              <a:off x="7554238" y="522196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98E53C2-D30A-2551-D3D8-280AB844C740}"/>
                </a:ext>
              </a:extLst>
            </p:cNvPr>
            <p:cNvSpPr/>
            <p:nvPr/>
          </p:nvSpPr>
          <p:spPr>
            <a:xfrm>
              <a:off x="7715263" y="538298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A42588D-AB0D-A41B-CFDA-400DFD7CB82C}"/>
                </a:ext>
              </a:extLst>
            </p:cNvPr>
            <p:cNvSpPr txBox="1"/>
            <p:nvPr/>
          </p:nvSpPr>
          <p:spPr>
            <a:xfrm>
              <a:off x="7725005" y="544366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EF0679-3A42-393A-9571-A18D6BF72F71}"/>
                </a:ext>
              </a:extLst>
            </p:cNvPr>
            <p:cNvSpPr txBox="1"/>
            <p:nvPr/>
          </p:nvSpPr>
          <p:spPr>
            <a:xfrm>
              <a:off x="7776278" y="567148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07</a:t>
              </a:r>
            </a:p>
          </p:txBody>
        </p:sp>
      </p:grp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7F4347D-7E0E-3D46-52EC-6587FA4F810A}"/>
              </a:ext>
            </a:extLst>
          </p:cNvPr>
          <p:cNvSpPr/>
          <p:nvPr/>
        </p:nvSpPr>
        <p:spPr>
          <a:xfrm>
            <a:off x="7586965" y="4462222"/>
            <a:ext cx="3847232" cy="125688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75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7FBC18E-BABD-F82D-D2C8-3BC9533C7915}"/>
              </a:ext>
            </a:extLst>
          </p:cNvPr>
          <p:cNvSpPr/>
          <p:nvPr/>
        </p:nvSpPr>
        <p:spPr>
          <a:xfrm>
            <a:off x="7622801" y="4462222"/>
            <a:ext cx="1256880" cy="12568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80000"/>
                  <a:lumMod val="44000"/>
                  <a:lumOff val="56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A7B4E1B-B658-FF75-9F7F-45E89087D907}"/>
              </a:ext>
            </a:extLst>
          </p:cNvPr>
          <p:cNvSpPr/>
          <p:nvPr/>
        </p:nvSpPr>
        <p:spPr>
          <a:xfrm>
            <a:off x="7783826" y="4623247"/>
            <a:ext cx="934830" cy="934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9F5224-7294-874F-4952-F6EA8E5A5AE4}"/>
              </a:ext>
            </a:extLst>
          </p:cNvPr>
          <p:cNvSpPr txBox="1"/>
          <p:nvPr/>
        </p:nvSpPr>
        <p:spPr>
          <a:xfrm>
            <a:off x="7793568" y="4683931"/>
            <a:ext cx="915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STEP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9B9341-9B0B-C381-1F06-2A7F2591BD25}"/>
              </a:ext>
            </a:extLst>
          </p:cNvPr>
          <p:cNvSpPr txBox="1"/>
          <p:nvPr/>
        </p:nvSpPr>
        <p:spPr>
          <a:xfrm>
            <a:off x="7844841" y="4911746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02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78F1C5-BEC7-DE7B-F06F-AFDA6501AC51}"/>
              </a:ext>
            </a:extLst>
          </p:cNvPr>
          <p:cNvSpPr txBox="1"/>
          <p:nvPr/>
        </p:nvSpPr>
        <p:spPr>
          <a:xfrm>
            <a:off x="8762594" y="4437635"/>
            <a:ext cx="2743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1600" dirty="0"/>
              <a:t>Exploratory Data Analysis (EDA)</a:t>
            </a:r>
            <a:endParaRPr lang="en-US" sz="17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6A555A-CB04-19E6-E8CD-4D2306288473}"/>
              </a:ext>
            </a:extLst>
          </p:cNvPr>
          <p:cNvSpPr txBox="1"/>
          <p:nvPr/>
        </p:nvSpPr>
        <p:spPr>
          <a:xfrm>
            <a:off x="2951651" y="3689023"/>
            <a:ext cx="227803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PREPROCESSING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6A6A59-6306-A864-A1E1-4D8074B24123}"/>
              </a:ext>
            </a:extLst>
          </p:cNvPr>
          <p:cNvGrpSpPr/>
          <p:nvPr/>
        </p:nvGrpSpPr>
        <p:grpSpPr>
          <a:xfrm>
            <a:off x="7622801" y="2667818"/>
            <a:ext cx="3847232" cy="1256880"/>
            <a:chOff x="6204712" y="4509220"/>
            <a:chExt cx="3847232" cy="125688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9F159BF-4BA9-8B20-B125-70A3DF6C8F0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345BC770-8098-91A8-B92A-D2A2F16F3A8B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E1E529C-D770-6FA2-6740-CA17319CC846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4AEB9C-B618-A836-CC52-E33E86B3542A}"/>
                </a:ext>
              </a:extLst>
            </p:cNvPr>
            <p:cNvSpPr txBox="1"/>
            <p:nvPr/>
          </p:nvSpPr>
          <p:spPr>
            <a:xfrm>
              <a:off x="6411315" y="47309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284211-5DD3-5F25-A55D-3AD681F24B2D}"/>
                </a:ext>
              </a:extLst>
            </p:cNvPr>
            <p:cNvSpPr txBox="1"/>
            <p:nvPr/>
          </p:nvSpPr>
          <p:spPr>
            <a:xfrm>
              <a:off x="6462588" y="49587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04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A180CC-31D9-7383-C7A3-5F782061FC75}"/>
              </a:ext>
            </a:extLst>
          </p:cNvPr>
          <p:cNvGrpSpPr/>
          <p:nvPr/>
        </p:nvGrpSpPr>
        <p:grpSpPr>
          <a:xfrm>
            <a:off x="7622801" y="873414"/>
            <a:ext cx="3847232" cy="1256880"/>
            <a:chOff x="6204712" y="4509220"/>
            <a:chExt cx="3847232" cy="1256880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D1CFD03-D198-EC56-AD91-E8A46F09F420}"/>
                </a:ext>
              </a:extLst>
            </p:cNvPr>
            <p:cNvSpPr/>
            <p:nvPr/>
          </p:nvSpPr>
          <p:spPr>
            <a:xfrm>
              <a:off x="6204712" y="4509220"/>
              <a:ext cx="3847232" cy="125688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>
              <a:innerShdw blurRad="114300">
                <a:schemeClr val="bg1">
                  <a:lumMod val="6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EE6D6CC-CD69-60F7-CEEF-B5F86D16947F}"/>
                </a:ext>
              </a:extLst>
            </p:cNvPr>
            <p:cNvSpPr/>
            <p:nvPr/>
          </p:nvSpPr>
          <p:spPr>
            <a:xfrm>
              <a:off x="6240548" y="4509220"/>
              <a:ext cx="1256880" cy="12568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alpha val="80000"/>
                    <a:lumMod val="44000"/>
                    <a:lumOff val="56000"/>
                  </a:schemeClr>
                </a:gs>
                <a:gs pos="100000">
                  <a:schemeClr val="accent1">
                    <a:lumMod val="75000"/>
                    <a:alpha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6C8BEF3-567A-1C9B-D1B7-8F9AEF603489}"/>
                </a:ext>
              </a:extLst>
            </p:cNvPr>
            <p:cNvSpPr/>
            <p:nvPr/>
          </p:nvSpPr>
          <p:spPr>
            <a:xfrm>
              <a:off x="6401573" y="4670245"/>
              <a:ext cx="934830" cy="93483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E544FA2-50D8-3912-2D79-6D1E598F8FD0}"/>
                </a:ext>
              </a:extLst>
            </p:cNvPr>
            <p:cNvSpPr txBox="1"/>
            <p:nvPr/>
          </p:nvSpPr>
          <p:spPr>
            <a:xfrm>
              <a:off x="6411315" y="4730929"/>
              <a:ext cx="915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STEP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06980C1-5C61-A12E-2530-696BC7396C3B}"/>
                </a:ext>
              </a:extLst>
            </p:cNvPr>
            <p:cNvSpPr txBox="1"/>
            <p:nvPr/>
          </p:nvSpPr>
          <p:spPr>
            <a:xfrm>
              <a:off x="6462588" y="4958744"/>
              <a:ext cx="81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6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/>
                <a:t>06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E7C8B8FC-F444-661B-6891-74DCC282FA97}"/>
              </a:ext>
            </a:extLst>
          </p:cNvPr>
          <p:cNvSpPr txBox="1"/>
          <p:nvPr/>
        </p:nvSpPr>
        <p:spPr>
          <a:xfrm rot="16200000">
            <a:off x="-2482752" y="2818320"/>
            <a:ext cx="6858004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WORK FLOW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5F965ED-4EEF-DD08-7209-B23BEB101DDC}"/>
              </a:ext>
            </a:extLst>
          </p:cNvPr>
          <p:cNvSpPr txBox="1"/>
          <p:nvPr/>
        </p:nvSpPr>
        <p:spPr>
          <a:xfrm rot="16200000">
            <a:off x="-2536136" y="2828835"/>
            <a:ext cx="6858002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WORK FLOW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48AC4A6-DAC4-1F36-4693-77D0E60014A9}"/>
              </a:ext>
            </a:extLst>
          </p:cNvPr>
          <p:cNvSpPr txBox="1"/>
          <p:nvPr/>
        </p:nvSpPr>
        <p:spPr>
          <a:xfrm>
            <a:off x="2732483" y="5689929"/>
            <a:ext cx="271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Gathering and organizing customer demographics, engagement, and campaign data to train machine learning models.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D907DCD-D307-D8AA-C747-C600703FCC37}"/>
              </a:ext>
            </a:extLst>
          </p:cNvPr>
          <p:cNvSpPr txBox="1"/>
          <p:nvPr/>
        </p:nvSpPr>
        <p:spPr>
          <a:xfrm>
            <a:off x="8746535" y="4927689"/>
            <a:ext cx="277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Analyzing feature distributions and relationships to discover patterns, trends, and potential influencers of conversion.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3D2CF6B-DA64-6052-B490-A61A7B61D87B}"/>
              </a:ext>
            </a:extLst>
          </p:cNvPr>
          <p:cNvSpPr txBox="1"/>
          <p:nvPr/>
        </p:nvSpPr>
        <p:spPr>
          <a:xfrm>
            <a:off x="2806087" y="4010223"/>
            <a:ext cx="261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Cleaning missing values, encoding categorical variables, and scaling numerical features to prepare the dataset for modeling.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E2B7EB-3322-6939-4F16-0187AECE9596}"/>
              </a:ext>
            </a:extLst>
          </p:cNvPr>
          <p:cNvSpPr txBox="1"/>
          <p:nvPr/>
        </p:nvSpPr>
        <p:spPr>
          <a:xfrm>
            <a:off x="8958560" y="2652531"/>
            <a:ext cx="2473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1600" dirty="0"/>
              <a:t>Feature Engineering</a:t>
            </a:r>
            <a:endParaRPr lang="en-US" sz="17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F873878-DF2F-1D41-749B-2A690E71746F}"/>
              </a:ext>
            </a:extLst>
          </p:cNvPr>
          <p:cNvSpPr txBox="1"/>
          <p:nvPr/>
        </p:nvSpPr>
        <p:spPr>
          <a:xfrm>
            <a:off x="8889488" y="3038444"/>
            <a:ext cx="254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Creating new features like age groups and applying techniques like SMOTE to address class imbalance.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36DFA-58CE-8C24-5CC7-F2766E26BC7E}"/>
              </a:ext>
            </a:extLst>
          </p:cNvPr>
          <p:cNvSpPr txBox="1"/>
          <p:nvPr/>
        </p:nvSpPr>
        <p:spPr>
          <a:xfrm>
            <a:off x="2828544" y="1924866"/>
            <a:ext cx="25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1600" dirty="0"/>
              <a:t>Model Building</a:t>
            </a:r>
            <a:endParaRPr lang="en-US" sz="17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45D7A0-1408-0FE5-DC8B-0F43CF400C6F}"/>
              </a:ext>
            </a:extLst>
          </p:cNvPr>
          <p:cNvSpPr txBox="1"/>
          <p:nvPr/>
        </p:nvSpPr>
        <p:spPr>
          <a:xfrm>
            <a:off x="2849056" y="2289821"/>
            <a:ext cx="254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Training multiple machine learning classifiers (Random Forest variants) and fine-tuning hyperparameters.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CC8C7E-28F6-1E18-14D7-2F9F26D89E1B}"/>
              </a:ext>
            </a:extLst>
          </p:cNvPr>
          <p:cNvSpPr txBox="1"/>
          <p:nvPr/>
        </p:nvSpPr>
        <p:spPr>
          <a:xfrm>
            <a:off x="8915687" y="873414"/>
            <a:ext cx="25756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700" dirty="0"/>
              <a:t>Model Evaluation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9B762B-A20A-9423-0279-1E507BB3FDD6}"/>
              </a:ext>
            </a:extLst>
          </p:cNvPr>
          <p:cNvSpPr txBox="1"/>
          <p:nvPr/>
        </p:nvSpPr>
        <p:spPr>
          <a:xfrm>
            <a:off x="8926165" y="1140018"/>
            <a:ext cx="255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Comparing models using metrics such as Accuracy, Precision, Recall, F1-Score, and Confusion Matrix to select the best performer.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B8908B9-BD97-7730-EADB-65E589FF2C42}"/>
              </a:ext>
            </a:extLst>
          </p:cNvPr>
          <p:cNvSpPr txBox="1"/>
          <p:nvPr/>
        </p:nvSpPr>
        <p:spPr>
          <a:xfrm>
            <a:off x="2828543" y="385518"/>
            <a:ext cx="257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1600" dirty="0"/>
              <a:t>Dashboard Visualization</a:t>
            </a:r>
            <a:endParaRPr lang="en-US" sz="17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FF9DF46-37EA-7140-4AA1-4A309666857C}"/>
              </a:ext>
            </a:extLst>
          </p:cNvPr>
          <p:cNvSpPr txBox="1"/>
          <p:nvPr/>
        </p:nvSpPr>
        <p:spPr>
          <a:xfrm>
            <a:off x="2828203" y="749206"/>
            <a:ext cx="2584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defRPr>
            </a:lvl1pPr>
          </a:lstStyle>
          <a:p>
            <a:r>
              <a:rPr lang="en-US" sz="1200" dirty="0"/>
              <a:t>Developing an interactive Power BI dashboard to visualize conversion patterns and support business decision-making.</a:t>
            </a:r>
            <a:endParaRPr lang="en-IN" sz="12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7A0A-A58C-0B03-F3A6-4358676F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D0D2A13-E5D1-68B2-0E56-B0B931D0C26E}"/>
              </a:ext>
            </a:extLst>
          </p:cNvPr>
          <p:cNvSpPr txBox="1"/>
          <p:nvPr/>
        </p:nvSpPr>
        <p:spPr>
          <a:xfrm>
            <a:off x="71022" y="561992"/>
            <a:ext cx="529158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3600" b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Data</a:t>
            </a:r>
            <a:r>
              <a:rPr lang="en-US" sz="3600" b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3600" b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Collection</a:t>
            </a:r>
            <a:r>
              <a:rPr lang="en-US" sz="3600" b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920B4-B6DD-C70D-9938-E7908E47E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55" y="1693884"/>
            <a:ext cx="919760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The dataset used in this project was provided by 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internship organization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. It 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303 patient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with features such as age, blood pressure, cholesterol levels, chest pain type, heart rate,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The target variable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heart_disease_present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“0 → No Heart Disease”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“1 → Heart Disease Present”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The data contains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numerical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categorical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variables, making it suitable for machine learning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25367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8534"/>
            <a:ext cx="1219200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ED0BD-EA20-E864-EF08-6541AFB59917}"/>
              </a:ext>
            </a:extLst>
          </p:cNvPr>
          <p:cNvSpPr txBox="1"/>
          <p:nvPr/>
        </p:nvSpPr>
        <p:spPr>
          <a:xfrm>
            <a:off x="547440" y="463625"/>
            <a:ext cx="670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EXPLORATORY DATA ANALYSIS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Picture 7" descr="A close-up of a calculator and papers&#10;&#10;Description automatically generated">
            <a:extLst>
              <a:ext uri="{FF2B5EF4-FFF2-40B4-BE49-F238E27FC236}">
                <a16:creationId xmlns:a16="http://schemas.microsoft.com/office/drawing/2014/main" id="{D8DD254A-092D-DCAC-8B3A-80C6F9401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67" y="1731154"/>
            <a:ext cx="3319899" cy="266028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D51B0AF-9D6E-B329-F1C2-184C6617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6" y="1075489"/>
            <a:ext cx="853948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Exploratory Data Analysis (EDA) plays a crucial role in understanding the dataset’s structure, relationships, and key patterns before model building. It helps us clean, visualize, and interpret the data in a meaningful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Univariate Analysis: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numerical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we 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histograms and KDE 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examine the distribution, skewness, and spread. This helped identify normal vs skewed distributions and detect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categorical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we plotted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bar charts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visualize the frequency of each category and understand class distribution for variables like chest pain type,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fasting blood sugar.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2. Bivariate Analysis: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Numerical vs Target: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We 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KDE plots and average comparison bars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observe how continuous variables like age, cholesterol, and heart rate differ across heart disease classes (0 and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Categorical vs Target: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We 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100% stacked bar 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compare the proportion of each category within features like chest pain,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exercise-induced angina across the target variable. This helped identify strong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Overall, EDA revealed important trends, potential feature importance, and areas where data preprocessing was needed (like outliers and skewness), setting a strong foundation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423440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2698036" y="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B6FBC-6B00-19F8-CB15-00471022FEAB}"/>
              </a:ext>
            </a:extLst>
          </p:cNvPr>
          <p:cNvSpPr txBox="1"/>
          <p:nvPr/>
        </p:nvSpPr>
        <p:spPr>
          <a:xfrm>
            <a:off x="384044" y="66394"/>
            <a:ext cx="462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PREPROCESSSING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22" name="Picture 21" descr="A hand pointing at a group of people&#10;&#10;Description automatically generated">
            <a:extLst>
              <a:ext uri="{FF2B5EF4-FFF2-40B4-BE49-F238E27FC236}">
                <a16:creationId xmlns:a16="http://schemas.microsoft.com/office/drawing/2014/main" id="{40A84B47-4A6A-0687-0FCB-DD218228D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89" y="2100475"/>
            <a:ext cx="3267426" cy="3299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E4A1C6-9F7E-1834-1B99-1F9F8BEC24D4}"/>
              </a:ext>
            </a:extLst>
          </p:cNvPr>
          <p:cNvSpPr txBox="1"/>
          <p:nvPr/>
        </p:nvSpPr>
        <p:spPr>
          <a:xfrm>
            <a:off x="94891" y="717562"/>
            <a:ext cx="891599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1. Null Values: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The dataset was checked for missing values, 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no null values were found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2. Outlier Handling: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Outliers were identified in features like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resting blood pressure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and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serum cholesterol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As the dataset is small, instead of removing records, we used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Box-Cox transformation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to reduce the effect of extreme values.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3. Corrupted Data: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We validated each column for invalid entries (e.g., age below 18 or above 100, heart rate above 250), but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no corrupted data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was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4.Categorical Encoding: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Categorical features like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chest pain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, </a:t>
            </a:r>
            <a:r>
              <a:rPr lang="en-US" sz="1600" i="1" dirty="0" err="1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thal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, and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resting ECG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were converted using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One-Hot Encoding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to prepare them for machine learning algorithms.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5. Scaling: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Scaling was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not applied to tree-based models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(like Decision Tree, Random Forest), but used for algorithms like Logistic Regression, KNN, and SVM using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Standard Scaler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.</a:t>
            </a:r>
          </a:p>
          <a:p>
            <a:endParaRPr lang="en-US" sz="1600" b="1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6. Class Imbalance: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The target variable was slightly imbalanced. We checked proportions and made sure 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train-test split preserved class ratios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466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-114300"/>
            <a:ext cx="1219200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A2B29-CB5C-DC70-5A77-16871489F668}"/>
              </a:ext>
            </a:extLst>
          </p:cNvPr>
          <p:cNvSpPr txBox="1"/>
          <p:nvPr/>
        </p:nvSpPr>
        <p:spPr>
          <a:xfrm>
            <a:off x="429230" y="492173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TRAIN TEST SPLIT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063639-3978-57EF-BA56-BC8BA69A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7" y="1078140"/>
            <a:ext cx="945471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To train and evaluate the machine learning models fairly, we split the dataset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Key Highlights: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We used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80:20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to split the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80%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of the data was used to train the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20%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was kept aside for final testing to evaluate performance on unseen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Stratified 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 was applied to ensure both training and testing sets had a similar proportion of target classes (0 = No Heart Disease, 1 = Heart Disease Present).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After splitting: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Training Set Class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0: 55.5%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1: 44.4%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Testing Set Class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0: 55.5%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Rockwell" panose="02060603020205020403" pitchFamily="18" charset="0"/>
              </a:rPr>
              <a:t>1: 44.4%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2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BDB90223-5D15-41E3-9664-BD96C3BD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-1" b="-1"/>
          <a:stretch/>
        </p:blipFill>
        <p:spPr>
          <a:xfrm>
            <a:off x="0" y="1282"/>
            <a:ext cx="1219200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E2FA6-E90D-0FA7-03B2-ECEA30EDCDF0}"/>
              </a:ext>
            </a:extLst>
          </p:cNvPr>
          <p:cNvSpPr txBox="1"/>
          <p:nvPr/>
        </p:nvSpPr>
        <p:spPr>
          <a:xfrm>
            <a:off x="363894" y="247295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MODEL SELECTION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26E7-A1D5-1AC8-11BF-F4D4FBCDD193}"/>
              </a:ext>
            </a:extLst>
          </p:cNvPr>
          <p:cNvSpPr txBox="1"/>
          <p:nvPr/>
        </p:nvSpPr>
        <p:spPr>
          <a:xfrm>
            <a:off x="363894" y="926153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Rockwell" panose="02060603020205020403" pitchFamily="18" charset="0"/>
              </a:rPr>
              <a:t> Models used: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ED9CC-3135-FE10-E34D-6F609066E8D5}"/>
              </a:ext>
            </a:extLst>
          </p:cNvPr>
          <p:cNvSpPr txBox="1"/>
          <p:nvPr/>
        </p:nvSpPr>
        <p:spPr>
          <a:xfrm>
            <a:off x="363894" y="1444510"/>
            <a:ext cx="871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Decision Tree Classifier: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 tree-based model that learns simple decision rules. It’s interpretable and fast, but may overfit if not tuned.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37525-DF5C-258A-FF52-7F0CEA6078B1}"/>
              </a:ext>
            </a:extLst>
          </p:cNvPr>
          <p:cNvSpPr txBox="1"/>
          <p:nvPr/>
        </p:nvSpPr>
        <p:spPr>
          <a:xfrm>
            <a:off x="363894" y="3429000"/>
            <a:ext cx="8714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Logistic Regression: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 statistical model suitable for binary classification. It's efficient, interpretable, and performs well when data is linearly separable.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1D34D76-CCF5-B7F5-237F-2D8CEED81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4" y="2384789"/>
            <a:ext cx="88990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Random Forest Classifier: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An ensemble of decision trees that reduces overfitting and improves accuracy. It works well with both categorical and numerical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BA253-B57E-3074-7DBB-9952C6C5515A}"/>
              </a:ext>
            </a:extLst>
          </p:cNvPr>
          <p:cNvSpPr txBox="1"/>
          <p:nvPr/>
        </p:nvSpPr>
        <p:spPr>
          <a:xfrm>
            <a:off x="363894" y="4473211"/>
            <a:ext cx="8195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K-Nearest Neighbors (KNN):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 non-parametric model that classifies based on similarity to neighbors. It requires feature scaling and can be sensitive to noisy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F1FF98-5D24-4B7A-1C20-AC031D8C6BFD}"/>
              </a:ext>
            </a:extLst>
          </p:cNvPr>
          <p:cNvSpPr txBox="1"/>
          <p:nvPr/>
        </p:nvSpPr>
        <p:spPr>
          <a:xfrm>
            <a:off x="363894" y="5517422"/>
            <a:ext cx="8195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Support Vector Machine (SVM):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 powerful classifier that tries to find the optimal boundary between classes. We used it with scaling and enabled probability estimates.</a:t>
            </a:r>
          </a:p>
        </p:txBody>
      </p:sp>
    </p:spTree>
    <p:extLst>
      <p:ext uri="{BB962C8B-B14F-4D97-AF65-F5344CB8AC3E}">
        <p14:creationId xmlns:p14="http://schemas.microsoft.com/office/powerpoint/2010/main" val="89196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_THEME_MODEL" val="{&quot;showLogo&quot;:true,&quot;logoScale&quot;:1,&quot;logoPosition&quot;:&quot;left&quot;,&quot;logoOffset&quot;:0,&quot;showMessage&quot;:true,&quot;showPageNum&quot;:true,&quot;logo&quot;:null,&quot;logo_dark&quot;:null,&quot;showFooterByDefault&quot;:null,&quot;footerMessage&quot;:&quot;©2024 Proprietary and Confidential. All Rights Reserved.&quot;,&quot;palette_name&quot;:&quot;colorful&quot;,&quot;defaultSlideColor&quot;:&quot;theme&quot;,&quot;defaultBackgroundColor&quot;:&quot;background_light&quot;,&quot;styleFonts&quot;:1,&quot;styleFontWeight&quot;:&quot;heavy&quot;,&quot;styleElementStyle&quot;:&quot;outlined&quot;,&quot;styleEffect&quot;:&quot;none&quot;,&quot;styleDesign&quot;:1,&quot;styleDecoration&quot;:&quot;bar_left&quot;,&quot;styleHeaderAlignment&quot;:&quot;left&quot;,&quot;styleShape&quot;:&quot;rect&quot;,&quot;styleColor&quot;:&quot;slide&quot;,&quot;styleBackground&quot;:&quot;none&quot;,&quot;styleTitleFont&quot;:&quot;sourcesanspro&quot;,&quot;styleBodyFont&quot;:&quot;sourcesanspro&quot;,&quot;styleWeight&quot;:&quot;medium&quot;,&quot;styleTitleSlide&quot;:&quot;bar_left&quot;,&quot;fontScale&quot;:1,&quot;iconStyle&quot;:&quot;chunky&quot;,&quot;cjkFont&quot;:&quot;jp&quot;,&quot;isRTL&quot;:false,&quot;colors&quot;:{&quot;background_light&quot;:&quot;#ffffff&quot;,&quot;background_dark&quot;:&quot;#000000&quot;,&quot;primary_light&quot;:&quot;#ffffff&quot;,&quot;primary_dark&quot;:&quot;#000000&quot;,&quot;secondary_light&quot;:&quot;#e7e6e6&quot;,&quot;secondary_dark&quot;:&quot;#44546a&quot;,&quot;positive&quot;:&quot;#54C351&quot;,&quot;negative&quot;:&quot;#E04C2B&quot;,&quot;hyperlink&quot;:&quot;#11a9e2&quot;,&quot;theme&quot;:&quot;#4472c4&quot;,&quot;background_accent&quot;:&quot;#e7e6e6&quot;,&quot;chart1&quot;:&quot;#4472c4&quot;,&quot;accent1&quot;:&quot;#ed7d31&quot;,&quot;chart2&quot;:&quot;#ed7d31&quot;,&quot;accent2&quot;:&quot;#a5a5a5&quot;,&quot;chart3&quot;:&quot;#a5a5a5&quot;,&quot;accent3&quot;:&quot;#ffc000&quot;,&quot;chart4&quot;:&quot;#ffc000&quot;,&quot;accent4&quot;:&quot;#5b9bd5&quot;,&quot;chart5&quot;:&quot;#5b9bd5&quot;,&quot;accent5&quot;:&quot;#70ad47&quot;,&quot;chart6&quot;:&quot;#70ad47&quot;},&quot;fontHeaderFontId&quot;:&quot;sourcesanspro&quot;,&quot;fontHeaderWeight&quot;:600,&quot;fontHeaderBoldWeight&quot;:600,&quot;fontHeaderLetterSpacing&quot;:0,&quot;fontHeaderLineHeight&quot;:1.6,&quot;fontHeaderScaling&quot;:100,&quot;fontHeaderTextTransform&quot;:&quot;auto&quot;,&quot;fontTitleFontId&quot;:&quot;sourcesanspro&quot;,&quot;fontTitleWeight&quot;:600,&quot;fontTitleBoldWeight&quot;:600,&quot;fontTitleLetterSpacing&quot;:0,&quot;fontTitleLineHeight&quot;:1.6,&quot;fontTitleScaling&quot;:100,&quot;fontTitleTextTransform&quot;:&quot;auto&quot;,&quot;fontBodyFontId&quot;:&quot;sourcesanspro&quot;,&quot;fontBodyWeight&quot;:400,&quot;fontBodyBoldWeight&quot;:600,&quot;fontBodyLetterSpacing&quot;:0,&quot;fontBodyLineHeight&quot;:1.9,&quot;fontBodyScaling&quot;:100,&quot;fontBodyTextTransform&quot;:&quot;auto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5">
    <wetp:webextensionref xmlns:r="http://schemas.openxmlformats.org/officeDocument/2006/relationships" r:id="rId1"/>
  </wetp:taskpane>
  <wetp:taskpane dockstate="right" visibility="0" width="438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98E7D50-581B-4293-BF8B-96CE4C9BE07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CE39EDF-E3F7-4696-8F8D-249A55DDEAD5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Bank loan analysis (ppt)</Template>
  <TotalTime>1427</TotalTime>
  <Words>1482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Century</vt:lpstr>
      <vt:lpstr>Century Gothic</vt:lpstr>
      <vt:lpstr>Copperplate Gothic Bold</vt:lpstr>
      <vt:lpstr>Goudy Old Style</vt:lpstr>
      <vt:lpstr>Roboto</vt:lpstr>
      <vt:lpstr>Rockwell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Aftab Khan</dc:creator>
  <cp:lastModifiedBy>Meet Wani</cp:lastModifiedBy>
  <cp:revision>51</cp:revision>
  <dcterms:created xsi:type="dcterms:W3CDTF">2023-11-30T07:40:03Z</dcterms:created>
  <dcterms:modified xsi:type="dcterms:W3CDTF">2025-07-30T14:03:09Z</dcterms:modified>
</cp:coreProperties>
</file>