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64" r:id="rId4"/>
    <p:sldId id="259" r:id="rId5"/>
    <p:sldId id="258" r:id="rId6"/>
    <p:sldId id="265" r:id="rId7"/>
    <p:sldId id="260" r:id="rId8"/>
    <p:sldId id="262" r:id="rId9"/>
    <p:sldId id="263" r:id="rId10"/>
    <p:sldId id="267" r:id="rId11"/>
    <p:sldId id="268" r:id="rId12"/>
    <p:sldId id="277" r:id="rId13"/>
    <p:sldId id="266" r:id="rId14"/>
    <p:sldId id="261" r:id="rId15"/>
    <p:sldId id="278" r:id="rId16"/>
    <p:sldId id="269" r:id="rId17"/>
    <p:sldId id="270" r:id="rId18"/>
    <p:sldId id="271" r:id="rId19"/>
    <p:sldId id="272" r:id="rId20"/>
    <p:sldId id="275" r:id="rId21"/>
    <p:sldId id="274" r:id="rId22"/>
    <p:sldId id="273"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0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7E08F-38AA-43E5-8F7E-DCBD72347431}"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A6D02-0AC8-47BA-8BA4-BBE74171A782}" type="slidenum">
              <a:rPr lang="en-US" smtClean="0"/>
              <a:t>‹#›</a:t>
            </a:fld>
            <a:endParaRPr lang="en-US"/>
          </a:p>
        </p:txBody>
      </p:sp>
    </p:spTree>
    <p:extLst>
      <p:ext uri="{BB962C8B-B14F-4D97-AF65-F5344CB8AC3E}">
        <p14:creationId xmlns:p14="http://schemas.microsoft.com/office/powerpoint/2010/main" val="2673123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abc@gmai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www.flaticon.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5231" y="793630"/>
            <a:ext cx="10399381" cy="5591267"/>
          </a:xfrm>
        </p:spPr>
        <p:txBody>
          <a:bodyPr>
            <a:noAutofit/>
          </a:bodyPr>
          <a:lstStyle/>
          <a:p>
            <a:pPr algn="ctr"/>
            <a:r>
              <a:rPr lang="en-US" dirty="0" smtClean="0"/>
              <a:t/>
            </a:r>
            <a:br>
              <a:rPr lang="en-US" dirty="0" smtClean="0"/>
            </a:br>
            <a:r>
              <a:rPr lang="en-US" dirty="0" smtClean="0"/>
              <a:t>Sales </a:t>
            </a:r>
            <a:r>
              <a:rPr lang="en-US" dirty="0"/>
              <a:t>Record </a:t>
            </a:r>
            <a:r>
              <a:rPr lang="en-US" sz="2400" dirty="0" smtClean="0"/>
              <a:t/>
            </a:r>
            <a:br>
              <a:rPr lang="en-US" sz="2400" dirty="0" smtClean="0"/>
            </a:br>
            <a:r>
              <a:rPr lang="en-US" sz="2400" dirty="0" smtClean="0"/>
              <a:t>Under </a:t>
            </a:r>
            <a:r>
              <a:rPr lang="en-US" sz="2400" dirty="0"/>
              <a:t>Guidance </a:t>
            </a:r>
            <a:r>
              <a:rPr lang="en-US" sz="2400" dirty="0" smtClean="0"/>
              <a:t>of </a:t>
            </a:r>
            <a:r>
              <a:rPr lang="en-US" sz="2400" dirty="0"/>
              <a:t/>
            </a:r>
            <a:br>
              <a:rPr lang="en-US" sz="2400" dirty="0"/>
            </a:br>
            <a:r>
              <a:rPr lang="en-US" sz="2400" dirty="0"/>
              <a:t>Internal Guide       </a:t>
            </a:r>
            <a:br>
              <a:rPr lang="en-US" sz="2400" dirty="0"/>
            </a:br>
            <a:r>
              <a:rPr lang="en-US" sz="2400" dirty="0"/>
              <a:t>Dr. </a:t>
            </a:r>
            <a:r>
              <a:rPr lang="en-US" sz="2400" dirty="0" err="1"/>
              <a:t>Dharmendra</a:t>
            </a:r>
            <a:r>
              <a:rPr lang="en-US" sz="2400" dirty="0"/>
              <a:t> Patel </a:t>
            </a:r>
            <a:r>
              <a:rPr lang="en-US" sz="2400" dirty="0" smtClean="0"/>
              <a:t> </a:t>
            </a:r>
            <a:br>
              <a:rPr lang="en-US" sz="2400" dirty="0" smtClean="0"/>
            </a:br>
            <a:r>
              <a:rPr lang="en-US" sz="2400" dirty="0" smtClean="0"/>
              <a:t>by</a:t>
            </a:r>
            <a:br>
              <a:rPr lang="en-US" sz="2400" dirty="0" smtClean="0"/>
            </a:br>
            <a:r>
              <a:rPr lang="en-US" sz="2400" dirty="0"/>
              <a:t>Meet Patel (17BCA061)</a:t>
            </a:r>
            <a:br>
              <a:rPr lang="en-US" sz="2400" dirty="0"/>
            </a:br>
            <a:r>
              <a:rPr lang="en-US" sz="2400" dirty="0" err="1"/>
              <a:t>Akshay</a:t>
            </a:r>
            <a:r>
              <a:rPr lang="en-US" sz="2400" dirty="0"/>
              <a:t> </a:t>
            </a:r>
            <a:r>
              <a:rPr lang="en-US" sz="2400" dirty="0" err="1"/>
              <a:t>Ramnani</a:t>
            </a:r>
            <a:r>
              <a:rPr lang="en-US" sz="2400" dirty="0"/>
              <a:t> (17BCA094)</a:t>
            </a:r>
            <a:br>
              <a:rPr lang="en-US" sz="2400" dirty="0"/>
            </a:br>
            <a:r>
              <a:rPr lang="en-US" sz="2400" dirty="0" err="1"/>
              <a:t>Kartavya</a:t>
            </a:r>
            <a:r>
              <a:rPr lang="en-US" sz="2400" dirty="0"/>
              <a:t> </a:t>
            </a:r>
            <a:r>
              <a:rPr lang="en-US" sz="2400" dirty="0" err="1"/>
              <a:t>Vadera</a:t>
            </a:r>
            <a:r>
              <a:rPr lang="en-US" sz="2400" dirty="0"/>
              <a:t> (17BCA114</a:t>
            </a:r>
            <a:r>
              <a:rPr lang="en-US" sz="2400" dirty="0" smtClean="0"/>
              <a:t>)</a:t>
            </a:r>
            <a:br>
              <a:rPr lang="en-US" sz="2400" dirty="0" smtClean="0"/>
            </a:br>
            <a:endParaRPr lang="en-US" sz="24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4695" y="271732"/>
            <a:ext cx="1335805" cy="1043796"/>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294542" y="199645"/>
            <a:ext cx="3801224" cy="854015"/>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715" y="1441333"/>
            <a:ext cx="1148411" cy="1079230"/>
          </a:xfrm>
          <a:prstGeom prst="rect">
            <a:avLst/>
          </a:prstGeom>
        </p:spPr>
      </p:pic>
    </p:spTree>
    <p:extLst>
      <p:ext uri="{BB962C8B-B14F-4D97-AF65-F5344CB8AC3E}">
        <p14:creationId xmlns:p14="http://schemas.microsoft.com/office/powerpoint/2010/main" val="1216183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498362" y="2990796"/>
            <a:ext cx="5188442" cy="864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u="sng" dirty="0" smtClean="0"/>
              <a:t>Activity Diagram</a:t>
            </a:r>
            <a:endParaRPr lang="en-US" sz="4800" u="sng" dirty="0"/>
          </a:p>
        </p:txBody>
      </p:sp>
      <p:sp>
        <p:nvSpPr>
          <p:cNvPr id="7" name="Title 1"/>
          <p:cNvSpPr txBox="1">
            <a:spLocks/>
          </p:cNvSpPr>
          <p:nvPr/>
        </p:nvSpPr>
        <p:spPr>
          <a:xfrm>
            <a:off x="4520341" y="3854827"/>
            <a:ext cx="3144484" cy="57715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u="sng" dirty="0" smtClean="0"/>
              <a:t>Actor: Company</a:t>
            </a:r>
            <a:endParaRPr lang="en-US" sz="2800" u="sng" dirty="0"/>
          </a:p>
        </p:txBody>
      </p:sp>
    </p:spTree>
    <p:extLst>
      <p:ext uri="{BB962C8B-B14F-4D97-AF65-F5344CB8AC3E}">
        <p14:creationId xmlns:p14="http://schemas.microsoft.com/office/powerpoint/2010/main" val="1141058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99129" y="537882"/>
            <a:ext cx="9592236" cy="6087036"/>
          </a:xfrm>
          <a:prstGeom prst="rect">
            <a:avLst/>
          </a:prstGeom>
        </p:spPr>
      </p:pic>
    </p:spTree>
    <p:extLst>
      <p:ext uri="{BB962C8B-B14F-4D97-AF65-F5344CB8AC3E}">
        <p14:creationId xmlns:p14="http://schemas.microsoft.com/office/powerpoint/2010/main" val="3960113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2804" y="500514"/>
            <a:ext cx="9596388" cy="6131292"/>
          </a:xfrm>
          <a:prstGeom prst="rect">
            <a:avLst/>
          </a:prstGeom>
        </p:spPr>
      </p:pic>
    </p:spTree>
    <p:extLst>
      <p:ext uri="{BB962C8B-B14F-4D97-AF65-F5344CB8AC3E}">
        <p14:creationId xmlns:p14="http://schemas.microsoft.com/office/powerpoint/2010/main" val="123105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498362" y="2990796"/>
            <a:ext cx="5188442" cy="864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u="sng" dirty="0" smtClean="0"/>
              <a:t>Activity Diagram</a:t>
            </a:r>
            <a:endParaRPr lang="en-US" sz="4800" u="sng" dirty="0"/>
          </a:p>
        </p:txBody>
      </p:sp>
      <p:sp>
        <p:nvSpPr>
          <p:cNvPr id="4" name="Title 1"/>
          <p:cNvSpPr txBox="1">
            <a:spLocks/>
          </p:cNvSpPr>
          <p:nvPr/>
        </p:nvSpPr>
        <p:spPr>
          <a:xfrm>
            <a:off x="4520341" y="3854827"/>
            <a:ext cx="3144484" cy="57715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u="sng" dirty="0" smtClean="0"/>
              <a:t>Actor: Employee</a:t>
            </a:r>
            <a:endParaRPr lang="en-US" sz="2800" u="sng" dirty="0"/>
          </a:p>
        </p:txBody>
      </p:sp>
    </p:spTree>
    <p:extLst>
      <p:ext uri="{BB962C8B-B14F-4D97-AF65-F5344CB8AC3E}">
        <p14:creationId xmlns:p14="http://schemas.microsoft.com/office/powerpoint/2010/main" val="1853134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90166" y="573741"/>
            <a:ext cx="9601200" cy="6051177"/>
          </a:xfrm>
          <a:prstGeom prst="rect">
            <a:avLst/>
          </a:prstGeom>
        </p:spPr>
      </p:pic>
    </p:spTree>
    <p:extLst>
      <p:ext uri="{BB962C8B-B14F-4D97-AF65-F5344CB8AC3E}">
        <p14:creationId xmlns:p14="http://schemas.microsoft.com/office/powerpoint/2010/main" val="40131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2804" y="462013"/>
            <a:ext cx="9606013" cy="6160168"/>
          </a:xfrm>
          <a:prstGeom prst="rect">
            <a:avLst/>
          </a:prstGeom>
        </p:spPr>
      </p:pic>
    </p:spTree>
    <p:extLst>
      <p:ext uri="{BB962C8B-B14F-4D97-AF65-F5344CB8AC3E}">
        <p14:creationId xmlns:p14="http://schemas.microsoft.com/office/powerpoint/2010/main" val="134299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86657" y="3010048"/>
            <a:ext cx="3261686" cy="864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u="sng" dirty="0" smtClean="0"/>
              <a:t>Test Cases</a:t>
            </a:r>
            <a:endParaRPr lang="en-US" sz="4800" u="sng" dirty="0"/>
          </a:p>
        </p:txBody>
      </p:sp>
    </p:spTree>
    <p:extLst>
      <p:ext uri="{BB962C8B-B14F-4D97-AF65-F5344CB8AC3E}">
        <p14:creationId xmlns:p14="http://schemas.microsoft.com/office/powerpoint/2010/main" val="1599723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13615376"/>
              </p:ext>
            </p:extLst>
          </p:nvPr>
        </p:nvGraphicFramePr>
        <p:xfrm>
          <a:off x="1511166" y="413885"/>
          <a:ext cx="9817769" cy="6073542"/>
        </p:xfrm>
        <a:graphic>
          <a:graphicData uri="http://schemas.openxmlformats.org/drawingml/2006/table">
            <a:tbl>
              <a:tblPr firstRow="1" firstCol="1" bandRow="1">
                <a:tableStyleId>{5C22544A-7EE6-4342-B048-85BDC9FD1C3A}</a:tableStyleId>
              </a:tblPr>
              <a:tblGrid>
                <a:gridCol w="901925">
                  <a:extLst>
                    <a:ext uri="{9D8B030D-6E8A-4147-A177-3AD203B41FA5}">
                      <a16:colId xmlns:a16="http://schemas.microsoft.com/office/drawing/2014/main" val="3054889516"/>
                    </a:ext>
                  </a:extLst>
                </a:gridCol>
                <a:gridCol w="2197410">
                  <a:extLst>
                    <a:ext uri="{9D8B030D-6E8A-4147-A177-3AD203B41FA5}">
                      <a16:colId xmlns:a16="http://schemas.microsoft.com/office/drawing/2014/main" val="2944108874"/>
                    </a:ext>
                  </a:extLst>
                </a:gridCol>
                <a:gridCol w="1481722">
                  <a:extLst>
                    <a:ext uri="{9D8B030D-6E8A-4147-A177-3AD203B41FA5}">
                      <a16:colId xmlns:a16="http://schemas.microsoft.com/office/drawing/2014/main" val="1182193982"/>
                    </a:ext>
                  </a:extLst>
                </a:gridCol>
                <a:gridCol w="1992998">
                  <a:extLst>
                    <a:ext uri="{9D8B030D-6E8A-4147-A177-3AD203B41FA5}">
                      <a16:colId xmlns:a16="http://schemas.microsoft.com/office/drawing/2014/main" val="845484048"/>
                    </a:ext>
                  </a:extLst>
                </a:gridCol>
                <a:gridCol w="1848051">
                  <a:extLst>
                    <a:ext uri="{9D8B030D-6E8A-4147-A177-3AD203B41FA5}">
                      <a16:colId xmlns:a16="http://schemas.microsoft.com/office/drawing/2014/main" val="2671892925"/>
                    </a:ext>
                  </a:extLst>
                </a:gridCol>
                <a:gridCol w="1395663">
                  <a:extLst>
                    <a:ext uri="{9D8B030D-6E8A-4147-A177-3AD203B41FA5}">
                      <a16:colId xmlns:a16="http://schemas.microsoft.com/office/drawing/2014/main" val="4024730411"/>
                    </a:ext>
                  </a:extLst>
                </a:gridCol>
              </a:tblGrid>
              <a:tr h="863605">
                <a:tc>
                  <a:txBody>
                    <a:bodyPr/>
                    <a:lstStyle/>
                    <a:p>
                      <a:pPr marL="0" marR="0">
                        <a:lnSpc>
                          <a:spcPct val="115000"/>
                        </a:lnSpc>
                        <a:spcBef>
                          <a:spcPts val="0"/>
                        </a:spcBef>
                        <a:spcAft>
                          <a:spcPts val="0"/>
                        </a:spcAft>
                      </a:pPr>
                      <a:r>
                        <a:rPr lang="en-US" sz="1600" dirty="0">
                          <a:effectLst/>
                        </a:rPr>
                        <a:t>Test case no</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Field</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Actual value</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Expected outcome</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Actual outcome</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Remarks</a:t>
                      </a:r>
                      <a:endParaRPr lang="en-US" sz="1600">
                        <a:effectLst/>
                        <a:latin typeface="Rockwell"/>
                        <a:ea typeface="Rockwell"/>
                        <a:cs typeface="Times New Roman" panose="02020603050405020304" pitchFamily="18" charset="0"/>
                      </a:endParaRPr>
                    </a:p>
                  </a:txBody>
                  <a:tcPr marL="57602" marR="57602" marT="0" marB="0"/>
                </a:tc>
                <a:extLst>
                  <a:ext uri="{0D108BD9-81ED-4DB2-BD59-A6C34878D82A}">
                    <a16:rowId xmlns:a16="http://schemas.microsoft.com/office/drawing/2014/main" val="1775049562"/>
                  </a:ext>
                </a:extLst>
              </a:tr>
              <a:tr h="892947">
                <a:tc>
                  <a:txBody>
                    <a:bodyPr/>
                    <a:lstStyle/>
                    <a:p>
                      <a:pPr marL="0" marR="0">
                        <a:lnSpc>
                          <a:spcPct val="115000"/>
                        </a:lnSpc>
                        <a:spcBef>
                          <a:spcPts val="0"/>
                        </a:spcBef>
                        <a:spcAft>
                          <a:spcPts val="0"/>
                        </a:spcAft>
                      </a:pPr>
                      <a:r>
                        <a:rPr lang="en-US" sz="1600">
                          <a:effectLst/>
                        </a:rPr>
                        <a:t>1</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Company_id</a:t>
                      </a:r>
                      <a:endParaRPr lang="en-US" sz="1600">
                        <a:effectLst/>
                        <a:latin typeface="Rockwell"/>
                        <a:ea typeface="Rockwell"/>
                        <a:cs typeface="Times New Roman" panose="02020603050405020304" pitchFamily="18" charset="0"/>
                      </a:endParaRPr>
                    </a:p>
                  </a:txBody>
                  <a:tcPr marL="57602" marR="57602" marT="0" marB="0"/>
                </a:tc>
                <a:tc>
                  <a:txBody>
                    <a:bodyPr/>
                    <a:lstStyle/>
                    <a:p>
                      <a:pPr marL="342900" marR="0" lvl="0" indent="-342900">
                        <a:lnSpc>
                          <a:spcPct val="115000"/>
                        </a:lnSpc>
                        <a:spcBef>
                          <a:spcPts val="0"/>
                        </a:spcBef>
                        <a:spcAft>
                          <a:spcPts val="0"/>
                        </a:spcAft>
                        <a:buFont typeface="Calibri" panose="020F0502020204030204" pitchFamily="34" charset="0"/>
                        <a:buChar char="-"/>
                      </a:pPr>
                      <a:r>
                        <a:rPr lang="en-US" sz="1600" dirty="0">
                          <a:effectLst/>
                        </a:rPr>
                        <a:t> </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It should generate error message</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It has been generated an error</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Successful </a:t>
                      </a:r>
                      <a:endParaRPr lang="en-US" sz="1600">
                        <a:effectLst/>
                        <a:latin typeface="Rockwell"/>
                        <a:ea typeface="Rockwell"/>
                        <a:cs typeface="Times New Roman" panose="02020603050405020304" pitchFamily="18" charset="0"/>
                      </a:endParaRPr>
                    </a:p>
                  </a:txBody>
                  <a:tcPr marL="57602" marR="57602" marT="0" marB="0"/>
                </a:tc>
                <a:extLst>
                  <a:ext uri="{0D108BD9-81ED-4DB2-BD59-A6C34878D82A}">
                    <a16:rowId xmlns:a16="http://schemas.microsoft.com/office/drawing/2014/main" val="1781929043"/>
                  </a:ext>
                </a:extLst>
              </a:tr>
              <a:tr h="892947">
                <a:tc>
                  <a:txBody>
                    <a:bodyPr/>
                    <a:lstStyle/>
                    <a:p>
                      <a:pPr marL="0" marR="0">
                        <a:lnSpc>
                          <a:spcPct val="115000"/>
                        </a:lnSpc>
                        <a:spcBef>
                          <a:spcPts val="0"/>
                        </a:spcBef>
                        <a:spcAft>
                          <a:spcPts val="0"/>
                        </a:spcAft>
                      </a:pPr>
                      <a:r>
                        <a:rPr lang="en-US" sz="1600">
                          <a:effectLst/>
                        </a:rPr>
                        <a:t>2</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Company_password</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1234</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It should generate error message</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It has been generated an error</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Successful </a:t>
                      </a:r>
                      <a:endParaRPr lang="en-US" sz="1600">
                        <a:effectLst/>
                        <a:latin typeface="Rockwell"/>
                        <a:ea typeface="Rockwell"/>
                        <a:cs typeface="Times New Roman" panose="02020603050405020304" pitchFamily="18" charset="0"/>
                      </a:endParaRPr>
                    </a:p>
                  </a:txBody>
                  <a:tcPr marL="57602" marR="57602" marT="0" marB="0"/>
                </a:tc>
                <a:extLst>
                  <a:ext uri="{0D108BD9-81ED-4DB2-BD59-A6C34878D82A}">
                    <a16:rowId xmlns:a16="http://schemas.microsoft.com/office/drawing/2014/main" val="1640472526"/>
                  </a:ext>
                </a:extLst>
              </a:tr>
              <a:tr h="1151474">
                <a:tc>
                  <a:txBody>
                    <a:bodyPr/>
                    <a:lstStyle/>
                    <a:p>
                      <a:pPr marL="0" marR="0">
                        <a:lnSpc>
                          <a:spcPct val="115000"/>
                        </a:lnSpc>
                        <a:spcBef>
                          <a:spcPts val="0"/>
                        </a:spcBef>
                        <a:spcAft>
                          <a:spcPts val="0"/>
                        </a:spcAft>
                      </a:pPr>
                      <a:r>
                        <a:rPr lang="en-US" sz="1600">
                          <a:effectLst/>
                        </a:rPr>
                        <a:t>3</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Company_password</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123456</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Checks the credentials and logged in successfully</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Checks the credentials</a:t>
                      </a:r>
                    </a:p>
                    <a:p>
                      <a:pPr marL="0" marR="0">
                        <a:lnSpc>
                          <a:spcPct val="115000"/>
                        </a:lnSpc>
                        <a:spcBef>
                          <a:spcPts val="0"/>
                        </a:spcBef>
                        <a:spcAft>
                          <a:spcPts val="0"/>
                        </a:spcAft>
                      </a:pPr>
                      <a:r>
                        <a:rPr lang="en-US" sz="1600">
                          <a:effectLst/>
                        </a:rPr>
                        <a:t>and allow to logged in</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Successful</a:t>
                      </a:r>
                      <a:endParaRPr lang="en-US" sz="1600" dirty="0">
                        <a:effectLst/>
                        <a:latin typeface="Rockwell"/>
                        <a:ea typeface="Rockwell"/>
                        <a:cs typeface="Times New Roman" panose="02020603050405020304" pitchFamily="18" charset="0"/>
                      </a:endParaRPr>
                    </a:p>
                  </a:txBody>
                  <a:tcPr marL="57602" marR="57602" marT="0" marB="0"/>
                </a:tc>
                <a:extLst>
                  <a:ext uri="{0D108BD9-81ED-4DB2-BD59-A6C34878D82A}">
                    <a16:rowId xmlns:a16="http://schemas.microsoft.com/office/drawing/2014/main" val="242489397"/>
                  </a:ext>
                </a:extLst>
              </a:tr>
              <a:tr h="689811">
                <a:tc>
                  <a:txBody>
                    <a:bodyPr/>
                    <a:lstStyle/>
                    <a:p>
                      <a:pPr marL="0" marR="0">
                        <a:lnSpc>
                          <a:spcPct val="115000"/>
                        </a:lnSpc>
                        <a:spcBef>
                          <a:spcPts val="0"/>
                        </a:spcBef>
                        <a:spcAft>
                          <a:spcPts val="0"/>
                        </a:spcAft>
                      </a:pPr>
                      <a:r>
                        <a:rPr lang="en-US" sz="1600">
                          <a:effectLst/>
                        </a:rPr>
                        <a:t>4</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Company_name</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A&amp;M Records</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Valid name, allows to registration</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Allowed to registration</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Successful</a:t>
                      </a:r>
                      <a:endParaRPr lang="en-US" sz="1600">
                        <a:effectLst/>
                        <a:latin typeface="Rockwell"/>
                        <a:ea typeface="Rockwell"/>
                        <a:cs typeface="Times New Roman" panose="02020603050405020304" pitchFamily="18" charset="0"/>
                      </a:endParaRPr>
                    </a:p>
                  </a:txBody>
                  <a:tcPr marL="57602" marR="57602" marT="0" marB="0"/>
                </a:tc>
                <a:extLst>
                  <a:ext uri="{0D108BD9-81ED-4DB2-BD59-A6C34878D82A}">
                    <a16:rowId xmlns:a16="http://schemas.microsoft.com/office/drawing/2014/main" val="1906112680"/>
                  </a:ext>
                </a:extLst>
              </a:tr>
              <a:tr h="892947">
                <a:tc>
                  <a:txBody>
                    <a:bodyPr/>
                    <a:lstStyle/>
                    <a:p>
                      <a:pPr marL="0" marR="0">
                        <a:lnSpc>
                          <a:spcPct val="115000"/>
                        </a:lnSpc>
                        <a:spcBef>
                          <a:spcPts val="0"/>
                        </a:spcBef>
                        <a:spcAft>
                          <a:spcPts val="0"/>
                        </a:spcAft>
                      </a:pPr>
                      <a:r>
                        <a:rPr lang="en-US" sz="1600">
                          <a:effectLst/>
                        </a:rPr>
                        <a:t>5</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Company_email</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abc@gmail</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It should generate error message</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It has been generated an error</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Successful </a:t>
                      </a:r>
                      <a:endParaRPr lang="en-US" sz="1600" dirty="0">
                        <a:effectLst/>
                        <a:latin typeface="Rockwell"/>
                        <a:ea typeface="Rockwell"/>
                        <a:cs typeface="Times New Roman" panose="02020603050405020304" pitchFamily="18" charset="0"/>
                      </a:endParaRPr>
                    </a:p>
                  </a:txBody>
                  <a:tcPr marL="57602" marR="57602" marT="0" marB="0"/>
                </a:tc>
                <a:extLst>
                  <a:ext uri="{0D108BD9-81ED-4DB2-BD59-A6C34878D82A}">
                    <a16:rowId xmlns:a16="http://schemas.microsoft.com/office/drawing/2014/main" val="343898835"/>
                  </a:ext>
                </a:extLst>
              </a:tr>
              <a:tr h="689811">
                <a:tc>
                  <a:txBody>
                    <a:bodyPr/>
                    <a:lstStyle/>
                    <a:p>
                      <a:pPr marL="0" marR="0">
                        <a:lnSpc>
                          <a:spcPct val="115000"/>
                        </a:lnSpc>
                        <a:spcBef>
                          <a:spcPts val="0"/>
                        </a:spcBef>
                        <a:spcAft>
                          <a:spcPts val="0"/>
                        </a:spcAft>
                      </a:pPr>
                      <a:r>
                        <a:rPr lang="en-US" sz="1600">
                          <a:effectLst/>
                        </a:rPr>
                        <a:t>6</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err="1">
                          <a:effectLst/>
                        </a:rPr>
                        <a:t>Company_email</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u="sng">
                          <a:effectLst/>
                          <a:hlinkClick r:id="rId2"/>
                        </a:rPr>
                        <a:t>abc@gmail.com</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Valid email, allows to registration</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Allowed to enter data</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Successful</a:t>
                      </a:r>
                      <a:endParaRPr lang="en-US" sz="1600" dirty="0">
                        <a:effectLst/>
                        <a:latin typeface="Rockwell"/>
                        <a:ea typeface="Rockwell"/>
                        <a:cs typeface="Times New Roman" panose="02020603050405020304" pitchFamily="18" charset="0"/>
                      </a:endParaRPr>
                    </a:p>
                  </a:txBody>
                  <a:tcPr marL="57602" marR="57602" marT="0" marB="0"/>
                </a:tc>
                <a:extLst>
                  <a:ext uri="{0D108BD9-81ED-4DB2-BD59-A6C34878D82A}">
                    <a16:rowId xmlns:a16="http://schemas.microsoft.com/office/drawing/2014/main" val="654843640"/>
                  </a:ext>
                </a:extLst>
              </a:tr>
            </a:tbl>
          </a:graphicData>
        </a:graphic>
      </p:graphicFrame>
    </p:spTree>
    <p:extLst>
      <p:ext uri="{BB962C8B-B14F-4D97-AF65-F5344CB8AC3E}">
        <p14:creationId xmlns:p14="http://schemas.microsoft.com/office/powerpoint/2010/main" val="3260565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55948908"/>
              </p:ext>
            </p:extLst>
          </p:nvPr>
        </p:nvGraphicFramePr>
        <p:xfrm>
          <a:off x="1511166" y="413885"/>
          <a:ext cx="9817769" cy="6073542"/>
        </p:xfrm>
        <a:graphic>
          <a:graphicData uri="http://schemas.openxmlformats.org/drawingml/2006/table">
            <a:tbl>
              <a:tblPr firstRow="1" firstCol="1" bandRow="1">
                <a:tableStyleId>{5C22544A-7EE6-4342-B048-85BDC9FD1C3A}</a:tableStyleId>
              </a:tblPr>
              <a:tblGrid>
                <a:gridCol w="901925">
                  <a:extLst>
                    <a:ext uri="{9D8B030D-6E8A-4147-A177-3AD203B41FA5}">
                      <a16:colId xmlns:a16="http://schemas.microsoft.com/office/drawing/2014/main" val="3054889516"/>
                    </a:ext>
                  </a:extLst>
                </a:gridCol>
                <a:gridCol w="2197410">
                  <a:extLst>
                    <a:ext uri="{9D8B030D-6E8A-4147-A177-3AD203B41FA5}">
                      <a16:colId xmlns:a16="http://schemas.microsoft.com/office/drawing/2014/main" val="2944108874"/>
                    </a:ext>
                  </a:extLst>
                </a:gridCol>
                <a:gridCol w="1481722">
                  <a:extLst>
                    <a:ext uri="{9D8B030D-6E8A-4147-A177-3AD203B41FA5}">
                      <a16:colId xmlns:a16="http://schemas.microsoft.com/office/drawing/2014/main" val="1182193982"/>
                    </a:ext>
                  </a:extLst>
                </a:gridCol>
                <a:gridCol w="1992998">
                  <a:extLst>
                    <a:ext uri="{9D8B030D-6E8A-4147-A177-3AD203B41FA5}">
                      <a16:colId xmlns:a16="http://schemas.microsoft.com/office/drawing/2014/main" val="845484048"/>
                    </a:ext>
                  </a:extLst>
                </a:gridCol>
                <a:gridCol w="1848051">
                  <a:extLst>
                    <a:ext uri="{9D8B030D-6E8A-4147-A177-3AD203B41FA5}">
                      <a16:colId xmlns:a16="http://schemas.microsoft.com/office/drawing/2014/main" val="2671892925"/>
                    </a:ext>
                  </a:extLst>
                </a:gridCol>
                <a:gridCol w="1395663">
                  <a:extLst>
                    <a:ext uri="{9D8B030D-6E8A-4147-A177-3AD203B41FA5}">
                      <a16:colId xmlns:a16="http://schemas.microsoft.com/office/drawing/2014/main" val="4024730411"/>
                    </a:ext>
                  </a:extLst>
                </a:gridCol>
              </a:tblGrid>
              <a:tr h="863605">
                <a:tc>
                  <a:txBody>
                    <a:bodyPr/>
                    <a:lstStyle/>
                    <a:p>
                      <a:pPr marL="0" marR="0">
                        <a:lnSpc>
                          <a:spcPct val="115000"/>
                        </a:lnSpc>
                        <a:spcBef>
                          <a:spcPts val="0"/>
                        </a:spcBef>
                        <a:spcAft>
                          <a:spcPts val="0"/>
                        </a:spcAft>
                      </a:pPr>
                      <a:r>
                        <a:rPr lang="en-US" sz="1600" dirty="0">
                          <a:effectLst/>
                        </a:rPr>
                        <a:t>Test case no</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Field</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Actual value</a:t>
                      </a:r>
                      <a:endParaRPr lang="en-US" sz="1600" dirty="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Expected outcome</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a:effectLst/>
                        </a:rPr>
                        <a:t>Actual outcome</a:t>
                      </a:r>
                      <a:endParaRPr lang="en-US" sz="1600">
                        <a:effectLst/>
                        <a:latin typeface="Rockwell"/>
                        <a:ea typeface="Rockwell"/>
                        <a:cs typeface="Times New Roman" panose="02020603050405020304" pitchFamily="18" charset="0"/>
                      </a:endParaRPr>
                    </a:p>
                  </a:txBody>
                  <a:tcPr marL="57602" marR="57602" marT="0" marB="0"/>
                </a:tc>
                <a:tc>
                  <a:txBody>
                    <a:bodyPr/>
                    <a:lstStyle/>
                    <a:p>
                      <a:pPr marL="0" marR="0">
                        <a:lnSpc>
                          <a:spcPct val="115000"/>
                        </a:lnSpc>
                        <a:spcBef>
                          <a:spcPts val="0"/>
                        </a:spcBef>
                        <a:spcAft>
                          <a:spcPts val="0"/>
                        </a:spcAft>
                      </a:pPr>
                      <a:r>
                        <a:rPr lang="en-US" sz="1600" dirty="0">
                          <a:effectLst/>
                        </a:rPr>
                        <a:t>Remarks</a:t>
                      </a:r>
                      <a:endParaRPr lang="en-US" sz="1600" dirty="0">
                        <a:effectLst/>
                        <a:latin typeface="Rockwell"/>
                        <a:ea typeface="Rockwell"/>
                        <a:cs typeface="Times New Roman" panose="02020603050405020304" pitchFamily="18" charset="0"/>
                      </a:endParaRPr>
                    </a:p>
                  </a:txBody>
                  <a:tcPr marL="57602" marR="57602" marT="0" marB="0"/>
                </a:tc>
                <a:extLst>
                  <a:ext uri="{0D108BD9-81ED-4DB2-BD59-A6C34878D82A}">
                    <a16:rowId xmlns:a16="http://schemas.microsoft.com/office/drawing/2014/main" val="1775049562"/>
                  </a:ext>
                </a:extLst>
              </a:tr>
              <a:tr h="892947">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7</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Company_mobile1</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1231b1@</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It should generate error message</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It has been generated an error</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Successful </a:t>
                      </a:r>
                      <a:endParaRPr lang="en-US" sz="1600">
                        <a:effectLst/>
                        <a:latin typeface="Rockwell"/>
                        <a:ea typeface="Rockwell"/>
                        <a:cs typeface="Times New Roman" panose="02020603050405020304" pitchFamily="18" charset="0"/>
                      </a:endParaRPr>
                    </a:p>
                  </a:txBody>
                  <a:tcPr marL="68580" marR="68580" marT="0" marB="0"/>
                </a:tc>
                <a:extLst>
                  <a:ext uri="{0D108BD9-81ED-4DB2-BD59-A6C34878D82A}">
                    <a16:rowId xmlns:a16="http://schemas.microsoft.com/office/drawing/2014/main" val="1781929043"/>
                  </a:ext>
                </a:extLst>
              </a:tr>
              <a:tr h="892947">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8</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Company_mobile1</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9976325678</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Valid data,</a:t>
                      </a:r>
                      <a:endParaRPr lang="en-US" sz="1600">
                        <a:effectLst/>
                        <a:latin typeface="Rockwell"/>
                        <a:ea typeface="Rockwell"/>
                        <a:cs typeface="Times New Roman" panose="02020603050405020304" pitchFamily="18" charset="0"/>
                      </a:endParaRPr>
                    </a:p>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allows to enter data</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Allowed to enter data</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Successful</a:t>
                      </a:r>
                      <a:endParaRPr lang="en-US" sz="1600">
                        <a:effectLst/>
                        <a:latin typeface="Rockwell"/>
                        <a:ea typeface="Rockwell"/>
                        <a:cs typeface="Times New Roman" panose="02020603050405020304" pitchFamily="18" charset="0"/>
                      </a:endParaRPr>
                    </a:p>
                  </a:txBody>
                  <a:tcPr marL="68580" marR="68580" marT="0" marB="0"/>
                </a:tc>
                <a:extLst>
                  <a:ext uri="{0D108BD9-81ED-4DB2-BD59-A6C34878D82A}">
                    <a16:rowId xmlns:a16="http://schemas.microsoft.com/office/drawing/2014/main" val="1640472526"/>
                  </a:ext>
                </a:extLst>
              </a:tr>
              <a:tr h="1151474">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9</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Emp_name</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abc@1</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It should generate error message</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It has been generated an error</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Successful </a:t>
                      </a:r>
                      <a:endParaRPr lang="en-US" sz="1600">
                        <a:effectLst/>
                        <a:latin typeface="Rockwell"/>
                        <a:ea typeface="Rockwell"/>
                        <a:cs typeface="Times New Roman" panose="02020603050405020304" pitchFamily="18" charset="0"/>
                      </a:endParaRPr>
                    </a:p>
                  </a:txBody>
                  <a:tcPr marL="68580" marR="68580" marT="0" marB="0"/>
                </a:tc>
                <a:extLst>
                  <a:ext uri="{0D108BD9-81ED-4DB2-BD59-A6C34878D82A}">
                    <a16:rowId xmlns:a16="http://schemas.microsoft.com/office/drawing/2014/main" val="242489397"/>
                  </a:ext>
                </a:extLst>
              </a:tr>
              <a:tr h="689811">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10</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Emp_name</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Kartavya</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Valid data,</a:t>
                      </a:r>
                      <a:endParaRPr lang="en-US" sz="1600">
                        <a:effectLst/>
                        <a:latin typeface="Rockwell"/>
                        <a:ea typeface="Rockwell"/>
                        <a:cs typeface="Times New Roman" panose="02020603050405020304" pitchFamily="18" charset="0"/>
                      </a:endParaRPr>
                    </a:p>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allows to enter data</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Allowed to enter data</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Successful</a:t>
                      </a:r>
                      <a:endParaRPr lang="en-US" sz="1600">
                        <a:effectLst/>
                        <a:latin typeface="Rockwell"/>
                        <a:ea typeface="Rockwell"/>
                        <a:cs typeface="Times New Roman" panose="02020603050405020304" pitchFamily="18" charset="0"/>
                      </a:endParaRPr>
                    </a:p>
                  </a:txBody>
                  <a:tcPr marL="68580" marR="68580" marT="0" marB="0"/>
                </a:tc>
                <a:extLst>
                  <a:ext uri="{0D108BD9-81ED-4DB2-BD59-A6C34878D82A}">
                    <a16:rowId xmlns:a16="http://schemas.microsoft.com/office/drawing/2014/main" val="1906112680"/>
                  </a:ext>
                </a:extLst>
              </a:tr>
              <a:tr h="892947">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11</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Emp_dob</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15/02/2022</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It should generate error message</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It has been generated an error</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Successful </a:t>
                      </a:r>
                      <a:endParaRPr lang="en-US" sz="1600">
                        <a:effectLst/>
                        <a:latin typeface="Rockwell"/>
                        <a:ea typeface="Rockwell"/>
                        <a:cs typeface="Times New Roman" panose="02020603050405020304" pitchFamily="18" charset="0"/>
                      </a:endParaRPr>
                    </a:p>
                  </a:txBody>
                  <a:tcPr marL="68580" marR="68580" marT="0" marB="0"/>
                </a:tc>
                <a:extLst>
                  <a:ext uri="{0D108BD9-81ED-4DB2-BD59-A6C34878D82A}">
                    <a16:rowId xmlns:a16="http://schemas.microsoft.com/office/drawing/2014/main" val="343898835"/>
                  </a:ext>
                </a:extLst>
              </a:tr>
              <a:tr h="689811">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12</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Emp_dob</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11/07/1999</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Valid data,</a:t>
                      </a:r>
                      <a:endParaRPr lang="en-US" sz="1600">
                        <a:effectLst/>
                        <a:latin typeface="Rockwell"/>
                        <a:ea typeface="Rockwell"/>
                        <a:cs typeface="Times New Roman" panose="02020603050405020304" pitchFamily="18" charset="0"/>
                      </a:endParaRPr>
                    </a:p>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allows to enter data</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ea typeface="Rockwell"/>
                          <a:cs typeface="Times New Roman" panose="02020603050405020304" pitchFamily="18" charset="0"/>
                        </a:rPr>
                        <a:t>Allowed to enter data</a:t>
                      </a:r>
                      <a:endParaRPr lang="en-US" sz="1600">
                        <a:effectLst/>
                        <a:latin typeface="Rockwell"/>
                        <a:ea typeface="Rockwell"/>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ea typeface="Rockwell"/>
                          <a:cs typeface="Times New Roman" panose="02020603050405020304" pitchFamily="18" charset="0"/>
                        </a:rPr>
                        <a:t>Successful</a:t>
                      </a:r>
                      <a:endParaRPr lang="en-US" sz="1600" dirty="0">
                        <a:effectLst/>
                        <a:latin typeface="Rockwell"/>
                        <a:ea typeface="Rockwell"/>
                        <a:cs typeface="Times New Roman" panose="02020603050405020304" pitchFamily="18" charset="0"/>
                      </a:endParaRPr>
                    </a:p>
                  </a:txBody>
                  <a:tcPr marL="68580" marR="68580" marT="0" marB="0"/>
                </a:tc>
                <a:extLst>
                  <a:ext uri="{0D108BD9-81ED-4DB2-BD59-A6C34878D82A}">
                    <a16:rowId xmlns:a16="http://schemas.microsoft.com/office/drawing/2014/main" val="654843640"/>
                  </a:ext>
                </a:extLst>
              </a:tr>
            </a:tbl>
          </a:graphicData>
        </a:graphic>
      </p:graphicFrame>
    </p:spTree>
    <p:extLst>
      <p:ext uri="{BB962C8B-B14F-4D97-AF65-F5344CB8AC3E}">
        <p14:creationId xmlns:p14="http://schemas.microsoft.com/office/powerpoint/2010/main" val="2549907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36995" y="2981173"/>
            <a:ext cx="6457264" cy="864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u="sng" dirty="0" smtClean="0"/>
              <a:t>Future Enhancement</a:t>
            </a:r>
            <a:endParaRPr lang="en-US" sz="4800" u="sng" dirty="0"/>
          </a:p>
        </p:txBody>
      </p:sp>
    </p:spTree>
    <p:extLst>
      <p:ext uri="{BB962C8B-B14F-4D97-AF65-F5344CB8AC3E}">
        <p14:creationId xmlns:p14="http://schemas.microsoft.com/office/powerpoint/2010/main" val="3136527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4528" y="2990796"/>
            <a:ext cx="4256109" cy="864031"/>
          </a:xfrm>
        </p:spPr>
        <p:txBody>
          <a:bodyPr>
            <a:normAutofit/>
          </a:bodyPr>
          <a:lstStyle/>
          <a:p>
            <a:r>
              <a:rPr lang="en-US" sz="4800" u="sng" dirty="0" smtClean="0"/>
              <a:t>Project Profile</a:t>
            </a:r>
            <a:endParaRPr lang="en-US" sz="4800" u="sng" dirty="0"/>
          </a:p>
        </p:txBody>
      </p:sp>
    </p:spTree>
    <p:extLst>
      <p:ext uri="{BB962C8B-B14F-4D97-AF65-F5344CB8AC3E}">
        <p14:creationId xmlns:p14="http://schemas.microsoft.com/office/powerpoint/2010/main" val="2794632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589212" y="564780"/>
            <a:ext cx="8915400" cy="5701553"/>
          </a:xfrm>
        </p:spPr>
        <p:txBody>
          <a:bodyPr>
            <a:normAutofit/>
          </a:bodyPr>
          <a:lstStyle/>
          <a:p>
            <a:pPr lvl="1"/>
            <a:r>
              <a:rPr lang="en-US" sz="2000" dirty="0"/>
              <a:t>Multiple employees’ registration at a time</a:t>
            </a:r>
          </a:p>
          <a:p>
            <a:pPr lvl="1"/>
            <a:r>
              <a:rPr lang="en-US" sz="2000" dirty="0"/>
              <a:t>Inter – employee communication</a:t>
            </a:r>
          </a:p>
          <a:p>
            <a:pPr lvl="1"/>
            <a:r>
              <a:rPr lang="en-US" sz="2000" dirty="0"/>
              <a:t>Employee’s load adjustment </a:t>
            </a:r>
          </a:p>
        </p:txBody>
      </p:sp>
    </p:spTree>
    <p:extLst>
      <p:ext uri="{BB962C8B-B14F-4D97-AF65-F5344CB8AC3E}">
        <p14:creationId xmlns:p14="http://schemas.microsoft.com/office/powerpoint/2010/main" val="3352410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23031" y="3010048"/>
            <a:ext cx="3560063" cy="864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u="sng" dirty="0" smtClean="0"/>
              <a:t>References</a:t>
            </a:r>
            <a:endParaRPr lang="en-US" sz="4800" u="sng" dirty="0"/>
          </a:p>
        </p:txBody>
      </p:sp>
    </p:spTree>
    <p:extLst>
      <p:ext uri="{BB962C8B-B14F-4D97-AF65-F5344CB8AC3E}">
        <p14:creationId xmlns:p14="http://schemas.microsoft.com/office/powerpoint/2010/main" val="1191017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589212" y="564780"/>
            <a:ext cx="8915400" cy="5701553"/>
          </a:xfrm>
        </p:spPr>
        <p:txBody>
          <a:bodyPr>
            <a:normAutofit/>
          </a:bodyPr>
          <a:lstStyle/>
          <a:p>
            <a:pPr marL="288925" lvl="1"/>
            <a:r>
              <a:rPr lang="en-US" sz="2000" dirty="0"/>
              <a:t>Google play store [For existing system]</a:t>
            </a:r>
          </a:p>
          <a:p>
            <a:r>
              <a:rPr lang="en-US" sz="2000" dirty="0" smtClean="0"/>
              <a:t>[For employee registration form]</a:t>
            </a:r>
          </a:p>
          <a:p>
            <a:pPr lvl="1"/>
            <a:r>
              <a:rPr lang="en-US" sz="2000" dirty="0" smtClean="0"/>
              <a:t>https://www.123formbuilder.com/free-form-templates/Company-Registration-Form-2861029/</a:t>
            </a:r>
          </a:p>
          <a:p>
            <a:r>
              <a:rPr lang="en-US" sz="2000" dirty="0" smtClean="0"/>
              <a:t>[For company registration form]</a:t>
            </a:r>
          </a:p>
          <a:p>
            <a:pPr lvl="1"/>
            <a:r>
              <a:rPr lang="en-US" sz="2000" dirty="0" smtClean="0"/>
              <a:t>https://www.123formbuilder.com/free-form-templates/New-Employee-Registration-Form-2375089/</a:t>
            </a:r>
          </a:p>
          <a:p>
            <a:r>
              <a:rPr lang="en-US" sz="2000" dirty="0" smtClean="0"/>
              <a:t>[For solution of quires]</a:t>
            </a:r>
          </a:p>
          <a:p>
            <a:pPr lvl="1"/>
            <a:r>
              <a:rPr lang="en-US" sz="2000" u="sng" dirty="0" smtClean="0">
                <a:hlinkClick r:id="rId2"/>
              </a:rPr>
              <a:t>https://stackoverflow.com/</a:t>
            </a:r>
            <a:r>
              <a:rPr lang="en-US" sz="2000" dirty="0" smtClean="0"/>
              <a:t> </a:t>
            </a:r>
          </a:p>
          <a:p>
            <a:r>
              <a:rPr lang="en-US" sz="2000" dirty="0" smtClean="0"/>
              <a:t>[For drawing UML diagrams]</a:t>
            </a:r>
            <a:endParaRPr lang="en-US" sz="2000" u="sng" dirty="0" smtClean="0">
              <a:hlinkClick r:id="rId3"/>
            </a:endParaRPr>
          </a:p>
          <a:p>
            <a:pPr lvl="1"/>
            <a:r>
              <a:rPr lang="en-US" sz="2000" u="sng" dirty="0" smtClean="0">
                <a:hlinkClick r:id="rId3"/>
              </a:rPr>
              <a:t>https://app.diagrams.net/</a:t>
            </a:r>
            <a:endParaRPr lang="en-US" sz="2000" dirty="0" smtClean="0"/>
          </a:p>
          <a:p>
            <a:r>
              <a:rPr lang="en-US" sz="2000" dirty="0" smtClean="0"/>
              <a:t>[For logos]</a:t>
            </a:r>
          </a:p>
          <a:p>
            <a:pPr lvl="1"/>
            <a:r>
              <a:rPr lang="en-US" sz="2000" u="sng" dirty="0" smtClean="0">
                <a:hlinkClick r:id="rId4"/>
              </a:rPr>
              <a:t>https://www.flaticon.com/</a:t>
            </a:r>
            <a:endParaRPr lang="en-US" sz="2000" dirty="0" smtClean="0"/>
          </a:p>
        </p:txBody>
      </p:sp>
    </p:spTree>
    <p:extLst>
      <p:ext uri="{BB962C8B-B14F-4D97-AF65-F5344CB8AC3E}">
        <p14:creationId xmlns:p14="http://schemas.microsoft.com/office/powerpoint/2010/main" val="548099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23031" y="3010048"/>
            <a:ext cx="3560063" cy="864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t>Thank You..</a:t>
            </a:r>
            <a:endParaRPr lang="en-US" sz="4800" dirty="0"/>
          </a:p>
        </p:txBody>
      </p:sp>
    </p:spTree>
    <p:extLst>
      <p:ext uri="{BB962C8B-B14F-4D97-AF65-F5344CB8AC3E}">
        <p14:creationId xmlns:p14="http://schemas.microsoft.com/office/powerpoint/2010/main" val="316402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589212" y="564780"/>
            <a:ext cx="8915400" cy="5701553"/>
          </a:xfrm>
        </p:spPr>
        <p:txBody>
          <a:bodyPr>
            <a:normAutofit fontScale="92500"/>
          </a:bodyPr>
          <a:lstStyle/>
          <a:p>
            <a:r>
              <a:rPr lang="en-US" sz="2400" b="1" dirty="0" smtClean="0"/>
              <a:t>Project Name:</a:t>
            </a:r>
            <a:r>
              <a:rPr lang="en-US" sz="2400" dirty="0" smtClean="0"/>
              <a:t> Sales Record                       </a:t>
            </a:r>
          </a:p>
          <a:p>
            <a:r>
              <a:rPr lang="en-US" sz="2400" b="1" dirty="0" smtClean="0"/>
              <a:t>Type of Application:</a:t>
            </a:r>
            <a:r>
              <a:rPr lang="en-US" sz="2400" dirty="0" smtClean="0"/>
              <a:t>	Mobile Application            </a:t>
            </a:r>
          </a:p>
          <a:p>
            <a:r>
              <a:rPr lang="en-US" sz="2400" b="1" dirty="0" smtClean="0"/>
              <a:t>Project Description: </a:t>
            </a:r>
            <a:r>
              <a:rPr lang="en-US" sz="2400" dirty="0" smtClean="0"/>
              <a:t>This application is a generalized system designed for any mobile phone company. It helps to track sales of the company in a particular zone and to maintain employee details of the company. By going through the flow, application helps to take attendance of employees, assign targets, salary summary, leave management, daily work and track employee and also generate respective reports with security.</a:t>
            </a:r>
          </a:p>
          <a:p>
            <a:r>
              <a:rPr lang="en-US" sz="2400" b="1" dirty="0" smtClean="0"/>
              <a:t>Team Size: </a:t>
            </a:r>
            <a:r>
              <a:rPr lang="en-US" sz="2400" dirty="0" smtClean="0"/>
              <a:t>3 	</a:t>
            </a:r>
          </a:p>
          <a:p>
            <a:r>
              <a:rPr lang="en-US" sz="2400" b="1" dirty="0" smtClean="0"/>
              <a:t>Front End: </a:t>
            </a:r>
            <a:r>
              <a:rPr lang="en-US" sz="2400" dirty="0" smtClean="0"/>
              <a:t>Android Studio</a:t>
            </a:r>
          </a:p>
          <a:p>
            <a:r>
              <a:rPr lang="en-US" sz="2400" b="1" dirty="0" smtClean="0"/>
              <a:t>Back End: </a:t>
            </a:r>
            <a:r>
              <a:rPr lang="en-US" sz="2400" dirty="0" smtClean="0"/>
              <a:t>MySQL, XAMPP (Version 3.2.2)	</a:t>
            </a:r>
          </a:p>
          <a:p>
            <a:r>
              <a:rPr lang="en-US" sz="2400" b="1" dirty="0" smtClean="0"/>
              <a:t>Tools used: </a:t>
            </a:r>
            <a:r>
              <a:rPr lang="en-US" sz="2400" dirty="0" smtClean="0"/>
              <a:t>MS-Office (2019), Photoshop </a:t>
            </a:r>
            <a:r>
              <a:rPr lang="en-US" sz="2000" dirty="0" smtClean="0"/>
              <a:t>	</a:t>
            </a:r>
            <a:r>
              <a:rPr lang="en-US" dirty="0" smtClean="0"/>
              <a:t> </a:t>
            </a:r>
            <a:endParaRPr lang="en-US" dirty="0"/>
          </a:p>
        </p:txBody>
      </p:sp>
    </p:spTree>
    <p:extLst>
      <p:ext uri="{BB962C8B-B14F-4D97-AF65-F5344CB8AC3E}">
        <p14:creationId xmlns:p14="http://schemas.microsoft.com/office/powerpoint/2010/main" val="1908228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525254" y="2990796"/>
            <a:ext cx="5143613" cy="864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u="sng" dirty="0"/>
              <a:t>Scope of System</a:t>
            </a:r>
          </a:p>
        </p:txBody>
      </p:sp>
    </p:spTree>
    <p:extLst>
      <p:ext uri="{BB962C8B-B14F-4D97-AF65-F5344CB8AC3E}">
        <p14:creationId xmlns:p14="http://schemas.microsoft.com/office/powerpoint/2010/main" val="4247633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589212" y="564780"/>
            <a:ext cx="8915400" cy="5701553"/>
          </a:xfrm>
        </p:spPr>
        <p:txBody>
          <a:bodyPr>
            <a:normAutofit/>
          </a:bodyPr>
          <a:lstStyle/>
          <a:p>
            <a:pPr lvl="0"/>
            <a:r>
              <a:rPr lang="en-US" sz="2000" dirty="0"/>
              <a:t>It is a mobile based application designed for any mobile phone company.</a:t>
            </a:r>
          </a:p>
          <a:p>
            <a:pPr lvl="0"/>
            <a:r>
              <a:rPr lang="en-US" sz="2000" dirty="0"/>
              <a:t>This application includes following features:</a:t>
            </a:r>
          </a:p>
          <a:p>
            <a:pPr lvl="0"/>
            <a:r>
              <a:rPr lang="en-US" sz="2000" dirty="0"/>
              <a:t>Insert, update and delete any employee of a company.</a:t>
            </a:r>
          </a:p>
          <a:p>
            <a:pPr lvl="0"/>
            <a:r>
              <a:rPr lang="en-US" sz="2000" dirty="0"/>
              <a:t>Auto fill attendance, leave management, target status, salary summary, routine task, track employee, resigning request.</a:t>
            </a:r>
          </a:p>
          <a:p>
            <a:pPr lvl="0"/>
            <a:r>
              <a:rPr lang="en-US" sz="2000" dirty="0"/>
              <a:t>Generate different types of reports</a:t>
            </a:r>
            <a:r>
              <a:rPr lang="en-US" sz="2000" dirty="0" smtClean="0"/>
              <a:t>.	</a:t>
            </a:r>
            <a:r>
              <a:rPr lang="en-US" dirty="0" smtClean="0"/>
              <a:t> </a:t>
            </a:r>
            <a:endParaRPr lang="en-US" dirty="0"/>
          </a:p>
        </p:txBody>
      </p:sp>
    </p:spTree>
    <p:extLst>
      <p:ext uri="{BB962C8B-B14F-4D97-AF65-F5344CB8AC3E}">
        <p14:creationId xmlns:p14="http://schemas.microsoft.com/office/powerpoint/2010/main" val="352089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265276" y="2990796"/>
            <a:ext cx="5690464" cy="864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u="sng" dirty="0" smtClean="0"/>
              <a:t>Use Case Diagram</a:t>
            </a:r>
            <a:endParaRPr lang="en-US" sz="4800" u="sng" dirty="0"/>
          </a:p>
        </p:txBody>
      </p:sp>
    </p:spTree>
    <p:extLst>
      <p:ext uri="{BB962C8B-B14F-4D97-AF65-F5344CB8AC3E}">
        <p14:creationId xmlns:p14="http://schemas.microsoft.com/office/powerpoint/2010/main" val="3819049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284" y="116540"/>
            <a:ext cx="9144000" cy="6665259"/>
          </a:xfrm>
          <a:prstGeom prst="rect">
            <a:avLst/>
          </a:prstGeom>
        </p:spPr>
      </p:pic>
    </p:spTree>
    <p:extLst>
      <p:ext uri="{BB962C8B-B14F-4D97-AF65-F5344CB8AC3E}">
        <p14:creationId xmlns:p14="http://schemas.microsoft.com/office/powerpoint/2010/main" val="3981635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98362" y="2990796"/>
            <a:ext cx="5188442" cy="864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u="sng" dirty="0" smtClean="0"/>
              <a:t>Activity Diagram</a:t>
            </a:r>
            <a:endParaRPr lang="en-US" sz="4800" u="sng" dirty="0"/>
          </a:p>
        </p:txBody>
      </p:sp>
      <p:sp>
        <p:nvSpPr>
          <p:cNvPr id="5" name="Title 1"/>
          <p:cNvSpPr txBox="1">
            <a:spLocks/>
          </p:cNvSpPr>
          <p:nvPr/>
        </p:nvSpPr>
        <p:spPr>
          <a:xfrm>
            <a:off x="4305189" y="3854827"/>
            <a:ext cx="3574788" cy="57715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u="sng" dirty="0" smtClean="0"/>
              <a:t>Actor: Super Admin</a:t>
            </a:r>
            <a:endParaRPr lang="en-US" sz="2800" u="sng" dirty="0"/>
          </a:p>
        </p:txBody>
      </p:sp>
    </p:spTree>
    <p:extLst>
      <p:ext uri="{BB962C8B-B14F-4D97-AF65-F5344CB8AC3E}">
        <p14:creationId xmlns:p14="http://schemas.microsoft.com/office/powerpoint/2010/main" val="1108309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99128" y="573741"/>
            <a:ext cx="9583271" cy="6042212"/>
          </a:xfrm>
          <a:prstGeom prst="rect">
            <a:avLst/>
          </a:prstGeom>
        </p:spPr>
      </p:pic>
    </p:spTree>
    <p:extLst>
      <p:ext uri="{BB962C8B-B14F-4D97-AF65-F5344CB8AC3E}">
        <p14:creationId xmlns:p14="http://schemas.microsoft.com/office/powerpoint/2010/main" val="4222759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201</TotalTime>
  <Words>373</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Rockwell</vt:lpstr>
      <vt:lpstr>Times New Roman</vt:lpstr>
      <vt:lpstr>Wingdings 3</vt:lpstr>
      <vt:lpstr>Wisp</vt:lpstr>
      <vt:lpstr> Sales Record  Under Guidance of  Internal Guide        Dr. Dharmendra Patel   by Meet Patel (17BCA061) Akshay Ramnani (17BCA094) Kartavya Vadera (17BCA114) </vt:lpstr>
      <vt:lpstr>Project 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Record  Under Guidance of  Internal Guide        Dr. Dharmendra Patel   by Meet Patel (17BCA061) Akshay Ramnani (17BCA094) Kartavya Vadera (17BCA114)</dc:title>
  <dc:creator>Meet Patel</dc:creator>
  <cp:lastModifiedBy>Meet Patel</cp:lastModifiedBy>
  <cp:revision>15</cp:revision>
  <dcterms:created xsi:type="dcterms:W3CDTF">2020-03-19T11:28:38Z</dcterms:created>
  <dcterms:modified xsi:type="dcterms:W3CDTF">2020-03-19T14:50:37Z</dcterms:modified>
</cp:coreProperties>
</file>