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20"/>
  </p:notesMasterIdLst>
  <p:sldIdLst>
    <p:sldId id="256" r:id="rId2"/>
    <p:sldId id="257" r:id="rId3"/>
    <p:sldId id="278" r:id="rId4"/>
    <p:sldId id="279" r:id="rId5"/>
    <p:sldId id="277" r:id="rId6"/>
    <p:sldId id="271" r:id="rId7"/>
    <p:sldId id="260" r:id="rId8"/>
    <p:sldId id="263" r:id="rId9"/>
    <p:sldId id="261" r:id="rId10"/>
    <p:sldId id="273" r:id="rId11"/>
    <p:sldId id="266" r:id="rId12"/>
    <p:sldId id="268" r:id="rId13"/>
    <p:sldId id="276" r:id="rId14"/>
    <p:sldId id="269" r:id="rId15"/>
    <p:sldId id="270" r:id="rId16"/>
    <p:sldId id="274" r:id="rId17"/>
    <p:sldId id="275" r:id="rId18"/>
    <p:sldId id="262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17A9"/>
    <a:srgbClr val="CF9DC7"/>
    <a:srgbClr val="D01E33"/>
    <a:srgbClr val="5B0F05"/>
    <a:srgbClr val="D9E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8F0D8"/>
          </a:solidFill>
        </a:fill>
      </a:tcStyle>
    </a:wholeTbl>
    <a:band2H>
      <a:tcTxStyle/>
      <a:tcStyle>
        <a:tcBdr/>
        <a:fill>
          <a:solidFill>
            <a:srgbClr val="FBF8EC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FDFDF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D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CEDA"/>
          </a:solidFill>
        </a:fill>
      </a:tcStyle>
    </a:wholeTbl>
    <a:band2H>
      <a:tcTxStyle/>
      <a:tcStyle>
        <a:tcBdr/>
        <a:fill>
          <a:solidFill>
            <a:srgbClr val="E8E8ED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2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732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5591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596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0739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414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618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187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905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21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64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964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698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993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931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938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412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56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C8F3-2008-4F2E-BEAE-98BD767CD192}" type="datetime1">
              <a:rPr lang="en-GB" smtClean="0"/>
              <a:t>30/07/2019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473A-FDAA-49C5-A2F8-EBAAED9F6075}" type="datetime1">
              <a:rPr lang="en-GB" smtClean="0"/>
              <a:t>30/07/2019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93EC-EB95-4D44-B198-737CF5413A56}" type="datetime1">
              <a:rPr lang="en-GB" smtClean="0"/>
              <a:t>30/07/2019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B381-6596-4AB3-B55D-98AA2F88FDBC}" type="datetime1">
              <a:rPr lang="en-GB" smtClean="0"/>
              <a:t>30/07/2019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F004-C23F-47C0-8EFF-39A230F0387F}" type="datetime1">
              <a:rPr lang="en-GB" smtClean="0"/>
              <a:t>30/07/2019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E953-0234-43BA-95B0-050E0824F41B}" type="datetime1">
              <a:rPr lang="en-GB" smtClean="0"/>
              <a:t>30/07/2019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BDA3-4272-4FCB-B5DF-A9B926B67F60}" type="datetime1">
              <a:rPr lang="en-GB" smtClean="0"/>
              <a:t>30/07/2019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8F78-C057-49AA-A4B9-EA342A47A73F}" type="datetime1">
              <a:rPr lang="en-GB" smtClean="0"/>
              <a:t>30/07/2019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5359-3E6A-4BFC-BABA-2ACB86799E1D}" type="datetime1">
              <a:rPr lang="en-GB" smtClean="0"/>
              <a:t>30/07/2019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8CF1-53F5-40DE-A3C9-CCBF1EB134D4}" type="datetime1">
              <a:rPr lang="en-GB" smtClean="0"/>
              <a:t>30/07/2019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84F5-5DB1-4022-AEBE-6749DA8F0F2F}" type="datetime1">
              <a:rPr lang="en-GB" smtClean="0"/>
              <a:t>30/07/2019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E5649-3DE3-462B-93F9-60483F743E7D}" type="datetime1">
              <a:rPr lang="en-GB" smtClean="0"/>
              <a:t>30/07/2019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c101.cse.iitk.ac.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utor.cse.iitk.ac.i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tk.ac.in/ccnew/index.php/13-network/99-how-to-use-ssl-vp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courses.iitk.ac.in/esc101_hind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KIu9yen5n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EFwa5Owp0-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90600" y="4114800"/>
            <a:ext cx="10363200" cy="144655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11430000" cy="2171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Introduction to Programming,</a:t>
            </a:r>
          </a:p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Basic Structure of C Programs</a:t>
            </a:r>
            <a:endParaRPr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661279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  Piyush</a:t>
            </a:r>
            <a:r>
              <a:rPr lang="en-IN" sz="4000" dirty="0">
                <a:latin typeface="Garamond" panose="02020404030301010803" pitchFamily="18" charset="0"/>
              </a:rPr>
              <a:t>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Rai</a:t>
            </a:r>
          </a:p>
          <a:p>
            <a:endParaRPr lang="en-IN" sz="44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234049-7B92-4B72-8790-BB94533C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Computers and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932B-80BA-4D23-912C-E4867982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5626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A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better alternative </a:t>
            </a:r>
            <a:r>
              <a:rPr lang="en-IN" sz="3000" dirty="0">
                <a:latin typeface="Garamond" panose="02020404030301010803" pitchFamily="18" charset="0"/>
              </a:rPr>
              <a:t>would be to write our programs in a language that is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Easy for us to write/understand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Easy to port it to different types of computer hardware </a:t>
            </a:r>
            <a:r>
              <a:rPr lang="en-IN" dirty="0">
                <a:solidFill>
                  <a:srgbClr val="FF0000"/>
                </a:solidFill>
                <a:latin typeface="Garamond" panose="02020404030301010803" pitchFamily="18" charset="0"/>
              </a:rPr>
              <a:t>without re-writing </a:t>
            </a:r>
            <a:r>
              <a:rPr lang="en-IN" dirty="0">
                <a:latin typeface="Garamond" panose="02020404030301010803" pitchFamily="18" charset="0"/>
              </a:rPr>
              <a:t>the code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b="1" u="sng" dirty="0">
                <a:latin typeface="Garamond" panose="02020404030301010803" pitchFamily="18" charset="0"/>
              </a:rPr>
              <a:t>High-level</a:t>
            </a:r>
            <a:r>
              <a:rPr lang="en-IN" sz="3000" dirty="0">
                <a:latin typeface="Garamond" panose="02020404030301010803" pitchFamily="18" charset="0"/>
              </a:rPr>
              <a:t> programming languages like C make it possible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89BDA0F-B6C5-4C3F-BCEC-F197C2AFC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826885"/>
            <a:ext cx="2587625" cy="1597025"/>
          </a:xfrm>
          <a:prstGeom prst="roundRect">
            <a:avLst>
              <a:gd name="adj" fmla="val 16667"/>
            </a:avLst>
          </a:prstGeom>
          <a:solidFill>
            <a:srgbClr val="B2E389"/>
          </a:solidFill>
          <a:ln w="936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endParaRPr lang="en-US" altLang="en-US" sz="2400" dirty="0">
              <a:solidFill>
                <a:srgbClr val="FF0000"/>
              </a:solidFill>
              <a:ea typeface="ＭＳ Ｐゴシック" pitchFamily="32" charset="-128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A46748B4-86A3-4EAD-8D77-67507D165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284085"/>
            <a:ext cx="1063625" cy="606425"/>
          </a:xfrm>
          <a:prstGeom prst="rightArrow">
            <a:avLst>
              <a:gd name="adj1" fmla="val 50000"/>
              <a:gd name="adj2" fmla="val 50109"/>
            </a:avLst>
          </a:prstGeom>
          <a:solidFill>
            <a:srgbClr val="B2E389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1BAF2F3D-2A87-4171-9516-47D90DC18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284085"/>
            <a:ext cx="1063625" cy="606425"/>
          </a:xfrm>
          <a:prstGeom prst="rightArrow">
            <a:avLst>
              <a:gd name="adj1" fmla="val 50000"/>
              <a:gd name="adj2" fmla="val 50109"/>
            </a:avLst>
          </a:prstGeom>
          <a:solidFill>
            <a:srgbClr val="B2E389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5BCC7467-0FD7-4DEB-93E1-72F3C9465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170708"/>
            <a:ext cx="1600199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Program in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C language 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D837CDD9-9BE2-41F6-8AAD-B0F964F7C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700" y="5207885"/>
            <a:ext cx="386225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Equivalent Machine Language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program on target 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8B4DC-86C6-4670-87EE-DF19D41E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2800" y="6202252"/>
            <a:ext cx="2844800" cy="365125"/>
          </a:xfrm>
        </p:spPr>
        <p:txBody>
          <a:bodyPr/>
          <a:lstStyle/>
          <a:p>
            <a:fld id="{86CB4B4D-7CA3-9044-876B-883B54F8677D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E6789-2A39-4E16-A428-126607A0292B}"/>
              </a:ext>
            </a:extLst>
          </p:cNvPr>
          <p:cNvSpPr txBox="1"/>
          <p:nvPr/>
        </p:nvSpPr>
        <p:spPr>
          <a:xfrm>
            <a:off x="4199648" y="5099855"/>
            <a:ext cx="23086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FF0000"/>
                </a:solidFill>
                <a:ea typeface="ＭＳ Ｐゴシック" pitchFamily="32" charset="-128"/>
              </a:rPr>
              <a:t>Compiler</a:t>
            </a:r>
            <a:r>
              <a:rPr lang="en-US" altLang="en-US" sz="3200" dirty="0">
                <a:ea typeface="ＭＳ Ｐゴシック" pitchFamily="32" charset="-128"/>
              </a:rPr>
              <a:t>  </a:t>
            </a:r>
          </a:p>
          <a:p>
            <a:r>
              <a:rPr lang="en-US" altLang="en-US" sz="3200" dirty="0">
                <a:ea typeface="ＭＳ Ｐゴシック" pitchFamily="32" charset="-128"/>
              </a:rPr>
              <a:t>   for C</a:t>
            </a:r>
          </a:p>
        </p:txBody>
      </p:sp>
    </p:spTree>
    <p:extLst>
      <p:ext uri="{BB962C8B-B14F-4D97-AF65-F5344CB8AC3E}">
        <p14:creationId xmlns:p14="http://schemas.microsoft.com/office/powerpoint/2010/main" val="368916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/>
      <p:bldP spid="1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Low-level vs High-level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932B-80BA-4D23-912C-E4867982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5626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Low-level: Form is closer to what the machine’s hardware understands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600" dirty="0">
                <a:latin typeface="Garamond" panose="02020404030301010803" pitchFamily="18" charset="0"/>
              </a:rPr>
              <a:t>Examples: Machine Language, Assembly Language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High-level: Form is closer to what humans understand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600" dirty="0">
                <a:latin typeface="Garamond" panose="02020404030301010803" pitchFamily="18" charset="0"/>
              </a:rPr>
              <a:t>Examples: C, C++, Python, etc</a:t>
            </a:r>
          </a:p>
        </p:txBody>
      </p: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41BAED33-C246-470D-9A8F-7E2A543C6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2" y="1447800"/>
            <a:ext cx="5181600" cy="272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0D911-B5D4-4645-A55E-12CCCFFC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290EF-48C6-439D-8112-D0D34B3A9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00" y="1657350"/>
            <a:ext cx="2324100" cy="1771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73BE6-1341-4978-BD58-606AC96D0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0416" y="1539876"/>
            <a:ext cx="2203184" cy="2209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EACF2D-44D0-4029-8D63-4E6D7049574E}"/>
              </a:ext>
            </a:extLst>
          </p:cNvPr>
          <p:cNvSpPr/>
          <p:nvPr/>
        </p:nvSpPr>
        <p:spPr>
          <a:xfrm>
            <a:off x="6096000" y="1696354"/>
            <a:ext cx="2514600" cy="184785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1A6BDF-1BB1-47CE-BA87-8D72AFBA5725}"/>
              </a:ext>
            </a:extLst>
          </p:cNvPr>
          <p:cNvSpPr/>
          <p:nvPr/>
        </p:nvSpPr>
        <p:spPr>
          <a:xfrm>
            <a:off x="8755467" y="1472753"/>
            <a:ext cx="2514600" cy="2305271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DC6DC1-F381-49E6-91D1-0A17DDB8254C}"/>
              </a:ext>
            </a:extLst>
          </p:cNvPr>
          <p:cNvSpPr txBox="1"/>
          <p:nvPr/>
        </p:nvSpPr>
        <p:spPr>
          <a:xfrm>
            <a:off x="5902718" y="3593358"/>
            <a:ext cx="2214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     High-level </a:t>
            </a:r>
          </a:p>
          <a:p>
            <a:r>
              <a:rPr lang="en-IN" dirty="0"/>
              <a:t>      (example: 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7080E7-5F3A-468A-98D6-D9ED9B28241D}"/>
              </a:ext>
            </a:extLst>
          </p:cNvPr>
          <p:cNvSpPr txBox="1"/>
          <p:nvPr/>
        </p:nvSpPr>
        <p:spPr>
          <a:xfrm>
            <a:off x="8707098" y="3799214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    Low-level </a:t>
            </a:r>
          </a:p>
          <a:p>
            <a:r>
              <a:rPr lang="en-IN" dirty="0"/>
              <a:t>(example: Assembly)</a:t>
            </a:r>
          </a:p>
        </p:txBody>
      </p:sp>
    </p:spTree>
    <p:extLst>
      <p:ext uri="{BB962C8B-B14F-4D97-AF65-F5344CB8AC3E}">
        <p14:creationId xmlns:p14="http://schemas.microsoft.com/office/powerpoint/2010/main" val="384922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96962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Programming Cycle for High-Level Language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D7CDA34-91B5-476E-8A33-B479624F3DFA}"/>
              </a:ext>
            </a:extLst>
          </p:cNvPr>
          <p:cNvSpPr/>
          <p:nvPr/>
        </p:nvSpPr>
        <p:spPr>
          <a:xfrm>
            <a:off x="771747" y="2567856"/>
            <a:ext cx="1666653" cy="7158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Write/Edit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A06A948-E7F1-4153-9B97-27A8D94957C5}"/>
              </a:ext>
            </a:extLst>
          </p:cNvPr>
          <p:cNvSpPr/>
          <p:nvPr/>
        </p:nvSpPr>
        <p:spPr>
          <a:xfrm>
            <a:off x="3238500" y="2567854"/>
            <a:ext cx="1295400" cy="71589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Compile</a:t>
            </a:r>
          </a:p>
          <a:p>
            <a:pPr algn="ctr"/>
            <a:endParaRPr lang="en-IN" dirty="0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9ACB79BF-0D50-42EB-A297-30D813DFD8A5}"/>
              </a:ext>
            </a:extLst>
          </p:cNvPr>
          <p:cNvSpPr/>
          <p:nvPr/>
        </p:nvSpPr>
        <p:spPr>
          <a:xfrm>
            <a:off x="5715000" y="2325135"/>
            <a:ext cx="2895600" cy="1096963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Compilation Succeeded ?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3D91074-988D-4E45-B769-79FA659987D6}"/>
              </a:ext>
            </a:extLst>
          </p:cNvPr>
          <p:cNvSpPr/>
          <p:nvPr/>
        </p:nvSpPr>
        <p:spPr>
          <a:xfrm>
            <a:off x="9202734" y="5251773"/>
            <a:ext cx="902881" cy="42334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Done</a:t>
            </a:r>
          </a:p>
          <a:p>
            <a:pPr algn="ctr"/>
            <a:endParaRPr lang="en-IN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60ACE19-B844-49A1-8CEB-E0FCE7BF4444}"/>
              </a:ext>
            </a:extLst>
          </p:cNvPr>
          <p:cNvSpPr/>
          <p:nvPr/>
        </p:nvSpPr>
        <p:spPr>
          <a:xfrm>
            <a:off x="2445045" y="2833598"/>
            <a:ext cx="8001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B50D67E8-D8DD-40E9-95AE-1DD22C68E736}"/>
              </a:ext>
            </a:extLst>
          </p:cNvPr>
          <p:cNvSpPr/>
          <p:nvPr/>
        </p:nvSpPr>
        <p:spPr>
          <a:xfrm>
            <a:off x="4531242" y="2730853"/>
            <a:ext cx="118375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8FF0FD4F-402D-4B11-8A0F-83A09D487118}"/>
              </a:ext>
            </a:extLst>
          </p:cNvPr>
          <p:cNvSpPr/>
          <p:nvPr/>
        </p:nvSpPr>
        <p:spPr>
          <a:xfrm>
            <a:off x="8567184" y="2730853"/>
            <a:ext cx="65877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EE55E4-1C8C-478B-9D39-EF07F08A8900}"/>
              </a:ext>
            </a:extLst>
          </p:cNvPr>
          <p:cNvSpPr/>
          <p:nvPr/>
        </p:nvSpPr>
        <p:spPr>
          <a:xfrm>
            <a:off x="7084828" y="3431622"/>
            <a:ext cx="100454" cy="458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B07C6A1-D214-4130-B3E3-CD21C816206D}"/>
              </a:ext>
            </a:extLst>
          </p:cNvPr>
          <p:cNvSpPr/>
          <p:nvPr/>
        </p:nvSpPr>
        <p:spPr>
          <a:xfrm>
            <a:off x="1675293" y="3763964"/>
            <a:ext cx="5409535" cy="125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2C5D0C6E-56B5-4679-9382-1BA3FBC0082D}"/>
              </a:ext>
            </a:extLst>
          </p:cNvPr>
          <p:cNvSpPr/>
          <p:nvPr/>
        </p:nvSpPr>
        <p:spPr>
          <a:xfrm>
            <a:off x="1536663" y="3283747"/>
            <a:ext cx="217708" cy="606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1A905306-F923-4A02-9852-CCCB170C3ECF}"/>
              </a:ext>
            </a:extLst>
          </p:cNvPr>
          <p:cNvSpPr/>
          <p:nvPr/>
        </p:nvSpPr>
        <p:spPr>
          <a:xfrm rot="5400000" flipV="1">
            <a:off x="9478040" y="3369694"/>
            <a:ext cx="39872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37573D1B-3251-41B2-A9B9-75AE455521DF}"/>
              </a:ext>
            </a:extLst>
          </p:cNvPr>
          <p:cNvSpPr/>
          <p:nvPr/>
        </p:nvSpPr>
        <p:spPr>
          <a:xfrm>
            <a:off x="8333780" y="3740502"/>
            <a:ext cx="2640791" cy="1301374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Got Expected Output?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BB24E4-F220-4942-BC5F-ADE65411A8B2}"/>
              </a:ext>
            </a:extLst>
          </p:cNvPr>
          <p:cNvSpPr/>
          <p:nvPr/>
        </p:nvSpPr>
        <p:spPr>
          <a:xfrm>
            <a:off x="1614696" y="4317071"/>
            <a:ext cx="6732924" cy="143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F3EB521-3131-433D-A572-015158D32142}"/>
              </a:ext>
            </a:extLst>
          </p:cNvPr>
          <p:cNvSpPr/>
          <p:nvPr/>
        </p:nvSpPr>
        <p:spPr>
          <a:xfrm>
            <a:off x="1600172" y="3893536"/>
            <a:ext cx="111430" cy="51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BA6FB33C-832F-4CE0-A570-55B2C4BE67FB}"/>
              </a:ext>
            </a:extLst>
          </p:cNvPr>
          <p:cNvSpPr/>
          <p:nvPr/>
        </p:nvSpPr>
        <p:spPr>
          <a:xfrm>
            <a:off x="9579397" y="5041876"/>
            <a:ext cx="174203" cy="225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49F2792-5EE2-4D4E-B81C-514AD80E186B}"/>
              </a:ext>
            </a:extLst>
          </p:cNvPr>
          <p:cNvSpPr/>
          <p:nvPr/>
        </p:nvSpPr>
        <p:spPr>
          <a:xfrm>
            <a:off x="9225960" y="2567853"/>
            <a:ext cx="902881" cy="8089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Run</a:t>
            </a:r>
          </a:p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0E2544-70EC-4474-8721-3266652EB7EB}"/>
              </a:ext>
            </a:extLst>
          </p:cNvPr>
          <p:cNvSpPr txBox="1"/>
          <p:nvPr/>
        </p:nvSpPr>
        <p:spPr>
          <a:xfrm>
            <a:off x="7896930" y="391974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196685-7B0E-4681-BFF8-CEAFE0AD512A}"/>
              </a:ext>
            </a:extLst>
          </p:cNvPr>
          <p:cNvSpPr txBox="1"/>
          <p:nvPr/>
        </p:nvSpPr>
        <p:spPr>
          <a:xfrm>
            <a:off x="8887583" y="489491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6A93C0-90DB-46E4-BAD5-068D2A2B9036}"/>
              </a:ext>
            </a:extLst>
          </p:cNvPr>
          <p:cNvSpPr/>
          <p:nvPr/>
        </p:nvSpPr>
        <p:spPr>
          <a:xfrm>
            <a:off x="10974571" y="4189299"/>
            <a:ext cx="629885" cy="14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A0C8B2-1EFB-4DFA-AF53-7E08161DD538}"/>
              </a:ext>
            </a:extLst>
          </p:cNvPr>
          <p:cNvSpPr/>
          <p:nvPr/>
        </p:nvSpPr>
        <p:spPr>
          <a:xfrm>
            <a:off x="11462784" y="2833598"/>
            <a:ext cx="127148" cy="135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AFB339FA-A8C8-4730-B4EC-46A2B5F32257}"/>
              </a:ext>
            </a:extLst>
          </p:cNvPr>
          <p:cNvSpPr/>
          <p:nvPr/>
        </p:nvSpPr>
        <p:spPr>
          <a:xfrm rot="10800000">
            <a:off x="10135485" y="2757397"/>
            <a:ext cx="13169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239B34-1F9B-453A-B53B-BAD3D84FD4D4}"/>
              </a:ext>
            </a:extLst>
          </p:cNvPr>
          <p:cNvSpPr txBox="1"/>
          <p:nvPr/>
        </p:nvSpPr>
        <p:spPr>
          <a:xfrm>
            <a:off x="10524720" y="4273564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  YES</a:t>
            </a:r>
          </a:p>
          <a:p>
            <a:r>
              <a:rPr lang="en-IN" sz="1400" dirty="0"/>
              <a:t>(more inputs?)</a:t>
            </a:r>
          </a:p>
        </p:txBody>
      </p:sp>
      <p:sp>
        <p:nvSpPr>
          <p:cNvPr id="55" name="Slide Number Placeholder 3">
            <a:extLst>
              <a:ext uri="{FF2B5EF4-FFF2-40B4-BE49-F238E27FC236}">
                <a16:creationId xmlns:a16="http://schemas.microsoft.com/office/drawing/2014/main" id="{DAE1C5E3-417E-46E0-ACDA-22A65E37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631" y="6256563"/>
            <a:ext cx="2844800" cy="365125"/>
          </a:xfrm>
        </p:spPr>
        <p:txBody>
          <a:bodyPr/>
          <a:lstStyle/>
          <a:p>
            <a:fld id="{86CB4B4D-7CA3-9044-876B-883B54F8677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B065BB-64C8-4B5D-A65E-F6E7DBB37038}"/>
              </a:ext>
            </a:extLst>
          </p:cNvPr>
          <p:cNvSpPr txBox="1"/>
          <p:nvPr/>
        </p:nvSpPr>
        <p:spPr>
          <a:xfrm>
            <a:off x="8471172" y="229396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B08F54-2365-4771-B964-5CFE6C8946A0}"/>
              </a:ext>
            </a:extLst>
          </p:cNvPr>
          <p:cNvSpPr txBox="1"/>
          <p:nvPr/>
        </p:nvSpPr>
        <p:spPr>
          <a:xfrm>
            <a:off x="7192862" y="343162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F12A7C-AFDA-4600-BD84-4F5E87FAF209}"/>
              </a:ext>
            </a:extLst>
          </p:cNvPr>
          <p:cNvSpPr txBox="1"/>
          <p:nvPr/>
        </p:nvSpPr>
        <p:spPr>
          <a:xfrm>
            <a:off x="542377" y="5701138"/>
            <a:ext cx="11388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>
                <a:latin typeface="Garamond" panose="02020404030301010803" pitchFamily="18" charset="0"/>
              </a:rPr>
              <a:t>Note: Some high-level languages are not compiled but use an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“interpreter” </a:t>
            </a:r>
          </a:p>
          <a:p>
            <a:r>
              <a:rPr lang="en-IN" sz="3000" dirty="0">
                <a:latin typeface="Garamond" panose="02020404030301010803" pitchFamily="18" charset="0"/>
              </a:rPr>
              <a:t>to communicate with the hardware (Example: Python, MATLAB, etc)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2BCEE-9EC4-4F82-9C46-B613DB06E9CE}"/>
              </a:ext>
            </a:extLst>
          </p:cNvPr>
          <p:cNvSpPr txBox="1"/>
          <p:nvPr/>
        </p:nvSpPr>
        <p:spPr>
          <a:xfrm>
            <a:off x="4809837" y="150239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Garamond" panose="02020404030301010803" pitchFamily="18" charset="0"/>
              </a:rPr>
              <a:t>(The typical cycle)</a:t>
            </a:r>
          </a:p>
        </p:txBody>
      </p:sp>
    </p:spTree>
    <p:extLst>
      <p:ext uri="{BB962C8B-B14F-4D97-AF65-F5344CB8AC3E}">
        <p14:creationId xmlns:p14="http://schemas.microsoft.com/office/powerpoint/2010/main" val="224861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 animBg="1"/>
      <p:bldP spid="52" grpId="0" animBg="1"/>
      <p:bldP spid="53" grpId="0" animBg="1"/>
      <p:bldP spid="54" grpId="0"/>
      <p:bldP spid="56" grpId="0"/>
      <p:bldP spid="57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The C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932B-80BA-4D23-912C-E4867982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5626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A high-level programming language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Originally developed by Dennis Ritchie (1972) to design the UNIX operating system and applications running on UNIX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Widely used. Many operating systems, and even parts of many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other</a:t>
            </a:r>
            <a:r>
              <a:rPr lang="en-IN" sz="3000" dirty="0">
                <a:latin typeface="Garamond" panose="02020404030301010803" pitchFamily="18" charset="0"/>
              </a:rPr>
              <a:t> programming languages such as Python were developed using C </a:t>
            </a:r>
            <a:r>
              <a:rPr lang="en-IN" sz="3000" dirty="0">
                <a:latin typeface="Garamond" panose="02020404030301010803" pitchFamily="18" charset="0"/>
                <a:sym typeface="Wingdings" panose="05000000000000000000" pitchFamily="2" charset="2"/>
              </a:rPr>
              <a:t> </a:t>
            </a:r>
            <a:endParaRPr lang="en-IN" sz="3000" dirty="0">
              <a:latin typeface="Garamond" panose="020204040303010108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You are going to learn C language in this course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latin typeface="Garamond" panose="02020404030301010803" pitchFamily="18" charset="0"/>
              </a:rPr>
              <a:t>Be patient at the beginning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latin typeface="Garamond" panose="02020404030301010803" pitchFamily="18" charset="0"/>
              </a:rPr>
              <a:t>Some things may seem unfamiliar, strange for few days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latin typeface="Garamond" panose="02020404030301010803" pitchFamily="18" charset="0"/>
              </a:rPr>
              <a:t>Will get used to these very quickly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latin typeface="Garamond" panose="02020404030301010803" pitchFamily="18" charset="0"/>
              </a:rPr>
              <a:t>Best way to learn a new language – speak it and practice! (on </a:t>
            </a:r>
            <a:r>
              <a:rPr lang="en-IN" sz="2400" dirty="0" err="1">
                <a:latin typeface="Garamond" panose="02020404030301010803" pitchFamily="18" charset="0"/>
              </a:rPr>
              <a:t>Prutor</a:t>
            </a:r>
            <a:r>
              <a:rPr lang="en-IN" sz="2400" dirty="0">
                <a:latin typeface="Garamond" panose="02020404030301010803" pitchFamily="18" charset="0"/>
                <a:sym typeface="Wingdings" panose="05000000000000000000" pitchFamily="2" charset="2"/>
              </a:rPr>
              <a:t> and other places)</a:t>
            </a:r>
            <a:endParaRPr lang="en-IN" sz="24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8B4DC-86C6-4670-87EE-DF19D41E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650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 Simple C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8B4DC-86C6-4670-87EE-DF19D41E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B7BDB0-9779-48D2-A147-A2A443548799}"/>
              </a:ext>
            </a:extLst>
          </p:cNvPr>
          <p:cNvSpPr/>
          <p:nvPr/>
        </p:nvSpPr>
        <p:spPr>
          <a:xfrm>
            <a:off x="1371600" y="2057400"/>
            <a:ext cx="9105900" cy="3124200"/>
          </a:xfrm>
          <a:prstGeom prst="roundRect">
            <a:avLst/>
          </a:prstGeom>
          <a:solidFill>
            <a:schemeClr val="bg1"/>
          </a:solidFill>
          <a:ln>
            <a:solidFill>
              <a:srgbClr val="CF9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sz="3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altLang="en-US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(“Welcome to ESC101”);</a:t>
            </a:r>
          </a:p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A61E16-25DB-418C-90ED-9993B455CC8E}"/>
              </a:ext>
            </a:extLst>
          </p:cNvPr>
          <p:cNvSpPr/>
          <p:nvPr/>
        </p:nvSpPr>
        <p:spPr>
          <a:xfrm>
            <a:off x="990600" y="5476588"/>
            <a:ext cx="1036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latin typeface="Garamond" panose="02020404030301010803" pitchFamily="18" charset="0"/>
              </a:rPr>
              <a:t>The program prints “</a:t>
            </a:r>
            <a:r>
              <a:rPr lang="en-GB" sz="3200" dirty="0">
                <a:solidFill>
                  <a:srgbClr val="FF0000"/>
                </a:solidFill>
                <a:latin typeface="Garamond" panose="02020404030301010803" pitchFamily="18" charset="0"/>
              </a:rPr>
              <a:t>Welcome to ESC101</a:t>
            </a:r>
            <a:r>
              <a:rPr lang="en-GB" sz="3200" dirty="0">
                <a:latin typeface="Garamond" panose="02020404030301010803" pitchFamily="18" charset="0"/>
              </a:rPr>
              <a:t>” (without the quotes) </a:t>
            </a:r>
          </a:p>
        </p:txBody>
      </p:sp>
    </p:spTree>
    <p:extLst>
      <p:ext uri="{BB962C8B-B14F-4D97-AF65-F5344CB8AC3E}">
        <p14:creationId xmlns:p14="http://schemas.microsoft.com/office/powerpoint/2010/main" val="276265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Structure of A Simple C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8B4DC-86C6-4670-87EE-DF19D41E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B7BDB0-9779-48D2-A147-A2A443548799}"/>
              </a:ext>
            </a:extLst>
          </p:cNvPr>
          <p:cNvSpPr/>
          <p:nvPr/>
        </p:nvSpPr>
        <p:spPr>
          <a:xfrm>
            <a:off x="2933700" y="2037342"/>
            <a:ext cx="9105900" cy="3124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sz="3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altLang="en-US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(“Welcome to ESC101”);</a:t>
            </a:r>
          </a:p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C281C4-B3F5-4A9B-B644-0954FCCDFE1E}"/>
              </a:ext>
            </a:extLst>
          </p:cNvPr>
          <p:cNvSpPr/>
          <p:nvPr/>
        </p:nvSpPr>
        <p:spPr>
          <a:xfrm>
            <a:off x="3124200" y="2418342"/>
            <a:ext cx="4800600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57B005-7DC9-4D23-A86B-BA124997373C}"/>
              </a:ext>
            </a:extLst>
          </p:cNvPr>
          <p:cNvSpPr/>
          <p:nvPr/>
        </p:nvSpPr>
        <p:spPr>
          <a:xfrm>
            <a:off x="3124200" y="2968491"/>
            <a:ext cx="2781300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66C3BE-EF9D-4AF7-B894-F09F89E3DCD5}"/>
              </a:ext>
            </a:extLst>
          </p:cNvPr>
          <p:cNvSpPr/>
          <p:nvPr/>
        </p:nvSpPr>
        <p:spPr>
          <a:xfrm>
            <a:off x="3924300" y="3516110"/>
            <a:ext cx="7497844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70624C-3301-4048-880B-53E6852D4EE4}"/>
              </a:ext>
            </a:extLst>
          </p:cNvPr>
          <p:cNvSpPr/>
          <p:nvPr/>
        </p:nvSpPr>
        <p:spPr>
          <a:xfrm>
            <a:off x="3924300" y="4065501"/>
            <a:ext cx="2286000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9F2B7-E07B-49B5-A432-2F565EBFDF21}"/>
              </a:ext>
            </a:extLst>
          </p:cNvPr>
          <p:cNvSpPr/>
          <p:nvPr/>
        </p:nvSpPr>
        <p:spPr>
          <a:xfrm>
            <a:off x="5962650" y="2955339"/>
            <a:ext cx="247650" cy="457200"/>
          </a:xfrm>
          <a:prstGeom prst="rect">
            <a:avLst/>
          </a:prstGeom>
          <a:solidFill>
            <a:schemeClr val="tx2">
              <a:lumMod val="60000"/>
              <a:lumOff val="40000"/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FC3F5B-2D73-4C38-9D53-EDC59164F419}"/>
              </a:ext>
            </a:extLst>
          </p:cNvPr>
          <p:cNvSpPr/>
          <p:nvPr/>
        </p:nvSpPr>
        <p:spPr>
          <a:xfrm>
            <a:off x="3152775" y="4628142"/>
            <a:ext cx="247650" cy="457200"/>
          </a:xfrm>
          <a:prstGeom prst="rect">
            <a:avLst/>
          </a:prstGeom>
          <a:solidFill>
            <a:schemeClr val="tx2">
              <a:lumMod val="60000"/>
              <a:lumOff val="40000"/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697481-CC76-43C8-82FB-5A8AC74A024B}"/>
              </a:ext>
            </a:extLst>
          </p:cNvPr>
          <p:cNvSpPr/>
          <p:nvPr/>
        </p:nvSpPr>
        <p:spPr>
          <a:xfrm>
            <a:off x="11468100" y="3516110"/>
            <a:ext cx="201694" cy="457200"/>
          </a:xfrm>
          <a:prstGeom prst="rect">
            <a:avLst/>
          </a:prstGeom>
          <a:solidFill>
            <a:srgbClr val="7030A0">
              <a:alpha val="43000"/>
            </a:srgb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E53317-64A8-4C88-90E5-8DD68C183725}"/>
              </a:ext>
            </a:extLst>
          </p:cNvPr>
          <p:cNvSpPr/>
          <p:nvPr/>
        </p:nvSpPr>
        <p:spPr>
          <a:xfrm>
            <a:off x="6286500" y="4082711"/>
            <a:ext cx="201694" cy="457200"/>
          </a:xfrm>
          <a:prstGeom prst="rect">
            <a:avLst/>
          </a:prstGeom>
          <a:solidFill>
            <a:srgbClr val="7030A0">
              <a:alpha val="43000"/>
            </a:srgb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B70D2F5-74B8-499A-9EFF-E13038490981}"/>
              </a:ext>
            </a:extLst>
          </p:cNvPr>
          <p:cNvSpPr/>
          <p:nvPr/>
        </p:nvSpPr>
        <p:spPr>
          <a:xfrm>
            <a:off x="7696200" y="1208243"/>
            <a:ext cx="4267200" cy="1013480"/>
          </a:xfrm>
          <a:prstGeom prst="wedgeRoundRectCallout">
            <a:avLst>
              <a:gd name="adj1" fmla="val -70271"/>
              <a:gd name="adj2" fmla="val 68692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Tells C compiler to include the </a:t>
            </a:r>
            <a:r>
              <a:rPr lang="en-IN" dirty="0">
                <a:solidFill>
                  <a:srgbClr val="FF0000"/>
                </a:solidFill>
              </a:rPr>
              <a:t>standard input/output library </a:t>
            </a:r>
            <a:r>
              <a:rPr lang="en-IN" b="1" dirty="0" err="1">
                <a:solidFill>
                  <a:schemeClr val="tx1"/>
                </a:solidFill>
              </a:rPr>
              <a:t>stdio.h</a:t>
            </a:r>
            <a:r>
              <a:rPr lang="en-IN" dirty="0">
                <a:solidFill>
                  <a:schemeClr val="tx1"/>
                </a:solidFill>
              </a:rPr>
              <a:t> (collection of </a:t>
            </a:r>
            <a:r>
              <a:rPr lang="en-IN" b="1" dirty="0">
                <a:solidFill>
                  <a:srgbClr val="4117A9"/>
                </a:solidFill>
              </a:rPr>
              <a:t>functions</a:t>
            </a:r>
            <a:r>
              <a:rPr lang="en-IN" dirty="0">
                <a:solidFill>
                  <a:schemeClr val="tx1"/>
                </a:solidFill>
              </a:rPr>
              <a:t> such as </a:t>
            </a:r>
            <a:r>
              <a:rPr lang="en-IN" dirty="0" err="1">
                <a:solidFill>
                  <a:schemeClr val="tx1"/>
                </a:solidFill>
              </a:rPr>
              <a:t>printf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dirty="0" err="1">
                <a:solidFill>
                  <a:schemeClr val="tx1"/>
                </a:solidFill>
              </a:rPr>
              <a:t>scanf</a:t>
            </a:r>
            <a:r>
              <a:rPr lang="en-IN" dirty="0">
                <a:solidFill>
                  <a:schemeClr val="tx1"/>
                </a:solidFill>
              </a:rPr>
              <a:t>, etc)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1F3AD245-B8C8-4DEC-9EE6-1B91ED1C6C57}"/>
              </a:ext>
            </a:extLst>
          </p:cNvPr>
          <p:cNvSpPr/>
          <p:nvPr/>
        </p:nvSpPr>
        <p:spPr>
          <a:xfrm>
            <a:off x="390525" y="1046408"/>
            <a:ext cx="3175620" cy="1148488"/>
          </a:xfrm>
          <a:prstGeom prst="wedgeRoundRectCallout">
            <a:avLst>
              <a:gd name="adj1" fmla="val 35832"/>
              <a:gd name="adj2" fmla="val 127386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Every C program’s </a:t>
            </a:r>
            <a:r>
              <a:rPr lang="en-IN" b="1" dirty="0">
                <a:solidFill>
                  <a:schemeClr val="tx1"/>
                </a:solidFill>
              </a:rPr>
              <a:t>entry point </a:t>
            </a:r>
            <a:r>
              <a:rPr lang="en-IN" dirty="0">
                <a:solidFill>
                  <a:schemeClr val="tx1"/>
                </a:solidFill>
              </a:rPr>
              <a:t>(program’s </a:t>
            </a:r>
            <a:r>
              <a:rPr lang="en-IN" b="1" dirty="0">
                <a:solidFill>
                  <a:srgbClr val="4117A9"/>
                </a:solidFill>
              </a:rPr>
              <a:t>execution</a:t>
            </a:r>
            <a:r>
              <a:rPr lang="en-IN" dirty="0">
                <a:solidFill>
                  <a:schemeClr val="tx1"/>
                </a:solidFill>
              </a:rPr>
              <a:t> starts here) is the </a:t>
            </a:r>
            <a:r>
              <a:rPr lang="en-IN" b="1" dirty="0">
                <a:solidFill>
                  <a:srgbClr val="FF0000"/>
                </a:solidFill>
              </a:rPr>
              <a:t>main</a:t>
            </a:r>
            <a:r>
              <a:rPr lang="en-IN" dirty="0">
                <a:solidFill>
                  <a:schemeClr val="tx1"/>
                </a:solidFill>
              </a:rPr>
              <a:t> function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with </a:t>
            </a:r>
            <a:r>
              <a:rPr lang="en-IN" b="1" dirty="0">
                <a:solidFill>
                  <a:schemeClr val="tx1"/>
                </a:solidFill>
              </a:rPr>
              <a:t>return type integer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0681FA6F-E98E-4E1B-BFCA-A7D6051C7C37}"/>
              </a:ext>
            </a:extLst>
          </p:cNvPr>
          <p:cNvSpPr/>
          <p:nvPr/>
        </p:nvSpPr>
        <p:spPr>
          <a:xfrm>
            <a:off x="8406469" y="4500451"/>
            <a:ext cx="3290053" cy="857711"/>
          </a:xfrm>
          <a:prstGeom prst="wedgeRoundRectCallout">
            <a:avLst>
              <a:gd name="adj1" fmla="val 45931"/>
              <a:gd name="adj2" fmla="val -107158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Every statement in a C program must end with </a:t>
            </a:r>
            <a:r>
              <a:rPr lang="en-IN" dirty="0">
                <a:solidFill>
                  <a:srgbClr val="FF0000"/>
                </a:solidFill>
              </a:rPr>
              <a:t>semi-colon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060481A4-E7DB-4BBA-B1B8-778723A4288D}"/>
              </a:ext>
            </a:extLst>
          </p:cNvPr>
          <p:cNvSpPr/>
          <p:nvPr/>
        </p:nvSpPr>
        <p:spPr>
          <a:xfrm>
            <a:off x="501075" y="3502823"/>
            <a:ext cx="3009900" cy="642420"/>
          </a:xfrm>
          <a:prstGeom prst="wedgeRoundRectCallout">
            <a:avLst>
              <a:gd name="adj1" fmla="val 62887"/>
              <a:gd name="adj2" fmla="val 5642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rgbClr val="FF0000"/>
                </a:solidFill>
              </a:rPr>
              <a:t>printf</a:t>
            </a:r>
            <a:r>
              <a:rPr lang="en-IN" dirty="0">
                <a:solidFill>
                  <a:schemeClr val="tx1"/>
                </a:solidFill>
              </a:rPr>
              <a:t> function prints a user specified output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53287AD1-8A9C-4A61-834E-1069D0707C1D}"/>
              </a:ext>
            </a:extLst>
          </p:cNvPr>
          <p:cNvSpPr/>
          <p:nvPr/>
        </p:nvSpPr>
        <p:spPr>
          <a:xfrm>
            <a:off x="3924299" y="4904460"/>
            <a:ext cx="3860157" cy="830996"/>
          </a:xfrm>
          <a:prstGeom prst="wedgeRoundRectCallout">
            <a:avLst>
              <a:gd name="adj1" fmla="val -15367"/>
              <a:gd name="adj2" fmla="val -97111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The main function must return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an integer (return 0 means </a:t>
            </a:r>
            <a:r>
              <a:rPr lang="en-IN" dirty="0">
                <a:solidFill>
                  <a:srgbClr val="FF0000"/>
                </a:solidFill>
              </a:rPr>
              <a:t>successful execution</a:t>
            </a:r>
            <a:r>
              <a:rPr lang="en-IN" dirty="0">
                <a:solidFill>
                  <a:schemeClr val="tx1"/>
                </a:solidFill>
              </a:rPr>
              <a:t> of program)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D9D6A986-7FCE-4929-A246-EE5C23F1F1DA}"/>
              </a:ext>
            </a:extLst>
          </p:cNvPr>
          <p:cNvSpPr/>
          <p:nvPr/>
        </p:nvSpPr>
        <p:spPr>
          <a:xfrm>
            <a:off x="7981950" y="2563718"/>
            <a:ext cx="1809750" cy="857711"/>
          </a:xfrm>
          <a:prstGeom prst="wedgeRoundRectCallout">
            <a:avLst>
              <a:gd name="adj1" fmla="val -147926"/>
              <a:gd name="adj2" fmla="val 27053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main function must open with </a:t>
            </a:r>
            <a:r>
              <a:rPr lang="en-IN" dirty="0">
                <a:solidFill>
                  <a:srgbClr val="FF0000"/>
                </a:solidFill>
              </a:rPr>
              <a:t>left curly brace </a:t>
            </a:r>
            <a:r>
              <a:rPr lang="en-IN" dirty="0">
                <a:solidFill>
                  <a:schemeClr val="tx1"/>
                </a:solidFill>
              </a:rPr>
              <a:t>{</a:t>
            </a: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BC490E92-929F-435B-8BC3-3EDEE97F8B15}"/>
              </a:ext>
            </a:extLst>
          </p:cNvPr>
          <p:cNvSpPr/>
          <p:nvPr/>
        </p:nvSpPr>
        <p:spPr>
          <a:xfrm flipH="1">
            <a:off x="402938" y="4608470"/>
            <a:ext cx="1908750" cy="857711"/>
          </a:xfrm>
          <a:prstGeom prst="wedgeRoundRectCallout">
            <a:avLst>
              <a:gd name="adj1" fmla="val -93242"/>
              <a:gd name="adj2" fmla="val -18601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main function must close with </a:t>
            </a:r>
            <a:r>
              <a:rPr lang="en-IN" dirty="0">
                <a:solidFill>
                  <a:srgbClr val="FF0000"/>
                </a:solidFill>
              </a:rPr>
              <a:t>right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curly brace </a:t>
            </a:r>
            <a:r>
              <a:rPr lang="en-I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7AC3E-730A-4E5B-AC25-15C1005F88EF}"/>
              </a:ext>
            </a:extLst>
          </p:cNvPr>
          <p:cNvSpPr txBox="1"/>
          <p:nvPr/>
        </p:nvSpPr>
        <p:spPr>
          <a:xfrm>
            <a:off x="1129996" y="5981832"/>
            <a:ext cx="11162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(“Welcome to ESC101”) </a:t>
            </a: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and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 </a:t>
            </a: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are </a:t>
            </a:r>
            <a:r>
              <a:rPr lang="en-US" altLang="en-US" sz="2400" dirty="0">
                <a:solidFill>
                  <a:srgbClr val="FF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‘statements’ </a:t>
            </a: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in the above  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code. Each C statement must end with a semi-colon ;</a:t>
            </a:r>
            <a:endParaRPr lang="en-IN" sz="2400" dirty="0">
              <a:latin typeface="Garamond" panose="020204040303010108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52E9B0-6388-44E0-94ED-23D20DCDBA6D}"/>
              </a:ext>
            </a:extLst>
          </p:cNvPr>
          <p:cNvSpPr/>
          <p:nvPr/>
        </p:nvSpPr>
        <p:spPr>
          <a:xfrm>
            <a:off x="1116512" y="6051180"/>
            <a:ext cx="10846887" cy="639763"/>
          </a:xfrm>
          <a:prstGeom prst="rect">
            <a:avLst/>
          </a:prstGeom>
          <a:solidFill>
            <a:schemeClr val="accent4">
              <a:lumMod val="60000"/>
              <a:lumOff val="40000"/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15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7" grpId="0" animBg="1"/>
      <p:bldP spid="18" grpId="0" animBg="1"/>
      <p:bldP spid="12" grpId="0" animBg="1"/>
      <p:bldP spid="13" grpId="0" animBg="1"/>
      <p:bldP spid="19" grpId="0" animBg="1"/>
      <p:bldP spid="20" grpId="0" animBg="1"/>
      <p:bldP spid="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7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Another Simple C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8B4DC-86C6-4670-87EE-DF19D41E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B7BDB0-9779-48D2-A147-A2A443548799}"/>
              </a:ext>
            </a:extLst>
          </p:cNvPr>
          <p:cNvSpPr/>
          <p:nvPr/>
        </p:nvSpPr>
        <p:spPr>
          <a:xfrm>
            <a:off x="266700" y="1245848"/>
            <a:ext cx="8041493" cy="4697657"/>
          </a:xfrm>
          <a:prstGeom prst="roundRect">
            <a:avLst/>
          </a:prstGeom>
          <a:solidFill>
            <a:schemeClr val="bg1"/>
          </a:solidFill>
          <a:ln>
            <a:solidFill>
              <a:srgbClr val="CF9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include &lt;</a:t>
            </a:r>
            <a:r>
              <a:rPr lang="en-US" altLang="en-US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main ()  {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a = 1;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 = 2;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c;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a + b;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%d”, c);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A61E16-25DB-418C-90ED-9993B455CC8E}"/>
              </a:ext>
            </a:extLst>
          </p:cNvPr>
          <p:cNvSpPr/>
          <p:nvPr/>
        </p:nvSpPr>
        <p:spPr>
          <a:xfrm>
            <a:off x="422956" y="6032559"/>
            <a:ext cx="952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latin typeface="Garamond" panose="02020404030301010803" pitchFamily="18" charset="0"/>
              </a:rPr>
              <a:t>The program prints the message “</a:t>
            </a:r>
            <a:r>
              <a:rPr lang="en-GB" sz="3200" dirty="0">
                <a:solidFill>
                  <a:srgbClr val="FF0000"/>
                </a:solidFill>
                <a:latin typeface="Garamond" panose="02020404030301010803" pitchFamily="18" charset="0"/>
              </a:rPr>
              <a:t>Result is 3</a:t>
            </a:r>
            <a:r>
              <a:rPr lang="en-GB" sz="3200" dirty="0">
                <a:latin typeface="Garamond" panose="02020404030301010803" pitchFamily="18" charset="0"/>
              </a:rPr>
              <a:t>”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0D3D26-750B-49FA-A216-2B97D276B6B7}"/>
              </a:ext>
            </a:extLst>
          </p:cNvPr>
          <p:cNvSpPr/>
          <p:nvPr/>
        </p:nvSpPr>
        <p:spPr>
          <a:xfrm>
            <a:off x="9260693" y="825441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65FE8E-70E4-4D1A-9E4E-C77F0B258D74}"/>
              </a:ext>
            </a:extLst>
          </p:cNvPr>
          <p:cNvSpPr/>
          <p:nvPr/>
        </p:nvSpPr>
        <p:spPr>
          <a:xfrm>
            <a:off x="10632293" y="825441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B599-9CC5-4CEA-9D2D-B6ABEB830D43}"/>
              </a:ext>
            </a:extLst>
          </p:cNvPr>
          <p:cNvSpPr txBox="1"/>
          <p:nvPr/>
        </p:nvSpPr>
        <p:spPr>
          <a:xfrm>
            <a:off x="9372600" y="13033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26F10-9BE6-4199-82C6-3CE5BA7BA09C}"/>
              </a:ext>
            </a:extLst>
          </p:cNvPr>
          <p:cNvSpPr txBox="1"/>
          <p:nvPr/>
        </p:nvSpPr>
        <p:spPr>
          <a:xfrm>
            <a:off x="10744200" y="131298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IN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4623FC-9ACC-4D12-A268-70C38082D771}"/>
              </a:ext>
            </a:extLst>
          </p:cNvPr>
          <p:cNvSpPr/>
          <p:nvPr/>
        </p:nvSpPr>
        <p:spPr>
          <a:xfrm>
            <a:off x="9985127" y="2172682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1A457C-5FDE-4CF3-A0C4-4F43E2A42A03}"/>
              </a:ext>
            </a:extLst>
          </p:cNvPr>
          <p:cNvSpPr txBox="1"/>
          <p:nvPr/>
        </p:nvSpPr>
        <p:spPr>
          <a:xfrm>
            <a:off x="10097034" y="266022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IN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EBEC1-9AF8-431C-867E-A5A63E5D7219}"/>
              </a:ext>
            </a:extLst>
          </p:cNvPr>
          <p:cNvSpPr txBox="1"/>
          <p:nvPr/>
        </p:nvSpPr>
        <p:spPr>
          <a:xfrm>
            <a:off x="9372600" y="78386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IN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58E4E4-7FCE-4FB4-98B3-273B64B2368D}"/>
              </a:ext>
            </a:extLst>
          </p:cNvPr>
          <p:cNvSpPr txBox="1"/>
          <p:nvPr/>
        </p:nvSpPr>
        <p:spPr>
          <a:xfrm>
            <a:off x="10744200" y="78386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IN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59E753-18EB-4C1B-A0E7-2CED956D8A7A}"/>
              </a:ext>
            </a:extLst>
          </p:cNvPr>
          <p:cNvSpPr txBox="1"/>
          <p:nvPr/>
        </p:nvSpPr>
        <p:spPr>
          <a:xfrm>
            <a:off x="10069301" y="211702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IN" sz="3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50FBCE-2225-4B1D-B7BC-FC4104B81BB8}"/>
              </a:ext>
            </a:extLst>
          </p:cNvPr>
          <p:cNvSpPr/>
          <p:nvPr/>
        </p:nvSpPr>
        <p:spPr>
          <a:xfrm>
            <a:off x="1519552" y="2440046"/>
            <a:ext cx="1376048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4A86E7-4AA0-47E3-96F4-03AA91B39C44}"/>
              </a:ext>
            </a:extLst>
          </p:cNvPr>
          <p:cNvSpPr/>
          <p:nvPr/>
        </p:nvSpPr>
        <p:spPr>
          <a:xfrm>
            <a:off x="2973192" y="2440729"/>
            <a:ext cx="1009381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35868B-0A38-4A39-AFDB-26071F1F95BE}"/>
              </a:ext>
            </a:extLst>
          </p:cNvPr>
          <p:cNvSpPr/>
          <p:nvPr/>
        </p:nvSpPr>
        <p:spPr>
          <a:xfrm>
            <a:off x="1519187" y="2971800"/>
            <a:ext cx="1376048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9FA9A1-307D-4CEA-B234-53B22F1FF5D5}"/>
              </a:ext>
            </a:extLst>
          </p:cNvPr>
          <p:cNvSpPr/>
          <p:nvPr/>
        </p:nvSpPr>
        <p:spPr>
          <a:xfrm>
            <a:off x="2973192" y="2971800"/>
            <a:ext cx="1009381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210EFE-2683-4425-AE13-1C9624C25DC7}"/>
              </a:ext>
            </a:extLst>
          </p:cNvPr>
          <p:cNvSpPr/>
          <p:nvPr/>
        </p:nvSpPr>
        <p:spPr>
          <a:xfrm>
            <a:off x="1519186" y="3489142"/>
            <a:ext cx="1454005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76CA2C-FF11-40E0-BAEF-0ABBAFB34E59}"/>
              </a:ext>
            </a:extLst>
          </p:cNvPr>
          <p:cNvSpPr/>
          <p:nvPr/>
        </p:nvSpPr>
        <p:spPr>
          <a:xfrm>
            <a:off x="1519185" y="4020213"/>
            <a:ext cx="2463388" cy="419982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C33E1-4512-4410-B5C2-0159F8314140}"/>
              </a:ext>
            </a:extLst>
          </p:cNvPr>
          <p:cNvSpPr txBox="1"/>
          <p:nvPr/>
        </p:nvSpPr>
        <p:spPr>
          <a:xfrm>
            <a:off x="8536350" y="3830652"/>
            <a:ext cx="344196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= and + are </a:t>
            </a:r>
            <a:r>
              <a:rPr lang="en-IN" sz="2000" dirty="0">
                <a:solidFill>
                  <a:srgbClr val="FF0000"/>
                </a:solidFill>
              </a:rPr>
              <a:t>“operators”</a:t>
            </a:r>
          </a:p>
          <a:p>
            <a:endParaRPr lang="en-IN" sz="2000" dirty="0"/>
          </a:p>
          <a:p>
            <a:r>
              <a:rPr lang="en-IN" sz="2000" dirty="0"/>
              <a:t>= is </a:t>
            </a:r>
            <a:r>
              <a:rPr lang="en-IN" sz="2000" dirty="0">
                <a:solidFill>
                  <a:srgbClr val="FF0000"/>
                </a:solidFill>
              </a:rPr>
              <a:t>assignment</a:t>
            </a:r>
            <a:r>
              <a:rPr lang="en-IN" sz="2000" dirty="0"/>
              <a:t> operator</a:t>
            </a:r>
          </a:p>
          <a:p>
            <a:endParaRPr lang="en-IN" sz="2000" dirty="0"/>
          </a:p>
          <a:p>
            <a:r>
              <a:rPr lang="en-IN" sz="2000" dirty="0"/>
              <a:t>+ is </a:t>
            </a:r>
            <a:r>
              <a:rPr lang="en-IN" sz="2000" dirty="0">
                <a:solidFill>
                  <a:srgbClr val="FF0000"/>
                </a:solidFill>
              </a:rPr>
              <a:t>addition</a:t>
            </a:r>
            <a:r>
              <a:rPr lang="en-IN" sz="2000" dirty="0"/>
              <a:t> operator</a:t>
            </a:r>
          </a:p>
          <a:p>
            <a:endParaRPr lang="en-IN" sz="2000" dirty="0"/>
          </a:p>
          <a:p>
            <a:r>
              <a:rPr lang="en-IN" sz="2000" dirty="0" err="1"/>
              <a:t>a+b</a:t>
            </a:r>
            <a:r>
              <a:rPr lang="en-IN" sz="2000" dirty="0"/>
              <a:t> is an </a:t>
            </a:r>
            <a:r>
              <a:rPr lang="en-IN" sz="2000" dirty="0">
                <a:solidFill>
                  <a:srgbClr val="FF0000"/>
                </a:solidFill>
              </a:rPr>
              <a:t>“expression”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64B1A1-BA28-4E61-8B8C-197DD261F016}"/>
              </a:ext>
            </a:extLst>
          </p:cNvPr>
          <p:cNvSpPr/>
          <p:nvPr/>
        </p:nvSpPr>
        <p:spPr>
          <a:xfrm>
            <a:off x="4419600" y="2120858"/>
            <a:ext cx="5141445" cy="9064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Each </a:t>
            </a:r>
            <a:r>
              <a:rPr lang="en-IN" sz="2000" b="1" dirty="0">
                <a:solidFill>
                  <a:schemeClr val="tx1"/>
                </a:solidFill>
              </a:rPr>
              <a:t>variable’s</a:t>
            </a:r>
            <a:r>
              <a:rPr lang="en-IN" sz="2000" dirty="0"/>
              <a:t> </a:t>
            </a:r>
            <a:r>
              <a:rPr lang="en-IN" sz="2000" b="1" dirty="0">
                <a:solidFill>
                  <a:srgbClr val="FFFF00"/>
                </a:solidFill>
              </a:rPr>
              <a:t>declaration</a:t>
            </a:r>
            <a:r>
              <a:rPr lang="en-IN" sz="2000" dirty="0"/>
              <a:t> creates a “box” big enough to store it at a </a:t>
            </a:r>
            <a:r>
              <a:rPr lang="en-IN" sz="2000" b="1" dirty="0">
                <a:solidFill>
                  <a:srgbClr val="92D050"/>
                </a:solidFill>
              </a:rPr>
              <a:t>location</a:t>
            </a:r>
            <a:r>
              <a:rPr lang="en-IN" sz="2000" dirty="0"/>
              <a:t> in computer’s </a:t>
            </a:r>
          </a:p>
          <a:p>
            <a:pPr algn="ctr"/>
            <a:r>
              <a:rPr lang="en-IN" sz="2000" dirty="0"/>
              <a:t>main memory (RAM)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ADC98E8-FF61-4D5A-A247-00B86643599C}"/>
              </a:ext>
            </a:extLst>
          </p:cNvPr>
          <p:cNvSpPr/>
          <p:nvPr/>
        </p:nvSpPr>
        <p:spPr>
          <a:xfrm>
            <a:off x="5032177" y="3167631"/>
            <a:ext cx="3705423" cy="7233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Assigning a value to the variable writes that value in the box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EC75E3-EF18-4B60-9844-212DE068441B}"/>
              </a:ext>
            </a:extLst>
          </p:cNvPr>
          <p:cNvCxnSpPr>
            <a:cxnSpLocks/>
          </p:cNvCxnSpPr>
          <p:nvPr/>
        </p:nvCxnSpPr>
        <p:spPr>
          <a:xfrm flipH="1">
            <a:off x="1192927" y="1312982"/>
            <a:ext cx="652515" cy="26160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45C3A6-400D-49DD-A93F-8EC8735CFA37}"/>
              </a:ext>
            </a:extLst>
          </p:cNvPr>
          <p:cNvCxnSpPr>
            <a:cxnSpLocks/>
          </p:cNvCxnSpPr>
          <p:nvPr/>
        </p:nvCxnSpPr>
        <p:spPr>
          <a:xfrm>
            <a:off x="2176684" y="1312982"/>
            <a:ext cx="1059423" cy="443945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57F995-6E0B-4480-8CC1-13E3E9220998}"/>
              </a:ext>
            </a:extLst>
          </p:cNvPr>
          <p:cNvCxnSpPr>
            <a:cxnSpLocks/>
          </p:cNvCxnSpPr>
          <p:nvPr/>
        </p:nvCxnSpPr>
        <p:spPr>
          <a:xfrm>
            <a:off x="2037044" y="1332760"/>
            <a:ext cx="936147" cy="85451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B7243F1-A187-4141-9C34-608C6A565281}"/>
              </a:ext>
            </a:extLst>
          </p:cNvPr>
          <p:cNvSpPr/>
          <p:nvPr/>
        </p:nvSpPr>
        <p:spPr>
          <a:xfrm>
            <a:off x="639076" y="996734"/>
            <a:ext cx="3279189" cy="3187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Spaces are okay at some places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F36B15-D8CB-459C-A5DB-971E810A75E0}"/>
              </a:ext>
            </a:extLst>
          </p:cNvPr>
          <p:cNvCxnSpPr>
            <a:cxnSpLocks/>
          </p:cNvCxnSpPr>
          <p:nvPr/>
        </p:nvCxnSpPr>
        <p:spPr>
          <a:xfrm>
            <a:off x="2133600" y="1332760"/>
            <a:ext cx="1637298" cy="87179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7A990F-A6E7-4CC3-A1D5-812E19EB0A2F}"/>
              </a:ext>
            </a:extLst>
          </p:cNvPr>
          <p:cNvCxnSpPr>
            <a:cxnSpLocks/>
          </p:cNvCxnSpPr>
          <p:nvPr/>
        </p:nvCxnSpPr>
        <p:spPr>
          <a:xfrm>
            <a:off x="2058797" y="1312982"/>
            <a:ext cx="5027803" cy="345160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09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/>
      <p:bldP spid="9" grpId="0"/>
      <p:bldP spid="11" grpId="0" animBg="1"/>
      <p:bldP spid="12" grpId="0"/>
      <p:bldP spid="13" grpId="0"/>
      <p:bldP spid="15" grpId="0"/>
      <p:bldP spid="16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8" grpId="0" animBg="1"/>
      <p:bldP spid="32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Multiple Ways of Writing Code: Same Effect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8B4DC-86C6-4670-87EE-DF19D41E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CC92DE-EE10-4AD9-AD23-F3DA0C806371}"/>
              </a:ext>
            </a:extLst>
          </p:cNvPr>
          <p:cNvSpPr/>
          <p:nvPr/>
        </p:nvSpPr>
        <p:spPr>
          <a:xfrm>
            <a:off x="685800" y="1371600"/>
            <a:ext cx="3581400" cy="20574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include &lt;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main ()  {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a = 1;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 = 2;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c;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a + b;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%d”, c);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30954-5868-4FA4-AC29-C5B7D5FBFFBC}"/>
              </a:ext>
            </a:extLst>
          </p:cNvPr>
          <p:cNvSpPr/>
          <p:nvPr/>
        </p:nvSpPr>
        <p:spPr>
          <a:xfrm>
            <a:off x="8229600" y="1505098"/>
            <a:ext cx="3429000" cy="1905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include &lt;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main ()  {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a = 1;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 = 2;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c = a + b;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%d”, c);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DCA6BC-3C04-47E4-BE8F-504622FEE36F}"/>
              </a:ext>
            </a:extLst>
          </p:cNvPr>
          <p:cNvSpPr/>
          <p:nvPr/>
        </p:nvSpPr>
        <p:spPr>
          <a:xfrm>
            <a:off x="4492258" y="1219200"/>
            <a:ext cx="3505200" cy="24384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include &lt;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main ()  {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a;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c;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1;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= 2;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a + b;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%d”, c);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ctr"/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2F5694-53E0-4B84-BE46-AEEAF86DC404}"/>
              </a:ext>
            </a:extLst>
          </p:cNvPr>
          <p:cNvSpPr/>
          <p:nvPr/>
        </p:nvSpPr>
        <p:spPr>
          <a:xfrm>
            <a:off x="687572" y="4114800"/>
            <a:ext cx="3579628" cy="216306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include &lt;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main ()  {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1; 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= 2;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a + b;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%d”, c);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ctr"/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8D0D69-070D-49EB-B58F-A850913E9879}"/>
              </a:ext>
            </a:extLst>
          </p:cNvPr>
          <p:cNvSpPr/>
          <p:nvPr/>
        </p:nvSpPr>
        <p:spPr>
          <a:xfrm>
            <a:off x="4492258" y="4267200"/>
            <a:ext cx="3429000" cy="178206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include &lt;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main ()  {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a=1,b=2,c;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a + b;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%d”, c);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6C6F0A-55A9-483B-933F-81C6155863ED}"/>
              </a:ext>
            </a:extLst>
          </p:cNvPr>
          <p:cNvSpPr txBox="1"/>
          <p:nvPr/>
        </p:nvSpPr>
        <p:spPr>
          <a:xfrm>
            <a:off x="2971800" y="6368534"/>
            <a:ext cx="370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And other possible ways too…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8BD2F9D-DE4C-4686-8A20-9B54F419D4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4079358"/>
            <a:ext cx="2065013" cy="2065013"/>
          </a:xfrm>
          <a:prstGeom prst="rect">
            <a:avLst/>
          </a:prstGeom>
        </p:spPr>
      </p:pic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F192A611-E7CE-4807-A66C-DC91C9A9C432}"/>
              </a:ext>
            </a:extLst>
          </p:cNvPr>
          <p:cNvSpPr/>
          <p:nvPr/>
        </p:nvSpPr>
        <p:spPr>
          <a:xfrm>
            <a:off x="2801526" y="4419599"/>
            <a:ext cx="1143000" cy="369299"/>
          </a:xfrm>
          <a:prstGeom prst="wedgeRoundRectCallout">
            <a:avLst>
              <a:gd name="adj1" fmla="val -90958"/>
              <a:gd name="adj2" fmla="val 5318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Shortcut</a:t>
            </a: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1CBF589F-E50E-4A8C-95A7-012BDA50B925}"/>
              </a:ext>
            </a:extLst>
          </p:cNvPr>
          <p:cNvSpPr/>
          <p:nvPr/>
        </p:nvSpPr>
        <p:spPr>
          <a:xfrm>
            <a:off x="7003316" y="4597159"/>
            <a:ext cx="1143000" cy="369299"/>
          </a:xfrm>
          <a:prstGeom prst="wedgeRoundRectCallout">
            <a:avLst>
              <a:gd name="adj1" fmla="val -90958"/>
              <a:gd name="adj2" fmla="val 5318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Shortcut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9BCDE7-5E9C-4049-A620-99F5606F4111}"/>
              </a:ext>
            </a:extLst>
          </p:cNvPr>
          <p:cNvSpPr/>
          <p:nvPr/>
        </p:nvSpPr>
        <p:spPr>
          <a:xfrm>
            <a:off x="8676165" y="2437203"/>
            <a:ext cx="1600200" cy="210895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E85DD717-9AA5-4954-B278-F59F32D2FA2F}"/>
              </a:ext>
            </a:extLst>
          </p:cNvPr>
          <p:cNvSpPr/>
          <p:nvPr/>
        </p:nvSpPr>
        <p:spPr>
          <a:xfrm>
            <a:off x="10754835" y="2169446"/>
            <a:ext cx="1045530" cy="369299"/>
          </a:xfrm>
          <a:prstGeom prst="wedgeRoundRectCallout">
            <a:avLst>
              <a:gd name="adj1" fmla="val -90958"/>
              <a:gd name="adj2" fmla="val 5318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Shortcut</a:t>
            </a: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013A8161-310C-411B-B558-D7CE926361CA}"/>
              </a:ext>
            </a:extLst>
          </p:cNvPr>
          <p:cNvSpPr/>
          <p:nvPr/>
        </p:nvSpPr>
        <p:spPr>
          <a:xfrm>
            <a:off x="6328670" y="1737869"/>
            <a:ext cx="1744987" cy="637056"/>
          </a:xfrm>
          <a:prstGeom prst="wedgeRoundRectCallout">
            <a:avLst>
              <a:gd name="adj1" fmla="val -59680"/>
              <a:gd name="adj2" fmla="val 4539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Declare all then assign values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E03E15-4207-47FD-BE43-8368218DA328}"/>
              </a:ext>
            </a:extLst>
          </p:cNvPr>
          <p:cNvSpPr/>
          <p:nvPr/>
        </p:nvSpPr>
        <p:spPr>
          <a:xfrm>
            <a:off x="4728470" y="1707186"/>
            <a:ext cx="1382235" cy="637056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1EDFA6-B4B9-4742-9E57-72436583D32E}"/>
              </a:ext>
            </a:extLst>
          </p:cNvPr>
          <p:cNvSpPr/>
          <p:nvPr/>
        </p:nvSpPr>
        <p:spPr>
          <a:xfrm>
            <a:off x="4719347" y="2374925"/>
            <a:ext cx="1382235" cy="637056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ular Callout 33">
            <a:extLst>
              <a:ext uri="{FF2B5EF4-FFF2-40B4-BE49-F238E27FC236}">
                <a16:creationId xmlns:a16="http://schemas.microsoft.com/office/drawing/2014/main" id="{B4650867-1CB7-4167-929C-42183047C086}"/>
              </a:ext>
            </a:extLst>
          </p:cNvPr>
          <p:cNvSpPr/>
          <p:nvPr/>
        </p:nvSpPr>
        <p:spPr>
          <a:xfrm>
            <a:off x="6711832" y="2792582"/>
            <a:ext cx="2061803" cy="1639597"/>
          </a:xfrm>
          <a:prstGeom prst="wedgeRectCallout">
            <a:avLst>
              <a:gd name="adj1" fmla="val 98678"/>
              <a:gd name="adj2" fmla="val 543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will I remember all this?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07B714A-7A4A-4CCD-9AD6-558249DD8E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0" y="1769567"/>
            <a:ext cx="2065013" cy="2065013"/>
          </a:xfrm>
          <a:prstGeom prst="rect">
            <a:avLst/>
          </a:prstGeom>
        </p:spPr>
      </p:pic>
      <p:sp>
        <p:nvSpPr>
          <p:cNvPr id="44" name="Rectangular Callout 34">
            <a:extLst>
              <a:ext uri="{FF2B5EF4-FFF2-40B4-BE49-F238E27FC236}">
                <a16:creationId xmlns:a16="http://schemas.microsoft.com/office/drawing/2014/main" id="{21A66F89-8258-4E3B-BF9B-A0E9B8CC1E2D}"/>
              </a:ext>
            </a:extLst>
          </p:cNvPr>
          <p:cNvSpPr/>
          <p:nvPr/>
        </p:nvSpPr>
        <p:spPr>
          <a:xfrm>
            <a:off x="2162896" y="1069039"/>
            <a:ext cx="3701784" cy="1937101"/>
          </a:xfrm>
          <a:prstGeom prst="wedgeRectCallout">
            <a:avLst>
              <a:gd name="adj1" fmla="val -70647"/>
              <a:gd name="adj2" fmla="val -452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Explore, practice. It will take only a few days to internalize.</a:t>
            </a:r>
          </a:p>
          <a:p>
            <a:pPr algn="ctr"/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need to mug!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08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 animBg="1"/>
      <p:bldP spid="24" grpId="0" animBg="1"/>
      <p:bldP spid="32" grpId="0" animBg="1"/>
      <p:bldP spid="33" grpId="0" animBg="1"/>
      <p:bldP spid="17" grpId="0"/>
      <p:bldP spid="18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The ‘</a:t>
            </a:r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printf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’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932B-80BA-4D23-912C-E4867982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5626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A function used for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printing the outputs </a:t>
            </a:r>
            <a:r>
              <a:rPr lang="en-IN" sz="3000" dirty="0">
                <a:latin typeface="Garamond" panose="02020404030301010803" pitchFamily="18" charset="0"/>
              </a:rPr>
              <a:t>of the C program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Prints the outputs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in a format specified by us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We have already seen some simple examples of usage of </a:t>
            </a:r>
            <a:r>
              <a:rPr lang="en-IN" sz="3000" dirty="0" err="1">
                <a:latin typeface="Garamond" panose="02020404030301010803" pitchFamily="18" charset="0"/>
              </a:rPr>
              <a:t>printf</a:t>
            </a: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3000" dirty="0">
                <a:latin typeface="Garamond" panose="02020404030301010803" pitchFamily="18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3000" dirty="0">
                <a:latin typeface="Garamond" panose="02020404030301010803" pitchFamily="18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8B4DC-86C6-4670-87EE-DF19D41E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E57DE-A112-4F1D-9C53-E5FC29A767C6}"/>
              </a:ext>
            </a:extLst>
          </p:cNvPr>
          <p:cNvSpPr txBox="1"/>
          <p:nvPr/>
        </p:nvSpPr>
        <p:spPr>
          <a:xfrm>
            <a:off x="1905000" y="2852678"/>
            <a:ext cx="79496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en-US" sz="3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(“Welcome to ESC101”);</a:t>
            </a:r>
          </a:p>
          <a:p>
            <a:endParaRPr lang="en-US" altLang="en-US" sz="3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3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%d”, c);</a:t>
            </a:r>
            <a:endParaRPr lang="en-IN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E4F0F0-279E-4610-A9B3-AD9DD1FE0644}"/>
              </a:ext>
            </a:extLst>
          </p:cNvPr>
          <p:cNvSpPr/>
          <p:nvPr/>
        </p:nvSpPr>
        <p:spPr>
          <a:xfrm>
            <a:off x="3962400" y="3463926"/>
            <a:ext cx="5181600" cy="5715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1554FD-4AD3-47EC-BDAD-A5B002D7270F}"/>
              </a:ext>
            </a:extLst>
          </p:cNvPr>
          <p:cNvSpPr/>
          <p:nvPr/>
        </p:nvSpPr>
        <p:spPr>
          <a:xfrm>
            <a:off x="3962400" y="5063980"/>
            <a:ext cx="3886200" cy="5715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D0ED16-9DE6-42E6-863B-BD3D7D2A668A}"/>
              </a:ext>
            </a:extLst>
          </p:cNvPr>
          <p:cNvSpPr/>
          <p:nvPr/>
        </p:nvSpPr>
        <p:spPr>
          <a:xfrm>
            <a:off x="6934200" y="5060279"/>
            <a:ext cx="609600" cy="571500"/>
          </a:xfrm>
          <a:prstGeom prst="rect">
            <a:avLst/>
          </a:prstGeom>
          <a:solidFill>
            <a:srgbClr val="7030A0">
              <a:alpha val="43000"/>
            </a:srgb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345799-3D49-4BBF-8CC2-FB0C9F9D52B0}"/>
              </a:ext>
            </a:extLst>
          </p:cNvPr>
          <p:cNvSpPr/>
          <p:nvPr/>
        </p:nvSpPr>
        <p:spPr>
          <a:xfrm>
            <a:off x="8153400" y="5092794"/>
            <a:ext cx="457200" cy="571500"/>
          </a:xfrm>
          <a:prstGeom prst="rect">
            <a:avLst/>
          </a:prstGeom>
          <a:solidFill>
            <a:srgbClr val="7030A0">
              <a:alpha val="43000"/>
            </a:srgb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3EDC1C9-7697-4D7D-96F7-089F788DACC7}"/>
              </a:ext>
            </a:extLst>
          </p:cNvPr>
          <p:cNvSpPr/>
          <p:nvPr/>
        </p:nvSpPr>
        <p:spPr>
          <a:xfrm>
            <a:off x="7010398" y="4182436"/>
            <a:ext cx="4267201" cy="727132"/>
          </a:xfrm>
          <a:prstGeom prst="wedgeRoundRectCallout">
            <a:avLst>
              <a:gd name="adj1" fmla="val -42025"/>
              <a:gd name="adj2" fmla="val 72280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%d</a:t>
            </a:r>
            <a:r>
              <a:rPr lang="en-IN" dirty="0">
                <a:solidFill>
                  <a:schemeClr val="tx1"/>
                </a:solidFill>
              </a:rPr>
              <a:t> means that we want to print the value of an </a:t>
            </a:r>
            <a:r>
              <a:rPr lang="en-IN" b="1" dirty="0">
                <a:solidFill>
                  <a:srgbClr val="FF0000"/>
                </a:solidFill>
              </a:rPr>
              <a:t>integer</a:t>
            </a:r>
            <a:r>
              <a:rPr lang="en-IN" dirty="0">
                <a:solidFill>
                  <a:schemeClr val="tx1"/>
                </a:solidFill>
              </a:rPr>
              <a:t> variable (named c here)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EF2B5-DDE5-4D8D-BB14-41C02437C1CD}"/>
              </a:ext>
            </a:extLst>
          </p:cNvPr>
          <p:cNvSpPr txBox="1"/>
          <p:nvPr/>
        </p:nvSpPr>
        <p:spPr>
          <a:xfrm>
            <a:off x="3048000" y="5968425"/>
            <a:ext cx="5620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Garamond" panose="02020404030301010803" pitchFamily="18" charset="0"/>
              </a:rPr>
              <a:t>More on </a:t>
            </a:r>
            <a:r>
              <a:rPr lang="en-IN" sz="3200" dirty="0" err="1">
                <a:solidFill>
                  <a:srgbClr val="FF0000"/>
                </a:solidFill>
                <a:latin typeface="Garamond" panose="02020404030301010803" pitchFamily="18" charset="0"/>
              </a:rPr>
              <a:t>printf</a:t>
            </a:r>
            <a:r>
              <a:rPr lang="en-IN" sz="3200" dirty="0">
                <a:solidFill>
                  <a:srgbClr val="FF0000"/>
                </a:solidFill>
                <a:latin typeface="Garamond" panose="02020404030301010803" pitchFamily="18" charset="0"/>
              </a:rPr>
              <a:t> in the next class…</a:t>
            </a:r>
          </a:p>
        </p:txBody>
      </p:sp>
    </p:spTree>
    <p:extLst>
      <p:ext uri="{BB962C8B-B14F-4D97-AF65-F5344CB8AC3E}">
        <p14:creationId xmlns:p14="http://schemas.microsoft.com/office/powerpoint/2010/main" val="238236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932B-80BA-4D23-912C-E4867982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658600" cy="55626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Please make sure you know your section number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for ESC101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600" dirty="0">
                <a:latin typeface="Garamond" panose="02020404030301010803" pitchFamily="18" charset="0"/>
              </a:rPr>
              <a:t>Refer to the PDF file I shared on Piazza yesterday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Regularly visit the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course website</a:t>
            </a:r>
            <a:r>
              <a:rPr lang="en-IN" sz="3000" dirty="0">
                <a:latin typeface="Garamond" panose="02020404030301010803" pitchFamily="18" charset="0"/>
              </a:rPr>
              <a:t>. Slides for each lecture (and other material) will be posted there. Slides in PPTX (Power-point) and PDF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Please make sure you can access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Piazza</a:t>
            </a:r>
            <a:r>
              <a:rPr lang="en-IN" sz="3000" dirty="0">
                <a:latin typeface="Garamond" panose="02020404030301010803" pitchFamily="18" charset="0"/>
              </a:rPr>
              <a:t> (and can get email notifications of the messages posted on Piazza in real-time or digest mode)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 err="1">
                <a:latin typeface="Garamond" panose="02020404030301010803" pitchFamily="18" charset="0"/>
              </a:rPr>
              <a:t>Prutor</a:t>
            </a:r>
            <a:r>
              <a:rPr lang="en-IN" dirty="0">
                <a:latin typeface="Garamond" panose="02020404030301010803" pitchFamily="18" charset="0"/>
              </a:rPr>
              <a:t> availability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>
                <a:latin typeface="Garamond" panose="02020404030301010803" pitchFamily="18" charset="0"/>
              </a:rPr>
              <a:t>During lab hours (1400-1500, M/Tu/Wed/Thu), only in NCL labs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>
                <a:latin typeface="Garamond" panose="02020404030301010803" pitchFamily="18" charset="0"/>
              </a:rPr>
              <a:t>Outside lab hours, hostels, CC, NCL etc (NCL open till 2AM </a:t>
            </a:r>
            <a:r>
              <a:rPr lang="en-IN" sz="2400" dirty="0">
                <a:latin typeface="Garamond" panose="02020404030301010803" pitchFamily="18" charset="0"/>
                <a:sym typeface="Wingdings" panose="05000000000000000000" pitchFamily="2" charset="2"/>
              </a:rPr>
              <a:t>)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FF000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Correct </a:t>
            </a:r>
            <a:r>
              <a:rPr lang="en-IN" sz="2400" dirty="0" err="1">
                <a:solidFill>
                  <a:srgbClr val="FF000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Prutor</a:t>
            </a:r>
            <a:r>
              <a:rPr lang="en-IN" sz="2400" dirty="0">
                <a:solidFill>
                  <a:srgbClr val="FF000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 link:</a:t>
            </a:r>
            <a:r>
              <a:rPr lang="en-IN" sz="2400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IN" sz="2400" dirty="0">
                <a:latin typeface="Garamond" panose="02020404030301010803" pitchFamily="18" charset="0"/>
                <a:hlinkClick r:id="rId3"/>
              </a:rPr>
              <a:t>https://esc101.cse.iitk.ac.in/</a:t>
            </a:r>
            <a:r>
              <a:rPr lang="en-IN" sz="2400" dirty="0">
                <a:latin typeface="Garamond" panose="02020404030301010803" pitchFamily="18" charset="0"/>
              </a:rPr>
              <a:t> (</a:t>
            </a:r>
            <a:r>
              <a:rPr lang="en-IN" sz="2400" dirty="0">
                <a:latin typeface="Garamond" panose="02020404030301010803" pitchFamily="18" charset="0"/>
                <a:sym typeface="Wingdings" panose="05000000000000000000" pitchFamily="2" charset="2"/>
              </a:rPr>
              <a:t>NOT </a:t>
            </a:r>
            <a:r>
              <a:rPr lang="en-IN" sz="2400" dirty="0">
                <a:latin typeface="Garamond" panose="02020404030301010803" pitchFamily="18" charset="0"/>
                <a:hlinkClick r:id="rId4"/>
              </a:rPr>
              <a:t>https://prutor.cse.iitk.ac.in/</a:t>
            </a:r>
            <a:r>
              <a:rPr lang="en-IN" sz="2400" dirty="0">
                <a:latin typeface="Garamond" panose="02020404030301010803" pitchFamily="18" charset="0"/>
              </a:rPr>
              <a:t>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CC626-AB69-4AEA-9C4E-3597B11F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06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932B-80BA-4D23-912C-E4867982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5626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When doing login on the lab machines (Linux/Windows), use your CC id (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without @iitk.ac.in</a:t>
            </a:r>
            <a:r>
              <a:rPr lang="en-IN" sz="3000" dirty="0">
                <a:latin typeface="Garamond" panose="02020404030301010803" pitchFamily="18" charset="0"/>
              </a:rPr>
              <a:t>) and your CC password</a:t>
            </a:r>
            <a:endParaRPr lang="en-IN" sz="2600" dirty="0">
              <a:latin typeface="Garamond" panose="02020404030301010803" pitchFamily="18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When doing login on the </a:t>
            </a:r>
            <a:r>
              <a:rPr lang="en-IN" sz="3000" dirty="0" err="1">
                <a:latin typeface="Garamond" panose="02020404030301010803" pitchFamily="18" charset="0"/>
              </a:rPr>
              <a:t>Prutor</a:t>
            </a:r>
            <a:r>
              <a:rPr lang="en-IN" sz="3000" dirty="0">
                <a:latin typeface="Garamond" panose="02020404030301010803" pitchFamily="18" charset="0"/>
              </a:rPr>
              <a:t> website , use your CC id (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with @iitk.ac.in</a:t>
            </a:r>
            <a:r>
              <a:rPr lang="en-IN" sz="3000" dirty="0">
                <a:latin typeface="Garamond" panose="02020404030301010803" pitchFamily="18" charset="0"/>
              </a:rPr>
              <a:t>) and your CC password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  <a:sym typeface="Wingdings" panose="05000000000000000000" pitchFamily="2" charset="2"/>
              </a:rPr>
              <a:t>Unable to access the course website and </a:t>
            </a:r>
            <a:r>
              <a:rPr lang="en-IN" dirty="0" err="1">
                <a:latin typeface="Garamond" panose="02020404030301010803" pitchFamily="18" charset="0"/>
                <a:sym typeface="Wingdings" panose="05000000000000000000" pitchFamily="2" charset="2"/>
              </a:rPr>
              <a:t>Prutor</a:t>
            </a:r>
            <a:r>
              <a:rPr lang="en-IN" dirty="0">
                <a:latin typeface="Garamond" panose="02020404030301010803" pitchFamily="18" charset="0"/>
                <a:sym typeface="Wingdings" panose="05000000000000000000" pitchFamily="2" charset="2"/>
              </a:rPr>
              <a:t>?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>
                <a:latin typeface="Garamond" panose="02020404030301010803" pitchFamily="18" charset="0"/>
                <a:sym typeface="Wingdings" panose="05000000000000000000" pitchFamily="2" charset="2"/>
              </a:rPr>
              <a:t>Are you using a data plan on your smart phone?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>
                <a:latin typeface="Garamond" panose="02020404030301010803" pitchFamily="18" charset="0"/>
                <a:sym typeface="Wingdings" panose="05000000000000000000" pitchFamily="2" charset="2"/>
              </a:rPr>
              <a:t>Our course website, </a:t>
            </a:r>
            <a:r>
              <a:rPr lang="en-IN" sz="2400" dirty="0" err="1">
                <a:latin typeface="Garamond" panose="02020404030301010803" pitchFamily="18" charset="0"/>
                <a:sym typeface="Wingdings" panose="05000000000000000000" pitchFamily="2" charset="2"/>
              </a:rPr>
              <a:t>Prutor</a:t>
            </a:r>
            <a:r>
              <a:rPr lang="en-IN" sz="2400" dirty="0">
                <a:latin typeface="Garamond" panose="02020404030301010803" pitchFamily="18" charset="0"/>
                <a:sym typeface="Wingdings" panose="05000000000000000000" pitchFamily="2" charset="2"/>
              </a:rPr>
              <a:t> are </a:t>
            </a:r>
            <a:r>
              <a:rPr lang="en-IN" sz="2400" i="1" dirty="0">
                <a:latin typeface="Garamond" panose="02020404030301010803" pitchFamily="18" charset="0"/>
                <a:sym typeface="Wingdings" panose="05000000000000000000" pitchFamily="2" charset="2"/>
              </a:rPr>
              <a:t>internal</a:t>
            </a:r>
            <a:r>
              <a:rPr lang="en-IN" sz="2400" dirty="0">
                <a:latin typeface="Garamond" panose="02020404030301010803" pitchFamily="18" charset="0"/>
                <a:sym typeface="Wingdings" panose="05000000000000000000" pitchFamily="2" charset="2"/>
              </a:rPr>
              <a:t>, not accessible outside IITK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IN" sz="2200" dirty="0">
                <a:latin typeface="Garamond" panose="02020404030301010803" pitchFamily="18" charset="0"/>
                <a:sym typeface="Wingdings" panose="05000000000000000000" pitchFamily="2" charset="2"/>
              </a:rPr>
              <a:t>Solution 1: use IITK computers (CC, NCL, hostel)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IN" sz="2200" dirty="0">
                <a:latin typeface="Garamond" panose="02020404030301010803" pitchFamily="18" charset="0"/>
                <a:sym typeface="Wingdings" panose="05000000000000000000" pitchFamily="2" charset="2"/>
              </a:rPr>
              <a:t>Solution 2: install a VPN app on your smart phone</a:t>
            </a:r>
            <a:br>
              <a:rPr lang="en-IN" sz="2200" dirty="0">
                <a:latin typeface="Garamond" panose="02020404030301010803" pitchFamily="18" charset="0"/>
                <a:sym typeface="Wingdings" panose="05000000000000000000" pitchFamily="2" charset="2"/>
              </a:rPr>
            </a:br>
            <a:r>
              <a:rPr lang="en-IN" sz="2200" dirty="0">
                <a:latin typeface="Garamond" panose="02020404030301010803" pitchFamily="18" charset="0"/>
                <a:sym typeface="Wingdings" panose="05000000000000000000" pitchFamily="2" charset="2"/>
                <a:hlinkClick r:id="rId3"/>
              </a:rPr>
              <a:t>https://www.iitk.ac.in/ccnew/index.php/13-network/99-how-to-use-ssl-vpn</a:t>
            </a:r>
            <a:r>
              <a:rPr lang="en-IN" sz="2200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>
                <a:latin typeface="Garamond" panose="02020404030301010803" pitchFamily="18" charset="0"/>
                <a:sym typeface="Wingdings" panose="05000000000000000000" pitchFamily="2" charset="2"/>
              </a:rPr>
              <a:t>Piazza and </a:t>
            </a:r>
            <a:r>
              <a:rPr lang="en-IN" sz="2400" dirty="0" err="1">
                <a:latin typeface="Garamond" panose="02020404030301010803" pitchFamily="18" charset="0"/>
                <a:sym typeface="Wingdings" panose="05000000000000000000" pitchFamily="2" charset="2"/>
              </a:rPr>
              <a:t>Gradescope</a:t>
            </a:r>
            <a:r>
              <a:rPr lang="en-IN" sz="2400" dirty="0">
                <a:latin typeface="Garamond" panose="02020404030301010803" pitchFamily="18" charset="0"/>
                <a:sym typeface="Wingdings" panose="05000000000000000000" pitchFamily="2" charset="2"/>
              </a:rPr>
              <a:t> are accessible from all places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CC626-AB69-4AEA-9C4E-3597B11F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72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932B-80BA-4D23-912C-E4867982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5626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Hindi lecture videos of many topics in ESC101 are available online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  <a:hlinkClick r:id="rId3"/>
              </a:rPr>
              <a:t>https://onlinecourses.iitk.ac.in/esc101_hindi/</a:t>
            </a:r>
            <a:r>
              <a:rPr lang="en-IN" sz="3000" dirty="0">
                <a:latin typeface="Garamond" panose="02020404030301010803" pitchFamily="18" charset="0"/>
              </a:rPr>
              <a:t> (created by Prof. Rajat Mittal and his team, link also under References on course website)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We will soon hold some special sessions for students who do not feel very comfortable with English (will discuss what is being covered in lectures)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Will circulate a form to ask if you need it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  <a:sym typeface="Wingdings" panose="05000000000000000000" pitchFamily="2" charset="2"/>
              </a:rPr>
              <a:t>We will soon hold a special lab session for students who are not familiar with operating computers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Will circulate a form to ask if you need it</a:t>
            </a:r>
          </a:p>
          <a:p>
            <a:pPr marL="400050" lvl="1" indent="0">
              <a:buNone/>
            </a:pPr>
            <a:endParaRPr lang="en-IN" sz="2000" dirty="0"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CC626-AB69-4AEA-9C4E-3597B11F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86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Computers and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932B-80BA-4D23-912C-E4867982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5626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Computers are all around us,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in various forms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Help us perform various tasks, do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scientific computing</a:t>
            </a:r>
            <a:r>
              <a:rPr lang="en-IN" sz="3000" dirty="0">
                <a:latin typeface="Garamond" panose="02020404030301010803" pitchFamily="18" charset="0"/>
              </a:rPr>
              <a:t>, computer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simulations</a:t>
            </a:r>
            <a:r>
              <a:rPr lang="en-IN" sz="3000" dirty="0">
                <a:latin typeface="Garamond" panose="02020404030301010803" pitchFamily="18" charset="0"/>
              </a:rPr>
              <a:t>, and help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automate</a:t>
            </a:r>
            <a:r>
              <a:rPr lang="en-IN" sz="3000" dirty="0">
                <a:latin typeface="Garamond" panose="02020404030301010803" pitchFamily="18" charset="0"/>
              </a:rPr>
              <a:t> many of our day-to-day activities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To do these things, they need to be instructed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Programming facilitates this instruction or communication</a:t>
            </a:r>
          </a:p>
        </p:txBody>
      </p:sp>
      <p:pic>
        <p:nvPicPr>
          <p:cNvPr id="1026" name="Picture 2" descr="Image result for computers">
            <a:extLst>
              <a:ext uri="{FF2B5EF4-FFF2-40B4-BE49-F238E27FC236}">
                <a16:creationId xmlns:a16="http://schemas.microsoft.com/office/drawing/2014/main" id="{32E66160-92C1-4F90-9FCD-B544C5CB3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79" y="1971217"/>
            <a:ext cx="1412081" cy="141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obile phone tablet">
            <a:extLst>
              <a:ext uri="{FF2B5EF4-FFF2-40B4-BE49-F238E27FC236}">
                <a16:creationId xmlns:a16="http://schemas.microsoft.com/office/drawing/2014/main" id="{9FD146A9-5385-4F50-9F00-841ED4ADE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53496"/>
            <a:ext cx="21717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607C90A-20EA-48AC-A519-CE0AA73A1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883828"/>
            <a:ext cx="2743200" cy="169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CC626-AB69-4AEA-9C4E-3597B11F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87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6586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Programming: Some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932B-80BA-4D23-912C-E4867982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5626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Applications in Engineering (civil, chemical), Sciences, Economics, AI </a:t>
            </a:r>
            <a:r>
              <a:rPr lang="en-IN" sz="3000" dirty="0">
                <a:latin typeface="Garamond" panose="02020404030301010803" pitchFamily="18" charset="0"/>
                <a:hlinkClick r:id="rId3"/>
              </a:rPr>
              <a:t>https://www.youtube.com/watch?v=nKIu9yen5nc</a:t>
            </a:r>
            <a:r>
              <a:rPr lang="en-IN" sz="3000" dirty="0">
                <a:latin typeface="Garamond" panose="02020404030301010803" pitchFamily="18" charset="0"/>
              </a:rPr>
              <a:t> </a:t>
            </a:r>
          </a:p>
          <a:p>
            <a:pPr marL="0" indent="0"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Even artists, comedians need to code </a:t>
            </a:r>
            <a:r>
              <a:rPr lang="en-IN" sz="3000" dirty="0">
                <a:latin typeface="Garamond" panose="02020404030301010803" pitchFamily="18" charset="0"/>
                <a:sym typeface="Wingdings" panose="05000000000000000000" pitchFamily="2" charset="2"/>
              </a:rPr>
              <a:t> </a:t>
            </a:r>
            <a:r>
              <a:rPr lang="en-IN" sz="3000" dirty="0">
                <a:latin typeface="Garamond" panose="02020404030301010803" pitchFamily="18" charset="0"/>
                <a:sym typeface="Wingdings" panose="05000000000000000000" pitchFamily="2" charset="2"/>
                <a:hlinkClick r:id="rId4"/>
              </a:rPr>
              <a:t>https://www.youtube.com/watch?v=EFwa5Owp0-k</a:t>
            </a:r>
            <a:endParaRPr lang="en-IN" sz="3000" dirty="0"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Be prepared for the future – job markets changing rapidly</a:t>
            </a:r>
          </a:p>
          <a:p>
            <a:pPr marL="0" indent="0"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People who can code often deal with day-to-day problems more efficiently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CC626-AB69-4AEA-9C4E-3597B11F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54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How to Communicate with Computers?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932B-80BA-4D23-912C-E4867982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5626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We need a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language</a:t>
            </a:r>
            <a:r>
              <a:rPr lang="en-IN" sz="3000" dirty="0">
                <a:latin typeface="Garamond" panose="02020404030301010803" pitchFamily="18" charset="0"/>
              </a:rPr>
              <a:t> to communicate with the computer hardware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The language should be one that the computer’s hardware understands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</p:txBody>
      </p:sp>
      <p:pic>
        <p:nvPicPr>
          <p:cNvPr id="1026" name="Picture 2" descr="Two men sitting infront of computers communicating via tin can and string">
            <a:extLst>
              <a:ext uri="{FF2B5EF4-FFF2-40B4-BE49-F238E27FC236}">
                <a16:creationId xmlns:a16="http://schemas.microsoft.com/office/drawing/2014/main" id="{31E95E3C-6BAC-465C-97AC-EFD610ADC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514600"/>
            <a:ext cx="55245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E4C837-9253-4BB7-B37A-641A258551B2}"/>
              </a:ext>
            </a:extLst>
          </p:cNvPr>
          <p:cNvSpPr txBox="1"/>
          <p:nvPr/>
        </p:nvSpPr>
        <p:spPr>
          <a:xfrm>
            <a:off x="76200" y="6473015"/>
            <a:ext cx="3927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Picture courtesy: www.professionaladviser.com/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E9F41-9781-43A5-8FCA-4F70F44E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82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How to Communicate with Computers?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932B-80BA-4D23-912C-E4867982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5626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One way is by using the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machine language </a:t>
            </a:r>
            <a:r>
              <a:rPr lang="en-IN" sz="3000" dirty="0">
                <a:latin typeface="Garamond" panose="02020404030301010803" pitchFamily="18" charset="0"/>
              </a:rPr>
              <a:t>that the hardware understands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Every type of computer hardware has a specific machine language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However, using machine language is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tedious/unnatural </a:t>
            </a:r>
            <a:r>
              <a:rPr lang="en-IN" sz="3000" dirty="0">
                <a:latin typeface="Garamond" panose="02020404030301010803" pitchFamily="18" charset="0"/>
              </a:rPr>
              <a:t>for humans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Also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need to re-write machine code </a:t>
            </a:r>
            <a:r>
              <a:rPr lang="en-IN" sz="3000" dirty="0">
                <a:latin typeface="Garamond" panose="02020404030301010803" pitchFamily="18" charset="0"/>
              </a:rPr>
              <a:t>if we want to run the code on another computer that has a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different type of hardware </a:t>
            </a:r>
            <a:r>
              <a:rPr lang="en-IN" sz="3000" dirty="0">
                <a:latin typeface="Garamond" panose="02020404030301010803" pitchFamily="18" charset="0"/>
              </a:rPr>
              <a:t>– cumbersome </a:t>
            </a:r>
            <a:r>
              <a:rPr lang="en-IN" sz="3000" dirty="0">
                <a:latin typeface="Garamond" panose="02020404030301010803" pitchFamily="18" charset="0"/>
                <a:sym typeface="Wingdings" panose="05000000000000000000" pitchFamily="2" charset="2"/>
              </a:rPr>
              <a:t> </a:t>
            </a:r>
            <a:endParaRPr lang="en-IN" sz="3000" dirty="0">
              <a:latin typeface="Garamond" panose="020204040303010108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1CB08-8787-42B5-9BDF-173594892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590800"/>
            <a:ext cx="2667000" cy="226832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C3DAA-CBDB-4B32-A9B4-804E72F5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27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Computers and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932B-80BA-4D23-912C-E4867982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5626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A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better alternative </a:t>
            </a:r>
            <a:r>
              <a:rPr lang="en-IN" sz="3000" dirty="0">
                <a:latin typeface="Garamond" panose="02020404030301010803" pitchFamily="18" charset="0"/>
              </a:rPr>
              <a:t>would be to write our programs in a language that is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Easy for us to write/understand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Easy to port it to different types of computer hardware </a:t>
            </a:r>
            <a:r>
              <a:rPr lang="en-IN" dirty="0">
                <a:solidFill>
                  <a:srgbClr val="FF0000"/>
                </a:solidFill>
                <a:latin typeface="Garamond" panose="02020404030301010803" pitchFamily="18" charset="0"/>
              </a:rPr>
              <a:t>without re-writing </a:t>
            </a:r>
            <a:r>
              <a:rPr lang="en-IN" dirty="0">
                <a:latin typeface="Garamond" panose="02020404030301010803" pitchFamily="18" charset="0"/>
              </a:rPr>
              <a:t>the code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b="1" u="sng" dirty="0">
                <a:latin typeface="Garamond" panose="02020404030301010803" pitchFamily="18" charset="0"/>
              </a:rPr>
              <a:t>High-level</a:t>
            </a:r>
            <a:r>
              <a:rPr lang="en-IN" sz="3000" dirty="0">
                <a:latin typeface="Garamond" panose="02020404030301010803" pitchFamily="18" charset="0"/>
              </a:rPr>
              <a:t> programming languages like C make it possible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How: Write the code in a high-level language and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translate it into machine language</a:t>
            </a:r>
            <a:r>
              <a:rPr lang="en-IN" sz="3000" dirty="0">
                <a:latin typeface="Garamond" panose="02020404030301010803" pitchFamily="18" charset="0"/>
              </a:rPr>
              <a:t> using another software called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“compiler”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15A24-9323-4E1E-BE05-2E74804F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0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Grid">
  <a:themeElements>
    <a:clrScheme name="BlueGri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CD882"/>
      </a:accent1>
      <a:accent2>
        <a:srgbClr val="B2B2B2"/>
      </a:accent2>
      <a:accent3>
        <a:srgbClr val="8F8F8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FF"/>
      </a:hlink>
      <a:folHlink>
        <a:srgbClr val="FF00FF"/>
      </a:folHlink>
    </a:clrScheme>
    <a:fontScheme name="BlueGri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lueGr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4344</TotalTime>
  <Words>1675</Words>
  <Application>Microsoft Office PowerPoint</Application>
  <PresentationFormat>Widescreen</PresentationFormat>
  <Paragraphs>303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Garamond</vt:lpstr>
      <vt:lpstr>Verdana</vt:lpstr>
      <vt:lpstr>Wingdings</vt:lpstr>
      <vt:lpstr>Office Theme</vt:lpstr>
      <vt:lpstr>ESC101: Fundamentals of Computing</vt:lpstr>
      <vt:lpstr>Announcements</vt:lpstr>
      <vt:lpstr>Announcements</vt:lpstr>
      <vt:lpstr>Announcements</vt:lpstr>
      <vt:lpstr>Computers and Programming</vt:lpstr>
      <vt:lpstr>Programming: Some Benefits</vt:lpstr>
      <vt:lpstr>How to Communicate with Computers?</vt:lpstr>
      <vt:lpstr>How to Communicate with Computers?</vt:lpstr>
      <vt:lpstr>Computers and Programming</vt:lpstr>
      <vt:lpstr>Computers and Programming</vt:lpstr>
      <vt:lpstr>Low-level vs High-level Languages</vt:lpstr>
      <vt:lpstr>Programming Cycle for High-Level Language</vt:lpstr>
      <vt:lpstr>The C Programming Language</vt:lpstr>
      <vt:lpstr>A Simple C Program</vt:lpstr>
      <vt:lpstr>Structure of A Simple C Program</vt:lpstr>
      <vt:lpstr>Another Simple C Program</vt:lpstr>
      <vt:lpstr>Multiple Ways of Writing Code: Same Effect</vt:lpstr>
      <vt:lpstr>The ‘printf’ Function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ESC101: Fundamentals of Computing</dc:title>
  <dc:creator>Piyush Rai</dc:creator>
  <cp:lastModifiedBy>Piyush Rai</cp:lastModifiedBy>
  <cp:revision>229</cp:revision>
  <dcterms:modified xsi:type="dcterms:W3CDTF">2019-07-30T11:18:48Z</dcterms:modified>
</cp:coreProperties>
</file>