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  <p:sldMasterId id="2147483666" r:id="rId2"/>
  </p:sldMasterIdLst>
  <p:notesMasterIdLst>
    <p:notesMasterId r:id="rId23"/>
  </p:notesMasterIdLst>
  <p:sldIdLst>
    <p:sldId id="256" r:id="rId3"/>
    <p:sldId id="270" r:id="rId4"/>
    <p:sldId id="272" r:id="rId5"/>
    <p:sldId id="277" r:id="rId6"/>
    <p:sldId id="273" r:id="rId7"/>
    <p:sldId id="274" r:id="rId8"/>
    <p:sldId id="276" r:id="rId9"/>
    <p:sldId id="257" r:id="rId10"/>
    <p:sldId id="258" r:id="rId11"/>
    <p:sldId id="260" r:id="rId12"/>
    <p:sldId id="259" r:id="rId13"/>
    <p:sldId id="261" r:id="rId14"/>
    <p:sldId id="262" r:id="rId15"/>
    <p:sldId id="275" r:id="rId16"/>
    <p:sldId id="267" r:id="rId17"/>
    <p:sldId id="263" r:id="rId18"/>
    <p:sldId id="264" r:id="rId19"/>
    <p:sldId id="265" r:id="rId20"/>
    <p:sldId id="266" r:id="rId21"/>
    <p:sldId id="269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17A9"/>
    <a:srgbClr val="CF9DC7"/>
    <a:srgbClr val="D01E33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2" y="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37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321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15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04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402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99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984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4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43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5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30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77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2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73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30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97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59A-771E-44AA-B8D0-F31D9E218687}" type="datetime1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F425-7ADD-46E9-BA09-6A222E836DE5}" type="datetime1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FF7-6259-4CA8-A99B-596281DB35C0}" type="datetime1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5E4B5-0653-4507-8035-CA84D28F63DE}" type="datetime1">
              <a:rPr lang="en-GB" smtClean="0"/>
              <a:t>31/07/2019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791C-A0CE-408B-8945-A7AE23DF5BF8}" type="datetime1">
              <a:rPr lang="en-GB" smtClean="0"/>
              <a:t>31/07/2019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834A-7F57-4377-BB55-3F75F86D7CCE}" type="datetime1">
              <a:rPr lang="en-GB" smtClean="0"/>
              <a:t>31/07/2019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ABD-3447-4F4E-84F0-618581DAD147}" type="datetime1">
              <a:rPr lang="en-GB" smtClean="0"/>
              <a:t>31/07/2019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3441-FA7F-4901-9F8D-0BDAC3EAA988}" type="datetime1">
              <a:rPr lang="en-GB" smtClean="0"/>
              <a:t>31/07/2019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51D4-9A17-4A61-B5AA-CA5CB0066622}" type="datetime1">
              <a:rPr lang="en-GB" smtClean="0"/>
              <a:t>31/07/2019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1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A12-AD7E-468A-A971-29433A14C85F}" type="datetime1">
              <a:rPr lang="en-GB" smtClean="0"/>
              <a:t>31/07/2019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4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28F7-C01C-4FDE-AA03-883822AB42F6}" type="datetime1">
              <a:rPr lang="en-GB" smtClean="0"/>
              <a:t>31/07/2019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41EF-6FC0-4CE7-BF52-E4567FF78BB9}" type="datetime1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AB6D3A-EBFA-4348-A38C-10EA8F4CC78F}" type="datetime1">
              <a:rPr lang="en-GB" smtClean="0"/>
              <a:t>31/07/2019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8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D1D6-7B12-4427-8DB0-A5E5B5D8E63E}" type="datetime1">
              <a:rPr lang="en-GB" smtClean="0"/>
              <a:t>31/07/2019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8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FD38-7768-481E-B9DE-13A6A214522E}" type="datetime1">
              <a:rPr lang="en-GB" smtClean="0"/>
              <a:t>31/07/2019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059-7524-4096-ACC1-1EE3394D2400}" type="datetime1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51E8-5839-4F25-AD60-6231C718D3C5}" type="datetime1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9DE2-4615-4C88-9D25-03800E9AB3BE}" type="datetime1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26F1-6140-4603-A3DC-A1E939F53409}" type="datetime1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8B9-FCE7-4FE0-86C2-9984EB5D0C96}" type="datetime1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B725-9DC7-4F5C-93E5-F93D056F9A1F}" type="datetime1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063-BBBE-41C2-94CA-5E9FF8F0C567}" type="datetime1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0EFB-0333-4037-B068-A40839611326}" type="datetime1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949EB10-D55B-48DC-B7A1-2B6C61111331}" type="datetime1">
              <a:rPr lang="en-GB" smtClean="0"/>
              <a:t>31/07/2019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Basics of C Syntax,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Printing Outputs (</a:t>
            </a:r>
            <a:r>
              <a:rPr lang="en-IN" sz="6000" dirty="0" err="1">
                <a:solidFill>
                  <a:srgbClr val="FFC000"/>
                </a:solidFill>
                <a:latin typeface="Garamond" panose="02020404030301010803" pitchFamily="18" charset="0"/>
              </a:rPr>
              <a:t>printf</a:t>
            </a:r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)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6A148-6256-4DAC-9DE8-AD29CED3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Introducing Mr. C (or Mr. Compiler)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C94452-EE83-4678-A981-AF5BEFDD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4000" dirty="0">
                <a:latin typeface="Garamond" panose="02020404030301010803" pitchFamily="18" charset="0"/>
              </a:rPr>
              <a:t>Will sometimes use this fictional character to refer to the C compiler (or our </a:t>
            </a:r>
            <a:r>
              <a:rPr lang="en-IN" sz="4000" dirty="0" err="1">
                <a:latin typeface="Garamond" panose="02020404030301010803" pitchFamily="18" charset="0"/>
              </a:rPr>
              <a:t>Prutor</a:t>
            </a:r>
            <a:r>
              <a:rPr lang="en-IN" sz="4000" dirty="0">
                <a:latin typeface="Garamond" panose="02020404030301010803" pitchFamily="18" charset="0"/>
              </a:rPr>
              <a:t> system)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4000" dirty="0">
                <a:latin typeface="Garamond" panose="02020404030301010803" pitchFamily="18" charset="0"/>
              </a:rPr>
              <a:t>Sometimes it will mean the screen of the computer that shows us the program’s 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96CE1-6261-4A26-B6C1-0A302AB27B0F}"/>
              </a:ext>
            </a:extLst>
          </p:cNvPr>
          <p:cNvGrpSpPr/>
          <p:nvPr/>
        </p:nvGrpSpPr>
        <p:grpSpPr>
          <a:xfrm>
            <a:off x="4191000" y="2971800"/>
            <a:ext cx="3810000" cy="1905000"/>
            <a:chOff x="3286682" y="2292350"/>
            <a:chExt cx="1858617" cy="904461"/>
          </a:xfrm>
        </p:grpSpPr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19F904CD-B0D4-45A4-8743-CABDEF0787A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BC00AF-14AA-44B4-AB3F-C75CF709CF8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384A30-5AC8-4BF6-AD6F-BAC939A9A8E5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81FF4-74B7-48BE-8301-66ADB0DD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True Power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53361A1-A7DD-4C9B-B421-31110F921296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We have seen how to make Mr. C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Say things like “Welcome to ESC101”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Tell us the value of an integer variable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767027-43BC-407E-9F66-9B3647DD00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E1D74F-1F4A-458F-B4F4-180C92B59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37" name="Rectangular Callout 6">
            <a:extLst>
              <a:ext uri="{FF2B5EF4-FFF2-40B4-BE49-F238E27FC236}">
                <a16:creationId xmlns:a16="http://schemas.microsoft.com/office/drawing/2014/main" id="{82096C22-583A-4169-AB76-0C226A7E0A0D}"/>
              </a:ext>
            </a:extLst>
          </p:cNvPr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he speak only once?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ular Callout 7">
            <a:extLst>
              <a:ext uri="{FF2B5EF4-FFF2-40B4-BE49-F238E27FC236}">
                <a16:creationId xmlns:a16="http://schemas.microsoft.com/office/drawing/2014/main" id="{4332081B-1165-4FD9-98D5-7EB0DFDA2904}"/>
              </a:ext>
            </a:extLst>
          </p:cNvPr>
          <p:cNvSpPr/>
          <p:nvPr/>
        </p:nvSpPr>
        <p:spPr>
          <a:xfrm>
            <a:off x="177705" y="2413756"/>
            <a:ext cx="3212861" cy="1417999"/>
          </a:xfrm>
          <a:prstGeom prst="wedgeRectCallout">
            <a:avLst>
              <a:gd name="adj1" fmla="val 60426"/>
              <a:gd name="adj2" fmla="val 9477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No, you can make him speak again and again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Content Placeholder 10">
            <a:extLst>
              <a:ext uri="{FF2B5EF4-FFF2-40B4-BE49-F238E27FC236}">
                <a16:creationId xmlns:a16="http://schemas.microsoft.com/office/drawing/2014/main" id="{FA2766ED-5F98-4CDA-8D93-22065FB9AA3C}"/>
              </a:ext>
            </a:extLst>
          </p:cNvPr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(“Hello”);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d”,b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CA2423-0DE2-4EA6-A9FB-20820A937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885" y="1669235"/>
            <a:ext cx="5590517" cy="5029636"/>
          </a:xfrm>
          <a:prstGeom prst="rect">
            <a:avLst/>
          </a:prstGeom>
          <a:solidFill>
            <a:sysClr val="window" lastClr="FFFFFF"/>
          </a:solidFill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90684A5E-85EC-4277-9C0F-17562D018E92}"/>
              </a:ext>
            </a:extLst>
          </p:cNvPr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8A46B0C7-D47A-4C1C-BC11-C780867ED0E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ACF749-22CF-445C-94CC-BE5A32B31646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A62B36B-1068-426B-BA9F-26FAA34026F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5" name="Rectangular Callout 14">
            <a:extLst>
              <a:ext uri="{FF2B5EF4-FFF2-40B4-BE49-F238E27FC236}">
                <a16:creationId xmlns:a16="http://schemas.microsoft.com/office/drawing/2014/main" id="{C7CA1406-E9F2-4F7B-B873-108F126FAC84}"/>
              </a:ext>
            </a:extLst>
          </p:cNvPr>
          <p:cNvSpPr/>
          <p:nvPr/>
        </p:nvSpPr>
        <p:spPr>
          <a:xfrm>
            <a:off x="10275525" y="4027180"/>
            <a:ext cx="1727199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Hello54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ular Callout 15">
            <a:extLst>
              <a:ext uri="{FF2B5EF4-FFF2-40B4-BE49-F238E27FC236}">
                <a16:creationId xmlns:a16="http://schemas.microsoft.com/office/drawing/2014/main" id="{FFB2FB42-1B6F-44BE-8B41-4C40DB967571}"/>
              </a:ext>
            </a:extLst>
          </p:cNvPr>
          <p:cNvSpPr/>
          <p:nvPr/>
        </p:nvSpPr>
        <p:spPr>
          <a:xfrm>
            <a:off x="3559724" y="1546333"/>
            <a:ext cx="2859637" cy="1087302"/>
          </a:xfrm>
          <a:prstGeom prst="wedgeRectCallout">
            <a:avLst>
              <a:gd name="adj1" fmla="val -69271"/>
              <a:gd name="adj2" fmla="val 6569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be afraid to experiment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B8EAB2-0841-4B3D-B9E2-1C60438F7D3B}"/>
              </a:ext>
            </a:extLst>
          </p:cNvPr>
          <p:cNvSpPr/>
          <p:nvPr/>
        </p:nvSpPr>
        <p:spPr>
          <a:xfrm>
            <a:off x="10300220" y="4077082"/>
            <a:ext cx="1695495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54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58588-84B5-4193-B185-C8A1DCE0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7" grpId="0" animBg="1"/>
      <p:bldP spid="38" grpId="0" animBg="1"/>
      <p:bldP spid="39" grpId="0" build="p" animBg="1"/>
      <p:bldP spid="45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True Power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259CAF4-74CA-4B44-BF01-A818F8140555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We have seen how to make Mr. C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Say things like “Welcome to ESC101”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Tell us the value of an integer variable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0DF3D7-3BE3-44EE-B281-A8661CB8C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A7DA10-9F9F-4A79-9498-37F42544E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21" name="Rectangular Callout 6">
            <a:extLst>
              <a:ext uri="{FF2B5EF4-FFF2-40B4-BE49-F238E27FC236}">
                <a16:creationId xmlns:a16="http://schemas.microsoft.com/office/drawing/2014/main" id="{7E45E2B9-28B4-4911-8BE7-98F03A086F10}"/>
              </a:ext>
            </a:extLst>
          </p:cNvPr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shorthands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ular Callout 7">
            <a:extLst>
              <a:ext uri="{FF2B5EF4-FFF2-40B4-BE49-F238E27FC236}">
                <a16:creationId xmlns:a16="http://schemas.microsoft.com/office/drawing/2014/main" id="{B39672D0-DF36-4AD1-B2BE-3335DFE117B1}"/>
              </a:ext>
            </a:extLst>
          </p:cNvPr>
          <p:cNvSpPr/>
          <p:nvPr/>
        </p:nvSpPr>
        <p:spPr>
          <a:xfrm>
            <a:off x="177705" y="2773017"/>
            <a:ext cx="3212861" cy="1058738"/>
          </a:xfrm>
          <a:prstGeom prst="wedgeRectCallout">
            <a:avLst>
              <a:gd name="adj1" fmla="val 60735"/>
              <a:gd name="adj2" fmla="val 1022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very powerful ones!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2A1EBFD5-D5EA-41F8-BDCD-8FED99A02CA8}"/>
              </a:ext>
            </a:extLst>
          </p:cNvPr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5, b = 4;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(“Hello %d %d”,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a,b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7131EA-1CDF-494A-BFEC-C3CCDFF653BD}"/>
              </a:ext>
            </a:extLst>
          </p:cNvPr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10DA1792-9CA7-4355-93AB-1722296C3DC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9054F6-F08B-4087-A53D-59FA9844064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7688DF-4222-4863-A238-8DE565C11D7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4">
            <a:extLst>
              <a:ext uri="{FF2B5EF4-FFF2-40B4-BE49-F238E27FC236}">
                <a16:creationId xmlns:a16="http://schemas.microsoft.com/office/drawing/2014/main" id="{C02F9AEB-F1FC-4D47-986B-757D5AC166C3}"/>
              </a:ext>
            </a:extLst>
          </p:cNvPr>
          <p:cNvSpPr/>
          <p:nvPr/>
        </p:nvSpPr>
        <p:spPr>
          <a:xfrm>
            <a:off x="10207487" y="4027180"/>
            <a:ext cx="1795237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5 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ular Callout 18">
            <a:extLst>
              <a:ext uri="{FF2B5EF4-FFF2-40B4-BE49-F238E27FC236}">
                <a16:creationId xmlns:a16="http://schemas.microsoft.com/office/drawing/2014/main" id="{3E343948-531F-41C8-92C0-C056CB885CC7}"/>
              </a:ext>
            </a:extLst>
          </p:cNvPr>
          <p:cNvSpPr/>
          <p:nvPr/>
        </p:nvSpPr>
        <p:spPr>
          <a:xfrm>
            <a:off x="3586375" y="1680782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am confused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19">
            <a:extLst>
              <a:ext uri="{FF2B5EF4-FFF2-40B4-BE49-F238E27FC236}">
                <a16:creationId xmlns:a16="http://schemas.microsoft.com/office/drawing/2014/main" id="{D36819E2-92FD-49F0-86EA-A259F49F13BB}"/>
              </a:ext>
            </a:extLst>
          </p:cNvPr>
          <p:cNvSpPr/>
          <p:nvPr/>
        </p:nvSpPr>
        <p:spPr>
          <a:xfrm>
            <a:off x="494195" y="1391360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Okay, lets see in detail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9B2C4-69CD-4FA2-ABF9-D64DBB5F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build="p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Works?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F50F8E55-79A7-4B81-A947-999FAAE662CF}"/>
              </a:ext>
            </a:extLst>
          </p:cNvPr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we must speak to mr. compiler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4E903D7-164A-4B93-B0E4-7907F631496E}"/>
              </a:ext>
            </a:extLst>
          </p:cNvPr>
          <p:cNvSpPr txBox="1">
            <a:spLocks/>
          </p:cNvSpPr>
          <p:nvPr/>
        </p:nvSpPr>
        <p:spPr>
          <a:xfrm>
            <a:off x="6007608" y="1143997"/>
            <a:ext cx="5846074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we usually speak to a human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7FA2526-F0BB-4BF7-8662-9E5678A2AAC8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Content Placeholder 10">
            <a:extLst>
              <a:ext uri="{FF2B5EF4-FFF2-40B4-BE49-F238E27FC236}">
                <a16:creationId xmlns:a16="http://schemas.microsoft.com/office/drawing/2014/main" id="{6FC6A623-695C-432C-8091-F1B1FC31E83D}"/>
              </a:ext>
            </a:extLst>
          </p:cNvPr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printf(“Hello %d %d”,a,b);</a:t>
            </a:r>
          </a:p>
        </p:txBody>
      </p:sp>
      <p:sp>
        <p:nvSpPr>
          <p:cNvPr id="55" name="Content Placeholder 12">
            <a:extLst>
              <a:ext uri="{FF2B5EF4-FFF2-40B4-BE49-F238E27FC236}">
                <a16:creationId xmlns:a16="http://schemas.microsoft.com/office/drawing/2014/main" id="{931E25B1-0DB3-4859-8877-FC12F1F50EE8}"/>
              </a:ext>
            </a:extLst>
          </p:cNvPr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rgbClr val="60B1F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write the English word Hello, followed by a space, followed by the value of an integer, followed by a space followed by the value of another integer.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By the way, the first integer to be written is a and the second integer to be written is b.</a:t>
            </a:r>
          </a:p>
        </p:txBody>
      </p:sp>
      <p:sp>
        <p:nvSpPr>
          <p:cNvPr id="56" name="Content Placeholder 8">
            <a:extLst>
              <a:ext uri="{FF2B5EF4-FFF2-40B4-BE49-F238E27FC236}">
                <a16:creationId xmlns:a16="http://schemas.microsoft.com/office/drawing/2014/main" id="{CE76E31A-7D9E-45D0-A650-8527A710DC03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5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Mr. C likes 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 be told beforehand what all we are going to ask him to do!</a:t>
            </a:r>
          </a:p>
          <a:p>
            <a:pPr marL="457200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follows this exact same rule while telling Mr. C what to print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C2E034-A825-4AA6-B539-BA7A9AB04774}"/>
              </a:ext>
            </a:extLst>
          </p:cNvPr>
          <p:cNvSpPr/>
          <p:nvPr/>
        </p:nvSpPr>
        <p:spPr>
          <a:xfrm>
            <a:off x="6370983" y="1953687"/>
            <a:ext cx="5396947" cy="1664155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2B0941-243E-4A80-B62C-A1E23A099A7C}"/>
              </a:ext>
            </a:extLst>
          </p:cNvPr>
          <p:cNvSpPr/>
          <p:nvPr/>
        </p:nvSpPr>
        <p:spPr>
          <a:xfrm>
            <a:off x="1712291" y="1953688"/>
            <a:ext cx="2412448" cy="550973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D10E29-3394-4E8E-A742-7E9D835ADC8C}"/>
              </a:ext>
            </a:extLst>
          </p:cNvPr>
          <p:cNvSpPr/>
          <p:nvPr/>
        </p:nvSpPr>
        <p:spPr>
          <a:xfrm>
            <a:off x="8328993" y="3617843"/>
            <a:ext cx="3438938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5B04BF-ECBE-4983-8F6A-DF15747C1FF0}"/>
              </a:ext>
            </a:extLst>
          </p:cNvPr>
          <p:cNvSpPr/>
          <p:nvPr/>
        </p:nvSpPr>
        <p:spPr>
          <a:xfrm>
            <a:off x="4377453" y="1953688"/>
            <a:ext cx="264121" cy="550973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A84BBD-4FEF-4D6B-8A64-D1D41582E0D5}"/>
              </a:ext>
            </a:extLst>
          </p:cNvPr>
          <p:cNvSpPr/>
          <p:nvPr/>
        </p:nvSpPr>
        <p:spPr>
          <a:xfrm>
            <a:off x="6393981" y="3939305"/>
            <a:ext cx="1769165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72FBB-5E05-4CB3-BF32-B8B356537F5A}"/>
              </a:ext>
            </a:extLst>
          </p:cNvPr>
          <p:cNvSpPr/>
          <p:nvPr/>
        </p:nvSpPr>
        <p:spPr>
          <a:xfrm>
            <a:off x="8808444" y="3939305"/>
            <a:ext cx="2959486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79775D-71C7-42C2-B1EA-D92605A4CDDA}"/>
              </a:ext>
            </a:extLst>
          </p:cNvPr>
          <p:cNvSpPr/>
          <p:nvPr/>
        </p:nvSpPr>
        <p:spPr>
          <a:xfrm>
            <a:off x="4712205" y="1953688"/>
            <a:ext cx="264121" cy="550973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48A475-8C1F-46AE-BEB9-5AB855E35B3B}"/>
              </a:ext>
            </a:extLst>
          </p:cNvPr>
          <p:cNvSpPr/>
          <p:nvPr/>
        </p:nvSpPr>
        <p:spPr>
          <a:xfrm>
            <a:off x="6395829" y="4260768"/>
            <a:ext cx="2673627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2F6891-696A-4810-8500-5975E5AA82F2}"/>
              </a:ext>
            </a:extLst>
          </p:cNvPr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66" name="Rounded Rectangle 30">
              <a:extLst>
                <a:ext uri="{FF2B5EF4-FFF2-40B4-BE49-F238E27FC236}">
                  <a16:creationId xmlns:a16="http://schemas.microsoft.com/office/drawing/2014/main" id="{24B9A3F2-ADE8-4D04-9BBB-2DDD09F9387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BC28D7E-12B5-4BB5-8DF9-06D48D833BB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90B12E7-5E65-49AD-81FE-EB703DB93A1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9" name="Rectangular Callout 33">
            <a:extLst>
              <a:ext uri="{FF2B5EF4-FFF2-40B4-BE49-F238E27FC236}">
                <a16:creationId xmlns:a16="http://schemas.microsoft.com/office/drawing/2014/main" id="{DFC237F8-43B7-4B12-B410-5C4856C1DA58}"/>
              </a:ext>
            </a:extLst>
          </p:cNvPr>
          <p:cNvSpPr/>
          <p:nvPr/>
        </p:nvSpPr>
        <p:spPr>
          <a:xfrm>
            <a:off x="3189431" y="2785764"/>
            <a:ext cx="2515630" cy="2052547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string tells me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things, and then I am told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Rectangular Callout 34">
            <a:extLst>
              <a:ext uri="{FF2B5EF4-FFF2-40B4-BE49-F238E27FC236}">
                <a16:creationId xmlns:a16="http://schemas.microsoft.com/office/drawing/2014/main" id="{02F47CF5-784B-4F2B-AA76-87CAA4455D14}"/>
              </a:ext>
            </a:extLst>
          </p:cNvPr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string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1" name="Elbow Connector 36">
            <a:extLst>
              <a:ext uri="{FF2B5EF4-FFF2-40B4-BE49-F238E27FC236}">
                <a16:creationId xmlns:a16="http://schemas.microsoft.com/office/drawing/2014/main" id="{EA8DD170-46B4-4DB8-9D24-11B56BEAD3AC}"/>
              </a:ext>
            </a:extLst>
          </p:cNvPr>
          <p:cNvCxnSpPr/>
          <p:nvPr/>
        </p:nvCxnSpPr>
        <p:spPr>
          <a:xfrm rot="16200000" flipV="1">
            <a:off x="3728587" y="1287839"/>
            <a:ext cx="87315" cy="1474537"/>
          </a:xfrm>
          <a:prstGeom prst="bentConnector3">
            <a:avLst>
              <a:gd name="adj1" fmla="val 44908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2" name="Elbow Connector 41">
            <a:extLst>
              <a:ext uri="{FF2B5EF4-FFF2-40B4-BE49-F238E27FC236}">
                <a16:creationId xmlns:a16="http://schemas.microsoft.com/office/drawing/2014/main" id="{041A32B2-D263-41E2-8F9E-645975E918C8}"/>
              </a:ext>
            </a:extLst>
          </p:cNvPr>
          <p:cNvCxnSpPr>
            <a:stCxn id="63" idx="2"/>
          </p:cNvCxnSpPr>
          <p:nvPr/>
        </p:nvCxnSpPr>
        <p:spPr>
          <a:xfrm rot="5400000">
            <a:off x="4308255" y="1968650"/>
            <a:ext cx="12700" cy="1072022"/>
          </a:xfrm>
          <a:prstGeom prst="bentConnector4">
            <a:avLst>
              <a:gd name="adj1" fmla="val 3350000"/>
              <a:gd name="adj2" fmla="val 994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BA92-E7EF-45D3-B65B-55967A9B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52" grpId="0" build="p"/>
      <p:bldP spid="54" grpId="0" build="p" animBg="1"/>
      <p:bldP spid="55" grpId="0" build="p" animBg="1"/>
      <p:bldP spid="56" grpId="0" uiExpand="1" build="p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True Power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7FA2526-F0BB-4BF7-8662-9E5678A2AAC8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357DF7AD-7352-4982-A5DE-EE7293C2839B}"/>
              </a:ext>
            </a:extLst>
          </p:cNvPr>
          <p:cNvSpPr txBox="1">
            <a:spLocks/>
          </p:cNvSpPr>
          <p:nvPr/>
        </p:nvSpPr>
        <p:spPr>
          <a:xfrm>
            <a:off x="304800" y="1905000"/>
            <a:ext cx="7281682" cy="356133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3;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(“Sum of a and b = %d”,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a+b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1"/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Rectangular Callout 33">
            <a:extLst>
              <a:ext uri="{FF2B5EF4-FFF2-40B4-BE49-F238E27FC236}">
                <a16:creationId xmlns:a16="http://schemas.microsoft.com/office/drawing/2014/main" id="{79A16225-6895-42FD-B80A-FA6CBAF503E9}"/>
              </a:ext>
            </a:extLst>
          </p:cNvPr>
          <p:cNvSpPr/>
          <p:nvPr/>
        </p:nvSpPr>
        <p:spPr>
          <a:xfrm>
            <a:off x="7784924" y="1354323"/>
            <a:ext cx="3590269" cy="1937101"/>
          </a:xfrm>
          <a:prstGeom prst="wedgeRectCallout">
            <a:avLst>
              <a:gd name="adj1" fmla="val 30845"/>
              <a:gd name="adj2" fmla="val 7915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also use </a:t>
            </a:r>
            <a:r>
              <a:rPr kumimoji="0" lang="en-IN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directly print the 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an expression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15B4D8-16C3-44F8-B480-8592F94F6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33" y="3873240"/>
            <a:ext cx="2065013" cy="20650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F337-AC09-4EB1-86BC-9E960542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Summary: The syntax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9D080-9638-416C-84F0-9FA76767E37A}"/>
              </a:ext>
            </a:extLst>
          </p:cNvPr>
          <p:cNvSpPr txBox="1"/>
          <p:nvPr/>
        </p:nvSpPr>
        <p:spPr>
          <a:xfrm>
            <a:off x="1219200" y="1403168"/>
            <a:ext cx="10347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>
                <a:solidFill>
                  <a:schemeClr val="tx1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format string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4800" dirty="0">
                <a:solidFill>
                  <a:srgbClr val="0070C0"/>
                </a:solidFill>
                <a:latin typeface="Garamond" panose="02020404030301010803" pitchFamily="18" charset="0"/>
              </a:rPr>
              <a:t>list of things to print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6D401-3468-43EC-947E-5537256510DD}"/>
              </a:ext>
            </a:extLst>
          </p:cNvPr>
          <p:cNvSpPr/>
          <p:nvPr/>
        </p:nvSpPr>
        <p:spPr>
          <a:xfrm>
            <a:off x="2558931" y="2871911"/>
            <a:ext cx="6553200" cy="68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/>
            </a:pP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printf(</a:t>
            </a:r>
            <a:r>
              <a:rPr lang="it-IT" sz="4400" kern="1200" dirty="0">
                <a:solidFill>
                  <a:srgbClr val="FF0000"/>
                </a:solidFill>
                <a:latin typeface="Garamond" panose="02020404030301010803" pitchFamily="18" charset="0"/>
              </a:rPr>
              <a:t>“Hello %d %d”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</a:t>
            </a:r>
            <a:r>
              <a:rPr lang="it-IT" sz="44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a,b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3120F-9B08-4413-8FFB-1FC28CC06962}"/>
              </a:ext>
            </a:extLst>
          </p:cNvPr>
          <p:cNvSpPr txBox="1"/>
          <p:nvPr/>
        </p:nvSpPr>
        <p:spPr>
          <a:xfrm>
            <a:off x="134271" y="3711024"/>
            <a:ext cx="1192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Garamond" panose="02020404030301010803" pitchFamily="18" charset="0"/>
              </a:rPr>
              <a:t>Important: Format string must have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format specifiers </a:t>
            </a:r>
            <a:r>
              <a:rPr lang="en-IN" sz="2800" b="1" dirty="0">
                <a:latin typeface="Garamond" panose="02020404030301010803" pitchFamily="18" charset="0"/>
              </a:rPr>
              <a:t>for all things we wish to print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in the exact same order </a:t>
            </a:r>
            <a:r>
              <a:rPr lang="en-IN" sz="2800" b="1" dirty="0">
                <a:latin typeface="Garamond" panose="02020404030301010803" pitchFamily="18" charset="0"/>
              </a:rPr>
              <a:t>as those things appear in the list of things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CA403-7A7F-41CD-84F5-433622E0EE4F}"/>
              </a:ext>
            </a:extLst>
          </p:cNvPr>
          <p:cNvSpPr txBox="1"/>
          <p:nvPr/>
        </p:nvSpPr>
        <p:spPr>
          <a:xfrm>
            <a:off x="609600" y="2359309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Example (already seen)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A64CBE-46A3-471F-A875-137A73EC30A1}"/>
              </a:ext>
            </a:extLst>
          </p:cNvPr>
          <p:cNvSpPr/>
          <p:nvPr/>
        </p:nvSpPr>
        <p:spPr>
          <a:xfrm>
            <a:off x="134271" y="3548585"/>
            <a:ext cx="11923458" cy="1060912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1AACFA-040C-4498-ADEB-828C30555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5" y="5041499"/>
            <a:ext cx="1553966" cy="1555346"/>
          </a:xfrm>
          <a:prstGeom prst="rect">
            <a:avLst/>
          </a:prstGeom>
        </p:spPr>
      </p:pic>
      <p:sp>
        <p:nvSpPr>
          <p:cNvPr id="33" name="Rectangular Callout 6">
            <a:extLst>
              <a:ext uri="{FF2B5EF4-FFF2-40B4-BE49-F238E27FC236}">
                <a16:creationId xmlns:a16="http://schemas.microsoft.com/office/drawing/2014/main" id="{31FD3948-D223-4D5F-959C-AFA40A2B7257}"/>
              </a:ext>
            </a:extLst>
          </p:cNvPr>
          <p:cNvSpPr/>
          <p:nvPr/>
        </p:nvSpPr>
        <p:spPr>
          <a:xfrm>
            <a:off x="2895600" y="5031136"/>
            <a:ext cx="2895600" cy="1180428"/>
          </a:xfrm>
          <a:prstGeom prst="wedgeRectCallout">
            <a:avLst>
              <a:gd name="adj1" fmla="val -83107"/>
              <a:gd name="adj2" fmla="val -268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Mr. C print</a:t>
            </a:r>
            <a:r>
              <a:rPr kumimoji="0" lang="en-IN" sz="3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integers only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63A6CB-CD0B-4B89-93F2-1BB29411C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892765"/>
            <a:ext cx="1581592" cy="1581592"/>
          </a:xfrm>
          <a:prstGeom prst="rect">
            <a:avLst/>
          </a:prstGeom>
        </p:spPr>
      </p:pic>
      <p:sp>
        <p:nvSpPr>
          <p:cNvPr id="35" name="Rectangular Callout 6">
            <a:extLst>
              <a:ext uri="{FF2B5EF4-FFF2-40B4-BE49-F238E27FC236}">
                <a16:creationId xmlns:a16="http://schemas.microsoft.com/office/drawing/2014/main" id="{0A48CB20-49BB-408A-81C7-95149E00B8B3}"/>
              </a:ext>
            </a:extLst>
          </p:cNvPr>
          <p:cNvSpPr/>
          <p:nvPr/>
        </p:nvSpPr>
        <p:spPr>
          <a:xfrm>
            <a:off x="6216530" y="4894372"/>
            <a:ext cx="3384669" cy="1430227"/>
          </a:xfrm>
          <a:prstGeom prst="wedgeRectCallout">
            <a:avLst>
              <a:gd name="adj1" fmla="val 65592"/>
              <a:gd name="adj2" fmla="val 237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course NOT. 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0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Wait for next week’s lectures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D1C383-CA75-4B91-BE11-8B68164D0FC3}"/>
              </a:ext>
            </a:extLst>
          </p:cNvPr>
          <p:cNvSpPr/>
          <p:nvPr/>
        </p:nvSpPr>
        <p:spPr>
          <a:xfrm>
            <a:off x="6096000" y="1523999"/>
            <a:ext cx="4953000" cy="66053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AC8E95B-636C-415C-BD92-E10EFE76439A}"/>
              </a:ext>
            </a:extLst>
          </p:cNvPr>
          <p:cNvSpPr/>
          <p:nvPr/>
        </p:nvSpPr>
        <p:spPr>
          <a:xfrm>
            <a:off x="8915400" y="304800"/>
            <a:ext cx="2666999" cy="1042515"/>
          </a:xfrm>
          <a:prstGeom prst="wedgeRoundRectCallout">
            <a:avLst>
              <a:gd name="adj1" fmla="val -56910"/>
              <a:gd name="adj2" fmla="val 68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In some cases, </a:t>
            </a:r>
          </a:p>
          <a:p>
            <a:pPr algn="ctr"/>
            <a:r>
              <a:rPr lang="en-IN" dirty="0"/>
              <a:t>there will be no such list.</a:t>
            </a:r>
          </a:p>
          <a:p>
            <a:pPr algn="ctr"/>
            <a:r>
              <a:rPr lang="en-IN" dirty="0"/>
              <a:t>Example: </a:t>
            </a:r>
            <a:r>
              <a:rPr lang="en-IN" dirty="0" err="1"/>
              <a:t>printf</a:t>
            </a:r>
            <a:r>
              <a:rPr lang="en-IN" dirty="0"/>
              <a:t>(“Hello”);</a:t>
            </a:r>
          </a:p>
        </p:txBody>
      </p:sp>
    </p:spTree>
    <p:extLst>
      <p:ext uri="{BB962C8B-B14F-4D97-AF65-F5344CB8AC3E}">
        <p14:creationId xmlns:p14="http://schemas.microsoft.com/office/powerpoint/2010/main" val="40976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1" grpId="0" animBg="1"/>
      <p:bldP spid="33" grpId="0" animBg="1"/>
      <p:bldP spid="35" grpId="0" animBg="1"/>
      <p:bldP spid="3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Some Fun with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3AA8092-271B-40E5-AA0D-E1795BEA719A}"/>
              </a:ext>
            </a:extLst>
          </p:cNvPr>
          <p:cNvSpPr txBox="1">
            <a:spLocks/>
          </p:cNvSpPr>
          <p:nvPr/>
        </p:nvSpPr>
        <p:spPr>
          <a:xfrm>
            <a:off x="204247" y="1420653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I print different things on separate lines?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if I wish to print the character “ (inverted quotes)?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if I wish to print the character % (percentage sign)?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575A15-4EBE-4601-8E84-A46C26AF497B}"/>
              </a:ext>
            </a:extLst>
          </p:cNvPr>
          <p:cNvGrpSpPr/>
          <p:nvPr/>
        </p:nvGrpSpPr>
        <p:grpSpPr>
          <a:xfrm>
            <a:off x="7097754" y="2156495"/>
            <a:ext cx="1858617" cy="904461"/>
            <a:chOff x="3286682" y="2292350"/>
            <a:chExt cx="1858617" cy="904461"/>
          </a:xfrm>
        </p:grpSpPr>
        <p:sp>
          <p:nvSpPr>
            <p:cNvPr id="27" name="Rounded Rectangle 11">
              <a:extLst>
                <a:ext uri="{FF2B5EF4-FFF2-40B4-BE49-F238E27FC236}">
                  <a16:creationId xmlns:a16="http://schemas.microsoft.com/office/drawing/2014/main" id="{FAAC392F-7356-48CA-BEE2-2873825C5A0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755020-C006-4AC6-8CA8-AB52CFDAA5F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AF82A2-D066-47AD-B8F9-276AB2ACC76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0" name="Rectangular Callout 14">
            <a:extLst>
              <a:ext uri="{FF2B5EF4-FFF2-40B4-BE49-F238E27FC236}">
                <a16:creationId xmlns:a16="http://schemas.microsoft.com/office/drawing/2014/main" id="{73588E53-64A7-447E-9CE7-D387C088B3BE}"/>
              </a:ext>
            </a:extLst>
          </p:cNvPr>
          <p:cNvSpPr/>
          <p:nvPr/>
        </p:nvSpPr>
        <p:spPr>
          <a:xfrm>
            <a:off x="9835957" y="1676399"/>
            <a:ext cx="1916771" cy="1579597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5F914-BB61-4FE1-8BF1-914909304067}"/>
              </a:ext>
            </a:extLst>
          </p:cNvPr>
          <p:cNvSpPr/>
          <p:nvPr/>
        </p:nvSpPr>
        <p:spPr>
          <a:xfrm>
            <a:off x="387425" y="2093302"/>
            <a:ext cx="5897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printf(“Hello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\n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%d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\n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%d”,a,b);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E48049-B9FF-43B1-B0A2-0C3B37C80B5A}"/>
              </a:ext>
            </a:extLst>
          </p:cNvPr>
          <p:cNvSpPr/>
          <p:nvPr/>
        </p:nvSpPr>
        <p:spPr>
          <a:xfrm>
            <a:off x="472672" y="3771909"/>
            <a:ext cx="35766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\“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Hello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\“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“);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5C7A15-B16E-4D34-AD9D-F17E2547F214}"/>
              </a:ext>
            </a:extLst>
          </p:cNvPr>
          <p:cNvGrpSpPr/>
          <p:nvPr/>
        </p:nvGrpSpPr>
        <p:grpSpPr>
          <a:xfrm>
            <a:off x="7097754" y="3894934"/>
            <a:ext cx="1858617" cy="904461"/>
            <a:chOff x="3286682" y="2292350"/>
            <a:chExt cx="1858617" cy="904461"/>
          </a:xfrm>
        </p:grpSpPr>
        <p:sp>
          <p:nvSpPr>
            <p:cNvPr id="34" name="Rounded Rectangle 19">
              <a:extLst>
                <a:ext uri="{FF2B5EF4-FFF2-40B4-BE49-F238E27FC236}">
                  <a16:creationId xmlns:a16="http://schemas.microsoft.com/office/drawing/2014/main" id="{B5705253-FE3B-403E-B8D8-05358C41E42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9B0D16-A603-4F5F-A5DA-80BD713C0E2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E7CF0D-B326-443F-90D3-7760534FFCA5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7" name="Rectangular Callout 22">
            <a:extLst>
              <a:ext uri="{FF2B5EF4-FFF2-40B4-BE49-F238E27FC236}">
                <a16:creationId xmlns:a16="http://schemas.microsoft.com/office/drawing/2014/main" id="{066DC2E9-E0B5-4ACE-B2F1-94493EE5DA60}"/>
              </a:ext>
            </a:extLst>
          </p:cNvPr>
          <p:cNvSpPr/>
          <p:nvPr/>
        </p:nvSpPr>
        <p:spPr>
          <a:xfrm>
            <a:off x="9835956" y="4082908"/>
            <a:ext cx="191677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“Hello”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Cloud Callout 23">
            <a:extLst>
              <a:ext uri="{FF2B5EF4-FFF2-40B4-BE49-F238E27FC236}">
                <a16:creationId xmlns:a16="http://schemas.microsoft.com/office/drawing/2014/main" id="{95A2DDFF-6A78-4A4F-9CC1-2FC4AA5560E3}"/>
              </a:ext>
            </a:extLst>
          </p:cNvPr>
          <p:cNvSpPr/>
          <p:nvPr/>
        </p:nvSpPr>
        <p:spPr>
          <a:xfrm>
            <a:off x="4146506" y="3659428"/>
            <a:ext cx="2518628" cy="1066811"/>
          </a:xfrm>
          <a:prstGeom prst="cloudCallout">
            <a:avLst>
              <a:gd name="adj1" fmla="val 67204"/>
              <a:gd name="adj2" fmla="val 25875"/>
            </a:avLst>
          </a:prstGeom>
          <a:solidFill>
            <a:sysClr val="window" lastClr="FFFFFF"/>
          </a:solidFill>
          <a:ln w="44450" cap="flat" cmpd="sng" algn="ctr">
            <a:solidFill>
              <a:srgbClr val="DC6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 see \”, I will print 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ADB4D8-80F5-424D-B936-D5815159576B}"/>
              </a:ext>
            </a:extLst>
          </p:cNvPr>
          <p:cNvSpPr/>
          <p:nvPr/>
        </p:nvSpPr>
        <p:spPr>
          <a:xfrm>
            <a:off x="315754" y="5789722"/>
            <a:ext cx="4684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printf(“90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%%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 marks“);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DB4D5D-13A7-4350-B853-BF50C7E23793}"/>
              </a:ext>
            </a:extLst>
          </p:cNvPr>
          <p:cNvGrpSpPr/>
          <p:nvPr/>
        </p:nvGrpSpPr>
        <p:grpSpPr>
          <a:xfrm>
            <a:off x="7048031" y="5864986"/>
            <a:ext cx="1858617" cy="904461"/>
            <a:chOff x="3286682" y="2292350"/>
            <a:chExt cx="1858617" cy="904461"/>
          </a:xfrm>
        </p:grpSpPr>
        <p:sp>
          <p:nvSpPr>
            <p:cNvPr id="41" name="Rounded Rectangle 26">
              <a:extLst>
                <a:ext uri="{FF2B5EF4-FFF2-40B4-BE49-F238E27FC236}">
                  <a16:creationId xmlns:a16="http://schemas.microsoft.com/office/drawing/2014/main" id="{A14D1BB4-2FAF-477E-9D5D-35F18774240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84D02-2376-4279-8C4A-3F4E0FC712F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CCB385-B5E9-4F87-BF5A-657C43BACF3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4" name="Rectangular Callout 29">
            <a:extLst>
              <a:ext uri="{FF2B5EF4-FFF2-40B4-BE49-F238E27FC236}">
                <a16:creationId xmlns:a16="http://schemas.microsoft.com/office/drawing/2014/main" id="{F7E9AAFA-0CD0-4E39-84D9-6474BC7587B1}"/>
              </a:ext>
            </a:extLst>
          </p:cNvPr>
          <p:cNvSpPr/>
          <p:nvPr/>
        </p:nvSpPr>
        <p:spPr>
          <a:xfrm>
            <a:off x="9835956" y="5854412"/>
            <a:ext cx="222146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90% marks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Cloud Callout 30">
            <a:extLst>
              <a:ext uri="{FF2B5EF4-FFF2-40B4-BE49-F238E27FC236}">
                <a16:creationId xmlns:a16="http://schemas.microsoft.com/office/drawing/2014/main" id="{DFAB867F-0942-4731-AA59-38564A45F3B3}"/>
              </a:ext>
            </a:extLst>
          </p:cNvPr>
          <p:cNvSpPr/>
          <p:nvPr/>
        </p:nvSpPr>
        <p:spPr>
          <a:xfrm>
            <a:off x="4740781" y="5257800"/>
            <a:ext cx="2451171" cy="1205145"/>
          </a:xfrm>
          <a:prstGeom prst="cloudCallout">
            <a:avLst>
              <a:gd name="adj1" fmla="val 55661"/>
              <a:gd name="adj2" fmla="val 54431"/>
            </a:avLst>
          </a:prstGeom>
          <a:solidFill>
            <a:sysClr val="window" lastClr="FFFFFF"/>
          </a:solidFill>
          <a:ln w="44450" cap="flat" cmpd="sng" algn="ctr">
            <a:solidFill>
              <a:srgbClr val="DC6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 see %%, I will print %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Cloud Callout 16">
            <a:extLst>
              <a:ext uri="{FF2B5EF4-FFF2-40B4-BE49-F238E27FC236}">
                <a16:creationId xmlns:a16="http://schemas.microsoft.com/office/drawing/2014/main" id="{C3ACACFC-9BD4-4DAB-8437-0F3605C0F0CC}"/>
              </a:ext>
            </a:extLst>
          </p:cNvPr>
          <p:cNvSpPr/>
          <p:nvPr/>
        </p:nvSpPr>
        <p:spPr>
          <a:xfrm>
            <a:off x="6004411" y="190129"/>
            <a:ext cx="3385173" cy="1404118"/>
          </a:xfrm>
          <a:prstGeom prst="cloudCallout">
            <a:avLst>
              <a:gd name="adj1" fmla="val 9304"/>
              <a:gd name="adj2" fmla="val 91249"/>
            </a:avLst>
          </a:prstGeom>
          <a:solidFill>
            <a:sysClr val="window" lastClr="FFFFFF"/>
          </a:solidFill>
          <a:ln w="44450" cap="flat" cmpd="sng" algn="ctr">
            <a:solidFill>
              <a:srgbClr val="DC6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 see \n, I will start printing on a new line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ADC57-C746-4F85-A04B-621615D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30" grpId="0" animBg="1"/>
      <p:bldP spid="31" grpId="0"/>
      <p:bldP spid="32" grpId="0"/>
      <p:bldP spid="37" grpId="0" animBg="1"/>
      <p:bldP spid="38" grpId="0" animBg="1"/>
      <p:bldP spid="39" grpId="0"/>
      <p:bldP spid="44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Some Fun with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E1662B5-E034-445D-8A3C-667BF8693BF2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To print the character \ (backslash) use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\\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To print a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tab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character (a longer space) use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\t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Allows us to print very nicely formatted output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More examples in labs – till then, have fun on your own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6AFC0F-5AB6-4E8E-8E6D-1DC250E672BA}"/>
              </a:ext>
            </a:extLst>
          </p:cNvPr>
          <p:cNvSpPr/>
          <p:nvPr/>
        </p:nvSpPr>
        <p:spPr>
          <a:xfrm>
            <a:off x="416708" y="1786759"/>
            <a:ext cx="7593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printf(“To print on new line, use 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\\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n”);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3E6C45-3F6B-4677-8684-3C873E1801C1}"/>
              </a:ext>
            </a:extLst>
          </p:cNvPr>
          <p:cNvGrpSpPr/>
          <p:nvPr/>
        </p:nvGrpSpPr>
        <p:grpSpPr>
          <a:xfrm>
            <a:off x="9504610" y="1377472"/>
            <a:ext cx="1858617" cy="904461"/>
            <a:chOff x="3286682" y="2292350"/>
            <a:chExt cx="1858617" cy="904461"/>
          </a:xfrm>
        </p:grpSpPr>
        <p:sp>
          <p:nvSpPr>
            <p:cNvPr id="67" name="Rounded Rectangle 13">
              <a:extLst>
                <a:ext uri="{FF2B5EF4-FFF2-40B4-BE49-F238E27FC236}">
                  <a16:creationId xmlns:a16="http://schemas.microsoft.com/office/drawing/2014/main" id="{7FE10CC7-1F2A-4917-83F9-69DA0E4E83E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9DAD05-4DA4-45D5-B260-DEDF021653C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9E4B2E6-920F-4709-A284-060A02C1900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0" name="Rectangular Callout 16">
            <a:extLst>
              <a:ext uri="{FF2B5EF4-FFF2-40B4-BE49-F238E27FC236}">
                <a16:creationId xmlns:a16="http://schemas.microsoft.com/office/drawing/2014/main" id="{C3C2797A-34F7-427D-8993-9FBD5AB606AA}"/>
              </a:ext>
            </a:extLst>
          </p:cNvPr>
          <p:cNvSpPr/>
          <p:nvPr/>
        </p:nvSpPr>
        <p:spPr>
          <a:xfrm>
            <a:off x="5556968" y="412974"/>
            <a:ext cx="4631634" cy="580008"/>
          </a:xfrm>
          <a:prstGeom prst="wedgeRectCallout">
            <a:avLst>
              <a:gd name="adj1" fmla="val 49344"/>
              <a:gd name="adj2" fmla="val 9538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on new line, use \n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7BA140-5097-431B-8874-8AAFFCF62718}"/>
              </a:ext>
            </a:extLst>
          </p:cNvPr>
          <p:cNvSpPr/>
          <p:nvPr/>
        </p:nvSpPr>
        <p:spPr>
          <a:xfrm>
            <a:off x="416708" y="3518132"/>
            <a:ext cx="4065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printf(“Very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\t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Nice“);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7820748-8BE7-42EF-824C-8E06E39B3A4A}"/>
              </a:ext>
            </a:extLst>
          </p:cNvPr>
          <p:cNvGrpSpPr/>
          <p:nvPr/>
        </p:nvGrpSpPr>
        <p:grpSpPr>
          <a:xfrm>
            <a:off x="4483152" y="3528706"/>
            <a:ext cx="1858617" cy="904461"/>
            <a:chOff x="3286682" y="2292350"/>
            <a:chExt cx="1858617" cy="904461"/>
          </a:xfrm>
        </p:grpSpPr>
        <p:sp>
          <p:nvSpPr>
            <p:cNvPr id="73" name="Rounded Rectangle 20">
              <a:extLst>
                <a:ext uri="{FF2B5EF4-FFF2-40B4-BE49-F238E27FC236}">
                  <a16:creationId xmlns:a16="http://schemas.microsoft.com/office/drawing/2014/main" id="{0128E320-DD68-4362-8EF0-D4780F6F05A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058D73-6519-4322-B639-2D323F5E046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12CA40D-2E70-4AC4-B607-2522AF78DF4E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6" name="Rectangular Callout 23">
            <a:extLst>
              <a:ext uri="{FF2B5EF4-FFF2-40B4-BE49-F238E27FC236}">
                <a16:creationId xmlns:a16="http://schemas.microsoft.com/office/drawing/2014/main" id="{D1B21EF1-0D70-494B-A87C-D473937EF168}"/>
              </a:ext>
            </a:extLst>
          </p:cNvPr>
          <p:cNvSpPr/>
          <p:nvPr/>
        </p:nvSpPr>
        <p:spPr>
          <a:xfrm>
            <a:off x="7237098" y="3518132"/>
            <a:ext cx="2541390" cy="696071"/>
          </a:xfrm>
          <a:prstGeom prst="wedgeRectCallout">
            <a:avLst>
              <a:gd name="adj1" fmla="val -76211"/>
              <a:gd name="adj2" fmla="val 2283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   Nice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Rectangular Callout 33">
            <a:extLst>
              <a:ext uri="{FF2B5EF4-FFF2-40B4-BE49-F238E27FC236}">
                <a16:creationId xmlns:a16="http://schemas.microsoft.com/office/drawing/2014/main" id="{7A7338B7-473F-4023-804F-08C6A3BCD241}"/>
              </a:ext>
            </a:extLst>
          </p:cNvPr>
          <p:cNvSpPr/>
          <p:nvPr/>
        </p:nvSpPr>
        <p:spPr>
          <a:xfrm>
            <a:off x="6363514" y="2719240"/>
            <a:ext cx="3701784" cy="1937101"/>
          </a:xfrm>
          <a:prstGeom prst="wedgeRectCallout">
            <a:avLst>
              <a:gd name="adj1" fmla="val 68159"/>
              <a:gd name="adj2" fmla="val 5756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\n, \” called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escape sequences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they “escape” the normal rules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Rectangular Callout 34">
            <a:extLst>
              <a:ext uri="{FF2B5EF4-FFF2-40B4-BE49-F238E27FC236}">
                <a16:creationId xmlns:a16="http://schemas.microsoft.com/office/drawing/2014/main" id="{C906CB1F-12A4-4C69-93B6-A666E31C600D}"/>
              </a:ext>
            </a:extLst>
          </p:cNvPr>
          <p:cNvSpPr/>
          <p:nvPr/>
        </p:nvSpPr>
        <p:spPr>
          <a:xfrm>
            <a:off x="5811686" y="4909930"/>
            <a:ext cx="3701784" cy="1521951"/>
          </a:xfrm>
          <a:prstGeom prst="wedgeRectCallout">
            <a:avLst>
              <a:gd name="adj1" fmla="val 66548"/>
              <a:gd name="adj2" fmla="val -1296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 with them to get comfortable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53F3CF4-EEE2-4849-90C1-86578C61F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28" y="4646426"/>
            <a:ext cx="2065013" cy="20650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2B36-9671-42FB-9F97-D3F561E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uiExpand="1" build="p"/>
      <p:bldP spid="65" grpId="0"/>
      <p:bldP spid="70" grpId="0" animBg="1"/>
      <p:bldP spid="71" grpId="0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Fun with Integers</a:t>
            </a: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5BD55A4B-CCE2-4059-9AB9-101289B20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43953"/>
              </p:ext>
            </p:extLst>
          </p:nvPr>
        </p:nvGraphicFramePr>
        <p:xfrm>
          <a:off x="254000" y="1111250"/>
          <a:ext cx="6634004" cy="3169920"/>
        </p:xfrm>
        <a:graphic>
          <a:graphicData uri="http://schemas.openxmlformats.org/drawingml/2006/table">
            <a:tbl>
              <a:tblPr firstRow="1" bandRow="1"/>
              <a:tblGrid>
                <a:gridCol w="214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97DA37B-3F71-4B49-A759-C7D3F6CD96D8}"/>
              </a:ext>
            </a:extLst>
          </p:cNvPr>
          <p:cNvSpPr txBox="1">
            <a:spLocks/>
          </p:cNvSpPr>
          <p:nvPr/>
        </p:nvSpPr>
        <p:spPr>
          <a:xfrm>
            <a:off x="7026965" y="1111624"/>
            <a:ext cx="4919870" cy="472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Be careful: in math we often write z = 2xy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 C will not like it.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He will want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z = 2 * x * y;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Also be careful about division and remainder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7 / 2 is actually 3.5 but since c is an integer variable, it just stores 3. Remainder is 1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Experiment on your own – will revisit these very soon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Rectangular Callout 12">
            <a:extLst>
              <a:ext uri="{FF2B5EF4-FFF2-40B4-BE49-F238E27FC236}">
                <a16:creationId xmlns:a16="http://schemas.microsoft.com/office/drawing/2014/main" id="{F5C07C67-2895-4180-8BB8-327C16CAA412}"/>
              </a:ext>
            </a:extLst>
          </p:cNvPr>
          <p:cNvSpPr/>
          <p:nvPr/>
        </p:nvSpPr>
        <p:spPr>
          <a:xfrm>
            <a:off x="2146392" y="2839504"/>
            <a:ext cx="3568607" cy="1266886"/>
          </a:xfrm>
          <a:prstGeom prst="wedgeRectCallout">
            <a:avLst>
              <a:gd name="adj1" fmla="val -100020"/>
              <a:gd name="adj2" fmla="val 7890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Oh! So Mr. C allows us to use constants too in expressions?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67B60D-F9C2-413A-9058-89271B54C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78" y="4502224"/>
            <a:ext cx="2279821" cy="227982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3316D05-4FCD-4DEF-B538-5CA9AA34D2B3}"/>
              </a:ext>
            </a:extLst>
          </p:cNvPr>
          <p:cNvGrpSpPr/>
          <p:nvPr/>
        </p:nvGrpSpPr>
        <p:grpSpPr>
          <a:xfrm>
            <a:off x="1990627" y="4451768"/>
            <a:ext cx="1858617" cy="904461"/>
            <a:chOff x="3286682" y="2292350"/>
            <a:chExt cx="1858617" cy="904461"/>
          </a:xfrm>
        </p:grpSpPr>
        <p:sp>
          <p:nvSpPr>
            <p:cNvPr id="25" name="Rounded Rectangle 15">
              <a:extLst>
                <a:ext uri="{FF2B5EF4-FFF2-40B4-BE49-F238E27FC236}">
                  <a16:creationId xmlns:a16="http://schemas.microsoft.com/office/drawing/2014/main" id="{137861BF-3AA8-4F82-A555-81B73E42163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751E44-5739-491F-8F9C-074C81B34CE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2638DA-570B-4468-8F11-5633EC348D8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8">
            <a:extLst>
              <a:ext uri="{FF2B5EF4-FFF2-40B4-BE49-F238E27FC236}">
                <a16:creationId xmlns:a16="http://schemas.microsoft.com/office/drawing/2014/main" id="{7E561B40-725E-4435-9221-811A68E886CE}"/>
              </a:ext>
            </a:extLst>
          </p:cNvPr>
          <p:cNvSpPr/>
          <p:nvPr/>
        </p:nvSpPr>
        <p:spPr>
          <a:xfrm>
            <a:off x="2232804" y="5564619"/>
            <a:ext cx="3303292" cy="1266886"/>
          </a:xfrm>
          <a:prstGeom prst="wedgeRectCallout">
            <a:avLst>
              <a:gd name="adj1" fmla="val 7198"/>
              <a:gd name="adj2" fmla="val -6780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The command</a:t>
            </a:r>
            <a:b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 = 2 + b;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makes sense to 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ular Callout 19">
            <a:extLst>
              <a:ext uri="{FF2B5EF4-FFF2-40B4-BE49-F238E27FC236}">
                <a16:creationId xmlns:a16="http://schemas.microsoft.com/office/drawing/2014/main" id="{1185D429-D003-411B-8912-019F9E2E8103}"/>
              </a:ext>
            </a:extLst>
          </p:cNvPr>
          <p:cNvSpPr/>
          <p:nvPr/>
        </p:nvSpPr>
        <p:spPr>
          <a:xfrm>
            <a:off x="5962627" y="5784810"/>
            <a:ext cx="2903077" cy="997235"/>
          </a:xfrm>
          <a:prstGeom prst="wedgeRectCallout">
            <a:avLst>
              <a:gd name="adj1" fmla="val -86097"/>
              <a:gd name="adj2" fmla="val -209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(“%d %d”,a,10);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fine too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0">
            <a:extLst>
              <a:ext uri="{FF2B5EF4-FFF2-40B4-BE49-F238E27FC236}">
                <a16:creationId xmlns:a16="http://schemas.microsoft.com/office/drawing/2014/main" id="{477689EC-4D46-49B5-A35D-2CDE6A8A8E86}"/>
              </a:ext>
            </a:extLst>
          </p:cNvPr>
          <p:cNvSpPr/>
          <p:nvPr/>
        </p:nvSpPr>
        <p:spPr>
          <a:xfrm>
            <a:off x="9043758" y="5784810"/>
            <a:ext cx="2903077" cy="997235"/>
          </a:xfrm>
          <a:prstGeom prst="wedgeRectCallout">
            <a:avLst>
              <a:gd name="adj1" fmla="val -68295"/>
              <a:gd name="adj2" fmla="val 986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Come to the lab and give it a try!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F36F15-7B5B-4F80-AFE9-A581ED3E006C}"/>
              </a:ext>
            </a:extLst>
          </p:cNvPr>
          <p:cNvSpPr/>
          <p:nvPr/>
        </p:nvSpPr>
        <p:spPr>
          <a:xfrm>
            <a:off x="3848011" y="4335746"/>
            <a:ext cx="3376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1"/>
            <a:r>
              <a:rPr lang="en-IN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Not everything needs to be stored in a variable</a:t>
            </a:r>
            <a:endParaRPr lang="en-US" sz="28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9085-0E75-4B4C-B529-136CE2E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 animBg="1"/>
      <p:bldP spid="28" grpId="0" animBg="1"/>
      <p:bldP spid="29" grpId="0" animBg="1"/>
      <p:bldP spid="30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Life beyond Integers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36F87C3-24C8-4594-82E6-06D6AE80E8FD}"/>
              </a:ext>
            </a:extLst>
          </p:cNvPr>
          <p:cNvSpPr txBox="1">
            <a:spLocks/>
          </p:cNvSpPr>
          <p:nvPr/>
        </p:nvSpPr>
        <p:spPr>
          <a:xfrm>
            <a:off x="341971" y="1447800"/>
            <a:ext cx="11250178" cy="443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Lots of fun possible with integers alone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However, the box storing integers is actually not very big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only store integers between -2,147,483,648 and 2,147,483,647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Also, what about real numbers (fractions etc)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to ask Mr C to work with a real number?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to ask Mr C to print a real number?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Later classes: long, float, double, long double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 designers were really nice with names </a:t>
            </a: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IN" sz="3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7B0C88-469A-4DAB-AE28-D586C53F9400}"/>
              </a:ext>
            </a:extLst>
          </p:cNvPr>
          <p:cNvSpPr/>
          <p:nvPr/>
        </p:nvSpPr>
        <p:spPr>
          <a:xfrm>
            <a:off x="8763000" y="697597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8C6D1-1410-4C6E-BFC1-CC34A650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3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Sent a form to specify if you want to appear for AT Screening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Fill it only if you want to appear for the test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Sent forms to specify if you want to attend special sessions in Hindi and special session on computer usage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Be careful when referring to the books: Old editions of some books may be using slightly outdated syntax of C at some places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Gottfried 2</a:t>
            </a:r>
            <a:r>
              <a:rPr lang="en-GB" baseline="30000" dirty="0">
                <a:latin typeface="Garamond" panose="02020404030301010803" pitchFamily="18" charset="0"/>
              </a:rPr>
              <a:t>nd</a:t>
            </a:r>
            <a:r>
              <a:rPr lang="en-GB" dirty="0">
                <a:latin typeface="Garamond" panose="02020404030301010803" pitchFamily="18" charset="0"/>
              </a:rPr>
              <a:t> edition doesn’t use return 0; at the end of main()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Not a big reason to worry but be careful. In class, we will use the latest syntax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Emoticons from </a:t>
            </a:r>
            <a:r>
              <a:rPr lang="en-IN" dirty="0" err="1"/>
              <a:t>Flaticon</a:t>
            </a:r>
            <a:r>
              <a:rPr lang="en-IN" dirty="0"/>
              <a:t>, designed by Twitter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83130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https://www.flaticon.com/packs/smileys-and-people-9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Licensed under CC BY 3.0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A02B2-673E-4595-9A9D-27963FE0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7"/>
            <a:ext cx="11506200" cy="53943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			   </a:t>
            </a:r>
            <a:r>
              <a:rPr lang="en-GB" sz="8000" dirty="0">
                <a:latin typeface="Garamond" panose="02020404030301010803" pitchFamily="18" charset="0"/>
              </a:rPr>
              <a:t>C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3A4A2-0973-43C9-9A31-E64224A42FD9}"/>
              </a:ext>
            </a:extLst>
          </p:cNvPr>
          <p:cNvSpPr txBox="1"/>
          <p:nvPr/>
        </p:nvSpPr>
        <p:spPr>
          <a:xfrm>
            <a:off x="3048000" y="5257800"/>
            <a:ext cx="727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Just like the grammar of a language!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13FBE-9296-4CF1-85C8-899B980898B0}"/>
              </a:ext>
            </a:extLst>
          </p:cNvPr>
          <p:cNvSpPr txBox="1"/>
          <p:nvPr/>
        </p:nvSpPr>
        <p:spPr>
          <a:xfrm>
            <a:off x="1323385" y="3733800"/>
            <a:ext cx="9773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Syntax is basically the rules of how the </a:t>
            </a:r>
            <a:r>
              <a:rPr lang="en-GB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alphabet/symbols  </a:t>
            </a:r>
          </a:p>
          <a:p>
            <a:r>
              <a:rPr lang="en-GB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     </a:t>
            </a:r>
            <a:r>
              <a:rPr lang="en-GB" sz="3200" dirty="0">
                <a:latin typeface="Garamond" panose="02020404030301010803" pitchFamily="18" charset="0"/>
              </a:rPr>
              <a:t>defined for C language are used to write C programs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4D3E0-F68C-4D82-9D6D-1A551A7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The “Alphabet” of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 programs can be written using the following alphabet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0 1 .... 9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Space . , : ; ‘ $ 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# % &amp; ! _ { } [ ] ( ) |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+ - * /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06625-503F-4A8A-A69B-5AE9F251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Variables and Constants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Most C programs consist of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variables</a:t>
            </a:r>
            <a:r>
              <a:rPr lang="en-GB" sz="3000" dirty="0">
                <a:latin typeface="Garamond" panose="02020404030301010803" pitchFamily="18" charset="0"/>
              </a:rPr>
              <a:t> or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constants </a:t>
            </a:r>
            <a:r>
              <a:rPr lang="en-GB" sz="3000" dirty="0">
                <a:latin typeface="Garamond" panose="02020404030301010803" pitchFamily="18" charset="0"/>
              </a:rPr>
              <a:t>with some name			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The value of each variables or constant is stored at some location in the computer’s main memory (RAM)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variable</a:t>
            </a:r>
            <a:r>
              <a:rPr lang="en-GB" sz="3000" dirty="0">
                <a:latin typeface="Garamond" panose="02020404030301010803" pitchFamily="18" charset="0"/>
              </a:rPr>
              <a:t>’s value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can be changed </a:t>
            </a:r>
            <a:r>
              <a:rPr lang="en-GB" sz="3000" dirty="0">
                <a:latin typeface="Garamond" panose="02020404030301010803" pitchFamily="18" charset="0"/>
              </a:rPr>
              <a:t>during execution of the program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constant</a:t>
            </a:r>
            <a:r>
              <a:rPr lang="en-GB" sz="3000" dirty="0">
                <a:latin typeface="Garamond" panose="02020404030301010803" pitchFamily="18" charset="0"/>
              </a:rPr>
              <a:t>’s value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cannot be changed </a:t>
            </a:r>
            <a:r>
              <a:rPr lang="en-GB" sz="3000" dirty="0">
                <a:latin typeface="Garamond" panose="02020404030301010803" pitchFamily="18" charset="0"/>
              </a:rPr>
              <a:t>during execution of the program</a:t>
            </a:r>
            <a:endParaRPr lang="en-GB" sz="3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790193-5C79-4E7B-8F4F-CE6D6C7B2D1C}"/>
              </a:ext>
            </a:extLst>
          </p:cNvPr>
          <p:cNvSpPr/>
          <p:nvPr/>
        </p:nvSpPr>
        <p:spPr>
          <a:xfrm>
            <a:off x="1476785" y="2011802"/>
            <a:ext cx="7560197" cy="7000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1CFE2-9CC6-473E-A515-B0ED8617BEB1}"/>
              </a:ext>
            </a:extLst>
          </p:cNvPr>
          <p:cNvSpPr txBox="1"/>
          <p:nvPr/>
        </p:nvSpPr>
        <p:spPr>
          <a:xfrm>
            <a:off x="1695312" y="2100236"/>
            <a:ext cx="6870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Garamond" panose="02020404030301010803" pitchFamily="18" charset="0"/>
              </a:rPr>
              <a:t>firstName</a:t>
            </a:r>
            <a:r>
              <a:rPr lang="en-GB" sz="2800" dirty="0">
                <a:latin typeface="Garamond" panose="02020404030301010803" pitchFamily="18" charset="0"/>
              </a:rPr>
              <a:t>, age, height, </a:t>
            </a:r>
            <a:r>
              <a:rPr lang="en-GB" sz="2800" dirty="0" err="1">
                <a:latin typeface="Garamond" panose="02020404030301010803" pitchFamily="18" charset="0"/>
              </a:rPr>
              <a:t>streetAddress</a:t>
            </a:r>
            <a:r>
              <a:rPr lang="en-GB" sz="2800" dirty="0">
                <a:latin typeface="Garamond" panose="02020404030301010803" pitchFamily="18" charset="0"/>
              </a:rPr>
              <a:t>, </a:t>
            </a:r>
            <a:r>
              <a:rPr lang="en-GB" sz="2800" dirty="0" err="1">
                <a:latin typeface="Garamond" panose="02020404030301010803" pitchFamily="18" charset="0"/>
              </a:rPr>
              <a:t>valueOfPi</a:t>
            </a:r>
            <a:endParaRPr lang="en-IN" sz="2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8F6FCAD-E99A-4096-AE4B-17635740AE4A}"/>
              </a:ext>
            </a:extLst>
          </p:cNvPr>
          <p:cNvSpPr/>
          <p:nvPr/>
        </p:nvSpPr>
        <p:spPr>
          <a:xfrm>
            <a:off x="9457915" y="1839149"/>
            <a:ext cx="2514600" cy="838200"/>
          </a:xfrm>
          <a:prstGeom prst="wedgeRoundRectCallout">
            <a:avLst>
              <a:gd name="adj1" fmla="val -64933"/>
              <a:gd name="adj2" fmla="val 15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 on naming conventions/rules later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FC8F0C-42C0-48AB-9A79-860F186D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5" grpId="0" animBg="1"/>
      <p:bldP spid="7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C Keywords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 language has a set of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32</a:t>
            </a:r>
            <a:r>
              <a:rPr lang="en-GB" sz="3000" dirty="0">
                <a:latin typeface="Garamond" panose="02020404030301010803" pitchFamily="18" charset="0"/>
              </a:rPr>
              <a:t> keywords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These keywords have special meaning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Can’t use keywords for other purposes (e.g., can’t use them to declare variable names, constant values, or function names)			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Image result for keywords C">
            <a:extLst>
              <a:ext uri="{FF2B5EF4-FFF2-40B4-BE49-F238E27FC236}">
                <a16:creationId xmlns:a16="http://schemas.microsoft.com/office/drawing/2014/main" id="{DDC0E9C6-EF3A-448E-82B7-30A99C85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8701088" cy="27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3585C5-A1FA-480C-82CA-047EBE9CF5FF}"/>
              </a:ext>
            </a:extLst>
          </p:cNvPr>
          <p:cNvSpPr/>
          <p:nvPr/>
        </p:nvSpPr>
        <p:spPr>
          <a:xfrm>
            <a:off x="6781800" y="1828800"/>
            <a:ext cx="838200" cy="381000"/>
          </a:xfrm>
          <a:prstGeom prst="ellipse">
            <a:avLst/>
          </a:prstGeom>
          <a:solidFill>
            <a:schemeClr val="accent6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DA152-4227-4372-A0A4-2D646968D905}"/>
              </a:ext>
            </a:extLst>
          </p:cNvPr>
          <p:cNvSpPr/>
          <p:nvPr/>
        </p:nvSpPr>
        <p:spPr>
          <a:xfrm>
            <a:off x="6774366" y="2778366"/>
            <a:ext cx="838200" cy="381000"/>
          </a:xfrm>
          <a:prstGeom prst="ellipse">
            <a:avLst/>
          </a:prstGeom>
          <a:solidFill>
            <a:schemeClr val="accent6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81B4A7-1E08-41AE-A9C9-D2DF98E0B305}"/>
              </a:ext>
            </a:extLst>
          </p:cNvPr>
          <p:cNvCxnSpPr/>
          <p:nvPr/>
        </p:nvCxnSpPr>
        <p:spPr>
          <a:xfrm flipH="1">
            <a:off x="7543800" y="1371600"/>
            <a:ext cx="609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E5525-D90C-48C1-96CC-65E7C39B9EF5}"/>
              </a:ext>
            </a:extLst>
          </p:cNvPr>
          <p:cNvCxnSpPr>
            <a:cxnSpLocks/>
          </p:cNvCxnSpPr>
          <p:nvPr/>
        </p:nvCxnSpPr>
        <p:spPr>
          <a:xfrm flipH="1">
            <a:off x="7612566" y="1371600"/>
            <a:ext cx="617034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B076F-4607-4948-AD07-B870F39BF20B}"/>
              </a:ext>
            </a:extLst>
          </p:cNvPr>
          <p:cNvSpPr/>
          <p:nvPr/>
        </p:nvSpPr>
        <p:spPr>
          <a:xfrm>
            <a:off x="8001000" y="838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Seen so far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F583E-1AE4-4767-A1AC-CFD6543B8591}"/>
              </a:ext>
            </a:extLst>
          </p:cNvPr>
          <p:cNvSpPr txBox="1"/>
          <p:nvPr/>
        </p:nvSpPr>
        <p:spPr>
          <a:xfrm>
            <a:off x="3352800" y="5066475"/>
            <a:ext cx="613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  <a:latin typeface="Garamond" panose="02020404030301010803" pitchFamily="18" charset="0"/>
              </a:rPr>
              <a:t>Prutor</a:t>
            </a:r>
            <a:r>
              <a:rPr lang="en-IN" sz="2800" dirty="0">
                <a:solidFill>
                  <a:srgbClr val="FF0000"/>
                </a:solidFill>
                <a:latin typeface="Garamond" panose="02020404030301010803" pitchFamily="18" charset="0"/>
              </a:rPr>
              <a:t> shows keywords in a different </a:t>
            </a:r>
            <a:r>
              <a:rPr lang="en-IN" sz="2800" dirty="0" err="1">
                <a:solidFill>
                  <a:srgbClr val="FF0000"/>
                </a:solidFill>
                <a:latin typeface="Garamond" panose="02020404030301010803" pitchFamily="18" charset="0"/>
              </a:rPr>
              <a:t>color</a:t>
            </a:r>
            <a:endParaRPr lang="en-IN" sz="2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F9078D6-AFFA-4260-9D36-B59048BC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4" grpId="0" animBg="1"/>
      <p:bldP spid="10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Keywords Usage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598CE41-24D3-41E5-8B93-253A819AED16}"/>
              </a:ext>
            </a:extLst>
          </p:cNvPr>
          <p:cNvSpPr txBox="1">
            <a:spLocks/>
          </p:cNvSpPr>
          <p:nvPr/>
        </p:nvSpPr>
        <p:spPr>
          <a:xfrm>
            <a:off x="990600" y="1600200"/>
            <a:ext cx="4572000" cy="3200399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 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 = 3;</a:t>
            </a:r>
          </a:p>
          <a:p>
            <a:pPr lvl="1"/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%d”, main);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A1E5E-2DB9-43DB-9520-06FDB5F71514}"/>
              </a:ext>
            </a:extLst>
          </p:cNvPr>
          <p:cNvSpPr txBox="1"/>
          <p:nvPr/>
        </p:nvSpPr>
        <p:spPr>
          <a:xfrm>
            <a:off x="685800" y="4949869"/>
            <a:ext cx="5660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This WILL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Reason: main is </a:t>
            </a:r>
            <a:r>
              <a:rPr lang="en-IN" sz="3200" u="sng" dirty="0">
                <a:latin typeface="Garamond" panose="02020404030301010803" pitchFamily="18" charset="0"/>
              </a:rPr>
              <a:t>not</a:t>
            </a:r>
            <a:r>
              <a:rPr lang="en-IN" sz="3200" dirty="0">
                <a:latin typeface="Garamond" panose="02020404030301010803" pitchFamily="18" charset="0"/>
              </a:rPr>
              <a:t> a keyword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But </a:t>
            </a: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not recommended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B4A3CA0-21A6-4ECC-A935-FD566EB383C3}"/>
              </a:ext>
            </a:extLst>
          </p:cNvPr>
          <p:cNvSpPr txBox="1">
            <a:spLocks/>
          </p:cNvSpPr>
          <p:nvPr/>
        </p:nvSpPr>
        <p:spPr>
          <a:xfrm>
            <a:off x="6667073" y="1600200"/>
            <a:ext cx="4572000" cy="3200399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 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return = 3;</a:t>
            </a:r>
          </a:p>
          <a:p>
            <a:pPr lvl="1"/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%d”, return);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55AF6-3B83-419C-9A68-E38E80359F51}"/>
              </a:ext>
            </a:extLst>
          </p:cNvPr>
          <p:cNvSpPr txBox="1"/>
          <p:nvPr/>
        </p:nvSpPr>
        <p:spPr>
          <a:xfrm>
            <a:off x="6362273" y="4949869"/>
            <a:ext cx="50561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This will </a:t>
            </a: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NOT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Reason: return </a:t>
            </a:r>
            <a:r>
              <a:rPr lang="en-IN" sz="3200" u="sng" dirty="0">
                <a:latin typeface="Garamond" panose="02020404030301010803" pitchFamily="18" charset="0"/>
              </a:rPr>
              <a:t>is</a:t>
            </a:r>
            <a:r>
              <a:rPr lang="en-IN" sz="3200" dirty="0">
                <a:latin typeface="Garamond" panose="02020404030301010803" pitchFamily="18" charset="0"/>
              </a:rPr>
              <a:t> a keyword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95E8-B310-4807-996A-01FD3FBB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6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353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Advice: Try to Write Code that looks Pretty 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83B8FD3-AA6A-4C7B-A9D4-17D8AD0E6468}"/>
              </a:ext>
            </a:extLst>
          </p:cNvPr>
          <p:cNvSpPr txBox="1">
            <a:spLocks/>
          </p:cNvSpPr>
          <p:nvPr/>
        </p:nvSpPr>
        <p:spPr>
          <a:xfrm>
            <a:off x="305420" y="3443177"/>
            <a:ext cx="3692480" cy="330835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 = 1;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a + b;</a:t>
            </a:r>
          </a:p>
          <a:p>
            <a:pPr lvl="0"/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(“Result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is %</a:t>
            </a:r>
            <a:r>
              <a:rPr kumimoji="0" lang="en-IN" sz="3200" b="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d”,c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2D1AD9A-2741-46BD-A704-D74EE0FEEF7B}"/>
              </a:ext>
            </a:extLst>
          </p:cNvPr>
          <p:cNvSpPr txBox="1">
            <a:spLocks/>
          </p:cNvSpPr>
          <p:nvPr/>
        </p:nvSpPr>
        <p:spPr>
          <a:xfrm>
            <a:off x="4233971" y="3459162"/>
            <a:ext cx="3616355" cy="327638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#include&lt;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stdio.h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&gt;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1;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+ b;</a:t>
            </a:r>
          </a:p>
          <a:p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(“Result is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FE5D6EE0-6E70-4E86-8884-74EE302724FE}"/>
              </a:ext>
            </a:extLst>
          </p:cNvPr>
          <p:cNvSpPr txBox="1">
            <a:spLocks/>
          </p:cNvSpPr>
          <p:nvPr/>
        </p:nvSpPr>
        <p:spPr>
          <a:xfrm>
            <a:off x="8223286" y="3443177"/>
            <a:ext cx="3359114" cy="321627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#include&lt;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stdio.h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&gt;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 = 1;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    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int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c = a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b;</a:t>
            </a:r>
          </a:p>
          <a:p>
            <a:pPr lvl="0"/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(“Result is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B17D4-9AFB-4F00-BCCD-157625388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04" y="3200400"/>
            <a:ext cx="1754326" cy="1754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2AE7F-221F-48B8-8B37-ABF0E1C68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8" y="3200400"/>
            <a:ext cx="1945202" cy="1945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73DD2-4748-46B8-9291-83C7B2F30B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5084"/>
            <a:ext cx="1754326" cy="1754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E24AC-F5C1-4848-9FD9-69811DDA27A1}"/>
              </a:ext>
            </a:extLst>
          </p:cNvPr>
          <p:cNvSpPr txBox="1"/>
          <p:nvPr/>
        </p:nvSpPr>
        <p:spPr>
          <a:xfrm>
            <a:off x="381000" y="1219200"/>
            <a:ext cx="1158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Very important in industry - large groups collaborate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Important even for solo projects - maintenance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Will learn several good coding habits over time (such as Commenting,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Indentation</a:t>
            </a: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, Code-structuring</a:t>
            </a:r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IN" sz="3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4E41DF-FFBA-4379-A1AF-58578F50CCF0}"/>
              </a:ext>
            </a:extLst>
          </p:cNvPr>
          <p:cNvSpPr/>
          <p:nvPr/>
        </p:nvSpPr>
        <p:spPr>
          <a:xfrm>
            <a:off x="4793129" y="6356351"/>
            <a:ext cx="2514600" cy="403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good indentation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0DE5485-879B-4E05-A622-BDDF8F6E80A4}"/>
              </a:ext>
            </a:extLst>
          </p:cNvPr>
          <p:cNvSpPr/>
          <p:nvPr/>
        </p:nvSpPr>
        <p:spPr>
          <a:xfrm>
            <a:off x="7322596" y="5257800"/>
            <a:ext cx="2964404" cy="1002586"/>
          </a:xfrm>
          <a:prstGeom prst="wedgeRoundRectCallout">
            <a:avLst>
              <a:gd name="adj1" fmla="val -61809"/>
              <a:gd name="adj2" fmla="val 615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Prutor</a:t>
            </a:r>
            <a:r>
              <a:rPr lang="en-IN" dirty="0"/>
              <a:t> does it automatically when you write your code</a:t>
            </a:r>
          </a:p>
          <a:p>
            <a:pPr algn="ctr"/>
            <a:r>
              <a:rPr lang="en-IN" dirty="0"/>
              <a:t>(try writing code in </a:t>
            </a:r>
            <a:r>
              <a:rPr lang="en-IN" dirty="0" err="1"/>
              <a:t>Prutor</a:t>
            </a:r>
            <a:r>
              <a:rPr lang="en-IN" dirty="0"/>
              <a:t>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67CFF4E-BE50-412D-B62E-26DD458B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Function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8EAD76-848A-45A3-8E9B-D50DAD50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function used for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printing the outputs </a:t>
            </a:r>
            <a:r>
              <a:rPr lang="en-IN" sz="3000" dirty="0">
                <a:latin typeface="Garamond" panose="02020404030301010803" pitchFamily="18" charset="0"/>
              </a:rPr>
              <a:t>of the C program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Prints the outputs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 a format specified by us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have already seen some simple examples of usage of </a:t>
            </a:r>
            <a:r>
              <a:rPr lang="en-IN" sz="3000" dirty="0" err="1">
                <a:latin typeface="Garamond" panose="02020404030301010803" pitchFamily="18" charset="0"/>
              </a:rPr>
              <a:t>printf</a:t>
            </a: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EB6DE-67F5-48A3-B328-5DA5617E0B74}"/>
              </a:ext>
            </a:extLst>
          </p:cNvPr>
          <p:cNvSpPr txBox="1"/>
          <p:nvPr/>
        </p:nvSpPr>
        <p:spPr>
          <a:xfrm>
            <a:off x="1905000" y="3200400"/>
            <a:ext cx="79496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  <a:endParaRPr lang="en-IN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040D2-134A-498F-B6C7-4DD57C90E961}"/>
              </a:ext>
            </a:extLst>
          </p:cNvPr>
          <p:cNvSpPr/>
          <p:nvPr/>
        </p:nvSpPr>
        <p:spPr>
          <a:xfrm>
            <a:off x="3962400" y="3810000"/>
            <a:ext cx="51816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279E4A-7ADD-469F-8255-7C965D6FB0EA}"/>
              </a:ext>
            </a:extLst>
          </p:cNvPr>
          <p:cNvSpPr/>
          <p:nvPr/>
        </p:nvSpPr>
        <p:spPr>
          <a:xfrm>
            <a:off x="3936706" y="5429250"/>
            <a:ext cx="38862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E49D7A-FECB-4EB1-8EAB-6760141C3B57}"/>
              </a:ext>
            </a:extLst>
          </p:cNvPr>
          <p:cNvSpPr/>
          <p:nvPr/>
        </p:nvSpPr>
        <p:spPr>
          <a:xfrm>
            <a:off x="8152959" y="5462869"/>
            <a:ext cx="4572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D7DD2-A3CA-4C1B-94FB-364967A60F5D}"/>
              </a:ext>
            </a:extLst>
          </p:cNvPr>
          <p:cNvSpPr/>
          <p:nvPr/>
        </p:nvSpPr>
        <p:spPr>
          <a:xfrm>
            <a:off x="6908506" y="5429250"/>
            <a:ext cx="6096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9C5E6C8-D0EF-4115-A804-972C382B3044}"/>
              </a:ext>
            </a:extLst>
          </p:cNvPr>
          <p:cNvSpPr/>
          <p:nvPr/>
        </p:nvSpPr>
        <p:spPr>
          <a:xfrm>
            <a:off x="8818159" y="6015097"/>
            <a:ext cx="1658679" cy="571500"/>
          </a:xfrm>
          <a:prstGeom prst="wedgeRoundRectCallout">
            <a:avLst>
              <a:gd name="adj1" fmla="val -75546"/>
              <a:gd name="adj2" fmla="val -43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 integer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AEC75C3-5FE3-4485-9BBA-87C8EAAFC6B5}"/>
              </a:ext>
            </a:extLst>
          </p:cNvPr>
          <p:cNvSpPr/>
          <p:nvPr/>
        </p:nvSpPr>
        <p:spPr>
          <a:xfrm>
            <a:off x="4015442" y="6098411"/>
            <a:ext cx="2422454" cy="571500"/>
          </a:xfrm>
          <a:prstGeom prst="wedgeRoundRectCallout">
            <a:avLst>
              <a:gd name="adj1" fmla="val 81796"/>
              <a:gd name="adj2" fmla="val -56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%d  is used to print the value of an integer </a:t>
            </a:r>
          </a:p>
        </p:txBody>
      </p:sp>
      <p:cxnSp>
        <p:nvCxnSpPr>
          <p:cNvPr id="27" name="Elbow Connector 36">
            <a:extLst>
              <a:ext uri="{FF2B5EF4-FFF2-40B4-BE49-F238E27FC236}">
                <a16:creationId xmlns:a16="http://schemas.microsoft.com/office/drawing/2014/main" id="{DC44B466-11E6-4D39-87E6-EF8C85AC8F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53473" y="4662027"/>
            <a:ext cx="87315" cy="1474537"/>
          </a:xfrm>
          <a:prstGeom prst="bentConnector3">
            <a:avLst>
              <a:gd name="adj1" fmla="val 44908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ABFC3ECA-AB2B-4489-9FCE-3FEE1FC2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1648</Words>
  <Application>Microsoft Office PowerPoint</Application>
  <PresentationFormat>Widescreen</PresentationFormat>
  <Paragraphs>300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Century Gothic</vt:lpstr>
      <vt:lpstr>Courier New</vt:lpstr>
      <vt:lpstr>Garamond</vt:lpstr>
      <vt:lpstr>Verdana</vt:lpstr>
      <vt:lpstr>Wingdings</vt:lpstr>
      <vt:lpstr>Office Theme</vt:lpstr>
      <vt:lpstr>Metropolitan</vt:lpstr>
      <vt:lpstr>ESC101: Fundamentals of Computing</vt:lpstr>
      <vt:lpstr>Announcements</vt:lpstr>
      <vt:lpstr>PowerPoint Presentation</vt:lpstr>
      <vt:lpstr>C Syntax: The “Alphabet” of C</vt:lpstr>
      <vt:lpstr>C Syntax: Variables and Constants</vt:lpstr>
      <vt:lpstr>C Syntax: C Keywords</vt:lpstr>
      <vt:lpstr>C Syntax: Keywords Usage</vt:lpstr>
      <vt:lpstr>Advice: Try to Write Code that looks Pretty  </vt:lpstr>
      <vt:lpstr>The printf Function</vt:lpstr>
      <vt:lpstr>Introducing Mr. C (or Mr. Compiler)</vt:lpstr>
      <vt:lpstr>True Power of printf</vt:lpstr>
      <vt:lpstr>True Power of printf</vt:lpstr>
      <vt:lpstr>How printf Works?</vt:lpstr>
      <vt:lpstr>True Power of printf</vt:lpstr>
      <vt:lpstr>Summary: The syntax of printf</vt:lpstr>
      <vt:lpstr>Some Fun with printf</vt:lpstr>
      <vt:lpstr>Some Fun with printf</vt:lpstr>
      <vt:lpstr>Fun with Integers</vt:lpstr>
      <vt:lpstr>Life beyond Integers</vt:lpstr>
      <vt:lpstr>Emoticons from Flaticon, designed by Twitter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302</cp:revision>
  <dcterms:modified xsi:type="dcterms:W3CDTF">2019-07-31T10:53:29Z</dcterms:modified>
</cp:coreProperties>
</file>