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</p:sldMasterIdLst>
  <p:notesMasterIdLst>
    <p:notesMasterId r:id="rId30"/>
  </p:notesMasterIdLst>
  <p:sldIdLst>
    <p:sldId id="256" r:id="rId2"/>
    <p:sldId id="270" r:id="rId3"/>
    <p:sldId id="279" r:id="rId4"/>
    <p:sldId id="280" r:id="rId5"/>
    <p:sldId id="281" r:id="rId6"/>
    <p:sldId id="282" r:id="rId7"/>
    <p:sldId id="297" r:id="rId8"/>
    <p:sldId id="287" r:id="rId9"/>
    <p:sldId id="286" r:id="rId10"/>
    <p:sldId id="288" r:id="rId11"/>
    <p:sldId id="292" r:id="rId12"/>
    <p:sldId id="289" r:id="rId13"/>
    <p:sldId id="283" r:id="rId14"/>
    <p:sldId id="290" r:id="rId15"/>
    <p:sldId id="291" r:id="rId16"/>
    <p:sldId id="285" r:id="rId17"/>
    <p:sldId id="293" r:id="rId18"/>
    <p:sldId id="272" r:id="rId19"/>
    <p:sldId id="273" r:id="rId20"/>
    <p:sldId id="274" r:id="rId21"/>
    <p:sldId id="275" r:id="rId22"/>
    <p:sldId id="271" r:id="rId23"/>
    <p:sldId id="300" r:id="rId24"/>
    <p:sldId id="301" r:id="rId25"/>
    <p:sldId id="302" r:id="rId26"/>
    <p:sldId id="276" r:id="rId27"/>
    <p:sldId id="277" r:id="rId28"/>
    <p:sldId id="298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17A9"/>
    <a:srgbClr val="CF9DC7"/>
    <a:srgbClr val="D01E33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4" autoAdjust="0"/>
    <p:restoredTop sz="94660"/>
  </p:normalViewPr>
  <p:slideViewPr>
    <p:cSldViewPr>
      <p:cViewPr varScale="1">
        <p:scale>
          <a:sx n="90" d="100"/>
          <a:sy n="9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42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0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728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7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48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132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466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59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477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45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027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63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22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309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011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860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754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45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904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4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71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04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3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23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92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850-C3A6-4E70-926F-67726AEDA68F}" type="datetime1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89A-729B-4C23-A9EA-88716BF4B99A}" type="datetime1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3D2-A049-427A-8484-3A08C7DE363F}" type="datetime1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D2C-2EC6-4A0D-B5A8-0D19F13FBE69}" type="datetime1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900-881F-4711-A9CD-AC9EA8D5867D}" type="datetime1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854-D839-4156-9620-8705F5E8556E}" type="datetime1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CBD-7BD1-442F-99BB-36A4E47F3D3A}" type="datetime1">
              <a:rPr lang="en-GB" smtClean="0"/>
              <a:t>23/08/2019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53EE-679A-48FE-8710-6ADFA49BB03E}" type="datetime1">
              <a:rPr lang="en-GB" smtClean="0"/>
              <a:t>23/08/2019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5B3-4F27-4FCF-A5F1-A45854730A70}" type="datetime1">
              <a:rPr lang="en-GB" smtClean="0"/>
              <a:t>23/08/2019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34BB-2CCD-4BF3-A51C-550027833F40}" type="datetime1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85BB-29CE-48A2-8BFD-C20BCFFE4E25}" type="datetime1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AFEC-4D88-47A6-BC8A-B69D9005571B}" type="datetime1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Basics of C Syntax,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Taking Inputs (</a:t>
            </a:r>
            <a:r>
              <a:rPr lang="en-IN" sz="6000" dirty="0" err="1">
                <a:solidFill>
                  <a:srgbClr val="FFC000"/>
                </a:solidFill>
                <a:latin typeface="Garamond" panose="02020404030301010803" pitchFamily="18" charset="0"/>
              </a:rPr>
              <a:t>scanf</a:t>
            </a:r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)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95A62-1638-49B0-B697-EE30157A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What’s Wrong Here?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3624D9-D70F-43F7-82C1-B369A1AED41D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B5C58CB-BEE6-4B35-99DD-FBB17B00E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709987"/>
            <a:ext cx="1041096" cy="1041096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C2B1561-6ECB-4577-95B4-68CE5D6366DD}"/>
              </a:ext>
            </a:extLst>
          </p:cNvPr>
          <p:cNvSpPr/>
          <p:nvPr/>
        </p:nvSpPr>
        <p:spPr>
          <a:xfrm>
            <a:off x="7696200" y="1676400"/>
            <a:ext cx="3886200" cy="1181100"/>
          </a:xfrm>
          <a:prstGeom prst="wedgeRectCallout">
            <a:avLst>
              <a:gd name="adj1" fmla="val -26884"/>
              <a:gd name="adj2" fmla="val 1108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Will print some garbage value since c has not been assigned a value (</a:t>
            </a:r>
            <a:r>
              <a:rPr lang="en-IN" sz="2400" b="1" dirty="0">
                <a:solidFill>
                  <a:schemeClr val="tx1"/>
                </a:solidFill>
              </a:rPr>
              <a:t>initialized</a:t>
            </a:r>
            <a:r>
              <a:rPr lang="en-IN" sz="2400" dirty="0">
                <a:solidFill>
                  <a:schemeClr val="tx1"/>
                </a:solidFill>
              </a:rPr>
              <a:t>) yet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7EF-3575-444D-A329-F675C921F1F6}"/>
              </a:ext>
            </a:extLst>
          </p:cNvPr>
          <p:cNvSpPr/>
          <p:nvPr/>
        </p:nvSpPr>
        <p:spPr>
          <a:xfrm>
            <a:off x="1524000" y="4252456"/>
            <a:ext cx="6400800" cy="470052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619A81-9CB6-409D-B950-4D7470256B8B}"/>
              </a:ext>
            </a:extLst>
          </p:cNvPr>
          <p:cNvSpPr/>
          <p:nvPr/>
        </p:nvSpPr>
        <p:spPr>
          <a:xfrm>
            <a:off x="6705600" y="5334000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Will Compile but will print garbage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B50E-5ACA-4EB6-99ED-A8396116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What About This?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3624D9-D70F-43F7-82C1-B369A1AED41D}"/>
              </a:ext>
            </a:extLst>
          </p:cNvPr>
          <p:cNvSpPr/>
          <p:nvPr/>
        </p:nvSpPr>
        <p:spPr>
          <a:xfrm>
            <a:off x="266700" y="1064993"/>
            <a:ext cx="8648700" cy="548820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8AEA-39C1-4E9C-8817-938FBA219D7F}"/>
              </a:ext>
            </a:extLst>
          </p:cNvPr>
          <p:cNvSpPr/>
          <p:nvPr/>
        </p:nvSpPr>
        <p:spPr>
          <a:xfrm>
            <a:off x="1447800" y="3714522"/>
            <a:ext cx="2588407" cy="470052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F8FC02-2B77-4F84-92B5-543C9A87379C}"/>
              </a:ext>
            </a:extLst>
          </p:cNvPr>
          <p:cNvSpPr/>
          <p:nvPr/>
        </p:nvSpPr>
        <p:spPr>
          <a:xfrm>
            <a:off x="8153400" y="5105400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Will Compile but will print garbage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4ED1BE-658A-4ED3-AA20-B70D583B6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429000"/>
            <a:ext cx="1041096" cy="1041096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35F4E7B-2A92-42CB-99A2-5600C3860320}"/>
              </a:ext>
            </a:extLst>
          </p:cNvPr>
          <p:cNvSpPr/>
          <p:nvPr/>
        </p:nvSpPr>
        <p:spPr>
          <a:xfrm>
            <a:off x="6553200" y="1752600"/>
            <a:ext cx="4486276" cy="2431974"/>
          </a:xfrm>
          <a:prstGeom prst="wedgeRectCallout">
            <a:avLst>
              <a:gd name="adj1" fmla="val -78893"/>
              <a:gd name="adj2" fmla="val 21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Can’t use variables a and b in this assignment operation since a and b have not been assigned a value (</a:t>
            </a:r>
            <a:r>
              <a:rPr lang="en-IN" sz="2400" b="1" dirty="0">
                <a:solidFill>
                  <a:schemeClr val="tx1"/>
                </a:solidFill>
              </a:rPr>
              <a:t>initialized</a:t>
            </a:r>
            <a:r>
              <a:rPr lang="en-IN" sz="2400" dirty="0">
                <a:solidFill>
                  <a:schemeClr val="tx1"/>
                </a:solidFill>
              </a:rPr>
              <a:t>) in this program </a:t>
            </a:r>
            <a:r>
              <a:rPr lang="en-IN" sz="2400" b="1" dirty="0">
                <a:solidFill>
                  <a:srgbClr val="FF0000"/>
                </a:solidFill>
              </a:rPr>
              <a:t>yet. </a:t>
            </a:r>
            <a:r>
              <a:rPr lang="en-IN" sz="2400" dirty="0">
                <a:solidFill>
                  <a:schemeClr val="tx1"/>
                </a:solidFill>
              </a:rPr>
              <a:t>Assigning a and b values </a:t>
            </a:r>
            <a:r>
              <a:rPr lang="en-IN" sz="2400" b="1" dirty="0">
                <a:solidFill>
                  <a:srgbClr val="FF0000"/>
                </a:solidFill>
              </a:rPr>
              <a:t>later</a:t>
            </a:r>
            <a:r>
              <a:rPr lang="en-IN" sz="2400" dirty="0">
                <a:solidFill>
                  <a:schemeClr val="tx1"/>
                </a:solidFill>
              </a:rPr>
              <a:t> does NOT solve this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A972E-76DB-42D8-A453-37A255C7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Lesson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1FE24-2B0E-4B29-A8DF-91646849E549}"/>
              </a:ext>
            </a:extLst>
          </p:cNvPr>
          <p:cNvSpPr txBox="1"/>
          <p:nvPr/>
        </p:nvSpPr>
        <p:spPr>
          <a:xfrm>
            <a:off x="609600" y="2551837"/>
            <a:ext cx="1173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Garamond" panose="02020404030301010803" pitchFamily="18" charset="0"/>
              </a:rPr>
              <a:t>Declare and initialize (or assign values to) your variables properly </a:t>
            </a:r>
            <a:r>
              <a:rPr lang="en-IN" sz="5400" u="sng" dirty="0">
                <a:solidFill>
                  <a:schemeClr val="tx1"/>
                </a:solidFill>
                <a:latin typeface="Garamond" panose="02020404030301010803" pitchFamily="18" charset="0"/>
              </a:rPr>
              <a:t>before</a:t>
            </a:r>
            <a:r>
              <a:rPr lang="en-IN" sz="5400" dirty="0">
                <a:solidFill>
                  <a:schemeClr val="tx1"/>
                </a:solidFill>
                <a:latin typeface="Garamond" panose="02020404030301010803" pitchFamily="18" charset="0"/>
              </a:rPr>
              <a:t> their use</a:t>
            </a:r>
            <a:endParaRPr lang="en-IN" sz="5400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85F3FD-3B53-412C-AE76-709F429F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Alphabet and Keywords of C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B24F302-B662-4282-8DFA-4299ABE2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 programs can be written using the following alphabet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A B .... 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a b .... 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0 1 .... 9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Space . , : ; ‘ $ 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# % &amp; ! _ { } [ ] ( ) |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+ - * / = </a:t>
            </a:r>
          </a:p>
        </p:txBody>
      </p:sp>
      <p:pic>
        <p:nvPicPr>
          <p:cNvPr id="44" name="Picture 2" descr="Image result for keywords C">
            <a:extLst>
              <a:ext uri="{FF2B5EF4-FFF2-40B4-BE49-F238E27FC236}">
                <a16:creationId xmlns:a16="http://schemas.microsoft.com/office/drawing/2014/main" id="{387D1DFA-EB1C-4006-98B6-06643084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6167518" cy="19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215EA6-3157-48EE-BE24-FA09DE002C69}"/>
              </a:ext>
            </a:extLst>
          </p:cNvPr>
          <p:cNvSpPr txBox="1"/>
          <p:nvPr/>
        </p:nvSpPr>
        <p:spPr>
          <a:xfrm>
            <a:off x="7086600" y="2371477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Keywords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A2857-601C-4B0F-B876-45EB7EB4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760193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rgbClr val="4117A9"/>
                </a:solidFill>
                <a:latin typeface="Garamond" panose="02020404030301010803" pitchFamily="18" charset="0"/>
              </a:rPr>
              <a:t>Naming Convention for Variables and Functions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88456B-D39C-43A9-AFFA-C3C655A5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887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We have seen variables and their usage in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We have seen the main and </a:t>
            </a:r>
            <a:r>
              <a:rPr lang="en-GB" sz="3400" dirty="0" err="1">
                <a:latin typeface="Garamond" panose="02020404030301010803" pitchFamily="18" charset="0"/>
              </a:rPr>
              <a:t>printf</a:t>
            </a:r>
            <a:r>
              <a:rPr lang="en-GB" sz="3400" dirty="0">
                <a:latin typeface="Garamond" panose="02020404030301010803" pitchFamily="18" charset="0"/>
              </a:rPr>
              <a:t> function (and will see various other standard functions and user-defined function later)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Need to follow some rules for naming of variables and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Names can only contain A-Z, a-z, 0-9, and 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solidFill>
                  <a:srgbClr val="FF0000"/>
                </a:solidFill>
                <a:latin typeface="Garamond" panose="02020404030301010803" pitchFamily="18" charset="0"/>
              </a:rPr>
              <a:t>Can’t begin</a:t>
            </a:r>
            <a:r>
              <a:rPr lang="en-GB" sz="3400" dirty="0">
                <a:latin typeface="Garamond" panose="02020404030301010803" pitchFamily="18" charset="0"/>
              </a:rPr>
              <a:t> a variable’s or function’s name with a </a:t>
            </a:r>
            <a:r>
              <a:rPr lang="en-GB" sz="3400" dirty="0">
                <a:solidFill>
                  <a:srgbClr val="FF0000"/>
                </a:solidFill>
                <a:latin typeface="Garamond" panose="02020404030301010803" pitchFamily="18" charset="0"/>
              </a:rPr>
              <a:t>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A_3, abcDS2, </a:t>
            </a:r>
            <a:r>
              <a:rPr lang="en-GB" sz="3400" dirty="0" err="1">
                <a:latin typeface="Garamond" panose="02020404030301010803" pitchFamily="18" charset="0"/>
              </a:rPr>
              <a:t>this_variable</a:t>
            </a:r>
            <a:r>
              <a:rPr lang="en-GB" sz="3400" dirty="0">
                <a:latin typeface="Garamond" panose="02020404030301010803" pitchFamily="18" charset="0"/>
              </a:rPr>
              <a:t> are some valid names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321, 5_r, </a:t>
            </a:r>
            <a:r>
              <a:rPr lang="en-GB" sz="3400" dirty="0" err="1">
                <a:latin typeface="Garamond" panose="02020404030301010803" pitchFamily="18" charset="0"/>
              </a:rPr>
              <a:t>dfd@dhr</a:t>
            </a:r>
            <a:r>
              <a:rPr lang="en-GB" sz="3400" dirty="0">
                <a:latin typeface="Garamond" panose="02020404030301010803" pitchFamily="18" charset="0"/>
              </a:rPr>
              <a:t>, this variable, no-entry are some not valid names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5CBCA4-AA6A-4E1C-8457-DA6B7E2648DF}"/>
              </a:ext>
            </a:extLst>
          </p:cNvPr>
          <p:cNvSpPr/>
          <p:nvPr/>
        </p:nvSpPr>
        <p:spPr>
          <a:xfrm>
            <a:off x="3886200" y="5486400"/>
            <a:ext cx="2133600" cy="609600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411687-161A-4026-AD38-37B6482BB43E}"/>
              </a:ext>
            </a:extLst>
          </p:cNvPr>
          <p:cNvSpPr/>
          <p:nvPr/>
        </p:nvSpPr>
        <p:spPr>
          <a:xfrm>
            <a:off x="533400" y="5467350"/>
            <a:ext cx="1600200" cy="609600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7E1B4D-CB1C-4781-A0B8-2EE592D43D91}"/>
              </a:ext>
            </a:extLst>
          </p:cNvPr>
          <p:cNvSpPr/>
          <p:nvPr/>
        </p:nvSpPr>
        <p:spPr>
          <a:xfrm>
            <a:off x="2200275" y="5486400"/>
            <a:ext cx="1600200" cy="609600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F27E5A-DB3D-470B-9D5F-53335FF98467}"/>
              </a:ext>
            </a:extLst>
          </p:cNvPr>
          <p:cNvSpPr/>
          <p:nvPr/>
        </p:nvSpPr>
        <p:spPr>
          <a:xfrm>
            <a:off x="6076950" y="5486400"/>
            <a:ext cx="1600200" cy="609600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0917000-F92C-4F2A-98FD-0D6527DABCCA}"/>
              </a:ext>
            </a:extLst>
          </p:cNvPr>
          <p:cNvSpPr/>
          <p:nvPr/>
        </p:nvSpPr>
        <p:spPr>
          <a:xfrm>
            <a:off x="347662" y="6297613"/>
            <a:ext cx="1971675" cy="365125"/>
          </a:xfrm>
          <a:prstGeom prst="wedgeRectCallout">
            <a:avLst>
              <a:gd name="adj1" fmla="val -1059"/>
              <a:gd name="adj2" fmla="val -10163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 with number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7A8C3E0-7019-4685-B97C-10BE1A7692B0}"/>
              </a:ext>
            </a:extLst>
          </p:cNvPr>
          <p:cNvSpPr/>
          <p:nvPr/>
        </p:nvSpPr>
        <p:spPr>
          <a:xfrm>
            <a:off x="2511425" y="6300788"/>
            <a:ext cx="1971675" cy="481012"/>
          </a:xfrm>
          <a:prstGeom prst="wedgeRectCallout">
            <a:avLst>
              <a:gd name="adj1" fmla="val -21832"/>
              <a:gd name="adj2" fmla="val -973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Contains special symbol @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686A19D-564C-4FC5-97E5-F10E64447BEF}"/>
              </a:ext>
            </a:extLst>
          </p:cNvPr>
          <p:cNvSpPr/>
          <p:nvPr/>
        </p:nvSpPr>
        <p:spPr>
          <a:xfrm>
            <a:off x="4691063" y="6356351"/>
            <a:ext cx="1971675" cy="481012"/>
          </a:xfrm>
          <a:prstGeom prst="wedgeRectCallout">
            <a:avLst>
              <a:gd name="adj1" fmla="val -48885"/>
              <a:gd name="adj2" fmla="val -10530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Contains space character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C5BE568-4AF4-4CC3-B729-B7FAF08B996C}"/>
              </a:ext>
            </a:extLst>
          </p:cNvPr>
          <p:cNvSpPr/>
          <p:nvPr/>
        </p:nvSpPr>
        <p:spPr>
          <a:xfrm>
            <a:off x="7011988" y="6250207"/>
            <a:ext cx="2360612" cy="471269"/>
          </a:xfrm>
          <a:prstGeom prst="wedgeRectCallout">
            <a:avLst>
              <a:gd name="adj1" fmla="val -52660"/>
              <a:gd name="adj2" fmla="val -810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Contains hyphen (“dash”) character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BFCB1-C7C4-4D16-83ED-466768292FFB}"/>
              </a:ext>
            </a:extLst>
          </p:cNvPr>
          <p:cNvSpPr/>
          <p:nvPr/>
        </p:nvSpPr>
        <p:spPr>
          <a:xfrm>
            <a:off x="4800600" y="3657600"/>
            <a:ext cx="2211388" cy="470052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C88D3-8E63-4CD3-ADC4-9BA86B61D136}"/>
              </a:ext>
            </a:extLst>
          </p:cNvPr>
          <p:cNvSpPr/>
          <p:nvPr/>
        </p:nvSpPr>
        <p:spPr>
          <a:xfrm>
            <a:off x="9777412" y="3667125"/>
            <a:ext cx="382588" cy="470052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B29D39-EEED-4AF4-8879-871E844D5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67" y="4690588"/>
            <a:ext cx="900065" cy="900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7B232D-DEF5-4BE2-AF12-EA14818E1D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725" y="5975426"/>
            <a:ext cx="761849" cy="76184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D2F82-11ED-42A3-A751-B575659A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0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760193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rgbClr val="4117A9"/>
                </a:solidFill>
                <a:latin typeface="Garamond" panose="02020404030301010803" pitchFamily="18" charset="0"/>
              </a:rPr>
              <a:t>Variables and Function Names: Some Suggestions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88456B-D39C-43A9-AFFA-C3C655A5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887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Should prefer short, meaningful names. Don’t use C keywords.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Multi-word name allows, e.g., </a:t>
            </a:r>
            <a:r>
              <a:rPr lang="en-GB" dirty="0" err="1">
                <a:latin typeface="Garamond" panose="02020404030301010803" pitchFamily="18" charset="0"/>
              </a:rPr>
              <a:t>firstNumber</a:t>
            </a:r>
            <a:r>
              <a:rPr lang="en-GB" dirty="0">
                <a:latin typeface="Garamond" panose="02020404030301010803" pitchFamily="18" charset="0"/>
              </a:rPr>
              <a:t>, </a:t>
            </a:r>
            <a:r>
              <a:rPr lang="en-GB" dirty="0" err="1">
                <a:latin typeface="Garamond" panose="02020404030301010803" pitchFamily="18" charset="0"/>
              </a:rPr>
              <a:t>first_number</a:t>
            </a:r>
            <a:endParaRPr lang="en-GB" dirty="0">
              <a:latin typeface="Garamond" panose="02020404030301010803" pitchFamily="18" charset="0"/>
            </a:endParaRPr>
          </a:p>
          <a:p>
            <a:r>
              <a:rPr lang="en-GB" dirty="0">
                <a:latin typeface="Garamond" panose="02020404030301010803" pitchFamily="18" charset="0"/>
              </a:rPr>
              <a:t>Advice: Use capital letters for constants (e.g., NUMBER_DAYS_JAN)</a:t>
            </a:r>
          </a:p>
          <a:p>
            <a:r>
              <a:rPr lang="en-GB" dirty="0">
                <a:latin typeface="Garamond" panose="02020404030301010803" pitchFamily="18" charset="0"/>
              </a:rPr>
              <a:t>Advice: Use small letters for variables (e.g., radius, volume)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B734A2-EBBC-463F-A2CB-DF2C7714ACC6}"/>
              </a:ext>
            </a:extLst>
          </p:cNvPr>
          <p:cNvGrpSpPr/>
          <p:nvPr/>
        </p:nvGrpSpPr>
        <p:grpSpPr>
          <a:xfrm>
            <a:off x="10164223" y="5507986"/>
            <a:ext cx="1858617" cy="904461"/>
            <a:chOff x="3286682" y="2292350"/>
            <a:chExt cx="1858617" cy="904461"/>
          </a:xfrm>
        </p:grpSpPr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id="{C40B2661-AACC-4219-980B-D1D64F8B0F3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6274A1-1965-40B5-84D8-DF50C037A0F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B23457-8972-41D7-8C3A-C67CC8BC440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7" name="Rectangular Callout 8">
            <a:extLst>
              <a:ext uri="{FF2B5EF4-FFF2-40B4-BE49-F238E27FC236}">
                <a16:creationId xmlns:a16="http://schemas.microsoft.com/office/drawing/2014/main" id="{C56220B8-F1B1-4612-8FC9-91DC20DB4ABA}"/>
              </a:ext>
            </a:extLst>
          </p:cNvPr>
          <p:cNvSpPr/>
          <p:nvPr/>
        </p:nvSpPr>
        <p:spPr>
          <a:xfrm>
            <a:off x="5936829" y="5199422"/>
            <a:ext cx="3763678" cy="1198565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me, the names temp, Temp, TEMP,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all  different variable names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6CAA0BF0-3D9D-45A1-A68D-4CE3A7A51FEC}"/>
              </a:ext>
            </a:extLst>
          </p:cNvPr>
          <p:cNvSpPr txBox="1">
            <a:spLocks/>
          </p:cNvSpPr>
          <p:nvPr/>
        </p:nvSpPr>
        <p:spPr>
          <a:xfrm>
            <a:off x="253353" y="3950777"/>
            <a:ext cx="3771995" cy="244721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temp, TEMP, Temp,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TeMp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8A97F3-BF0D-41C6-BE4D-9C2331BE9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20" y="4662710"/>
            <a:ext cx="1749737" cy="1749737"/>
          </a:xfrm>
          <a:prstGeom prst="rect">
            <a:avLst/>
          </a:prstGeom>
        </p:spPr>
      </p:pic>
      <p:sp>
        <p:nvSpPr>
          <p:cNvPr id="30" name="Rectangular Callout 11">
            <a:extLst>
              <a:ext uri="{FF2B5EF4-FFF2-40B4-BE49-F238E27FC236}">
                <a16:creationId xmlns:a16="http://schemas.microsoft.com/office/drawing/2014/main" id="{87AB38F2-7823-4A87-81EC-720EC99D2A60}"/>
              </a:ext>
            </a:extLst>
          </p:cNvPr>
          <p:cNvSpPr/>
          <p:nvPr/>
        </p:nvSpPr>
        <p:spPr>
          <a:xfrm>
            <a:off x="5936829" y="4662710"/>
            <a:ext cx="3768138" cy="438248"/>
          </a:xfrm>
          <a:prstGeom prst="wedgeRectCallout">
            <a:avLst>
              <a:gd name="adj1" fmla="val -68958"/>
              <a:gd name="adj2" fmla="val 326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this program is fine?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ular Callout 12">
            <a:extLst>
              <a:ext uri="{FF2B5EF4-FFF2-40B4-BE49-F238E27FC236}">
                <a16:creationId xmlns:a16="http://schemas.microsoft.com/office/drawing/2014/main" id="{7D642292-F87A-4F80-B629-4453B30586D0}"/>
              </a:ext>
            </a:extLst>
          </p:cNvPr>
          <p:cNvSpPr/>
          <p:nvPr/>
        </p:nvSpPr>
        <p:spPr>
          <a:xfrm>
            <a:off x="8604861" y="3520637"/>
            <a:ext cx="3248821" cy="1081749"/>
          </a:xfrm>
          <a:prstGeom prst="wedgeRectCallout">
            <a:avLst>
              <a:gd name="adj1" fmla="val 9219"/>
              <a:gd name="adj2" fmla="val 1486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but not advisable. May make mistakes, confuse others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C43BB-FA1D-4F16-99E6-86AD6F35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uiExpand="1" build="p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and its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D53F2-E6AD-49BE-9EB7-AF2182D9A02B}"/>
              </a:ext>
            </a:extLst>
          </p:cNvPr>
          <p:cNvSpPr txBox="1"/>
          <p:nvPr/>
        </p:nvSpPr>
        <p:spPr>
          <a:xfrm>
            <a:off x="990600" y="2057400"/>
            <a:ext cx="10347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err="1">
                <a:solidFill>
                  <a:schemeClr val="tx1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format string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4800" dirty="0">
                <a:solidFill>
                  <a:srgbClr val="0070C0"/>
                </a:solidFill>
                <a:latin typeface="Garamond" panose="02020404030301010803" pitchFamily="18" charset="0"/>
              </a:rPr>
              <a:t>list of things to print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94EA5-CCD8-4BB2-BC03-82F11B50461B}"/>
              </a:ext>
            </a:extLst>
          </p:cNvPr>
          <p:cNvSpPr/>
          <p:nvPr/>
        </p:nvSpPr>
        <p:spPr>
          <a:xfrm>
            <a:off x="5867400" y="2178231"/>
            <a:ext cx="4953000" cy="660537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9EDC6-7E20-49A3-8F56-DDEE9556463A}"/>
              </a:ext>
            </a:extLst>
          </p:cNvPr>
          <p:cNvSpPr/>
          <p:nvPr/>
        </p:nvSpPr>
        <p:spPr>
          <a:xfrm>
            <a:off x="2514600" y="3352800"/>
            <a:ext cx="6553200" cy="68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1">
              <a:lnSpc>
                <a:spcPct val="85000"/>
              </a:lnSpc>
              <a:spcBef>
                <a:spcPts val="1300"/>
              </a:spcBef>
              <a:defRPr/>
            </a:pP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printf(</a:t>
            </a:r>
            <a:r>
              <a:rPr lang="it-IT" sz="4400" kern="1200" dirty="0">
                <a:solidFill>
                  <a:srgbClr val="FF0000"/>
                </a:solidFill>
                <a:latin typeface="Garamond" panose="02020404030301010803" pitchFamily="18" charset="0"/>
              </a:rPr>
              <a:t>“Hello %d %d”</a:t>
            </a: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</a:t>
            </a:r>
            <a:r>
              <a:rPr lang="it-IT" sz="44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a,b</a:t>
            </a: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2217FF6-9B57-4981-9481-AE7C2EB2983F}"/>
              </a:ext>
            </a:extLst>
          </p:cNvPr>
          <p:cNvSpPr/>
          <p:nvPr/>
        </p:nvSpPr>
        <p:spPr>
          <a:xfrm>
            <a:off x="8001000" y="838200"/>
            <a:ext cx="2666999" cy="1042515"/>
          </a:xfrm>
          <a:prstGeom prst="wedgeRoundRectCallout">
            <a:avLst>
              <a:gd name="adj1" fmla="val -56910"/>
              <a:gd name="adj2" fmla="val 68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In some cases, </a:t>
            </a:r>
          </a:p>
          <a:p>
            <a:pPr algn="ctr"/>
            <a:r>
              <a:rPr lang="en-IN" dirty="0"/>
              <a:t>there will be no such list.</a:t>
            </a:r>
          </a:p>
          <a:p>
            <a:pPr algn="ctr"/>
            <a:r>
              <a:rPr lang="en-IN" dirty="0"/>
              <a:t>Example: </a:t>
            </a:r>
            <a:r>
              <a:rPr lang="en-IN" dirty="0" err="1"/>
              <a:t>printf</a:t>
            </a:r>
            <a:r>
              <a:rPr lang="en-IN" dirty="0"/>
              <a:t>(“Hello”);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86000-6118-484C-9C8E-68F6C96777CC}"/>
              </a:ext>
            </a:extLst>
          </p:cNvPr>
          <p:cNvSpPr txBox="1"/>
          <p:nvPr/>
        </p:nvSpPr>
        <p:spPr>
          <a:xfrm>
            <a:off x="1295400" y="4572000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Printing some characters, such as </a:t>
            </a:r>
            <a:r>
              <a:rPr lang="en-IN" sz="3600" dirty="0">
                <a:solidFill>
                  <a:srgbClr val="0000FF"/>
                </a:solidFill>
                <a:latin typeface="Garamond" panose="02020404030301010803" pitchFamily="18" charset="0"/>
              </a:rPr>
              <a:t>“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3600" dirty="0">
                <a:solidFill>
                  <a:srgbClr val="0000FF"/>
                </a:solidFill>
                <a:latin typeface="Garamond" panose="02020404030301010803" pitchFamily="18" charset="0"/>
              </a:rPr>
              <a:t>new-line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3600" dirty="0">
                <a:solidFill>
                  <a:srgbClr val="0000FF"/>
                </a:solidFill>
                <a:latin typeface="Garamond" panose="02020404030301010803" pitchFamily="18" charset="0"/>
              </a:rPr>
              <a:t>%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3600" dirty="0">
                <a:solidFill>
                  <a:srgbClr val="0000FF"/>
                </a:solidFill>
                <a:latin typeface="Garamond" panose="02020404030301010803" pitchFamily="18" charset="0"/>
              </a:rPr>
              <a:t>\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requires special care (need to use escape sequences)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65A8CE-C413-48DC-A535-09809698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Printing well-formatted outputs using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EC9C4D-A9AB-4CF1-A668-62352E1D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 defTabSz="905255">
              <a:spcBef>
                <a:spcPts val="600"/>
              </a:spcBef>
              <a:buFont typeface="Wingdings" panose="05000000000000000000" pitchFamily="2" charset="2"/>
              <a:buChar char="§"/>
              <a:defRPr sz="2970"/>
            </a:pPr>
            <a:r>
              <a:rPr lang="en-GB" dirty="0">
                <a:latin typeface="Garamond" panose="02020404030301010803" pitchFamily="18" charset="0"/>
              </a:rPr>
              <a:t>When printing an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 </a:t>
            </a:r>
            <a:r>
              <a:rPr lang="en-GB" dirty="0">
                <a:latin typeface="Garamond" panose="02020404030301010803" pitchFamily="18" charset="0"/>
              </a:rPr>
              <a:t>value, place a number between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%</a:t>
            </a:r>
            <a:r>
              <a:rPr lang="en-GB" dirty="0">
                <a:latin typeface="Garamond" panose="02020404030301010803" pitchFamily="18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d</a:t>
            </a:r>
            <a:r>
              <a:rPr lang="en-GB" dirty="0">
                <a:latin typeface="Garamond" panose="02020404030301010803" pitchFamily="18" charset="0"/>
              </a:rPr>
              <a:t> (say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%5d</a:t>
            </a:r>
            <a:r>
              <a:rPr lang="en-GB" dirty="0">
                <a:latin typeface="Garamond" panose="02020404030301010803" pitchFamily="18" charset="0"/>
              </a:rPr>
              <a:t>) which will specify number of columns to use for displaying that value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grpSp>
        <p:nvGrpSpPr>
          <p:cNvPr id="13" name="Group 683">
            <a:extLst>
              <a:ext uri="{FF2B5EF4-FFF2-40B4-BE49-F238E27FC236}">
                <a16:creationId xmlns:a16="http://schemas.microsoft.com/office/drawing/2014/main" id="{8A9F70C8-0E30-4046-99B6-500E2050CF59}"/>
              </a:ext>
            </a:extLst>
          </p:cNvPr>
          <p:cNvGrpSpPr/>
          <p:nvPr/>
        </p:nvGrpSpPr>
        <p:grpSpPr>
          <a:xfrm>
            <a:off x="152400" y="2409534"/>
            <a:ext cx="10058400" cy="3195253"/>
            <a:chOff x="-1" y="0"/>
            <a:chExt cx="7848601" cy="2895600"/>
          </a:xfrm>
        </p:grpSpPr>
        <p:sp>
          <p:nvSpPr>
            <p:cNvPr id="14" name="Shape 679">
              <a:extLst>
                <a:ext uri="{FF2B5EF4-FFF2-40B4-BE49-F238E27FC236}">
                  <a16:creationId xmlns:a16="http://schemas.microsoft.com/office/drawing/2014/main" id="{C983F988-4F0F-4859-BCBC-5F0A20528ADD}"/>
                </a:ext>
              </a:extLst>
            </p:cNvPr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21600"/>
                  </a:move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lnTo>
                    <a:pt x="996" y="18900"/>
                  </a:ln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close/>
                </a:path>
              </a:pathLst>
            </a:custGeom>
            <a:solidFill>
              <a:srgbClr val="D0D2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5" name="Shape 680">
              <a:extLst>
                <a:ext uri="{FF2B5EF4-FFF2-40B4-BE49-F238E27FC236}">
                  <a16:creationId xmlns:a16="http://schemas.microsoft.com/office/drawing/2014/main" id="{E9C4F3AF-7881-49C1-8FD8-D38F2972D401}"/>
                </a:ext>
              </a:extLst>
            </p:cNvPr>
            <p:cNvSpPr/>
            <p:nvPr/>
          </p:nvSpPr>
          <p:spPr>
            <a:xfrm>
              <a:off x="-1" y="180974"/>
              <a:ext cx="723901" cy="271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95"/>
                    <a:pt x="19182" y="1440"/>
                    <a:pt x="16200" y="1440"/>
                  </a:cubicBezTo>
                  <a:cubicBezTo>
                    <a:pt x="14709" y="1440"/>
                    <a:pt x="13500" y="1118"/>
                    <a:pt x="13500" y="720"/>
                  </a:cubicBezTo>
                  <a:cubicBezTo>
                    <a:pt x="13500" y="322"/>
                    <a:pt x="14709" y="0"/>
                    <a:pt x="16200" y="0"/>
                  </a:cubicBezTo>
                  <a:close/>
                  <a:moveTo>
                    <a:pt x="10800" y="20160"/>
                  </a:moveTo>
                  <a:cubicBezTo>
                    <a:pt x="10800" y="20955"/>
                    <a:pt x="8382" y="21600"/>
                    <a:pt x="5400" y="21600"/>
                  </a:cubicBezTo>
                  <a:cubicBezTo>
                    <a:pt x="2418" y="21600"/>
                    <a:pt x="0" y="20955"/>
                    <a:pt x="0" y="20160"/>
                  </a:cubicBezTo>
                  <a:cubicBezTo>
                    <a:pt x="0" y="19365"/>
                    <a:pt x="2418" y="18720"/>
                    <a:pt x="5400" y="18720"/>
                  </a:cubicBezTo>
                  <a:cubicBezTo>
                    <a:pt x="6891" y="18720"/>
                    <a:pt x="8100" y="19042"/>
                    <a:pt x="8100" y="19440"/>
                  </a:cubicBezTo>
                  <a:cubicBezTo>
                    <a:pt x="8100" y="19838"/>
                    <a:pt x="6891" y="20160"/>
                    <a:pt x="5400" y="201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" name="Shape 681">
              <a:extLst>
                <a:ext uri="{FF2B5EF4-FFF2-40B4-BE49-F238E27FC236}">
                  <a16:creationId xmlns:a16="http://schemas.microsoft.com/office/drawing/2014/main" id="{E38E4D5F-1DE1-4AB8-88E5-0AC03521FF30}"/>
                </a:ext>
              </a:extLst>
            </p:cNvPr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" y="18900"/>
                  </a:move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lnTo>
                    <a:pt x="498" y="21600"/>
                  </a:ln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close/>
                  <a:moveTo>
                    <a:pt x="1494" y="0"/>
                  </a:moveTo>
                  <a:cubicBezTo>
                    <a:pt x="1769" y="0"/>
                    <a:pt x="1992" y="604"/>
                    <a:pt x="1992" y="1350"/>
                  </a:cubicBezTo>
                  <a:cubicBezTo>
                    <a:pt x="1992" y="2096"/>
                    <a:pt x="1769" y="2700"/>
                    <a:pt x="1494" y="2700"/>
                  </a:cubicBezTo>
                  <a:cubicBezTo>
                    <a:pt x="1357" y="2700"/>
                    <a:pt x="1245" y="2398"/>
                    <a:pt x="1245" y="2025"/>
                  </a:cubicBezTo>
                  <a:cubicBezTo>
                    <a:pt x="1245" y="1652"/>
                    <a:pt x="1357" y="1350"/>
                    <a:pt x="1494" y="1350"/>
                  </a:cubicBezTo>
                  <a:lnTo>
                    <a:pt x="1992" y="1350"/>
                  </a:lnTo>
                  <a:moveTo>
                    <a:pt x="20604" y="2700"/>
                  </a:moveTo>
                  <a:lnTo>
                    <a:pt x="1494" y="2700"/>
                  </a:lnTo>
                  <a:moveTo>
                    <a:pt x="498" y="18900"/>
                  </a:moveTo>
                  <a:cubicBezTo>
                    <a:pt x="636" y="18900"/>
                    <a:pt x="747" y="19202"/>
                    <a:pt x="747" y="19575"/>
                  </a:cubicBezTo>
                  <a:cubicBezTo>
                    <a:pt x="747" y="19948"/>
                    <a:pt x="636" y="20250"/>
                    <a:pt x="498" y="20250"/>
                  </a:cubicBezTo>
                  <a:lnTo>
                    <a:pt x="996" y="20250"/>
                  </a:lnTo>
                  <a:moveTo>
                    <a:pt x="498" y="21600"/>
                  </a:moveTo>
                  <a:cubicBezTo>
                    <a:pt x="773" y="21600"/>
                    <a:pt x="996" y="20996"/>
                    <a:pt x="996" y="20250"/>
                  </a:cubicBezTo>
                  <a:lnTo>
                    <a:pt x="996" y="189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7" name="Shape 682">
              <a:extLst>
                <a:ext uri="{FF2B5EF4-FFF2-40B4-BE49-F238E27FC236}">
                  <a16:creationId xmlns:a16="http://schemas.microsoft.com/office/drawing/2014/main" id="{5C36C580-3AD4-404C-B11B-83516FF52EFD}"/>
                </a:ext>
              </a:extLst>
            </p:cNvPr>
            <p:cNvSpPr/>
            <p:nvPr/>
          </p:nvSpPr>
          <p:spPr>
            <a:xfrm>
              <a:off x="361950" y="361950"/>
              <a:ext cx="7417192" cy="2314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571500"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int x = 2345, y=123;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("%d\</a:t>
              </a:r>
              <a:r>
                <a:rPr dirty="0" err="1"/>
                <a:t>n",x</a:t>
              </a:r>
              <a:r>
                <a:rPr dirty="0"/>
                <a:t>); //Usual</a:t>
              </a:r>
              <a:r>
                <a:rPr lang="en-IN" dirty="0"/>
                <a:t> (and left aligned)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("%6d\</a:t>
              </a:r>
              <a:r>
                <a:rPr dirty="0" err="1"/>
                <a:t>n",x</a:t>
              </a:r>
              <a:r>
                <a:rPr dirty="0"/>
                <a:t>); //Display using 6 </a:t>
              </a:r>
              <a:r>
                <a:rPr dirty="0">
                  <a:solidFill>
                    <a:srgbClr val="FF0000"/>
                  </a:solidFill>
                </a:rPr>
                <a:t>columns</a:t>
              </a:r>
              <a:r>
                <a:rPr lang="en-IN" dirty="0">
                  <a:solidFill>
                    <a:srgbClr val="FF0000"/>
                  </a:solidFill>
                </a:rPr>
                <a:t> </a:t>
              </a:r>
              <a:r>
                <a:rPr lang="en-IN" dirty="0">
                  <a:solidFill>
                    <a:schemeClr val="tx1"/>
                  </a:solidFill>
                </a:rPr>
                <a:t>(right aligned)</a:t>
              </a:r>
              <a:endParaRPr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("%6d\</a:t>
              </a:r>
              <a:r>
                <a:rPr dirty="0" err="1"/>
                <a:t>n",y</a:t>
              </a:r>
              <a:r>
                <a:rPr dirty="0"/>
                <a:t>); 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("%2d\</a:t>
              </a:r>
              <a:r>
                <a:rPr dirty="0" err="1"/>
                <a:t>n",x</a:t>
              </a:r>
              <a:r>
                <a:rPr dirty="0"/>
                <a:t>); //Less columns</a:t>
              </a:r>
              <a:r>
                <a:rPr lang="en-IN" dirty="0"/>
                <a:t> than digits</a:t>
              </a:r>
              <a:r>
                <a:rPr dirty="0"/>
                <a:t>, same as %d</a:t>
              </a:r>
            </a:p>
          </p:txBody>
        </p:sp>
      </p:grpSp>
      <p:grpSp>
        <p:nvGrpSpPr>
          <p:cNvPr id="18" name="Group 688">
            <a:extLst>
              <a:ext uri="{FF2B5EF4-FFF2-40B4-BE49-F238E27FC236}">
                <a16:creationId xmlns:a16="http://schemas.microsoft.com/office/drawing/2014/main" id="{68076CBF-9A4F-4E5E-B774-DE2F33339CD8}"/>
              </a:ext>
            </a:extLst>
          </p:cNvPr>
          <p:cNvGrpSpPr/>
          <p:nvPr/>
        </p:nvGrpSpPr>
        <p:grpSpPr>
          <a:xfrm>
            <a:off x="10110529" y="2409534"/>
            <a:ext cx="1981200" cy="2038932"/>
            <a:chOff x="0" y="0"/>
            <a:chExt cx="1981200" cy="2038931"/>
          </a:xfrm>
        </p:grpSpPr>
        <p:sp>
          <p:nvSpPr>
            <p:cNvPr id="19" name="Shape 684">
              <a:extLst>
                <a:ext uri="{FF2B5EF4-FFF2-40B4-BE49-F238E27FC236}">
                  <a16:creationId xmlns:a16="http://schemas.microsoft.com/office/drawing/2014/main" id="{A5AACD1E-404A-42C3-BB28-9609D7B10CBB}"/>
                </a:ext>
              </a:extLst>
            </p:cNvPr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D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" name="Shape 685">
              <a:extLst>
                <a:ext uri="{FF2B5EF4-FFF2-40B4-BE49-F238E27FC236}">
                  <a16:creationId xmlns:a16="http://schemas.microsoft.com/office/drawing/2014/main" id="{6DB368FF-C997-4808-96B9-29D7815CA941}"/>
                </a:ext>
              </a:extLst>
            </p:cNvPr>
            <p:cNvSpPr/>
            <p:nvPr/>
          </p:nvSpPr>
          <p:spPr>
            <a:xfrm>
              <a:off x="1676393" y="1523993"/>
              <a:ext cx="304807" cy="30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" name="Shape 686">
              <a:extLst>
                <a:ext uri="{FF2B5EF4-FFF2-40B4-BE49-F238E27FC236}">
                  <a16:creationId xmlns:a16="http://schemas.microsoft.com/office/drawing/2014/main" id="{F1A3A68B-9BEF-4853-BE7A-77B268E6A357}"/>
                </a:ext>
              </a:extLst>
            </p:cNvPr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lnTo>
                    <a:pt x="18941" y="1872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" name="Shape 687">
              <a:extLst>
                <a:ext uri="{FF2B5EF4-FFF2-40B4-BE49-F238E27FC236}">
                  <a16:creationId xmlns:a16="http://schemas.microsoft.com/office/drawing/2014/main" id="{9DE9860C-B4AF-4D13-A87C-1798CE7F533C}"/>
                </a:ext>
              </a:extLst>
            </p:cNvPr>
            <p:cNvSpPr/>
            <p:nvPr/>
          </p:nvSpPr>
          <p:spPr>
            <a:xfrm>
              <a:off x="0" y="0"/>
              <a:ext cx="1981200" cy="2038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Output</a:t>
              </a:r>
              <a:endParaRPr dirty="0">
                <a:solidFill>
                  <a:schemeClr val="accent3">
                    <a:lumOff val="44000"/>
                  </a:schemeClr>
                </a:solidFill>
              </a:endParaRP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2345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  2345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   123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2345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3D2E2-6DF2-49DE-9ED4-13F4A7E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D19A2-FC21-47F0-AB0C-B49AA492A6F3}"/>
              </a:ext>
            </a:extLst>
          </p:cNvPr>
          <p:cNvSpPr txBox="1"/>
          <p:nvPr/>
        </p:nvSpPr>
        <p:spPr>
          <a:xfrm>
            <a:off x="868841" y="5863749"/>
            <a:ext cx="10232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Note: So far, we have only seen how to print integers. </a:t>
            </a:r>
          </a:p>
          <a:p>
            <a:r>
              <a:rPr lang="en-IN" sz="2400" dirty="0"/>
              <a:t>We will see how to print other types of variables in later lectures</a:t>
            </a:r>
          </a:p>
        </p:txBody>
      </p:sp>
    </p:spTree>
    <p:extLst>
      <p:ext uri="{BB962C8B-B14F-4D97-AF65-F5344CB8AC3E}">
        <p14:creationId xmlns:p14="http://schemas.microsoft.com/office/powerpoint/2010/main" val="9057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Commenting Your Code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25F2128-CD80-4216-97E9-B4786D50ED9F}"/>
              </a:ext>
            </a:extLst>
          </p:cNvPr>
          <p:cNvSpPr txBox="1">
            <a:spLocks/>
          </p:cNvSpPr>
          <p:nvPr/>
        </p:nvSpPr>
        <p:spPr>
          <a:xfrm>
            <a:off x="253354" y="1111625"/>
            <a:ext cx="11600328" cy="1714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 week we learned about “indentation”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Let us learn about “comments” today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Absolutely essential in industry, even self projects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9C204E52-EEFB-4C25-BC71-E5596E678804}"/>
              </a:ext>
            </a:extLst>
          </p:cNvPr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c = a + b;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(“c = 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7C7871-1C9A-47D1-8A64-2E03AB548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11" y="2647998"/>
            <a:ext cx="1945202" cy="1945202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B54A9930-EC07-4BA9-871C-AA37AC4F272F}"/>
              </a:ext>
            </a:extLst>
          </p:cNvPr>
          <p:cNvSpPr txBox="1">
            <a:spLocks/>
          </p:cNvSpPr>
          <p:nvPr/>
        </p:nvSpPr>
        <p:spPr>
          <a:xfrm>
            <a:off x="4207278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Assign them values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int c = a + b;</a:t>
            </a:r>
          </a:p>
          <a:p>
            <a:pPr lvl="1" indent="-91440">
              <a:spcBef>
                <a:spcPts val="1300"/>
              </a:spcBef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(“c = %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d”,c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0C5C6677-D213-480F-A760-A8EC44ABCE1D}"/>
              </a:ext>
            </a:extLst>
          </p:cNvPr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int main(){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int a; 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int b; </a:t>
            </a:r>
          </a:p>
          <a:p>
            <a:pPr lvl="0">
              <a:defRPr/>
            </a:pPr>
            <a:endParaRPr lang="en-IN" sz="3200" dirty="0">
              <a:solidFill>
                <a:prstClr val="black">
                  <a:lumMod val="85000"/>
                  <a:lumOff val="15000"/>
                </a:prstClr>
              </a:solidFill>
              <a:latin typeface="Arial Narrow" panose="020B0606020202030204" pitchFamily="34" charset="0"/>
            </a:endParaRP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a = 5, b = 4;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int c = a + b;</a:t>
            </a:r>
          </a:p>
          <a:p>
            <a:pPr lvl="1" indent="-91440">
              <a:spcBef>
                <a:spcPts val="1300"/>
              </a:spcBef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(“c = %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d”,c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</a:p>
          <a:p>
            <a:pPr lvl="1" indent="-91440">
              <a:spcBef>
                <a:spcPts val="1300"/>
              </a:spcBef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return 0;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}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4C0DC729-E569-4DE5-859E-3FB94B45D082}"/>
              </a:ext>
            </a:extLst>
          </p:cNvPr>
          <p:cNvSpPr txBox="1">
            <a:spLocks/>
          </p:cNvSpPr>
          <p:nvPr/>
        </p:nvSpPr>
        <p:spPr>
          <a:xfrm>
            <a:off x="3734803" y="2909347"/>
            <a:ext cx="5281681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we write</a:t>
            </a:r>
            <a:r>
              <a:rPr kumimoji="0" lang="en-IN" sz="2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commented code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CCD3105-852A-4262-A718-C81A359B0DC9}"/>
              </a:ext>
            </a:extLst>
          </p:cNvPr>
          <p:cNvSpPr txBox="1">
            <a:spLocks/>
          </p:cNvSpPr>
          <p:nvPr/>
        </p:nvSpPr>
        <p:spPr>
          <a:xfrm>
            <a:off x="8428845" y="2826154"/>
            <a:ext cx="315719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ctr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Mr C sees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4C757E-83C7-49DA-B7FF-6193A1458E25}"/>
              </a:ext>
            </a:extLst>
          </p:cNvPr>
          <p:cNvGrpSpPr/>
          <p:nvPr/>
        </p:nvGrpSpPr>
        <p:grpSpPr>
          <a:xfrm>
            <a:off x="10164223" y="1743537"/>
            <a:ext cx="1858617" cy="904461"/>
            <a:chOff x="3286682" y="2292350"/>
            <a:chExt cx="1858617" cy="904461"/>
          </a:xfrm>
        </p:grpSpPr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50AB6EC4-F481-4852-9943-29F6E546659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8492BF-CAD9-4F7C-9FBA-A4F5B3E1432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B8ECA0-F6C9-4F6C-B2C5-68BD835FA28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5" name="Rectangular Callout 17">
            <a:extLst>
              <a:ext uri="{FF2B5EF4-FFF2-40B4-BE49-F238E27FC236}">
                <a16:creationId xmlns:a16="http://schemas.microsoft.com/office/drawing/2014/main" id="{B2AADD2B-B671-45B8-B4AE-DDCF780A25FC}"/>
              </a:ext>
            </a:extLst>
          </p:cNvPr>
          <p:cNvSpPr/>
          <p:nvPr/>
        </p:nvSpPr>
        <p:spPr>
          <a:xfrm>
            <a:off x="7310986" y="446825"/>
            <a:ext cx="2235718" cy="1296712"/>
          </a:xfrm>
          <a:prstGeom prst="wedgeRectCallout">
            <a:avLst>
              <a:gd name="adj1" fmla="val 70944"/>
              <a:gd name="adj2" fmla="val 733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Okay. I will add your two numbers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E4FE27-59E1-406C-B423-1FE431C85561}"/>
              </a:ext>
            </a:extLst>
          </p:cNvPr>
          <p:cNvSpPr/>
          <p:nvPr/>
        </p:nvSpPr>
        <p:spPr>
          <a:xfrm>
            <a:off x="5257800" y="3733800"/>
            <a:ext cx="129540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E28E8E-6E1D-4E0E-A6D7-945C61C1614E}"/>
              </a:ext>
            </a:extLst>
          </p:cNvPr>
          <p:cNvSpPr/>
          <p:nvPr/>
        </p:nvSpPr>
        <p:spPr>
          <a:xfrm>
            <a:off x="5257800" y="4083049"/>
            <a:ext cx="160020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0924C8-A69C-4472-91DB-AC17004E5DC4}"/>
              </a:ext>
            </a:extLst>
          </p:cNvPr>
          <p:cNvSpPr/>
          <p:nvPr/>
        </p:nvSpPr>
        <p:spPr>
          <a:xfrm>
            <a:off x="4700539" y="4492359"/>
            <a:ext cx="223366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EC33CA4-461F-4C7B-94D0-450BA71AEC77}"/>
              </a:ext>
            </a:extLst>
          </p:cNvPr>
          <p:cNvSpPr/>
          <p:nvPr/>
        </p:nvSpPr>
        <p:spPr>
          <a:xfrm>
            <a:off x="6705601" y="3370374"/>
            <a:ext cx="1683084" cy="668226"/>
          </a:xfrm>
          <a:prstGeom prst="wedgeRoundRectCallout">
            <a:avLst>
              <a:gd name="adj1" fmla="val -39697"/>
              <a:gd name="adj2" fmla="val 6949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Only humans see comments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F203D-3911-4467-A4D7-EBB8D1C0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 animBg="1"/>
      <p:bldP spid="27" grpId="0" animBg="1"/>
      <p:bldP spid="28" grpId="0" animBg="1"/>
      <p:bldP spid="29" grpId="0" build="p"/>
      <p:bldP spid="30" grpId="0" build="p"/>
      <p:bldP spid="35" grpId="0" animBg="1"/>
      <p:bldP spid="4" grpId="0" animBg="1"/>
      <p:bldP spid="49" grpId="0" animBg="1"/>
      <p:bldP spid="50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Several Ways of Writing Comments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6DE1EA5-AFC4-497C-9D10-C447F22C4C71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Since it is an art form, artists differ on what is more pretty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3" name="Content Placeholder 10">
            <a:extLst>
              <a:ext uri="{FF2B5EF4-FFF2-40B4-BE49-F238E27FC236}">
                <a16:creationId xmlns:a16="http://schemas.microsoft.com/office/drawing/2014/main" id="{BD309DF3-D476-4795-9779-F736D27F74BB}"/>
              </a:ext>
            </a:extLst>
          </p:cNvPr>
          <p:cNvSpPr txBox="1">
            <a:spLocks/>
          </p:cNvSpPr>
          <p:nvPr/>
        </p:nvSpPr>
        <p:spPr>
          <a:xfrm>
            <a:off x="42047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Assign them values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Content Placeholder 10">
            <a:extLst>
              <a:ext uri="{FF2B5EF4-FFF2-40B4-BE49-F238E27FC236}">
                <a16:creationId xmlns:a16="http://schemas.microsoft.com/office/drawing/2014/main" id="{011409C8-1F54-422F-9FD5-FFDBE6395B5F}"/>
              </a:ext>
            </a:extLst>
          </p:cNvPr>
          <p:cNvSpPr txBox="1">
            <a:spLocks/>
          </p:cNvSpPr>
          <p:nvPr/>
        </p:nvSpPr>
        <p:spPr>
          <a:xfrm>
            <a:off x="4243672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/*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/*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/* Assign them values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Content Placeholder 10">
            <a:extLst>
              <a:ext uri="{FF2B5EF4-FFF2-40B4-BE49-F238E27FC236}">
                <a16:creationId xmlns:a16="http://schemas.microsoft.com/office/drawing/2014/main" id="{21A17376-87B2-4F9A-BD80-A64722058605}"/>
              </a:ext>
            </a:extLst>
          </p:cNvPr>
          <p:cNvSpPr txBox="1">
            <a:spLocks/>
          </p:cNvSpPr>
          <p:nvPr/>
        </p:nvSpPr>
        <p:spPr>
          <a:xfrm>
            <a:off x="803048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/* Assign them values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436B0F8-A847-4936-B33C-75E452368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6" y="4843453"/>
            <a:ext cx="2014547" cy="2014547"/>
          </a:xfrm>
          <a:prstGeom prst="rect">
            <a:avLst/>
          </a:prstGeom>
        </p:spPr>
      </p:pic>
      <p:sp>
        <p:nvSpPr>
          <p:cNvPr id="47" name="Rectangular Callout 12">
            <a:extLst>
              <a:ext uri="{FF2B5EF4-FFF2-40B4-BE49-F238E27FC236}">
                <a16:creationId xmlns:a16="http://schemas.microsoft.com/office/drawing/2014/main" id="{2C809AFB-DAF2-4CAD-83C8-1D05A099FB71}"/>
              </a:ext>
            </a:extLst>
          </p:cNvPr>
          <p:cNvSpPr/>
          <p:nvPr/>
        </p:nvSpPr>
        <p:spPr>
          <a:xfrm>
            <a:off x="1899298" y="3864005"/>
            <a:ext cx="2781247" cy="1137176"/>
          </a:xfrm>
          <a:prstGeom prst="wedgeRectCallout">
            <a:avLst>
              <a:gd name="adj1" fmla="val -63622"/>
              <a:gd name="adj2" fmla="val 7999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I can mix and match?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610ABA7-A696-434E-9F1C-224E085A6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982" y="4843454"/>
            <a:ext cx="2046422" cy="2046422"/>
          </a:xfrm>
          <a:prstGeom prst="rect">
            <a:avLst/>
          </a:prstGeom>
        </p:spPr>
      </p:pic>
      <p:sp>
        <p:nvSpPr>
          <p:cNvPr id="49" name="Rectangular Callout 14">
            <a:extLst>
              <a:ext uri="{FF2B5EF4-FFF2-40B4-BE49-F238E27FC236}">
                <a16:creationId xmlns:a16="http://schemas.microsoft.com/office/drawing/2014/main" id="{A1645EBF-7C51-49CA-9636-E8CE9EF2C90A}"/>
              </a:ext>
            </a:extLst>
          </p:cNvPr>
          <p:cNvSpPr/>
          <p:nvPr/>
        </p:nvSpPr>
        <p:spPr>
          <a:xfrm>
            <a:off x="5171810" y="3625051"/>
            <a:ext cx="4094109" cy="1376130"/>
          </a:xfrm>
          <a:prstGeom prst="wedgeRectCallout">
            <a:avLst>
              <a:gd name="adj1" fmla="val 75152"/>
              <a:gd name="adj2" fmla="val 7414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Yes. In fact /* */ is used to comment several lines at once – shortcut!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ular Callout 15">
            <a:extLst>
              <a:ext uri="{FF2B5EF4-FFF2-40B4-BE49-F238E27FC236}">
                <a16:creationId xmlns:a16="http://schemas.microsoft.com/office/drawing/2014/main" id="{3CAAE020-7175-4954-BDD8-14A2EAA38F8E}"/>
              </a:ext>
            </a:extLst>
          </p:cNvPr>
          <p:cNvSpPr/>
          <p:nvPr/>
        </p:nvSpPr>
        <p:spPr>
          <a:xfrm>
            <a:off x="5171810" y="5198553"/>
            <a:ext cx="4094109" cy="1376130"/>
          </a:xfrm>
          <a:prstGeom prst="wedgeRectCallout">
            <a:avLst>
              <a:gd name="adj1" fmla="val 75880"/>
              <a:gd name="adj2" fmla="val -603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Just be a bit careful. Some compilers don’t understand // comments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CD05F-01DC-4C4E-B1F9-BF2C1372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Graded labs starting today (sections B1, B2, B3 today)</a:t>
            </a:r>
          </a:p>
          <a:p>
            <a:pPr marL="0" indent="0">
              <a:buNone/>
            </a:pPr>
            <a:endParaRPr lang="en-GB" sz="28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err="1">
                <a:latin typeface="Garamond" panose="02020404030301010803" pitchFamily="18" charset="0"/>
              </a:rPr>
              <a:t>Prutor</a:t>
            </a:r>
            <a:r>
              <a:rPr lang="en-GB" sz="2800" dirty="0">
                <a:latin typeface="Garamond" panose="02020404030301010803" pitchFamily="18" charset="0"/>
              </a:rPr>
              <a:t> accounts: Hopefully everyone now has a working </a:t>
            </a:r>
            <a:r>
              <a:rPr lang="en-GB" sz="2800" dirty="0" err="1">
                <a:latin typeface="Garamond" panose="02020404030301010803" pitchFamily="18" charset="0"/>
              </a:rPr>
              <a:t>Prutor</a:t>
            </a:r>
            <a:r>
              <a:rPr lang="en-GB" sz="2800" dirty="0">
                <a:latin typeface="Garamond" panose="02020404030301010803" pitchFamily="18" charset="0"/>
              </a:rPr>
              <a:t> account (accessible via your CC email id and CC password)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If not, please arrive at the lab early (by 1:45pm) and we will create your account on the spot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Take care of yourselves: a bad homework/lab, a bad quiz, a bad exam, or a bad grade (this course or other courses), doesn’t mean end of the world for you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Stay motivated, derive fun from learning, healthy competition is good but not at the cost of your own physical/mental well-being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E5FF6-22B5-4C2D-86C4-0DCEA687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More on Comments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BA5B32-F112-4A90-ADB3-FD9885109CCD}"/>
              </a:ext>
            </a:extLst>
          </p:cNvPr>
          <p:cNvSpPr txBox="1">
            <a:spLocks/>
          </p:cNvSpPr>
          <p:nvPr/>
        </p:nvSpPr>
        <p:spPr>
          <a:xfrm>
            <a:off x="253353" y="1111624"/>
            <a:ext cx="7330203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 comments to describe why you defined each variable and what each step of your code is doing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You will thank yourself for doing this when you are looking at your own code before the endsem exams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 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Your team members in your company/research group will also thank you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Multiline comments very handy. No need to write // on every line </a:t>
            </a: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012BEA11-9A48-4975-B3CC-0A221FAC20EB}"/>
              </a:ext>
            </a:extLst>
          </p:cNvPr>
          <p:cNvSpPr txBox="1">
            <a:spLocks/>
          </p:cNvSpPr>
          <p:nvPr/>
        </p:nvSpPr>
        <p:spPr>
          <a:xfrm>
            <a:off x="7732643" y="1111623"/>
            <a:ext cx="4121039" cy="5300823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/* Assign them values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so that I can add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them later on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9D73C2-A800-4ECA-90AB-85380FB1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246" y="1014764"/>
            <a:ext cx="4157832" cy="5407621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F2D83-4223-4202-BD48-829A7303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Problem-Solving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EB5BE9-8DA2-4E68-A332-3CE41A8B7D72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Comments can be also used to identify where is error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 C will tell you (compile) where he thinks the error is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Commenting out lines can also help identify the error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DA1EDBF-CA41-42E8-B90A-B2BBE3ADAE3B}"/>
              </a:ext>
            </a:extLst>
          </p:cNvPr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DB48C90-6B3C-497D-A85F-7CCEB34104BB}"/>
              </a:ext>
            </a:extLst>
          </p:cNvPr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b,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52BB3A90-D94D-4773-9EBB-527E7D8ACF37}"/>
              </a:ext>
            </a:extLst>
          </p:cNvPr>
          <p:cNvSpPr txBox="1">
            <a:spLocks/>
          </p:cNvSpPr>
          <p:nvPr/>
        </p:nvSpPr>
        <p:spPr>
          <a:xfrm>
            <a:off x="4207277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C22248-3293-4D1E-89BF-918220E0D13D}"/>
              </a:ext>
            </a:extLst>
          </p:cNvPr>
          <p:cNvGrpSpPr/>
          <p:nvPr/>
        </p:nvGrpSpPr>
        <p:grpSpPr>
          <a:xfrm>
            <a:off x="253353" y="2187057"/>
            <a:ext cx="1858617" cy="904461"/>
            <a:chOff x="3286682" y="2292350"/>
            <a:chExt cx="1858617" cy="904461"/>
          </a:xfrm>
        </p:grpSpPr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47A02C92-D996-405B-877F-199812CA670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EC923F-2CDA-4C3F-B425-61263F6A167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AAD4DF-2317-47A5-B3A4-74816798E45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4" name="Rectangular Callout 11">
            <a:extLst>
              <a:ext uri="{FF2B5EF4-FFF2-40B4-BE49-F238E27FC236}">
                <a16:creationId xmlns:a16="http://schemas.microsoft.com/office/drawing/2014/main" id="{5BD74D76-F67C-4BE2-B486-37B83CF113D0}"/>
              </a:ext>
            </a:extLst>
          </p:cNvPr>
          <p:cNvSpPr/>
          <p:nvPr/>
        </p:nvSpPr>
        <p:spPr>
          <a:xfrm>
            <a:off x="284227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F03B5E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4CB926-C6BA-4D9C-9478-560C8D277966}"/>
              </a:ext>
            </a:extLst>
          </p:cNvPr>
          <p:cNvGrpSpPr/>
          <p:nvPr/>
        </p:nvGrpSpPr>
        <p:grpSpPr>
          <a:xfrm>
            <a:off x="4207278" y="2187057"/>
            <a:ext cx="1858617" cy="904461"/>
            <a:chOff x="3286682" y="2292350"/>
            <a:chExt cx="1858617" cy="904461"/>
          </a:xfrm>
        </p:grpSpPr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id="{B31A8A7D-69FD-44A5-9149-F51543152AC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9C4CEC-9C69-4D0F-B6D5-549754FB3208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E830F5-6263-41E1-82B8-8F0132BE600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ular Callout 16">
            <a:extLst>
              <a:ext uri="{FF2B5EF4-FFF2-40B4-BE49-F238E27FC236}">
                <a16:creationId xmlns:a16="http://schemas.microsoft.com/office/drawing/2014/main" id="{AB525D92-8D8B-42A0-9FD4-53B8116B0570}"/>
              </a:ext>
            </a:extLst>
          </p:cNvPr>
          <p:cNvSpPr/>
          <p:nvPr/>
        </p:nvSpPr>
        <p:spPr>
          <a:xfrm>
            <a:off x="6796204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6AD5BB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A2C415-DD63-4F90-8CEC-5D7CD2841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95" y="4834858"/>
            <a:ext cx="2023142" cy="2023142"/>
          </a:xfrm>
          <a:prstGeom prst="rect">
            <a:avLst/>
          </a:prstGeom>
        </p:spPr>
      </p:pic>
      <p:sp>
        <p:nvSpPr>
          <p:cNvPr id="24" name="Rectangular Callout 20">
            <a:extLst>
              <a:ext uri="{FF2B5EF4-FFF2-40B4-BE49-F238E27FC236}">
                <a16:creationId xmlns:a16="http://schemas.microsoft.com/office/drawing/2014/main" id="{B92DAB03-F82B-48BD-85CC-2A416E103FE3}"/>
              </a:ext>
            </a:extLst>
          </p:cNvPr>
          <p:cNvSpPr/>
          <p:nvPr/>
        </p:nvSpPr>
        <p:spPr>
          <a:xfrm>
            <a:off x="8493241" y="3484078"/>
            <a:ext cx="2235718" cy="1052872"/>
          </a:xfrm>
          <a:prstGeom prst="wedgeRectCallout">
            <a:avLst>
              <a:gd name="adj1" fmla="val -100212"/>
              <a:gd name="adj2" fmla="val 1124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Aha! I forgot to declare 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515C32-50C1-4528-BFD3-0ADEA03D1D25}"/>
              </a:ext>
            </a:extLst>
          </p:cNvPr>
          <p:cNvGrpSpPr/>
          <p:nvPr/>
        </p:nvGrpSpPr>
        <p:grpSpPr>
          <a:xfrm>
            <a:off x="8161203" y="2187057"/>
            <a:ext cx="1858617" cy="904461"/>
            <a:chOff x="3286682" y="2292350"/>
            <a:chExt cx="1858617" cy="904461"/>
          </a:xfrm>
        </p:grpSpPr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id="{B0CCDA51-DF9A-447D-87E5-F7EBF084116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300676-DC52-4816-B737-93B697BDC55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39CE661-63F7-4E48-B032-72CB1F0B7489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9" name="Rectangular Callout 25">
            <a:extLst>
              <a:ext uri="{FF2B5EF4-FFF2-40B4-BE49-F238E27FC236}">
                <a16:creationId xmlns:a16="http://schemas.microsoft.com/office/drawing/2014/main" id="{42837482-ECA6-4206-B798-04A75B277602}"/>
              </a:ext>
            </a:extLst>
          </p:cNvPr>
          <p:cNvSpPr/>
          <p:nvPr/>
        </p:nvSpPr>
        <p:spPr>
          <a:xfrm>
            <a:off x="1075012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6AD5BB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FFA1038-3459-41CD-851A-1EFFBEF690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18" y="4834303"/>
            <a:ext cx="2023697" cy="20236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0681D-D4BC-456F-8199-47CF2793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22" grpId="0" animBg="1"/>
      <p:bldP spid="24" grpId="0" animBg="1"/>
      <p:bldP spid="24" grpId="1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Take Care with Formulae: Using Brackets Help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D70FFB8-5889-4127-938B-78F641A434F8}"/>
              </a:ext>
            </a:extLst>
          </p:cNvPr>
          <p:cNvSpPr txBox="1">
            <a:spLocks/>
          </p:cNvSpPr>
          <p:nvPr/>
        </p:nvSpPr>
        <p:spPr>
          <a:xfrm>
            <a:off x="7073742" y="1905375"/>
            <a:ext cx="5118257" cy="445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Recall your BODMAS order rules from high school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Mr. C follows similar rules – will see in detail soon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Good practice to bracket your formulae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Minimize confusion as well as chances of error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Play with brackets in lab to practice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EEB5939-C770-408C-A504-59FC30F2DA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198563"/>
              </p:ext>
            </p:extLst>
          </p:nvPr>
        </p:nvGraphicFramePr>
        <p:xfrm>
          <a:off x="254000" y="1111250"/>
          <a:ext cx="6819742" cy="4206240"/>
        </p:xfrm>
        <a:graphic>
          <a:graphicData uri="http://schemas.openxmlformats.org/drawingml/2006/table">
            <a:tbl>
              <a:tblPr firstRow="1" bandRow="1"/>
              <a:tblGrid>
                <a:gridCol w="214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Addition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+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Subtraction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–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Multiplication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*</a:t>
                      </a:r>
                      <a:r>
                        <a:rPr lang="en-IN" sz="28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Division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/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Remainder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%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Bracketing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(</a:t>
                      </a:r>
                      <a:r>
                        <a:rPr lang="en-IN" sz="28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a+b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)/2;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</a:t>
                      </a:r>
                      <a:r>
                        <a:rPr lang="en-IN" sz="28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 + b/2;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FC0B057-8541-4860-BF1F-C3088E793D0D}"/>
              </a:ext>
            </a:extLst>
          </p:cNvPr>
          <p:cNvSpPr/>
          <p:nvPr/>
        </p:nvSpPr>
        <p:spPr>
          <a:xfrm>
            <a:off x="253353" y="4253949"/>
            <a:ext cx="6820389" cy="10635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0BD65EA-485B-4870-B2F6-78D3D643CF2D}"/>
              </a:ext>
            </a:extLst>
          </p:cNvPr>
          <p:cNvSpPr/>
          <p:nvPr/>
        </p:nvSpPr>
        <p:spPr>
          <a:xfrm>
            <a:off x="7400767" y="966040"/>
            <a:ext cx="4537233" cy="893078"/>
          </a:xfrm>
          <a:prstGeom prst="wedgeRectCallout">
            <a:avLst>
              <a:gd name="adj1" fmla="val 7422"/>
              <a:gd name="adj2" fmla="val 6310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B</a:t>
            </a:r>
            <a:r>
              <a:rPr lang="en-IN" sz="2400" dirty="0">
                <a:latin typeface="Garamond" panose="02020404030301010803" pitchFamily="18" charset="0"/>
              </a:rPr>
              <a:t>racket,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O</a:t>
            </a:r>
            <a:r>
              <a:rPr lang="en-IN" sz="2400" dirty="0">
                <a:latin typeface="Garamond" panose="02020404030301010803" pitchFamily="18" charset="0"/>
              </a:rPr>
              <a:t>f,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D</a:t>
            </a:r>
            <a:r>
              <a:rPr lang="en-IN" sz="2400" dirty="0">
                <a:latin typeface="Garamond" panose="02020404030301010803" pitchFamily="18" charset="0"/>
              </a:rPr>
              <a:t>ivision,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M</a:t>
            </a:r>
            <a:r>
              <a:rPr lang="en-IN" sz="2400" dirty="0">
                <a:latin typeface="Garamond" panose="02020404030301010803" pitchFamily="18" charset="0"/>
              </a:rPr>
              <a:t>ultiplication,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A</a:t>
            </a:r>
            <a:r>
              <a:rPr lang="en-IN" sz="2400" dirty="0">
                <a:latin typeface="Garamond" panose="02020404030301010803" pitchFamily="18" charset="0"/>
              </a:rPr>
              <a:t>ddition,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S</a:t>
            </a:r>
            <a:r>
              <a:rPr lang="en-IN" sz="2400" dirty="0">
                <a:latin typeface="Garamond" panose="02020404030301010803" pitchFamily="18" charset="0"/>
              </a:rPr>
              <a:t>ubtraction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D02EE-FCFF-4AC1-80EE-44BCA6B0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3D60BD-682D-4C63-A2E1-38E3C229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E90A10-5694-4B86-A01B-02A32FA62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674607"/>
            <a:ext cx="2042976" cy="2042976"/>
          </a:xfrm>
          <a:prstGeom prst="rect">
            <a:avLst/>
          </a:prstGeom>
        </p:spPr>
      </p:pic>
      <p:sp>
        <p:nvSpPr>
          <p:cNvPr id="25" name="Rectangular Callout 11">
            <a:extLst>
              <a:ext uri="{FF2B5EF4-FFF2-40B4-BE49-F238E27FC236}">
                <a16:creationId xmlns:a16="http://schemas.microsoft.com/office/drawing/2014/main" id="{6C6030B7-847E-4E54-B394-2CB68045B3FD}"/>
              </a:ext>
            </a:extLst>
          </p:cNvPr>
          <p:cNvSpPr/>
          <p:nvPr/>
        </p:nvSpPr>
        <p:spPr>
          <a:xfrm>
            <a:off x="2591508" y="4562329"/>
            <a:ext cx="2781247" cy="1463898"/>
          </a:xfrm>
          <a:prstGeom prst="wedgeRectCallout">
            <a:avLst>
              <a:gd name="adj1" fmla="val -79678"/>
              <a:gd name="adj2" fmla="val 243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no idea what is going wrong here!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C2565F-784F-428F-84C3-78143AE054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15" y="4674607"/>
            <a:ext cx="2042975" cy="2042975"/>
          </a:xfrm>
          <a:prstGeom prst="rect">
            <a:avLst/>
          </a:prstGeom>
        </p:spPr>
      </p:pic>
      <p:sp>
        <p:nvSpPr>
          <p:cNvPr id="27" name="Rectangular Callout 13">
            <a:extLst>
              <a:ext uri="{FF2B5EF4-FFF2-40B4-BE49-F238E27FC236}">
                <a16:creationId xmlns:a16="http://schemas.microsoft.com/office/drawing/2014/main" id="{C7D5873A-D7D5-434F-8FD4-6746F8DC95C2}"/>
              </a:ext>
            </a:extLst>
          </p:cNvPr>
          <p:cNvSpPr/>
          <p:nvPr/>
        </p:nvSpPr>
        <p:spPr>
          <a:xfrm>
            <a:off x="6316236" y="4061718"/>
            <a:ext cx="3212861" cy="1625821"/>
          </a:xfrm>
          <a:prstGeom prst="wedgeRectCallout">
            <a:avLst>
              <a:gd name="adj1" fmla="val 78886"/>
              <a:gd name="adj2" fmla="val 4547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breaking up the problem into smaller pieces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14">
            <a:extLst>
              <a:ext uri="{FF2B5EF4-FFF2-40B4-BE49-F238E27FC236}">
                <a16:creationId xmlns:a16="http://schemas.microsoft.com/office/drawing/2014/main" id="{1AF9B750-E53C-4681-A5C5-D30A99496B66}"/>
              </a:ext>
            </a:extLst>
          </p:cNvPr>
          <p:cNvSpPr/>
          <p:nvPr/>
        </p:nvSpPr>
        <p:spPr>
          <a:xfrm>
            <a:off x="6743230" y="1395162"/>
            <a:ext cx="5045378" cy="1590766"/>
          </a:xfrm>
          <a:prstGeom prst="wedgeRectCallout">
            <a:avLst>
              <a:gd name="adj1" fmla="val -29943"/>
              <a:gd name="adj2" fmla="val 1311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your solutions to each one of these pieces to see where going wrong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0422A-7706-4995-82AA-60E18C64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76E5B-270C-4EFD-B1E2-611981B3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0263657-E089-4215-B914-14007F7AAEF9}"/>
              </a:ext>
            </a:extLst>
          </p:cNvPr>
          <p:cNvSpPr/>
          <p:nvPr/>
        </p:nvSpPr>
        <p:spPr>
          <a:xfrm>
            <a:off x="3982131" y="2927449"/>
            <a:ext cx="835752" cy="501551"/>
          </a:xfrm>
          <a:prstGeom prst="ellipse">
            <a:avLst/>
          </a:prstGeom>
          <a:solidFill>
            <a:srgbClr val="F03B5E">
              <a:alpha val="12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4FE4232-3F1F-4DB8-8B95-7E484AED1FC3}"/>
              </a:ext>
            </a:extLst>
          </p:cNvPr>
          <p:cNvSpPr/>
          <p:nvPr/>
        </p:nvSpPr>
        <p:spPr>
          <a:xfrm>
            <a:off x="4651828" y="2394048"/>
            <a:ext cx="1748971" cy="385438"/>
          </a:xfrm>
          <a:prstGeom prst="wedgeRectCallout">
            <a:avLst>
              <a:gd name="adj1" fmla="val -44081"/>
              <a:gd name="adj2" fmla="val 109585"/>
            </a:avLst>
          </a:prstGeom>
          <a:solidFill>
            <a:srgbClr val="F03B5E"/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Equals 0</a:t>
            </a:r>
          </a:p>
        </p:txBody>
      </p:sp>
    </p:spTree>
    <p:extLst>
      <p:ext uri="{BB962C8B-B14F-4D97-AF65-F5344CB8AC3E}">
        <p14:creationId xmlns:p14="http://schemas.microsoft.com/office/powerpoint/2010/main" val="6701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BBB507-30F5-4533-B331-A4703B81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709B467-D486-48FA-9B7E-61FBF1D24BEB}"/>
              </a:ext>
            </a:extLst>
          </p:cNvPr>
          <p:cNvSpPr/>
          <p:nvPr/>
        </p:nvSpPr>
        <p:spPr>
          <a:xfrm>
            <a:off x="4112758" y="2924630"/>
            <a:ext cx="1983241" cy="562850"/>
          </a:xfrm>
          <a:prstGeom prst="ellipse">
            <a:avLst/>
          </a:prstGeom>
          <a:solidFill>
            <a:srgbClr val="6AD5BB">
              <a:lumMod val="75000"/>
              <a:alpha val="30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EB62C6C-586D-4526-B309-482E429E3610}"/>
              </a:ext>
            </a:extLst>
          </p:cNvPr>
          <p:cNvSpPr/>
          <p:nvPr/>
        </p:nvSpPr>
        <p:spPr>
          <a:xfrm>
            <a:off x="5402943" y="4719941"/>
            <a:ext cx="4938486" cy="693470"/>
          </a:xfrm>
          <a:prstGeom prst="wedgeRectCallout">
            <a:avLst>
              <a:gd name="adj1" fmla="val -44486"/>
              <a:gd name="adj2" fmla="val -227260"/>
            </a:avLst>
          </a:prstGeom>
          <a:solidFill>
            <a:srgbClr val="6AD5BB">
              <a:lumMod val="75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Replace this part by (2*x*x*x)/3</a:t>
            </a:r>
          </a:p>
        </p:txBody>
      </p:sp>
    </p:spTree>
    <p:extLst>
      <p:ext uri="{BB962C8B-B14F-4D97-AF65-F5344CB8AC3E}">
        <p14:creationId xmlns:p14="http://schemas.microsoft.com/office/powerpoint/2010/main" val="38966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Reading Inputs: The </a:t>
            </a:r>
            <a:r>
              <a:rPr lang="en-IN" sz="48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function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A75E9A6-B450-436A-8300-2A7DC64D8F62}"/>
              </a:ext>
            </a:extLst>
          </p:cNvPr>
          <p:cNvSpPr txBox="1">
            <a:spLocks/>
          </p:cNvSpPr>
          <p:nvPr/>
        </p:nvSpPr>
        <p:spPr>
          <a:xfrm>
            <a:off x="533400" y="1447800"/>
            <a:ext cx="11582400" cy="4437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4572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Programs that don’t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take any inputs from user can be boring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 can add two numbers but both have to be written into code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Also called “hardcoding”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 bit like a calculator which can only add 5 and 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To add 6 and 9, write a new calculator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Can’t we ask Mr C to request us for the numbers when he is executing our requests i.e. at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runtime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?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YES. take input from the user using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function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6C3E8-CC8A-492E-8372-72CDD616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48882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Example: Adding Two User-provided Numbers</a:t>
            </a:r>
          </a:p>
        </p:txBody>
      </p:sp>
      <p:sp>
        <p:nvSpPr>
          <p:cNvPr id="46" name="Content Placeholder 10">
            <a:extLst>
              <a:ext uri="{FF2B5EF4-FFF2-40B4-BE49-F238E27FC236}">
                <a16:creationId xmlns:a16="http://schemas.microsoft.com/office/drawing/2014/main" id="{E391C832-024F-4925-9A21-40F3A38831FD}"/>
              </a:ext>
            </a:extLst>
          </p:cNvPr>
          <p:cNvSpPr txBox="1">
            <a:spLocks/>
          </p:cNvSpPr>
          <p:nvPr/>
        </p:nvSpPr>
        <p:spPr>
          <a:xfrm>
            <a:off x="187788" y="156064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a + 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FB103F1-CCF9-41EB-B940-D312FC8D8589}"/>
              </a:ext>
            </a:extLst>
          </p:cNvPr>
          <p:cNvGrpSpPr/>
          <p:nvPr/>
        </p:nvGrpSpPr>
        <p:grpSpPr>
          <a:xfrm>
            <a:off x="2105667" y="5722913"/>
            <a:ext cx="1858617" cy="904461"/>
            <a:chOff x="3286682" y="2292350"/>
            <a:chExt cx="1858617" cy="904461"/>
          </a:xfrm>
        </p:grpSpPr>
        <p:sp>
          <p:nvSpPr>
            <p:cNvPr id="50" name="Rounded Rectangle 19">
              <a:extLst>
                <a:ext uri="{FF2B5EF4-FFF2-40B4-BE49-F238E27FC236}">
                  <a16:creationId xmlns:a16="http://schemas.microsoft.com/office/drawing/2014/main" id="{3A265D17-97EE-4C1D-952B-00BCC404F67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762161-9E96-44AC-86C9-D067721A460F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5B35A01-59FA-4004-A1D7-FB93DE82F59E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A89543-3776-4FEF-B70B-96ADD077B74E}"/>
              </a:ext>
            </a:extLst>
          </p:cNvPr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087EA5-A0C0-491A-BADE-E83DC8122C80}"/>
              </a:ext>
            </a:extLst>
          </p:cNvPr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40F430-5561-463D-8F58-EB2115EE56F6}"/>
              </a:ext>
            </a:extLst>
          </p:cNvPr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D7202C-1186-4DA5-A944-5FB8AECD4DAF}"/>
              </a:ext>
            </a:extLst>
          </p:cNvPr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462C7F-DDBC-43F8-9B0A-F76E57F4F3A4}"/>
              </a:ext>
            </a:extLst>
          </p:cNvPr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52B38A-DD6F-40F0-B9F1-368CECFA412D}"/>
              </a:ext>
            </a:extLst>
          </p:cNvPr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F3EBCC-6AAE-4D83-BF46-7105CAE12B36}"/>
              </a:ext>
            </a:extLst>
          </p:cNvPr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11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F7D094A-19F2-4C68-BB4A-89BA3CBD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42" y="2572927"/>
            <a:ext cx="6241828" cy="2354287"/>
          </a:xfrm>
          <a:prstGeom prst="rect">
            <a:avLst/>
          </a:prstGeom>
        </p:spPr>
      </p:pic>
      <p:sp>
        <p:nvSpPr>
          <p:cNvPr id="61" name="Rectangular Callout 26">
            <a:extLst>
              <a:ext uri="{FF2B5EF4-FFF2-40B4-BE49-F238E27FC236}">
                <a16:creationId xmlns:a16="http://schemas.microsoft.com/office/drawing/2014/main" id="{81EB8702-CBAC-483B-8E2F-C00F67C63510}"/>
              </a:ext>
            </a:extLst>
          </p:cNvPr>
          <p:cNvSpPr/>
          <p:nvPr/>
        </p:nvSpPr>
        <p:spPr>
          <a:xfrm>
            <a:off x="4593854" y="5150069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56428E9-6E87-4DE8-8ED5-1AEF9363D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124" y="3057474"/>
            <a:ext cx="533400" cy="476250"/>
          </a:xfrm>
          <a:prstGeom prst="rect">
            <a:avLst/>
          </a:prstGeom>
        </p:spPr>
      </p:pic>
      <p:sp>
        <p:nvSpPr>
          <p:cNvPr id="63" name="Rectangular Callout 29">
            <a:extLst>
              <a:ext uri="{FF2B5EF4-FFF2-40B4-BE49-F238E27FC236}">
                <a16:creationId xmlns:a16="http://schemas.microsoft.com/office/drawing/2014/main" id="{C015BE52-B623-4161-AF10-6AEAE4917157}"/>
              </a:ext>
            </a:extLst>
          </p:cNvPr>
          <p:cNvSpPr/>
          <p:nvPr/>
        </p:nvSpPr>
        <p:spPr>
          <a:xfrm>
            <a:off x="401986" y="4519468"/>
            <a:ext cx="2082797" cy="988647"/>
          </a:xfrm>
          <a:prstGeom prst="wedgeRectCallout">
            <a:avLst>
              <a:gd name="adj1" fmla="val 58170"/>
              <a:gd name="adj2" fmla="val 8327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give me input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Rectangular Callout 30">
            <a:extLst>
              <a:ext uri="{FF2B5EF4-FFF2-40B4-BE49-F238E27FC236}">
                <a16:creationId xmlns:a16="http://schemas.microsoft.com/office/drawing/2014/main" id="{94E83CF1-CEA5-4807-831A-3E2AC1F47955}"/>
              </a:ext>
            </a:extLst>
          </p:cNvPr>
          <p:cNvSpPr/>
          <p:nvPr/>
        </p:nvSpPr>
        <p:spPr>
          <a:xfrm>
            <a:off x="401985" y="3332000"/>
            <a:ext cx="3189000" cy="988647"/>
          </a:xfrm>
          <a:prstGeom prst="wedgeRectCallout">
            <a:avLst>
              <a:gd name="adj1" fmla="val -9870"/>
              <a:gd name="adj2" fmla="val 8829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Thanks. Let me get back to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9C3B9-1E93-43BF-89B0-37ED224B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1" grpId="0" animBg="1"/>
      <p:bldP spid="63" grpId="0" animBg="1"/>
      <p:bldP spid="63" grpId="1" animBg="1"/>
      <p:bldP spid="64" grpId="0" animBg="1"/>
      <p:bldP spid="6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: Some Words of Caution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40A9D1C-A653-4D63-910A-4BE2D888C9B6}"/>
              </a:ext>
            </a:extLst>
          </p:cNvPr>
          <p:cNvSpPr txBox="1">
            <a:spLocks/>
          </p:cNvSpPr>
          <p:nvPr/>
        </p:nvSpPr>
        <p:spPr>
          <a:xfrm>
            <a:off x="253352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Prutor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, input has to be specified before “Execute”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Please be very careful about this common mistake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Will explain what this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symbol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means, in a few weeks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862877-5CCE-4CF2-9703-3D5096A0CABD}"/>
              </a:ext>
            </a:extLst>
          </p:cNvPr>
          <p:cNvSpPr/>
          <p:nvPr/>
        </p:nvSpPr>
        <p:spPr>
          <a:xfrm>
            <a:off x="949473" y="2336144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scanf(“%d”,a);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70F29-4BAC-47F0-9C15-A38180B3E3F9}"/>
              </a:ext>
            </a:extLst>
          </p:cNvPr>
          <p:cNvSpPr/>
          <p:nvPr/>
        </p:nvSpPr>
        <p:spPr>
          <a:xfrm>
            <a:off x="5822500" y="2336144"/>
            <a:ext cx="3400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scanf(“%d”,&amp;a);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FCB11B-6D87-4A3C-9CF7-DD9C1AF33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4" y="2200248"/>
            <a:ext cx="1041096" cy="1041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BB9B1D-3AD8-4D78-938B-1F3B1720D1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9" y="2199962"/>
            <a:ext cx="1041382" cy="1041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A98A8D-337E-4D8D-B692-615CAEBB8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52" y="3994861"/>
            <a:ext cx="5529911" cy="2085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D96A60-0760-4419-AAB9-67DA9EFFA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771" y="3994861"/>
            <a:ext cx="5529911" cy="20857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A30ABE-198E-408E-9BF1-61EA4E15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297" y="4428112"/>
            <a:ext cx="304800" cy="733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0D246A-AAB5-4045-957F-5AB0670D2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91" y="4428112"/>
            <a:ext cx="533400" cy="4762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5FBF66B-A85F-4D93-A777-8CD353B351C9}"/>
              </a:ext>
            </a:extLst>
          </p:cNvPr>
          <p:cNvGrpSpPr/>
          <p:nvPr/>
        </p:nvGrpSpPr>
        <p:grpSpPr>
          <a:xfrm>
            <a:off x="6323771" y="129969"/>
            <a:ext cx="1858617" cy="904461"/>
            <a:chOff x="3286682" y="2292350"/>
            <a:chExt cx="1858617" cy="904461"/>
          </a:xfrm>
        </p:grpSpPr>
        <p:sp>
          <p:nvSpPr>
            <p:cNvPr id="33" name="Rounded Rectangle 17">
              <a:extLst>
                <a:ext uri="{FF2B5EF4-FFF2-40B4-BE49-F238E27FC236}">
                  <a16:creationId xmlns:a16="http://schemas.microsoft.com/office/drawing/2014/main" id="{63FD7E70-F4C7-48EF-B270-34521FEC22C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7EB176-DA41-4CAE-A3C7-CDD52188E6B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7739D07-8093-4C8F-8A1D-230F6B57F1A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6" name="Rectangular Callout 23">
            <a:extLst>
              <a:ext uri="{FF2B5EF4-FFF2-40B4-BE49-F238E27FC236}">
                <a16:creationId xmlns:a16="http://schemas.microsoft.com/office/drawing/2014/main" id="{32F18BC5-FF3E-4DA4-986B-B3E0D39D13EF}"/>
              </a:ext>
            </a:extLst>
          </p:cNvPr>
          <p:cNvSpPr/>
          <p:nvPr/>
        </p:nvSpPr>
        <p:spPr>
          <a:xfrm>
            <a:off x="9017535" y="1085068"/>
            <a:ext cx="2836147" cy="942389"/>
          </a:xfrm>
          <a:prstGeom prst="wedgeRectCallout">
            <a:avLst>
              <a:gd name="adj1" fmla="val -83806"/>
              <a:gd name="adj2" fmla="val -9180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work! Experiment!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7BDC873-AD51-42BA-9911-081EA1A546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5088835"/>
            <a:ext cx="1588866" cy="1588866"/>
          </a:xfrm>
          <a:prstGeom prst="rect">
            <a:avLst/>
          </a:prstGeom>
        </p:spPr>
      </p:pic>
      <p:sp>
        <p:nvSpPr>
          <p:cNvPr id="38" name="Rectangular Callout 24">
            <a:extLst>
              <a:ext uri="{FF2B5EF4-FFF2-40B4-BE49-F238E27FC236}">
                <a16:creationId xmlns:a16="http://schemas.microsoft.com/office/drawing/2014/main" id="{9594A980-3017-46F7-A133-CBC798C43418}"/>
              </a:ext>
            </a:extLst>
          </p:cNvPr>
          <p:cNvSpPr/>
          <p:nvPr/>
        </p:nvSpPr>
        <p:spPr>
          <a:xfrm>
            <a:off x="1885322" y="4219148"/>
            <a:ext cx="3281956" cy="942389"/>
          </a:xfrm>
          <a:prstGeom prst="wedgeRectCallout">
            <a:avLst>
              <a:gd name="adj1" fmla="val -67238"/>
              <a:gd name="adj2" fmla="val 632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 Space is not same as newline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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ular Callout 25">
            <a:extLst>
              <a:ext uri="{FF2B5EF4-FFF2-40B4-BE49-F238E27FC236}">
                <a16:creationId xmlns:a16="http://schemas.microsoft.com/office/drawing/2014/main" id="{DBFBAF40-1435-4F4E-9BC0-3E08BF7FF959}"/>
              </a:ext>
            </a:extLst>
          </p:cNvPr>
          <p:cNvSpPr/>
          <p:nvPr/>
        </p:nvSpPr>
        <p:spPr>
          <a:xfrm>
            <a:off x="263291" y="1112171"/>
            <a:ext cx="5519972" cy="822823"/>
          </a:xfrm>
          <a:prstGeom prst="wedgeRectCallout">
            <a:avLst>
              <a:gd name="adj1" fmla="val 62479"/>
              <a:gd name="adj2" fmla="val -1031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they are different but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scanf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both look like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whitespaces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ular Callout 26">
            <a:extLst>
              <a:ext uri="{FF2B5EF4-FFF2-40B4-BE49-F238E27FC236}">
                <a16:creationId xmlns:a16="http://schemas.microsoft.com/office/drawing/2014/main" id="{FE7EF1B7-6A24-4B7D-B620-B2305BF3F1E8}"/>
              </a:ext>
            </a:extLst>
          </p:cNvPr>
          <p:cNvSpPr/>
          <p:nvPr/>
        </p:nvSpPr>
        <p:spPr>
          <a:xfrm>
            <a:off x="2703498" y="5412073"/>
            <a:ext cx="3281956" cy="942389"/>
          </a:xfrm>
          <a:prstGeom prst="wedgeRectCallout">
            <a:avLst>
              <a:gd name="adj1" fmla="val -88134"/>
              <a:gd name="adj2" fmla="val -3906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Huh! What is a whitespace?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ular Callout 27">
            <a:extLst>
              <a:ext uri="{FF2B5EF4-FFF2-40B4-BE49-F238E27FC236}">
                <a16:creationId xmlns:a16="http://schemas.microsoft.com/office/drawing/2014/main" id="{4EF44695-BB4E-4269-B843-98F0FD6B1334}"/>
              </a:ext>
            </a:extLst>
          </p:cNvPr>
          <p:cNvSpPr/>
          <p:nvPr/>
        </p:nvSpPr>
        <p:spPr>
          <a:xfrm>
            <a:off x="259399" y="2188572"/>
            <a:ext cx="6064372" cy="1474470"/>
          </a:xfrm>
          <a:prstGeom prst="wedgeRectCallout">
            <a:avLst>
              <a:gd name="adj1" fmla="val 39733"/>
              <a:gd name="adj2" fmla="val -7095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Space, Tab, Newline are called whitespace characters since they are invisible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C378008-9CD3-44A1-B907-D43C1A18A5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02" y="2981392"/>
            <a:ext cx="5957766" cy="5034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B554FFFB-FAF7-4552-841D-EE82FE759B6A}"/>
              </a:ext>
            </a:extLst>
          </p:cNvPr>
          <p:cNvSpPr/>
          <p:nvPr/>
        </p:nvSpPr>
        <p:spPr>
          <a:xfrm>
            <a:off x="1680443" y="3086467"/>
            <a:ext cx="97604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A884BF-AD3A-4CBB-9BC3-80DB44DD4AAE}"/>
              </a:ext>
            </a:extLst>
          </p:cNvPr>
          <p:cNvSpPr/>
          <p:nvPr/>
        </p:nvSpPr>
        <p:spPr>
          <a:xfrm>
            <a:off x="3333865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E4C72-6D50-47F0-B2EF-7C732975CB91}"/>
              </a:ext>
            </a:extLst>
          </p:cNvPr>
          <p:cNvSpPr/>
          <p:nvPr/>
        </p:nvSpPr>
        <p:spPr>
          <a:xfrm>
            <a:off x="3996570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659F6F-1307-415F-BC7C-45BB4EB562F7}"/>
              </a:ext>
            </a:extLst>
          </p:cNvPr>
          <p:cNvSpPr/>
          <p:nvPr/>
        </p:nvSpPr>
        <p:spPr>
          <a:xfrm>
            <a:off x="4663290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B37EC6-F130-4333-AE47-464C49D3902D}"/>
              </a:ext>
            </a:extLst>
          </p:cNvPr>
          <p:cNvSpPr/>
          <p:nvPr/>
        </p:nvSpPr>
        <p:spPr>
          <a:xfrm>
            <a:off x="5327161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D46493-B980-47AF-B1D5-C5B1244B94DD}"/>
              </a:ext>
            </a:extLst>
          </p:cNvPr>
          <p:cNvSpPr/>
          <p:nvPr/>
        </p:nvSpPr>
        <p:spPr>
          <a:xfrm>
            <a:off x="5985454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4A646-0498-4CFF-938F-9366AF84F9DF}"/>
              </a:ext>
            </a:extLst>
          </p:cNvPr>
          <p:cNvSpPr txBox="1"/>
          <p:nvPr/>
        </p:nvSpPr>
        <p:spPr>
          <a:xfrm>
            <a:off x="1701327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TAB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A4E05D-B3DA-4022-8F1D-12B7303F202A}"/>
              </a:ext>
            </a:extLst>
          </p:cNvPr>
          <p:cNvSpPr txBox="1"/>
          <p:nvPr/>
        </p:nvSpPr>
        <p:spPr>
          <a:xfrm>
            <a:off x="2945979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SPACE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95DC14-69DB-4CAC-B62B-03CAC26A2B92}"/>
              </a:ext>
            </a:extLst>
          </p:cNvPr>
          <p:cNvSpPr txBox="1"/>
          <p:nvPr/>
        </p:nvSpPr>
        <p:spPr>
          <a:xfrm>
            <a:off x="5497839" y="3327222"/>
            <a:ext cx="116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NEWLINE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78327-C1BB-4CCA-A0C6-F27A24F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36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</a:p>
        </p:txBody>
      </p:sp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0E675D42-030F-4C26-BDDA-09DFF82C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2" y="1447800"/>
            <a:ext cx="5181600" cy="27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D1EB3-A862-46DD-8C3B-49AB1C440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1657350"/>
            <a:ext cx="2324100" cy="177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D304D-831C-43C9-A20B-BA8F457DD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416" y="1539876"/>
            <a:ext cx="2203184" cy="2209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ADC0CA-B3DB-43C7-AA8F-E438EFF4CDD1}"/>
              </a:ext>
            </a:extLst>
          </p:cNvPr>
          <p:cNvSpPr/>
          <p:nvPr/>
        </p:nvSpPr>
        <p:spPr>
          <a:xfrm>
            <a:off x="6096000" y="1696354"/>
            <a:ext cx="2514600" cy="184785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9497B-0117-41A3-912D-E25694B1C5F0}"/>
              </a:ext>
            </a:extLst>
          </p:cNvPr>
          <p:cNvSpPr/>
          <p:nvPr/>
        </p:nvSpPr>
        <p:spPr>
          <a:xfrm>
            <a:off x="8755467" y="1472753"/>
            <a:ext cx="2514600" cy="23052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9AD0A-D38E-4F46-BD72-37E5EEBF9B52}"/>
              </a:ext>
            </a:extLst>
          </p:cNvPr>
          <p:cNvSpPr txBox="1"/>
          <p:nvPr/>
        </p:nvSpPr>
        <p:spPr>
          <a:xfrm>
            <a:off x="5902718" y="3593358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   High-level </a:t>
            </a:r>
          </a:p>
          <a:p>
            <a:r>
              <a:rPr lang="en-IN" dirty="0"/>
              <a:t>      (example: 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6D297-B7AE-4F4D-B005-91A356914EB7}"/>
              </a:ext>
            </a:extLst>
          </p:cNvPr>
          <p:cNvSpPr txBox="1"/>
          <p:nvPr/>
        </p:nvSpPr>
        <p:spPr>
          <a:xfrm>
            <a:off x="8707098" y="3799214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  Low-level </a:t>
            </a:r>
          </a:p>
          <a:p>
            <a:r>
              <a:rPr lang="en-IN" dirty="0"/>
              <a:t>(example: Assembly)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5393E79-38F0-4074-97BF-C2306B33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26885"/>
            <a:ext cx="2587625" cy="1597025"/>
          </a:xfrm>
          <a:prstGeom prst="roundRect">
            <a:avLst>
              <a:gd name="adj" fmla="val 16667"/>
            </a:avLst>
          </a:prstGeom>
          <a:solidFill>
            <a:srgbClr val="B2E389"/>
          </a:solidFill>
          <a:ln w="936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itchFamily="32" charset="-128"/>
            </a:endParaRP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8770AD91-7533-4FAE-800F-B6441579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84085"/>
            <a:ext cx="1063625" cy="606425"/>
          </a:xfrm>
          <a:prstGeom prst="rightArrow">
            <a:avLst>
              <a:gd name="adj1" fmla="val 50000"/>
              <a:gd name="adj2" fmla="val 50109"/>
            </a:avLst>
          </a:prstGeom>
          <a:solidFill>
            <a:srgbClr val="B2E389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59932E27-C799-4996-866D-3E1AC58B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84085"/>
            <a:ext cx="1063625" cy="606425"/>
          </a:xfrm>
          <a:prstGeom prst="rightArrow">
            <a:avLst>
              <a:gd name="adj1" fmla="val 50000"/>
              <a:gd name="adj2" fmla="val 50109"/>
            </a:avLst>
          </a:prstGeom>
          <a:solidFill>
            <a:srgbClr val="B2E389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B97100A4-1BE9-4F18-A110-2E1BBD5E1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70708"/>
            <a:ext cx="160019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Program in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C language 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00614D69-7B39-4C81-8DEA-CA929E966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5207885"/>
            <a:ext cx="386225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Equivalent Machine Language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program on target hardware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30404-7E61-45E3-BEC1-BBD5DF3A686A}"/>
              </a:ext>
            </a:extLst>
          </p:cNvPr>
          <p:cNvSpPr txBox="1"/>
          <p:nvPr/>
        </p:nvSpPr>
        <p:spPr>
          <a:xfrm>
            <a:off x="4199648" y="5099855"/>
            <a:ext cx="2308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ea typeface="ＭＳ Ｐゴシック" pitchFamily="32" charset="-128"/>
              </a:rPr>
              <a:t>Compiler</a:t>
            </a:r>
            <a:r>
              <a:rPr lang="en-US" altLang="en-US" sz="3200" dirty="0">
                <a:ea typeface="ＭＳ Ｐゴシック" pitchFamily="32" charset="-128"/>
              </a:rPr>
              <a:t>  </a:t>
            </a:r>
          </a:p>
          <a:p>
            <a:r>
              <a:rPr lang="en-US" altLang="en-US" sz="3200" dirty="0">
                <a:ea typeface="ＭＳ Ｐゴシック" pitchFamily="32" charset="-128"/>
              </a:rPr>
              <a:t>   for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9195-487F-481A-96D5-59E485C7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90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7" grpId="0" animBg="1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D0AB14-8763-480E-B275-F427E27A14FE}"/>
              </a:ext>
            </a:extLst>
          </p:cNvPr>
          <p:cNvSpPr/>
          <p:nvPr/>
        </p:nvSpPr>
        <p:spPr>
          <a:xfrm>
            <a:off x="771747" y="2567856"/>
            <a:ext cx="1666653" cy="7158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Write/Edit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E54049-B9E0-41B0-BD30-F221EB162E86}"/>
              </a:ext>
            </a:extLst>
          </p:cNvPr>
          <p:cNvSpPr/>
          <p:nvPr/>
        </p:nvSpPr>
        <p:spPr>
          <a:xfrm>
            <a:off x="3238500" y="2567854"/>
            <a:ext cx="1295400" cy="7158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Compile</a:t>
            </a:r>
          </a:p>
          <a:p>
            <a:pPr algn="ctr"/>
            <a:endParaRPr lang="en-IN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D839AC7-2D79-4057-BEAD-93C61CED148E}"/>
              </a:ext>
            </a:extLst>
          </p:cNvPr>
          <p:cNvSpPr/>
          <p:nvPr/>
        </p:nvSpPr>
        <p:spPr>
          <a:xfrm>
            <a:off x="5715000" y="2325135"/>
            <a:ext cx="2895600" cy="1096963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Compilation Succeeded 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EF217F-F5B1-4F2A-B6E6-9FE57CB1C9EB}"/>
              </a:ext>
            </a:extLst>
          </p:cNvPr>
          <p:cNvSpPr/>
          <p:nvPr/>
        </p:nvSpPr>
        <p:spPr>
          <a:xfrm>
            <a:off x="9202734" y="5251773"/>
            <a:ext cx="902881" cy="42334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Done</a:t>
            </a:r>
          </a:p>
          <a:p>
            <a:pPr algn="ctr"/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978F07-8A0C-484D-913E-F6BE3D683DE1}"/>
              </a:ext>
            </a:extLst>
          </p:cNvPr>
          <p:cNvSpPr/>
          <p:nvPr/>
        </p:nvSpPr>
        <p:spPr>
          <a:xfrm>
            <a:off x="2445045" y="2833598"/>
            <a:ext cx="800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8009D4-F1F2-4265-A263-48B5AB31C153}"/>
              </a:ext>
            </a:extLst>
          </p:cNvPr>
          <p:cNvSpPr/>
          <p:nvPr/>
        </p:nvSpPr>
        <p:spPr>
          <a:xfrm>
            <a:off x="4531242" y="2730853"/>
            <a:ext cx="118375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0E620D6-6C29-46D8-87B7-9638A2E4DEFB}"/>
              </a:ext>
            </a:extLst>
          </p:cNvPr>
          <p:cNvSpPr/>
          <p:nvPr/>
        </p:nvSpPr>
        <p:spPr>
          <a:xfrm>
            <a:off x="8567184" y="2730853"/>
            <a:ext cx="65877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281B0C-E26E-48BE-9E21-FA8EEF82AF13}"/>
              </a:ext>
            </a:extLst>
          </p:cNvPr>
          <p:cNvSpPr/>
          <p:nvPr/>
        </p:nvSpPr>
        <p:spPr>
          <a:xfrm>
            <a:off x="7084828" y="3431622"/>
            <a:ext cx="100454" cy="45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752F4C-F842-48B2-9CCC-199B8BBF4CA7}"/>
              </a:ext>
            </a:extLst>
          </p:cNvPr>
          <p:cNvSpPr/>
          <p:nvPr/>
        </p:nvSpPr>
        <p:spPr>
          <a:xfrm>
            <a:off x="1675293" y="3763964"/>
            <a:ext cx="5409535" cy="12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4B1148C9-B609-4538-A409-5D06FA1EA960}"/>
              </a:ext>
            </a:extLst>
          </p:cNvPr>
          <p:cNvSpPr/>
          <p:nvPr/>
        </p:nvSpPr>
        <p:spPr>
          <a:xfrm>
            <a:off x="1536663" y="3283747"/>
            <a:ext cx="217708" cy="606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5869C88-D387-4AA4-8CDF-72FDEFB7526E}"/>
              </a:ext>
            </a:extLst>
          </p:cNvPr>
          <p:cNvSpPr/>
          <p:nvPr/>
        </p:nvSpPr>
        <p:spPr>
          <a:xfrm rot="5400000" flipV="1">
            <a:off x="9478040" y="3369694"/>
            <a:ext cx="3987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A94CB9E1-3F21-4EA4-BF2C-7D205E2926A7}"/>
              </a:ext>
            </a:extLst>
          </p:cNvPr>
          <p:cNvSpPr/>
          <p:nvPr/>
        </p:nvSpPr>
        <p:spPr>
          <a:xfrm>
            <a:off x="8333780" y="3740502"/>
            <a:ext cx="2640791" cy="130137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Got Expected Output?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19BFE0-CA35-4B38-AF35-1030C396CB41}"/>
              </a:ext>
            </a:extLst>
          </p:cNvPr>
          <p:cNvSpPr/>
          <p:nvPr/>
        </p:nvSpPr>
        <p:spPr>
          <a:xfrm>
            <a:off x="1614696" y="4317071"/>
            <a:ext cx="6732924" cy="14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64CF53-97C9-44DD-9A0D-CAF134D1FE17}"/>
              </a:ext>
            </a:extLst>
          </p:cNvPr>
          <p:cNvSpPr/>
          <p:nvPr/>
        </p:nvSpPr>
        <p:spPr>
          <a:xfrm>
            <a:off x="1600172" y="3893536"/>
            <a:ext cx="111430" cy="51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3D93395-2CA1-4CB6-8545-59035A55EC51}"/>
              </a:ext>
            </a:extLst>
          </p:cNvPr>
          <p:cNvSpPr/>
          <p:nvPr/>
        </p:nvSpPr>
        <p:spPr>
          <a:xfrm>
            <a:off x="9579397" y="5041876"/>
            <a:ext cx="174203" cy="225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FF39EA-913C-4238-BB45-AE6627E9A12F}"/>
              </a:ext>
            </a:extLst>
          </p:cNvPr>
          <p:cNvSpPr/>
          <p:nvPr/>
        </p:nvSpPr>
        <p:spPr>
          <a:xfrm>
            <a:off x="9225960" y="2567853"/>
            <a:ext cx="902881" cy="8089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Run</a:t>
            </a:r>
          </a:p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7152DF-330E-4110-8C55-07E38EDEDB67}"/>
              </a:ext>
            </a:extLst>
          </p:cNvPr>
          <p:cNvSpPr txBox="1"/>
          <p:nvPr/>
        </p:nvSpPr>
        <p:spPr>
          <a:xfrm>
            <a:off x="7896930" y="39197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D0B50-F709-4559-B890-76CC58A3BBB9}"/>
              </a:ext>
            </a:extLst>
          </p:cNvPr>
          <p:cNvSpPr txBox="1"/>
          <p:nvPr/>
        </p:nvSpPr>
        <p:spPr>
          <a:xfrm>
            <a:off x="8887583" y="489491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609E10-57FF-4905-9457-D2498EB4D73E}"/>
              </a:ext>
            </a:extLst>
          </p:cNvPr>
          <p:cNvSpPr/>
          <p:nvPr/>
        </p:nvSpPr>
        <p:spPr>
          <a:xfrm>
            <a:off x="10974571" y="4189299"/>
            <a:ext cx="629885" cy="1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6CFABC-AB57-4EDA-A2C9-FF54E4C84A71}"/>
              </a:ext>
            </a:extLst>
          </p:cNvPr>
          <p:cNvSpPr/>
          <p:nvPr/>
        </p:nvSpPr>
        <p:spPr>
          <a:xfrm>
            <a:off x="11462784" y="2833598"/>
            <a:ext cx="127148" cy="13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BFF9BA2-B4F9-4CD5-A6F3-502A7E7ACD9A}"/>
              </a:ext>
            </a:extLst>
          </p:cNvPr>
          <p:cNvSpPr/>
          <p:nvPr/>
        </p:nvSpPr>
        <p:spPr>
          <a:xfrm rot="10800000">
            <a:off x="10135485" y="2757397"/>
            <a:ext cx="13169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1452B7-9CE2-47E5-AE95-C849AC6B4162}"/>
              </a:ext>
            </a:extLst>
          </p:cNvPr>
          <p:cNvSpPr txBox="1"/>
          <p:nvPr/>
        </p:nvSpPr>
        <p:spPr>
          <a:xfrm>
            <a:off x="10524720" y="427356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YES</a:t>
            </a:r>
          </a:p>
          <a:p>
            <a:r>
              <a:rPr lang="en-IN" sz="1400" dirty="0"/>
              <a:t>(more inputs?)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BB43FB-F21B-4754-94BC-3F75F033852C}"/>
              </a:ext>
            </a:extLst>
          </p:cNvPr>
          <p:cNvSpPr txBox="1"/>
          <p:nvPr/>
        </p:nvSpPr>
        <p:spPr>
          <a:xfrm>
            <a:off x="8471172" y="22939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9B77A4-6023-487D-97F0-992D837D7D16}"/>
              </a:ext>
            </a:extLst>
          </p:cNvPr>
          <p:cNvSpPr txBox="1"/>
          <p:nvPr/>
        </p:nvSpPr>
        <p:spPr>
          <a:xfrm>
            <a:off x="7192862" y="34316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0B6E8-F73B-4FB4-8AD0-D66D6F81BBD8}"/>
              </a:ext>
            </a:extLst>
          </p:cNvPr>
          <p:cNvSpPr txBox="1"/>
          <p:nvPr/>
        </p:nvSpPr>
        <p:spPr>
          <a:xfrm>
            <a:off x="2077455" y="1311696"/>
            <a:ext cx="802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Programming Cycle of a high-level language like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B2792-D4F4-47DF-B5F7-5EA4FCAA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5405AC93-E798-4EDB-A04B-98FF2B017A0F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4C74C7-1D3D-48E7-828D-6935912DD912}"/>
              </a:ext>
            </a:extLst>
          </p:cNvPr>
          <p:cNvSpPr/>
          <p:nvPr/>
        </p:nvSpPr>
        <p:spPr>
          <a:xfrm>
            <a:off x="2933700" y="2037342"/>
            <a:ext cx="91059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E6F80B-BD6F-4924-82AA-D07CF65DBF58}"/>
              </a:ext>
            </a:extLst>
          </p:cNvPr>
          <p:cNvSpPr/>
          <p:nvPr/>
        </p:nvSpPr>
        <p:spPr>
          <a:xfrm>
            <a:off x="3124200" y="2418342"/>
            <a:ext cx="48006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FA766B-4818-4CD7-A116-76AAB777D6CE}"/>
              </a:ext>
            </a:extLst>
          </p:cNvPr>
          <p:cNvSpPr/>
          <p:nvPr/>
        </p:nvSpPr>
        <p:spPr>
          <a:xfrm>
            <a:off x="3124200" y="2968491"/>
            <a:ext cx="27813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338EE9-E4A4-4AE6-9202-C81ACF3190DC}"/>
              </a:ext>
            </a:extLst>
          </p:cNvPr>
          <p:cNvSpPr/>
          <p:nvPr/>
        </p:nvSpPr>
        <p:spPr>
          <a:xfrm>
            <a:off x="3924300" y="3516110"/>
            <a:ext cx="7497844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9CF63C-49C2-459F-8383-F955109C5979}"/>
              </a:ext>
            </a:extLst>
          </p:cNvPr>
          <p:cNvSpPr/>
          <p:nvPr/>
        </p:nvSpPr>
        <p:spPr>
          <a:xfrm>
            <a:off x="3924300" y="4065501"/>
            <a:ext cx="22860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F3826D-D17A-49E2-888F-7DE37353E4A2}"/>
              </a:ext>
            </a:extLst>
          </p:cNvPr>
          <p:cNvSpPr/>
          <p:nvPr/>
        </p:nvSpPr>
        <p:spPr>
          <a:xfrm>
            <a:off x="5962650" y="2955339"/>
            <a:ext cx="247650" cy="457200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91A977-6482-4607-AE4F-067E51BC0800}"/>
              </a:ext>
            </a:extLst>
          </p:cNvPr>
          <p:cNvSpPr/>
          <p:nvPr/>
        </p:nvSpPr>
        <p:spPr>
          <a:xfrm>
            <a:off x="3152775" y="4628142"/>
            <a:ext cx="247650" cy="457200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4EEB8E-361D-4750-BC28-00289E4BE515}"/>
              </a:ext>
            </a:extLst>
          </p:cNvPr>
          <p:cNvSpPr/>
          <p:nvPr/>
        </p:nvSpPr>
        <p:spPr>
          <a:xfrm>
            <a:off x="11468100" y="3516110"/>
            <a:ext cx="201694" cy="4572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7CCECA-827C-42BB-8E5B-ECAAE1C0B922}"/>
              </a:ext>
            </a:extLst>
          </p:cNvPr>
          <p:cNvSpPr/>
          <p:nvPr/>
        </p:nvSpPr>
        <p:spPr>
          <a:xfrm>
            <a:off x="6286500" y="4082711"/>
            <a:ext cx="201694" cy="4572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164805FE-1F04-4C98-8117-F3BD0DE026FE}"/>
              </a:ext>
            </a:extLst>
          </p:cNvPr>
          <p:cNvSpPr/>
          <p:nvPr/>
        </p:nvSpPr>
        <p:spPr>
          <a:xfrm>
            <a:off x="7696200" y="1208243"/>
            <a:ext cx="4267200" cy="1013480"/>
          </a:xfrm>
          <a:prstGeom prst="wedgeRoundRectCallout">
            <a:avLst>
              <a:gd name="adj1" fmla="val -70271"/>
              <a:gd name="adj2" fmla="val 68692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Tells C compiler to include the </a:t>
            </a:r>
            <a:r>
              <a:rPr lang="en-IN" dirty="0">
                <a:solidFill>
                  <a:srgbClr val="FF0000"/>
                </a:solidFill>
              </a:rPr>
              <a:t>standard input/output library 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dirty="0">
                <a:solidFill>
                  <a:schemeClr val="tx1"/>
                </a:solidFill>
              </a:rPr>
              <a:t> (collection of </a:t>
            </a:r>
            <a:r>
              <a:rPr lang="en-IN" b="1" dirty="0">
                <a:solidFill>
                  <a:srgbClr val="4117A9"/>
                </a:solidFill>
              </a:rPr>
              <a:t>functions</a:t>
            </a:r>
            <a:r>
              <a:rPr lang="en-IN" dirty="0">
                <a:solidFill>
                  <a:schemeClr val="tx1"/>
                </a:solidFill>
              </a:rPr>
              <a:t> such as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, etc)</a:t>
            </a: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ED3970EA-AC52-4139-A970-783966A57AE1}"/>
              </a:ext>
            </a:extLst>
          </p:cNvPr>
          <p:cNvSpPr/>
          <p:nvPr/>
        </p:nvSpPr>
        <p:spPr>
          <a:xfrm>
            <a:off x="390525" y="1046408"/>
            <a:ext cx="3175620" cy="1148488"/>
          </a:xfrm>
          <a:prstGeom prst="wedgeRoundRectCallout">
            <a:avLst>
              <a:gd name="adj1" fmla="val 35832"/>
              <a:gd name="adj2" fmla="val 127386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Every C program’s </a:t>
            </a:r>
            <a:r>
              <a:rPr lang="en-IN" b="1" dirty="0">
                <a:solidFill>
                  <a:schemeClr val="tx1"/>
                </a:solidFill>
              </a:rPr>
              <a:t>entry point </a:t>
            </a:r>
            <a:r>
              <a:rPr lang="en-IN" dirty="0">
                <a:solidFill>
                  <a:schemeClr val="tx1"/>
                </a:solidFill>
              </a:rPr>
              <a:t>(program’s </a:t>
            </a:r>
            <a:r>
              <a:rPr lang="en-IN" b="1" dirty="0">
                <a:solidFill>
                  <a:srgbClr val="4117A9"/>
                </a:solidFill>
              </a:rPr>
              <a:t>execution</a:t>
            </a:r>
            <a:r>
              <a:rPr lang="en-IN" dirty="0">
                <a:solidFill>
                  <a:schemeClr val="tx1"/>
                </a:solidFill>
              </a:rPr>
              <a:t> starts here) is the </a:t>
            </a:r>
            <a:r>
              <a:rPr lang="en-IN" b="1" dirty="0">
                <a:solidFill>
                  <a:srgbClr val="FF0000"/>
                </a:solidFill>
              </a:rPr>
              <a:t>main</a:t>
            </a:r>
            <a:r>
              <a:rPr lang="en-IN" dirty="0">
                <a:solidFill>
                  <a:schemeClr val="tx1"/>
                </a:solidFill>
              </a:rPr>
              <a:t> function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with </a:t>
            </a:r>
            <a:r>
              <a:rPr lang="en-IN" b="1" dirty="0">
                <a:solidFill>
                  <a:schemeClr val="tx1"/>
                </a:solidFill>
              </a:rPr>
              <a:t>return type integer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999A6C30-259A-4AF8-9DED-8CC0B76E1875}"/>
              </a:ext>
            </a:extLst>
          </p:cNvPr>
          <p:cNvSpPr/>
          <p:nvPr/>
        </p:nvSpPr>
        <p:spPr>
          <a:xfrm>
            <a:off x="8406469" y="4500451"/>
            <a:ext cx="3290053" cy="857711"/>
          </a:xfrm>
          <a:prstGeom prst="wedgeRoundRectCallout">
            <a:avLst>
              <a:gd name="adj1" fmla="val 45931"/>
              <a:gd name="adj2" fmla="val -107158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Every statement in a C program must end with </a:t>
            </a:r>
            <a:r>
              <a:rPr lang="en-IN" dirty="0">
                <a:solidFill>
                  <a:srgbClr val="FF0000"/>
                </a:solidFill>
              </a:rPr>
              <a:t>semi-colon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4C1D3864-4897-49A4-A2D0-F5D44AA4F7CF}"/>
              </a:ext>
            </a:extLst>
          </p:cNvPr>
          <p:cNvSpPr/>
          <p:nvPr/>
        </p:nvSpPr>
        <p:spPr>
          <a:xfrm>
            <a:off x="501075" y="3502823"/>
            <a:ext cx="3009900" cy="642420"/>
          </a:xfrm>
          <a:prstGeom prst="wedgeRoundRectCallout">
            <a:avLst>
              <a:gd name="adj1" fmla="val 62887"/>
              <a:gd name="adj2" fmla="val 5642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 function prints a user specified output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78D64667-BB96-4A41-B57F-D9612438A617}"/>
              </a:ext>
            </a:extLst>
          </p:cNvPr>
          <p:cNvSpPr/>
          <p:nvPr/>
        </p:nvSpPr>
        <p:spPr>
          <a:xfrm>
            <a:off x="3924299" y="4904460"/>
            <a:ext cx="3860157" cy="830996"/>
          </a:xfrm>
          <a:prstGeom prst="wedgeRoundRectCallout">
            <a:avLst>
              <a:gd name="adj1" fmla="val -15367"/>
              <a:gd name="adj2" fmla="val -9711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main function must return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an integer (return 0 means </a:t>
            </a:r>
            <a:r>
              <a:rPr lang="en-IN" dirty="0">
                <a:solidFill>
                  <a:srgbClr val="FF0000"/>
                </a:solidFill>
              </a:rPr>
              <a:t>successful execution</a:t>
            </a:r>
            <a:r>
              <a:rPr lang="en-IN" dirty="0">
                <a:solidFill>
                  <a:schemeClr val="tx1"/>
                </a:solidFill>
              </a:rPr>
              <a:t> of program)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0A9E8157-8844-438A-9515-62DB5D07EABD}"/>
              </a:ext>
            </a:extLst>
          </p:cNvPr>
          <p:cNvSpPr/>
          <p:nvPr/>
        </p:nvSpPr>
        <p:spPr>
          <a:xfrm>
            <a:off x="7981950" y="2563718"/>
            <a:ext cx="1809750" cy="857711"/>
          </a:xfrm>
          <a:prstGeom prst="wedgeRoundRectCallout">
            <a:avLst>
              <a:gd name="adj1" fmla="val -147926"/>
              <a:gd name="adj2" fmla="val 27053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function must open with </a:t>
            </a:r>
            <a:r>
              <a:rPr lang="en-IN" dirty="0">
                <a:solidFill>
                  <a:srgbClr val="FF0000"/>
                </a:solidFill>
              </a:rPr>
              <a:t>left curly brace </a:t>
            </a:r>
            <a:r>
              <a:rPr lang="en-IN" dirty="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7AB93D0B-2C78-4D0B-8DE6-0D76D91EBBD2}"/>
              </a:ext>
            </a:extLst>
          </p:cNvPr>
          <p:cNvSpPr/>
          <p:nvPr/>
        </p:nvSpPr>
        <p:spPr>
          <a:xfrm flipH="1">
            <a:off x="402938" y="4608470"/>
            <a:ext cx="1908750" cy="857711"/>
          </a:xfrm>
          <a:prstGeom prst="wedgeRoundRectCallout">
            <a:avLst>
              <a:gd name="adj1" fmla="val -93242"/>
              <a:gd name="adj2" fmla="val -1860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function must close with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curly brace </a:t>
            </a:r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3007BF-EF9F-47B2-AE87-5CCC94BBA26C}"/>
              </a:ext>
            </a:extLst>
          </p:cNvPr>
          <p:cNvSpPr txBox="1"/>
          <p:nvPr/>
        </p:nvSpPr>
        <p:spPr>
          <a:xfrm>
            <a:off x="1129996" y="5981832"/>
            <a:ext cx="11162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and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are </a:t>
            </a:r>
            <a:r>
              <a:rPr lang="en-US" altLang="en-US" sz="2400" dirty="0">
                <a:solidFill>
                  <a:srgbClr val="FF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‘statements’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in the above  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code. Each C statement must end with a semi-colon ;</a:t>
            </a:r>
            <a:endParaRPr lang="en-IN" sz="2400" dirty="0">
              <a:latin typeface="Garamond" panose="02020404030301010803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DD8AEA-67A6-487E-9E20-F346FCCD5BD7}"/>
              </a:ext>
            </a:extLst>
          </p:cNvPr>
          <p:cNvSpPr/>
          <p:nvPr/>
        </p:nvSpPr>
        <p:spPr>
          <a:xfrm>
            <a:off x="1116512" y="6051180"/>
            <a:ext cx="10846887" cy="639763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A40B1-A890-4396-B7DD-998B6912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3624D9-D70F-43F7-82C1-B369A1AED41D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C4D88-D4A7-4225-9A03-3196E2DACDE3}"/>
              </a:ext>
            </a:extLst>
          </p:cNvPr>
          <p:cNvSpPr/>
          <p:nvPr/>
        </p:nvSpPr>
        <p:spPr>
          <a:xfrm>
            <a:off x="422956" y="6032559"/>
            <a:ext cx="952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The program prints the message “</a:t>
            </a:r>
            <a:r>
              <a:rPr lang="en-GB" sz="3200" dirty="0">
                <a:solidFill>
                  <a:srgbClr val="FF0000"/>
                </a:solidFill>
                <a:latin typeface="Garamond" panose="02020404030301010803" pitchFamily="18" charset="0"/>
              </a:rPr>
              <a:t>Result is 3</a:t>
            </a:r>
            <a:r>
              <a:rPr lang="en-GB" sz="3200" dirty="0">
                <a:latin typeface="Garamond" panose="02020404030301010803" pitchFamily="18" charset="0"/>
              </a:rPr>
              <a:t>”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2B110-1649-405D-9920-CB2B1D8FD97A}"/>
              </a:ext>
            </a:extLst>
          </p:cNvPr>
          <p:cNvSpPr/>
          <p:nvPr/>
        </p:nvSpPr>
        <p:spPr>
          <a:xfrm>
            <a:off x="9260693" y="825441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B8277-E600-4DBB-9206-B254D16B0C9B}"/>
              </a:ext>
            </a:extLst>
          </p:cNvPr>
          <p:cNvSpPr/>
          <p:nvPr/>
        </p:nvSpPr>
        <p:spPr>
          <a:xfrm>
            <a:off x="10632293" y="825441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09C468-2C58-4BC2-A6C7-290059E0C9BF}"/>
              </a:ext>
            </a:extLst>
          </p:cNvPr>
          <p:cNvSpPr txBox="1"/>
          <p:nvPr/>
        </p:nvSpPr>
        <p:spPr>
          <a:xfrm>
            <a:off x="9372600" y="1303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IN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60CA84-A53F-4D46-BFC8-FD631FA85516}"/>
              </a:ext>
            </a:extLst>
          </p:cNvPr>
          <p:cNvSpPr txBox="1"/>
          <p:nvPr/>
        </p:nvSpPr>
        <p:spPr>
          <a:xfrm>
            <a:off x="10744200" y="13129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IN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2A4E4-7270-4691-90BC-1AAF795F74F4}"/>
              </a:ext>
            </a:extLst>
          </p:cNvPr>
          <p:cNvSpPr/>
          <p:nvPr/>
        </p:nvSpPr>
        <p:spPr>
          <a:xfrm>
            <a:off x="9985127" y="2172682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02BD2-8103-4C9E-9265-90B39F959C09}"/>
              </a:ext>
            </a:extLst>
          </p:cNvPr>
          <p:cNvSpPr txBox="1"/>
          <p:nvPr/>
        </p:nvSpPr>
        <p:spPr>
          <a:xfrm>
            <a:off x="10097034" y="2660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IN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E5AB01-089B-4DD2-B13D-829C377F2A29}"/>
              </a:ext>
            </a:extLst>
          </p:cNvPr>
          <p:cNvSpPr txBox="1"/>
          <p:nvPr/>
        </p:nvSpPr>
        <p:spPr>
          <a:xfrm>
            <a:off x="9372600" y="7838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IN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7DE90A-1AFF-4277-BCE6-0432664C3119}"/>
              </a:ext>
            </a:extLst>
          </p:cNvPr>
          <p:cNvSpPr txBox="1"/>
          <p:nvPr/>
        </p:nvSpPr>
        <p:spPr>
          <a:xfrm>
            <a:off x="10744200" y="783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IN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D2DB6-A2B2-4B46-9394-843A005CD2E8}"/>
              </a:ext>
            </a:extLst>
          </p:cNvPr>
          <p:cNvSpPr txBox="1"/>
          <p:nvPr/>
        </p:nvSpPr>
        <p:spPr>
          <a:xfrm>
            <a:off x="10069301" y="21170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IN" sz="3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2D30A-25F7-4C15-8562-60BFDDB176E9}"/>
              </a:ext>
            </a:extLst>
          </p:cNvPr>
          <p:cNvSpPr/>
          <p:nvPr/>
        </p:nvSpPr>
        <p:spPr>
          <a:xfrm>
            <a:off x="1519552" y="2440046"/>
            <a:ext cx="1376048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9609D1-64D0-4BBC-AADC-AA24DA149EC8}"/>
              </a:ext>
            </a:extLst>
          </p:cNvPr>
          <p:cNvSpPr/>
          <p:nvPr/>
        </p:nvSpPr>
        <p:spPr>
          <a:xfrm>
            <a:off x="2973192" y="2440729"/>
            <a:ext cx="1009381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4DD6E6-D69D-445E-AC14-6D2B524D0DDC}"/>
              </a:ext>
            </a:extLst>
          </p:cNvPr>
          <p:cNvSpPr/>
          <p:nvPr/>
        </p:nvSpPr>
        <p:spPr>
          <a:xfrm>
            <a:off x="1519187" y="2971800"/>
            <a:ext cx="1376048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648CD1-BA92-4096-A8F0-4F18BFDD18CD}"/>
              </a:ext>
            </a:extLst>
          </p:cNvPr>
          <p:cNvSpPr/>
          <p:nvPr/>
        </p:nvSpPr>
        <p:spPr>
          <a:xfrm>
            <a:off x="2973192" y="2971800"/>
            <a:ext cx="1009381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E8A4B-6A13-4926-BAA7-288706FD1BFE}"/>
              </a:ext>
            </a:extLst>
          </p:cNvPr>
          <p:cNvSpPr/>
          <p:nvPr/>
        </p:nvSpPr>
        <p:spPr>
          <a:xfrm>
            <a:off x="1519186" y="3489142"/>
            <a:ext cx="1454005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4D14C6-130E-4213-AAC6-8992A6C3846F}"/>
              </a:ext>
            </a:extLst>
          </p:cNvPr>
          <p:cNvSpPr/>
          <p:nvPr/>
        </p:nvSpPr>
        <p:spPr>
          <a:xfrm>
            <a:off x="1519185" y="4020213"/>
            <a:ext cx="2463388" cy="419982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FD60CD-102C-4725-9ACA-4E01B2530DA7}"/>
              </a:ext>
            </a:extLst>
          </p:cNvPr>
          <p:cNvSpPr txBox="1"/>
          <p:nvPr/>
        </p:nvSpPr>
        <p:spPr>
          <a:xfrm>
            <a:off x="8536350" y="3830652"/>
            <a:ext cx="34419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= and + are </a:t>
            </a:r>
            <a:r>
              <a:rPr lang="en-IN" sz="2000" dirty="0">
                <a:solidFill>
                  <a:srgbClr val="FF0000"/>
                </a:solidFill>
              </a:rPr>
              <a:t>“operators”</a:t>
            </a:r>
          </a:p>
          <a:p>
            <a:endParaRPr lang="en-IN" sz="2000" dirty="0"/>
          </a:p>
          <a:p>
            <a:r>
              <a:rPr lang="en-IN" sz="2000" dirty="0"/>
              <a:t>= is </a:t>
            </a:r>
            <a:r>
              <a:rPr lang="en-IN" sz="2000" dirty="0">
                <a:solidFill>
                  <a:srgbClr val="FF0000"/>
                </a:solidFill>
              </a:rPr>
              <a:t>assignment</a:t>
            </a:r>
            <a:r>
              <a:rPr lang="en-IN" sz="2000" dirty="0"/>
              <a:t> operator</a:t>
            </a:r>
          </a:p>
          <a:p>
            <a:endParaRPr lang="en-IN" sz="2000" dirty="0"/>
          </a:p>
          <a:p>
            <a:r>
              <a:rPr lang="en-IN" sz="2000" dirty="0"/>
              <a:t>+ is </a:t>
            </a:r>
            <a:r>
              <a:rPr lang="en-IN" sz="2000" dirty="0">
                <a:solidFill>
                  <a:srgbClr val="FF0000"/>
                </a:solidFill>
              </a:rPr>
              <a:t>addition</a:t>
            </a:r>
            <a:r>
              <a:rPr lang="en-IN" sz="2000" dirty="0"/>
              <a:t> operator</a:t>
            </a:r>
          </a:p>
          <a:p>
            <a:endParaRPr lang="en-IN" sz="2000" dirty="0"/>
          </a:p>
          <a:p>
            <a:r>
              <a:rPr lang="en-IN" sz="2000" dirty="0" err="1"/>
              <a:t>a+b</a:t>
            </a:r>
            <a:r>
              <a:rPr lang="en-IN" sz="2000" dirty="0"/>
              <a:t> is an </a:t>
            </a:r>
            <a:r>
              <a:rPr lang="en-IN" sz="2000" dirty="0">
                <a:solidFill>
                  <a:srgbClr val="FF0000"/>
                </a:solidFill>
              </a:rPr>
              <a:t>“expression”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31B07D-A3D8-485D-8E1D-3210F2DA60CF}"/>
              </a:ext>
            </a:extLst>
          </p:cNvPr>
          <p:cNvSpPr/>
          <p:nvPr/>
        </p:nvSpPr>
        <p:spPr>
          <a:xfrm>
            <a:off x="4419600" y="2120858"/>
            <a:ext cx="5141445" cy="9064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Each </a:t>
            </a:r>
            <a:r>
              <a:rPr lang="en-IN" sz="2000" b="1" dirty="0">
                <a:solidFill>
                  <a:schemeClr val="tx1"/>
                </a:solidFill>
              </a:rPr>
              <a:t>variable’s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FFFF00"/>
                </a:solidFill>
              </a:rPr>
              <a:t>declaration</a:t>
            </a:r>
            <a:r>
              <a:rPr lang="en-IN" sz="2000" dirty="0"/>
              <a:t> creates a “box” big enough to store it at a </a:t>
            </a:r>
            <a:r>
              <a:rPr lang="en-IN" sz="2000" b="1" dirty="0">
                <a:solidFill>
                  <a:srgbClr val="92D050"/>
                </a:solidFill>
              </a:rPr>
              <a:t>location</a:t>
            </a:r>
            <a:r>
              <a:rPr lang="en-IN" sz="2000" dirty="0"/>
              <a:t> in computer’s </a:t>
            </a:r>
          </a:p>
          <a:p>
            <a:pPr algn="ctr"/>
            <a:r>
              <a:rPr lang="en-IN" sz="2000" dirty="0"/>
              <a:t>main memory (RAM)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E678B58-8088-4BA5-A06C-87E118514858}"/>
              </a:ext>
            </a:extLst>
          </p:cNvPr>
          <p:cNvSpPr/>
          <p:nvPr/>
        </p:nvSpPr>
        <p:spPr>
          <a:xfrm>
            <a:off x="5032177" y="3167631"/>
            <a:ext cx="3705423" cy="7233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FF00"/>
                </a:solidFill>
              </a:rPr>
              <a:t>Assigning</a:t>
            </a:r>
            <a:r>
              <a:rPr lang="en-IN" sz="2000" dirty="0"/>
              <a:t> a value to the variable writes that value in the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A96F-0893-4B1B-95B5-F8FAE74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A0E391-848D-4C71-AEFF-200F89AD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F7964-0E4E-4330-BA90-3399040CEF39}"/>
              </a:ext>
            </a:extLst>
          </p:cNvPr>
          <p:cNvSpPr/>
          <p:nvPr/>
        </p:nvSpPr>
        <p:spPr>
          <a:xfrm>
            <a:off x="685800" y="1371600"/>
            <a:ext cx="3581400" cy="2057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173FE-0F30-4CF9-8A36-3D7A56D98599}"/>
              </a:ext>
            </a:extLst>
          </p:cNvPr>
          <p:cNvSpPr/>
          <p:nvPr/>
        </p:nvSpPr>
        <p:spPr>
          <a:xfrm>
            <a:off x="8229600" y="1505098"/>
            <a:ext cx="3429000" cy="1905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6FDD9-B940-489D-801E-EA0288B9146F}"/>
              </a:ext>
            </a:extLst>
          </p:cNvPr>
          <p:cNvSpPr/>
          <p:nvPr/>
        </p:nvSpPr>
        <p:spPr>
          <a:xfrm>
            <a:off x="4492258" y="1219200"/>
            <a:ext cx="3505200" cy="2438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408F17-583A-4D1A-BDFD-0EB3B328226E}"/>
              </a:ext>
            </a:extLst>
          </p:cNvPr>
          <p:cNvSpPr/>
          <p:nvPr/>
        </p:nvSpPr>
        <p:spPr>
          <a:xfrm>
            <a:off x="687572" y="4114800"/>
            <a:ext cx="3579628" cy="21630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1;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2;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2DB31-6825-498D-A519-1A446947775A}"/>
              </a:ext>
            </a:extLst>
          </p:cNvPr>
          <p:cNvSpPr/>
          <p:nvPr/>
        </p:nvSpPr>
        <p:spPr>
          <a:xfrm>
            <a:off x="4492258" y="4267200"/>
            <a:ext cx="3429000" cy="17820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a=1,b=2,c;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9E02EC0-AED3-4C93-97E8-A764F59AD878}"/>
              </a:ext>
            </a:extLst>
          </p:cNvPr>
          <p:cNvSpPr/>
          <p:nvPr/>
        </p:nvSpPr>
        <p:spPr>
          <a:xfrm>
            <a:off x="2801526" y="4419599"/>
            <a:ext cx="114300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F5D51CD-A525-4299-82BA-58E6F51FFD07}"/>
              </a:ext>
            </a:extLst>
          </p:cNvPr>
          <p:cNvSpPr/>
          <p:nvPr/>
        </p:nvSpPr>
        <p:spPr>
          <a:xfrm>
            <a:off x="7003316" y="4597159"/>
            <a:ext cx="114300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FADCE-A34A-4D04-8894-069ED9D1F56F}"/>
              </a:ext>
            </a:extLst>
          </p:cNvPr>
          <p:cNvSpPr/>
          <p:nvPr/>
        </p:nvSpPr>
        <p:spPr>
          <a:xfrm>
            <a:off x="8676165" y="2437203"/>
            <a:ext cx="1600200" cy="210895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6280F43-3169-40C7-8555-38574C12D8CF}"/>
              </a:ext>
            </a:extLst>
          </p:cNvPr>
          <p:cNvSpPr/>
          <p:nvPr/>
        </p:nvSpPr>
        <p:spPr>
          <a:xfrm>
            <a:off x="10754835" y="2169446"/>
            <a:ext cx="1045530" cy="369299"/>
          </a:xfrm>
          <a:prstGeom prst="wedgeRoundRectCallout">
            <a:avLst>
              <a:gd name="adj1" fmla="val -90958"/>
              <a:gd name="adj2" fmla="val 53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Shortcut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D7F76C2-A489-4919-A572-4A23422E644C}"/>
              </a:ext>
            </a:extLst>
          </p:cNvPr>
          <p:cNvSpPr/>
          <p:nvPr/>
        </p:nvSpPr>
        <p:spPr>
          <a:xfrm>
            <a:off x="6328670" y="1737869"/>
            <a:ext cx="1744987" cy="637056"/>
          </a:xfrm>
          <a:prstGeom prst="wedgeRoundRectCallout">
            <a:avLst>
              <a:gd name="adj1" fmla="val -59680"/>
              <a:gd name="adj2" fmla="val 4539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Declare all then assign values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1C4582-2E98-4349-A034-6D0D624CF137}"/>
              </a:ext>
            </a:extLst>
          </p:cNvPr>
          <p:cNvSpPr/>
          <p:nvPr/>
        </p:nvSpPr>
        <p:spPr>
          <a:xfrm>
            <a:off x="4728470" y="1707186"/>
            <a:ext cx="1382235" cy="637056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FDC09-9AE3-4C46-B0B2-6B6BEF85D20D}"/>
              </a:ext>
            </a:extLst>
          </p:cNvPr>
          <p:cNvSpPr/>
          <p:nvPr/>
        </p:nvSpPr>
        <p:spPr>
          <a:xfrm>
            <a:off x="4719347" y="2374925"/>
            <a:ext cx="1382235" cy="637056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FFB878E-D927-483B-8E28-4CC2A323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6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What’s Wrong Here?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3624D9-D70F-43F7-82C1-B369A1AED41D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B5C58CB-BEE6-4B35-99DD-FBB17B00E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6" y="3193974"/>
            <a:ext cx="1041096" cy="1041096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C2B1561-6ECB-4577-95B4-68CE5D6366DD}"/>
              </a:ext>
            </a:extLst>
          </p:cNvPr>
          <p:cNvSpPr/>
          <p:nvPr/>
        </p:nvSpPr>
        <p:spPr>
          <a:xfrm>
            <a:off x="6324600" y="2667000"/>
            <a:ext cx="3200400" cy="1181100"/>
          </a:xfrm>
          <a:prstGeom prst="wedgeRectCallout">
            <a:avLst>
              <a:gd name="adj1" fmla="val -78893"/>
              <a:gd name="adj2" fmla="val 21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Can’t assign a value to c since it has not been </a:t>
            </a:r>
            <a:r>
              <a:rPr lang="en-IN" sz="2400" b="1" dirty="0">
                <a:solidFill>
                  <a:schemeClr val="tx1"/>
                </a:solidFill>
              </a:rPr>
              <a:t>declared</a:t>
            </a:r>
            <a:r>
              <a:rPr lang="en-IN" sz="2400" dirty="0">
                <a:solidFill>
                  <a:schemeClr val="tx1"/>
                </a:solidFill>
              </a:rPr>
              <a:t> yet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8AEA-39C1-4E9C-8817-938FBA219D7F}"/>
              </a:ext>
            </a:extLst>
          </p:cNvPr>
          <p:cNvSpPr/>
          <p:nvPr/>
        </p:nvSpPr>
        <p:spPr>
          <a:xfrm>
            <a:off x="1447800" y="3714522"/>
            <a:ext cx="2588407" cy="470052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27BE5-21C3-4269-A298-D56005ACA0AB}"/>
              </a:ext>
            </a:extLst>
          </p:cNvPr>
          <p:cNvSpPr/>
          <p:nvPr/>
        </p:nvSpPr>
        <p:spPr>
          <a:xfrm>
            <a:off x="7097322" y="4876800"/>
            <a:ext cx="3657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Will NOT Compile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6A62-118E-4A16-8992-3D4D28D1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What’s Wrong Here?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3624D9-D70F-43F7-82C1-B369A1AED41D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B5C58CB-BEE6-4B35-99DD-FBB17B00E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429000"/>
            <a:ext cx="1041096" cy="1041096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C2B1561-6ECB-4577-95B4-68CE5D6366DD}"/>
              </a:ext>
            </a:extLst>
          </p:cNvPr>
          <p:cNvSpPr/>
          <p:nvPr/>
        </p:nvSpPr>
        <p:spPr>
          <a:xfrm>
            <a:off x="6553200" y="2590800"/>
            <a:ext cx="4486276" cy="1593774"/>
          </a:xfrm>
          <a:prstGeom prst="wedgeRectCallout">
            <a:avLst>
              <a:gd name="adj1" fmla="val -78893"/>
              <a:gd name="adj2" fmla="val 21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Can’t use variables a and b in this assignment operation since a and b have not been assigned a value (</a:t>
            </a:r>
            <a:r>
              <a:rPr lang="en-IN" sz="2400" b="1" dirty="0">
                <a:solidFill>
                  <a:schemeClr val="tx1"/>
                </a:solidFill>
              </a:rPr>
              <a:t>initialized</a:t>
            </a:r>
            <a:r>
              <a:rPr lang="en-IN" sz="2400" dirty="0">
                <a:solidFill>
                  <a:schemeClr val="tx1"/>
                </a:solidFill>
              </a:rPr>
              <a:t>) in this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8AEA-39C1-4E9C-8817-938FBA219D7F}"/>
              </a:ext>
            </a:extLst>
          </p:cNvPr>
          <p:cNvSpPr/>
          <p:nvPr/>
        </p:nvSpPr>
        <p:spPr>
          <a:xfrm>
            <a:off x="1447800" y="3949548"/>
            <a:ext cx="2588407" cy="470052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37FB46D-8F6F-4698-BD13-FF03497A514F}"/>
              </a:ext>
            </a:extLst>
          </p:cNvPr>
          <p:cNvSpPr/>
          <p:nvPr/>
        </p:nvSpPr>
        <p:spPr>
          <a:xfrm>
            <a:off x="6705600" y="5334000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Will Compile but will print garbage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0B692-8A29-40C0-B980-B9F0C5BC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7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2669</Words>
  <Application>Microsoft Office PowerPoint</Application>
  <PresentationFormat>Widescreen</PresentationFormat>
  <Paragraphs>484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Century Gothic</vt:lpstr>
      <vt:lpstr>Courier New</vt:lpstr>
      <vt:lpstr>Garamond</vt:lpstr>
      <vt:lpstr>Verdana</vt:lpstr>
      <vt:lpstr>Wingdings</vt:lpstr>
      <vt:lpstr>Office Theme</vt:lpstr>
      <vt:lpstr>ESC101: Fundamentals of Computing</vt:lpstr>
      <vt:lpstr>Announcements</vt:lpstr>
      <vt:lpstr>Recap</vt:lpstr>
      <vt:lpstr>Recap</vt:lpstr>
      <vt:lpstr>Recap</vt:lpstr>
      <vt:lpstr>Recap</vt:lpstr>
      <vt:lpstr>Recap</vt:lpstr>
      <vt:lpstr>What’s Wrong Here?</vt:lpstr>
      <vt:lpstr>What’s Wrong Here?</vt:lpstr>
      <vt:lpstr>What’s Wrong Here?</vt:lpstr>
      <vt:lpstr>What About This?</vt:lpstr>
      <vt:lpstr>Lesson Learned</vt:lpstr>
      <vt:lpstr>Recap: Alphabet and Keywords of C</vt:lpstr>
      <vt:lpstr>Naming Convention for Variables and Functions </vt:lpstr>
      <vt:lpstr>Variables and Function Names: Some Suggestions </vt:lpstr>
      <vt:lpstr>Recap: printf and its use</vt:lpstr>
      <vt:lpstr>Printing well-formatted outputs using printf </vt:lpstr>
      <vt:lpstr>Commenting Your Code</vt:lpstr>
      <vt:lpstr>Several Ways of Writing Comments</vt:lpstr>
      <vt:lpstr>More on Comments</vt:lpstr>
      <vt:lpstr>A Useful Tip While Problem-Solving</vt:lpstr>
      <vt:lpstr>Take Care with Formulae: Using Brackets Help</vt:lpstr>
      <vt:lpstr>A Useful Tip While Solving Problems</vt:lpstr>
      <vt:lpstr>A Useful Tip While Solving Problems</vt:lpstr>
      <vt:lpstr>A Useful Tip While Solving Problems</vt:lpstr>
      <vt:lpstr>Reading Inputs: The scanf function</vt:lpstr>
      <vt:lpstr>Example: Adding Two User-provided Numbers</vt:lpstr>
      <vt:lpstr>scanf: Some Words of Caution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375</cp:revision>
  <dcterms:modified xsi:type="dcterms:W3CDTF">2019-08-23T10:30:49Z</dcterms:modified>
</cp:coreProperties>
</file>