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4" r:id="rId1"/>
    <p:sldMasterId id="2147483666" r:id="rId2"/>
  </p:sldMasterIdLst>
  <p:notesMasterIdLst>
    <p:notesMasterId r:id="rId25"/>
  </p:notesMasterIdLst>
  <p:sldIdLst>
    <p:sldId id="256" r:id="rId3"/>
    <p:sldId id="270" r:id="rId4"/>
    <p:sldId id="276" r:id="rId5"/>
    <p:sldId id="277" r:id="rId6"/>
    <p:sldId id="298" r:id="rId7"/>
    <p:sldId id="309" r:id="rId8"/>
    <p:sldId id="299" r:id="rId9"/>
    <p:sldId id="295" r:id="rId10"/>
    <p:sldId id="296" r:id="rId11"/>
    <p:sldId id="300" r:id="rId12"/>
    <p:sldId id="310" r:id="rId13"/>
    <p:sldId id="303" r:id="rId14"/>
    <p:sldId id="302" r:id="rId15"/>
    <p:sldId id="259" r:id="rId16"/>
    <p:sldId id="261" r:id="rId17"/>
    <p:sldId id="260" r:id="rId18"/>
    <p:sldId id="306" r:id="rId19"/>
    <p:sldId id="267" r:id="rId20"/>
    <p:sldId id="311" r:id="rId21"/>
    <p:sldId id="305" r:id="rId22"/>
    <p:sldId id="307" r:id="rId23"/>
    <p:sldId id="308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Piyush R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117A9"/>
    <a:srgbClr val="CF9DC7"/>
    <a:srgbClr val="D01E33"/>
    <a:srgbClr val="5B0F05"/>
    <a:srgbClr val="D9E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4" autoAdjust="0"/>
    <p:restoredTop sz="94660"/>
  </p:normalViewPr>
  <p:slideViewPr>
    <p:cSldViewPr>
      <p:cViewPr varScale="1">
        <p:scale>
          <a:sx n="90" d="100"/>
          <a:sy n="90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72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31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949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90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E7B1E-ABB1-46B6-B8A6-8D4F0CECF6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067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37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93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86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75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454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74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780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535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41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04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9B34-6316-4605-9C5E-A328AEE2EF01}" type="datetime1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A707-1C5D-479B-931C-B157E64FA639}" type="datetime1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D98A-0C75-47C5-9928-57BC5A30F31D}" type="datetime1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72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8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6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0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6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65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4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D66C-872B-4D15-9886-8686CC7AD7A6}" type="datetime1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8/16/2019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96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46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2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BBBA-5254-4661-945E-C61579311E7C}" type="datetime1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107-7831-4B78-B3F3-17C3C7B4831C}" type="datetime1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DBE9-AB8C-4974-8066-52E64B726941}" type="datetime1">
              <a:rPr lang="en-GB" smtClean="0"/>
              <a:t>16/08/2019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7E52-E6C9-4247-9F2C-CEB03C2ABF00}" type="datetime1">
              <a:rPr lang="en-GB" smtClean="0"/>
              <a:t>16/08/2019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E890-F68B-406E-A3AA-1F4AB1E3A938}" type="datetime1">
              <a:rPr lang="en-GB" smtClean="0"/>
              <a:t>16/08/2019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307-B8CE-4522-8410-567B33AD65DE}" type="datetime1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3D4F-3471-4296-B95E-0DCB4FC7DB49}" type="datetime1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9618-820B-4523-AF74-F7E11DF2E6CD}" type="datetime1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5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asciicode.com.a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90600" y="4114800"/>
            <a:ext cx="10363200" cy="144655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11430000" cy="217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 err="1">
                <a:solidFill>
                  <a:srgbClr val="FFC000"/>
                </a:solidFill>
                <a:latin typeface="Garamond" panose="02020404030301010803" pitchFamily="18" charset="0"/>
              </a:rPr>
              <a:t>scanf</a:t>
            </a:r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 (continued) and</a:t>
            </a:r>
          </a:p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Data Types in C</a:t>
            </a:r>
            <a:endParaRPr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Piyush</a:t>
            </a:r>
            <a:r>
              <a:rPr lang="en-IN" sz="4000" dirty="0">
                <a:latin typeface="Garamond" panose="02020404030301010803" pitchFamily="18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Rai</a:t>
            </a:r>
          </a:p>
          <a:p>
            <a:endParaRPr lang="en-IN" sz="4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CB6A72-B09E-44D6-8CCE-C50182FF092B}"/>
              </a:ext>
            </a:extLst>
          </p:cNvPr>
          <p:cNvSpPr txBox="1"/>
          <p:nvPr/>
        </p:nvSpPr>
        <p:spPr>
          <a:xfrm>
            <a:off x="-228600" y="2286000"/>
            <a:ext cx="119266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                    </a:t>
            </a:r>
            <a:r>
              <a:rPr lang="en-IN" sz="6000" dirty="0">
                <a:latin typeface="Garamond" panose="02020404030301010803" pitchFamily="18" charset="0"/>
              </a:rPr>
              <a:t>Data Types in C</a:t>
            </a:r>
          </a:p>
          <a:p>
            <a:r>
              <a:rPr lang="en-IN" sz="6000" dirty="0">
                <a:latin typeface="Garamond" panose="02020404030301010803" pitchFamily="18" charset="0"/>
              </a:rPr>
              <a:t>     (have already seen int – for integers)</a:t>
            </a:r>
          </a:p>
        </p:txBody>
      </p:sp>
    </p:spTree>
    <p:extLst>
      <p:ext uri="{BB962C8B-B14F-4D97-AF65-F5344CB8AC3E}">
        <p14:creationId xmlns:p14="http://schemas.microsoft.com/office/powerpoint/2010/main" val="226258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Basic Data Types in 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5062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latin typeface="Garamond" panose="02020404030301010803" pitchFamily="18" charset="0"/>
              </a:rPr>
              <a:t>Int: </a:t>
            </a:r>
            <a:r>
              <a:rPr lang="en-GB" sz="2800" b="1" dirty="0">
                <a:solidFill>
                  <a:srgbClr val="0000FF"/>
                </a:solidFill>
                <a:latin typeface="Garamond" panose="02020404030301010803" pitchFamily="18" charset="0"/>
              </a:rPr>
              <a:t>%d </a:t>
            </a:r>
            <a:r>
              <a:rPr lang="en-GB" sz="2800" dirty="0">
                <a:latin typeface="Garamond" panose="02020404030301010803" pitchFamily="18" charset="0"/>
              </a:rPr>
              <a:t>specifier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Garamond" panose="02020404030301010803" pitchFamily="18" charset="0"/>
              </a:rPr>
              <a:t>Integers like 156, -3, etc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latin typeface="Garamond" panose="02020404030301010803" pitchFamily="18" charset="0"/>
              </a:rPr>
              <a:t>float</a:t>
            </a:r>
            <a:r>
              <a:rPr lang="en-GB" sz="2800" dirty="0">
                <a:latin typeface="Garamond" panose="02020404030301010803" pitchFamily="18" charset="0"/>
              </a:rPr>
              <a:t> (short form of “floating point number”) and </a:t>
            </a:r>
            <a:r>
              <a:rPr lang="en-GB" sz="2800" b="1" dirty="0">
                <a:latin typeface="Garamond" panose="02020404030301010803" pitchFamily="18" charset="0"/>
              </a:rPr>
              <a:t>double: </a:t>
            </a:r>
            <a:r>
              <a:rPr lang="en-GB" sz="2800" b="1" dirty="0">
                <a:solidFill>
                  <a:srgbClr val="0000FF"/>
                </a:solidFill>
                <a:latin typeface="Garamond" panose="02020404030301010803" pitchFamily="18" charset="0"/>
              </a:rPr>
              <a:t>%f </a:t>
            </a:r>
            <a:r>
              <a:rPr lang="en-GB" sz="2800" dirty="0">
                <a:latin typeface="Garamond" panose="02020404030301010803" pitchFamily="18" charset="0"/>
              </a:rPr>
              <a:t>specifier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Garamond" panose="02020404030301010803" pitchFamily="18" charset="0"/>
              </a:rPr>
              <a:t>Real numbers like 3.14, 2.0, -1.3, etc</a:t>
            </a:r>
            <a:endParaRPr lang="en-GB" sz="2800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Garamond" panose="02020404030301010803" pitchFamily="18" charset="0"/>
              </a:rPr>
              <a:t>double is like float but has larger range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latin typeface="Garamond" panose="02020404030301010803" pitchFamily="18" charset="0"/>
              </a:rPr>
              <a:t>char</a:t>
            </a:r>
            <a:r>
              <a:rPr lang="en-GB" sz="2800" dirty="0">
                <a:latin typeface="Garamond" panose="02020404030301010803" pitchFamily="18" charset="0"/>
              </a:rPr>
              <a:t> (short form of “character”): </a:t>
            </a:r>
            <a:r>
              <a:rPr lang="en-GB" sz="2800" b="1" dirty="0">
                <a:solidFill>
                  <a:srgbClr val="0000FF"/>
                </a:solidFill>
                <a:latin typeface="Garamond" panose="02020404030301010803" pitchFamily="18" charset="0"/>
              </a:rPr>
              <a:t>%c</a:t>
            </a:r>
            <a:r>
              <a:rPr lang="en-GB" sz="2800" dirty="0">
                <a:latin typeface="Garamond" panose="02020404030301010803" pitchFamily="18" charset="0"/>
              </a:rPr>
              <a:t> specifier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Garamond" panose="02020404030301010803" pitchFamily="18" charset="0"/>
              </a:rPr>
              <a:t>Single letter (a-z or A-Z), single digit, or single special character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Garamond" panose="02020404030301010803" pitchFamily="18" charset="0"/>
              </a:rPr>
              <a:t>A char is always enclosed in inverted single commas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Garamond" panose="02020404030301010803" pitchFamily="18" charset="0"/>
              </a:rPr>
              <a:t>Some examples: ‘a’, ‘A’, ‘2’, ‘$’, ‘=‘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anose="02020404030301010803" pitchFamily="18" charset="0"/>
              </a:rPr>
              <a:t>These basic data types can also be used with a </a:t>
            </a:r>
            <a:r>
              <a:rPr lang="en-GB" sz="2800" dirty="0">
                <a:solidFill>
                  <a:srgbClr val="FF0000"/>
                </a:solidFill>
                <a:latin typeface="Garamond" panose="02020404030301010803" pitchFamily="18" charset="0"/>
              </a:rPr>
              <a:t>modifier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</a:rPr>
              <a:t>Modifiers change the normal behaviour of a data type (e.g., its range of values) and memory storage space required (more on next slides</a:t>
            </a:r>
            <a:r>
              <a:rPr lang="en-IN" sz="24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99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Type Modifiers in 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5062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Garamond" panose="02020404030301010803" pitchFamily="18" charset="0"/>
              </a:rPr>
              <a:t>signed</a:t>
            </a:r>
            <a:r>
              <a:rPr lang="en-GB" dirty="0">
                <a:latin typeface="Garamond" panose="02020404030301010803" pitchFamily="18" charset="0"/>
              </a:rPr>
              <a:t> (used with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int, float/double, char</a:t>
            </a:r>
            <a:r>
              <a:rPr lang="en-GB" dirty="0">
                <a:latin typeface="Garamond" panose="020204040303010108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signed means the data type can have positive and negative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int, float/double, char are signed by default (no need to write ‘signed’)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Garamond" panose="02020404030301010803" pitchFamily="18" charset="0"/>
              </a:rPr>
              <a:t>unsigned</a:t>
            </a:r>
            <a:r>
              <a:rPr lang="en-GB" dirty="0">
                <a:latin typeface="Garamond" panose="02020404030301010803" pitchFamily="18" charset="0"/>
              </a:rPr>
              <a:t> (used with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int, char</a:t>
            </a:r>
            <a:r>
              <a:rPr lang="en-GB" dirty="0">
                <a:latin typeface="Garamond" panose="020204040303010108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unsigned means the data type can have only take positive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Garamond" panose="02020404030301010803" pitchFamily="18" charset="0"/>
              </a:rPr>
              <a:t>short </a:t>
            </a:r>
            <a:r>
              <a:rPr lang="en-GB" dirty="0">
                <a:latin typeface="Garamond" panose="02020404030301010803" pitchFamily="18" charset="0"/>
              </a:rPr>
              <a:t>(used with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int</a:t>
            </a:r>
            <a:r>
              <a:rPr lang="en-GB" dirty="0">
                <a:latin typeface="Garamond" panose="020204040303010108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short means it uses only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half of the memory size </a:t>
            </a:r>
            <a:r>
              <a:rPr lang="en-GB" dirty="0">
                <a:latin typeface="Garamond" panose="02020404030301010803" pitchFamily="18" charset="0"/>
              </a:rPr>
              <a:t>of a normal 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Garamond" panose="02020404030301010803" pitchFamily="18" charset="0"/>
              </a:rPr>
              <a:t>long </a:t>
            </a:r>
            <a:r>
              <a:rPr lang="en-GB" dirty="0">
                <a:latin typeface="Garamond" panose="02020404030301010803" pitchFamily="18" charset="0"/>
              </a:rPr>
              <a:t>(used with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int</a:t>
            </a:r>
            <a:r>
              <a:rPr lang="en-GB" dirty="0">
                <a:latin typeface="Garamond" panose="020204040303010108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long means it uses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twice the memory size </a:t>
            </a:r>
            <a:r>
              <a:rPr lang="en-GB" dirty="0">
                <a:latin typeface="Garamond" panose="02020404030301010803" pitchFamily="18" charset="0"/>
              </a:rPr>
              <a:t>of a normal 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Can store a larger range of values of that type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6495C-9B43-4EED-8067-978DD8A7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6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062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Various C Data Types without/with Modifiers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6495C-9B43-4EED-8067-978DD8A7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6A11F-5DD8-4246-9B3C-20ABD359D8C2}"/>
              </a:ext>
            </a:extLst>
          </p:cNvPr>
          <p:cNvSpPr/>
          <p:nvPr/>
        </p:nvSpPr>
        <p:spPr>
          <a:xfrm>
            <a:off x="478436" y="1221102"/>
            <a:ext cx="2554574" cy="1004666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int (signed int)</a:t>
            </a:r>
          </a:p>
          <a:p>
            <a:pPr algn="ctr"/>
            <a:r>
              <a:rPr lang="en-IN" sz="2800" dirty="0"/>
              <a:t>%d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C0CDAF-F9AA-41F1-A60C-7771D345E3AF}"/>
              </a:ext>
            </a:extLst>
          </p:cNvPr>
          <p:cNvSpPr/>
          <p:nvPr/>
        </p:nvSpPr>
        <p:spPr>
          <a:xfrm>
            <a:off x="3270772" y="1218668"/>
            <a:ext cx="2554574" cy="1004666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unsigned int</a:t>
            </a:r>
          </a:p>
          <a:p>
            <a:pPr algn="ctr"/>
            <a:r>
              <a:rPr lang="en-IN" sz="3200" dirty="0"/>
              <a:t>%u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DB235-0B93-42C9-B611-B64004A8515A}"/>
              </a:ext>
            </a:extLst>
          </p:cNvPr>
          <p:cNvSpPr/>
          <p:nvPr/>
        </p:nvSpPr>
        <p:spPr>
          <a:xfrm>
            <a:off x="6144095" y="1209931"/>
            <a:ext cx="2554574" cy="106295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short int (short)</a:t>
            </a:r>
          </a:p>
          <a:p>
            <a:pPr algn="ctr"/>
            <a:r>
              <a:rPr lang="en-IN" sz="2800" dirty="0"/>
              <a:t>%d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2CEAA-FA40-435D-B8AF-4FFF7EE8EC75}"/>
              </a:ext>
            </a:extLst>
          </p:cNvPr>
          <p:cNvSpPr/>
          <p:nvPr/>
        </p:nvSpPr>
        <p:spPr>
          <a:xfrm>
            <a:off x="8936431" y="1209931"/>
            <a:ext cx="2554574" cy="1045896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long int (long)</a:t>
            </a:r>
          </a:p>
          <a:p>
            <a:pPr algn="ctr"/>
            <a:r>
              <a:rPr lang="en-IN" sz="3200" dirty="0"/>
              <a:t>%</a:t>
            </a:r>
            <a:r>
              <a:rPr lang="en-IN" sz="3200" dirty="0" err="1"/>
              <a:t>ld</a:t>
            </a:r>
            <a:endParaRPr lang="en-IN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CB541-507F-4C03-9D52-A25FC5FDAFF5}"/>
              </a:ext>
            </a:extLst>
          </p:cNvPr>
          <p:cNvSpPr/>
          <p:nvPr/>
        </p:nvSpPr>
        <p:spPr>
          <a:xfrm>
            <a:off x="816339" y="3949046"/>
            <a:ext cx="2554574" cy="924378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float</a:t>
            </a:r>
          </a:p>
          <a:p>
            <a:pPr algn="ctr"/>
            <a:r>
              <a:rPr lang="en-IN" sz="3600" dirty="0"/>
              <a:t>%f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B9FE4-163E-435E-AC1D-4299E9C286B0}"/>
              </a:ext>
            </a:extLst>
          </p:cNvPr>
          <p:cNvSpPr/>
          <p:nvPr/>
        </p:nvSpPr>
        <p:spPr>
          <a:xfrm>
            <a:off x="4180069" y="3946549"/>
            <a:ext cx="2554574" cy="924378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double</a:t>
            </a:r>
          </a:p>
          <a:p>
            <a:pPr algn="ctr"/>
            <a:r>
              <a:rPr lang="en-IN" sz="3200" dirty="0"/>
              <a:t>%</a:t>
            </a:r>
            <a:r>
              <a:rPr lang="en-IN" sz="3200" dirty="0" err="1"/>
              <a:t>lf</a:t>
            </a:r>
            <a:endParaRPr lang="en-IN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BAF76-CC6C-4D15-BBB2-C1807AAF646C}"/>
              </a:ext>
            </a:extLst>
          </p:cNvPr>
          <p:cNvSpPr/>
          <p:nvPr/>
        </p:nvSpPr>
        <p:spPr>
          <a:xfrm>
            <a:off x="7543799" y="3921109"/>
            <a:ext cx="2554574" cy="97525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long double</a:t>
            </a:r>
          </a:p>
          <a:p>
            <a:pPr algn="ctr"/>
            <a:r>
              <a:rPr lang="en-IN" sz="3200" dirty="0"/>
              <a:t>%</a:t>
            </a:r>
            <a:r>
              <a:rPr lang="en-IN" sz="3200" dirty="0" err="1"/>
              <a:t>Lf</a:t>
            </a:r>
            <a:endParaRPr lang="en-IN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C1882-DDB7-4487-9A3E-4DED98ADBBB9}"/>
              </a:ext>
            </a:extLst>
          </p:cNvPr>
          <p:cNvSpPr/>
          <p:nvPr/>
        </p:nvSpPr>
        <p:spPr>
          <a:xfrm>
            <a:off x="2738517" y="5441894"/>
            <a:ext cx="2554574" cy="9288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char</a:t>
            </a:r>
          </a:p>
          <a:p>
            <a:pPr algn="ctr"/>
            <a:r>
              <a:rPr lang="en-IN" sz="3200" dirty="0"/>
              <a:t>%c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8B9FC4-F940-4B52-8C8B-334B863CBDF1}"/>
              </a:ext>
            </a:extLst>
          </p:cNvPr>
          <p:cNvSpPr/>
          <p:nvPr/>
        </p:nvSpPr>
        <p:spPr>
          <a:xfrm>
            <a:off x="5693141" y="5441894"/>
            <a:ext cx="2554574" cy="983194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unsigned char</a:t>
            </a:r>
          </a:p>
          <a:p>
            <a:pPr algn="ctr"/>
            <a:r>
              <a:rPr lang="en-IN" sz="2800" dirty="0"/>
              <a:t>%u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0DB73-FCF2-4574-9E7E-E23E17804A1A}"/>
              </a:ext>
            </a:extLst>
          </p:cNvPr>
          <p:cNvSpPr/>
          <p:nvPr/>
        </p:nvSpPr>
        <p:spPr>
          <a:xfrm>
            <a:off x="3031761" y="2498408"/>
            <a:ext cx="2554574" cy="106295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short unsigned</a:t>
            </a:r>
          </a:p>
          <a:p>
            <a:pPr algn="ctr"/>
            <a:r>
              <a:rPr lang="en-IN" sz="2800" dirty="0"/>
              <a:t>%u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ED56E-69D0-4438-923C-06DB6506866F}"/>
              </a:ext>
            </a:extLst>
          </p:cNvPr>
          <p:cNvSpPr/>
          <p:nvPr/>
        </p:nvSpPr>
        <p:spPr>
          <a:xfrm>
            <a:off x="6031877" y="2498408"/>
            <a:ext cx="2554574" cy="106295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long unsigned</a:t>
            </a:r>
          </a:p>
          <a:p>
            <a:pPr algn="ctr"/>
            <a:r>
              <a:rPr lang="en-IN" sz="2800" dirty="0"/>
              <a:t>%</a:t>
            </a:r>
            <a:r>
              <a:rPr lang="en-IN" sz="2800" dirty="0" err="1"/>
              <a:t>lu</a:t>
            </a:r>
            <a:endParaRPr lang="en-I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5BC88-04CE-4675-B6B2-366A610367D9}"/>
              </a:ext>
            </a:extLst>
          </p:cNvPr>
          <p:cNvSpPr/>
          <p:nvPr/>
        </p:nvSpPr>
        <p:spPr>
          <a:xfrm>
            <a:off x="228600" y="1083342"/>
            <a:ext cx="11506200" cy="256562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5F1AD6-D9F2-46C6-BD14-EC2DDA56F243}"/>
              </a:ext>
            </a:extLst>
          </p:cNvPr>
          <p:cNvSpPr/>
          <p:nvPr/>
        </p:nvSpPr>
        <p:spPr>
          <a:xfrm>
            <a:off x="685800" y="3832549"/>
            <a:ext cx="9525000" cy="1147723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35E928-8D32-4101-AB05-44DD713F3646}"/>
              </a:ext>
            </a:extLst>
          </p:cNvPr>
          <p:cNvSpPr/>
          <p:nvPr/>
        </p:nvSpPr>
        <p:spPr>
          <a:xfrm>
            <a:off x="2485555" y="5332475"/>
            <a:ext cx="5943601" cy="1147723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7793FF5D-969D-48B0-B85F-A301BEF9A692}"/>
              </a:ext>
            </a:extLst>
          </p:cNvPr>
          <p:cNvSpPr/>
          <p:nvPr/>
        </p:nvSpPr>
        <p:spPr>
          <a:xfrm>
            <a:off x="9165001" y="2534910"/>
            <a:ext cx="2438400" cy="741690"/>
          </a:xfrm>
          <a:prstGeom prst="wedgeRectCallout">
            <a:avLst>
              <a:gd name="adj1" fmla="val -70930"/>
              <a:gd name="adj2" fmla="val 43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Yes, multiple modifiers also allowed</a:t>
            </a:r>
          </a:p>
        </p:txBody>
      </p:sp>
    </p:spTree>
    <p:extLst>
      <p:ext uri="{BB962C8B-B14F-4D97-AF65-F5344CB8AC3E}">
        <p14:creationId xmlns:p14="http://schemas.microsoft.com/office/powerpoint/2010/main" val="29900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7" grpId="0" animBg="1"/>
      <p:bldP spid="19" grpId="0" animBg="1"/>
      <p:bldP spid="20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734313"/>
          </a:xfrm>
        </p:spPr>
        <p:txBody>
          <a:bodyPr>
            <a:normAutofit/>
          </a:bodyPr>
          <a:lstStyle/>
          <a:p>
            <a:r>
              <a:rPr lang="en-IN" sz="2800" dirty="0"/>
              <a:t>Can store integers between </a:t>
            </a:r>
            <a:r>
              <a:rPr lang="en-IN" sz="2800" dirty="0">
                <a:solidFill>
                  <a:schemeClr val="tx1"/>
                </a:solidFill>
              </a:rPr>
              <a:t>-2,147,483,648 and 2,147,483,647</a:t>
            </a:r>
            <a:endParaRPr lang="en-IN" sz="2800" dirty="0"/>
          </a:p>
          <a:p>
            <a:endParaRPr lang="en-US" dirty="0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1845938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&amp;a);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(“My first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%d”, 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768442" y="2850353"/>
            <a:ext cx="931111" cy="577396"/>
          </a:xfrm>
          <a:prstGeom prst="wedgeRectCallout">
            <a:avLst>
              <a:gd name="adj1" fmla="val -139160"/>
              <a:gd name="adj2" fmla="val 911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%d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55898" y="4297699"/>
            <a:ext cx="6002847" cy="196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Integer arithmetic applies to integers +, -, /, *, %, ()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Have worked with them a lot so far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6982" y="202145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61839" y="3139051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57BC9-82EB-4090-93AB-E91184D09028}"/>
              </a:ext>
            </a:extLst>
          </p:cNvPr>
          <p:cNvSpPr txBox="1"/>
          <p:nvPr/>
        </p:nvSpPr>
        <p:spPr>
          <a:xfrm>
            <a:off x="6375402" y="1924621"/>
            <a:ext cx="487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entury Gothic" panose="020B0502020202020204" pitchFamily="34" charset="0"/>
              </a:rPr>
              <a:t>Range: -2^</a:t>
            </a:r>
            <a:r>
              <a:rPr lang="en-IN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31</a:t>
            </a:r>
            <a:r>
              <a:rPr lang="en-IN" sz="2800" dirty="0">
                <a:latin typeface="Century Gothic" panose="020B0502020202020204" pitchFamily="34" charset="0"/>
              </a:rPr>
              <a:t> to (2^</a:t>
            </a:r>
            <a:r>
              <a:rPr lang="en-IN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31)</a:t>
            </a:r>
            <a:r>
              <a:rPr lang="en-IN" sz="2800" dirty="0">
                <a:latin typeface="Century Gothic" panose="020B0502020202020204" pitchFamily="34" charset="0"/>
              </a:rPr>
              <a:t>-1</a:t>
            </a:r>
          </a:p>
          <a:p>
            <a:endParaRPr lang="en-IN" sz="2800" dirty="0">
              <a:latin typeface="Century Gothic" panose="020B0502020202020204" pitchFamily="34" charset="0"/>
            </a:endParaRPr>
          </a:p>
          <a:p>
            <a:r>
              <a:rPr lang="en-IN" sz="2800" dirty="0">
                <a:latin typeface="Century Gothic" panose="020B0502020202020204" pitchFamily="34" charset="0"/>
              </a:rPr>
              <a:t>signed int uses </a:t>
            </a:r>
            <a:r>
              <a:rPr lang="en-IN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32 bits </a:t>
            </a:r>
          </a:p>
          <a:p>
            <a:r>
              <a:rPr lang="en-IN" sz="2800" dirty="0">
                <a:latin typeface="Century Gothic" panose="020B0502020202020204" pitchFamily="34" charset="0"/>
              </a:rPr>
              <a:t>(4 bytes, 8 bits = 1 byte) </a:t>
            </a:r>
          </a:p>
          <a:p>
            <a:r>
              <a:rPr lang="en-IN" sz="2800" dirty="0">
                <a:latin typeface="Century Gothic" panose="020B0502020202020204" pitchFamily="34" charset="0"/>
              </a:rPr>
              <a:t>on recent compilers)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61F678C-2628-4BD5-AE07-0EE9FCE6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35041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build="p"/>
      <p:bldP spid="12" grpId="0" animBg="1"/>
      <p:bldP spid="13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>
            <a:normAutofit/>
          </a:bodyPr>
          <a:lstStyle/>
          <a:p>
            <a:r>
              <a:rPr lang="en-IN" sz="2800" dirty="0"/>
              <a:t>Really long – can store integers between </a:t>
            </a:r>
          </a:p>
          <a:p>
            <a:r>
              <a:rPr lang="en-US" sz="2800" dirty="0"/>
              <a:t>-9,223,372,036,854,775,808 and 9,223,372,036,854,775,807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long a; //long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also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ld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”, &amp;a);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(“My first long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ld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”, 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655480" y="5445014"/>
            <a:ext cx="931111" cy="577396"/>
          </a:xfrm>
          <a:prstGeom prst="wedgeRectCallout">
            <a:avLst>
              <a:gd name="adj1" fmla="val -110339"/>
              <a:gd name="adj2" fmla="val -655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%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53517" y="4038600"/>
            <a:ext cx="6002847" cy="299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Integer arithmetic applies to long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 as well +, -, /, *, %, ()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Try them out on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Prutor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 does long work with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long,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* long?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Will see in next class…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06861" y="2660829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81718" y="3778429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EAB328-8E65-49C9-999B-63D8F1CB12BC}"/>
              </a:ext>
            </a:extLst>
          </p:cNvPr>
          <p:cNvSpPr txBox="1"/>
          <p:nvPr/>
        </p:nvSpPr>
        <p:spPr>
          <a:xfrm>
            <a:off x="6375402" y="2129138"/>
            <a:ext cx="487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entury Gothic" panose="020B0502020202020204" pitchFamily="34" charset="0"/>
              </a:rPr>
              <a:t>Range: -2^</a:t>
            </a:r>
            <a:r>
              <a:rPr lang="en-IN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63</a:t>
            </a:r>
            <a:r>
              <a:rPr lang="en-IN" sz="2800" dirty="0">
                <a:latin typeface="Century Gothic" panose="020B0502020202020204" pitchFamily="34" charset="0"/>
              </a:rPr>
              <a:t> to (2^</a:t>
            </a:r>
            <a:r>
              <a:rPr lang="en-IN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63)</a:t>
            </a:r>
            <a:r>
              <a:rPr lang="en-IN" sz="2800" dirty="0">
                <a:latin typeface="Century Gothic" panose="020B0502020202020204" pitchFamily="34" charset="0"/>
              </a:rPr>
              <a:t>-1</a:t>
            </a:r>
          </a:p>
          <a:p>
            <a:endParaRPr lang="en-IN" sz="2800" dirty="0">
              <a:latin typeface="Century Gothic" panose="020B0502020202020204" pitchFamily="34" charset="0"/>
            </a:endParaRPr>
          </a:p>
          <a:p>
            <a:r>
              <a:rPr lang="en-IN" sz="2800" dirty="0">
                <a:latin typeface="Century Gothic" panose="020B0502020202020204" pitchFamily="34" charset="0"/>
              </a:rPr>
              <a:t> long int uses </a:t>
            </a:r>
            <a:r>
              <a:rPr lang="en-IN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64 bits </a:t>
            </a:r>
          </a:p>
          <a:p>
            <a:r>
              <a:rPr lang="en-IN" sz="2800" dirty="0">
                <a:latin typeface="Century Gothic" panose="020B0502020202020204" pitchFamily="34" charset="0"/>
              </a:rPr>
              <a:t> on recent compilers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0BBE48-2D60-4351-B34C-38623EDA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long int (usually written just </a:t>
            </a:r>
            <a:r>
              <a:rPr lang="en-IN" sz="4800" dirty="0">
                <a:solidFill>
                  <a:srgbClr val="FF0000"/>
                </a:solidFill>
                <a:latin typeface="Garamond" panose="02020404030301010803" pitchFamily="18" charset="0"/>
              </a:rPr>
              <a:t>long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202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build="p"/>
      <p:bldP spid="11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>
            <a:normAutofit/>
          </a:bodyPr>
          <a:lstStyle/>
          <a:p>
            <a:r>
              <a:rPr lang="en-IN" dirty="0" err="1"/>
              <a:t>int</a:t>
            </a:r>
            <a:r>
              <a:rPr lang="en-IN" dirty="0"/>
              <a:t>, long allow us to store, do math formulae with integers</a:t>
            </a:r>
          </a:p>
          <a:p>
            <a:r>
              <a:rPr lang="en-IN" dirty="0"/>
              <a:t>float allows us to store, do math formulae with reals</a:t>
            </a:r>
            <a:endParaRPr lang="en-US" dirty="0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float a;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(“%f”, &amp;a);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(“My first real %f”, 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04638" y="4179594"/>
            <a:ext cx="931111" cy="577396"/>
          </a:xfrm>
          <a:prstGeom prst="wedgeRectCallout">
            <a:avLst>
              <a:gd name="adj1" fmla="val -165846"/>
              <a:gd name="adj2" fmla="val 6015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%f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Very large range ± 3.4e+38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Arithmetic operations apply to float as well +, -, /, *, ()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Try them out on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Prutor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692" y="5045318"/>
            <a:ext cx="1812682" cy="181268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7543801" y="4925299"/>
            <a:ext cx="2806482" cy="843569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happened to remainder %?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2788" y="5913734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3224903" y="5419639"/>
            <a:ext cx="3000908" cy="1190165"/>
          </a:xfrm>
          <a:prstGeom prst="wedgeRectCallout">
            <a:avLst>
              <a:gd name="adj1" fmla="val -66760"/>
              <a:gd name="adj2" fmla="val 244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 Did you ever do remainders with real numbers in school?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298" y="5045316"/>
            <a:ext cx="1833470" cy="1833470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6065077" y="5198191"/>
            <a:ext cx="3639594" cy="1356231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remember. Remainders make sense for integers, not for real numbers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3739" y="2646282"/>
            <a:ext cx="1214175" cy="1117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58596" y="376388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F5E25F-E92C-411A-A2E4-BB0C76FCFEB8}"/>
              </a:ext>
            </a:extLst>
          </p:cNvPr>
          <p:cNvSpPr/>
          <p:nvPr/>
        </p:nvSpPr>
        <p:spPr>
          <a:xfrm>
            <a:off x="9372600" y="2286000"/>
            <a:ext cx="2286000" cy="685800"/>
          </a:xfrm>
          <a:prstGeom prst="ellipse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DC653C5-FD13-42FE-865D-D1CE4CD0D435}"/>
              </a:ext>
            </a:extLst>
          </p:cNvPr>
          <p:cNvSpPr/>
          <p:nvPr/>
        </p:nvSpPr>
        <p:spPr>
          <a:xfrm>
            <a:off x="7543801" y="609600"/>
            <a:ext cx="3611879" cy="1149627"/>
          </a:xfrm>
          <a:prstGeom prst="wedgeRectCallout">
            <a:avLst>
              <a:gd name="adj1" fmla="val 23959"/>
              <a:gd name="adj2" fmla="val 92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float uses 32 bits (4 bytes).</a:t>
            </a:r>
          </a:p>
          <a:p>
            <a:pPr algn="ctr"/>
            <a:r>
              <a:rPr lang="en-IN" sz="2400" dirty="0"/>
              <a:t>Why this range for double?</a:t>
            </a:r>
          </a:p>
          <a:p>
            <a:pPr algn="ctr"/>
            <a:r>
              <a:rPr lang="en-IN" sz="2400" dirty="0"/>
              <a:t>Will see reason later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D3CF708-A3A3-4829-92F3-E9AC3D23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09994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uiExpand="1" build="p"/>
      <p:bldP spid="11" grpId="0" uiExpand="1" animBg="1"/>
      <p:bldP spid="11" grpId="1" uiExpand="1" animBg="1"/>
      <p:bldP spid="16" grpId="0" uiExpand="1" animBg="1"/>
      <p:bldP spid="17" grpId="0" uiExpand="1" animBg="1"/>
      <p:bldP spid="18" grpId="0" animBg="1"/>
      <p:bldP spid="19" grpId="0"/>
      <p:bldP spid="8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938646" cy="1333402"/>
          </a:xfrm>
        </p:spPr>
        <p:txBody>
          <a:bodyPr>
            <a:normAutofit/>
          </a:bodyPr>
          <a:lstStyle/>
          <a:p>
            <a:r>
              <a:rPr lang="en-IN" dirty="0"/>
              <a:t>Double can also handle real numbers but very large ones</a:t>
            </a:r>
          </a:p>
          <a:p>
            <a:r>
              <a:rPr lang="en-IN" dirty="0"/>
              <a:t>Similar relation to float as long has to </a:t>
            </a:r>
            <a:r>
              <a:rPr lang="en-IN" dirty="0" err="1"/>
              <a:t>int</a:t>
            </a:r>
            <a:endParaRPr lang="en-US" dirty="0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double a;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(“%f”, &amp;a);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(“My first real %f”, 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Very large range ± 1.79e+308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Arithmetic operations apply to double as well +, -, /, *, ()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There is something called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long double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as well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Use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%Lf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to work with long doubles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Try these out on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Prutor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3739" y="2646282"/>
            <a:ext cx="1214175" cy="1117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58596" y="376388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883739" y="5572481"/>
            <a:ext cx="1526244" cy="711599"/>
          </a:xfrm>
          <a:prstGeom prst="wedgeRectCallout">
            <a:avLst>
              <a:gd name="adj1" fmla="val -87026"/>
              <a:gd name="adj2" fmla="val -809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%lf works too!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0993F6-35C9-4F15-826A-B54B49C6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34" y="293152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39871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0" grpId="0" build="p"/>
      <p:bldP spid="18" grpId="0" animBg="1"/>
      <p:bldP spid="19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>
            <a:normAutofit/>
          </a:bodyPr>
          <a:lstStyle/>
          <a:p>
            <a:r>
              <a:rPr lang="en-IN" dirty="0"/>
              <a:t>Basically, a char is a symbol</a:t>
            </a:r>
          </a:p>
          <a:p>
            <a:r>
              <a:rPr lang="en-US" dirty="0"/>
              <a:t>Internally </a:t>
            </a:r>
            <a:r>
              <a:rPr lang="en-US" dirty="0">
                <a:solidFill>
                  <a:srgbClr val="FF0000"/>
                </a:solidFill>
              </a:rPr>
              <a:t>stored as an integer </a:t>
            </a:r>
            <a:r>
              <a:rPr lang="en-US" dirty="0"/>
              <a:t>between -128 and 127 (if signed char) or between 0 and 255 (if unsigned char)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198203" y="2622040"/>
            <a:ext cx="5563247" cy="4119822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a = ‘p’;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(“My first char %c\n”, 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printf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(“ASCII value of %c is %d”,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a,a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);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768931" y="3725024"/>
            <a:ext cx="931111" cy="577396"/>
          </a:xfrm>
          <a:prstGeom prst="wedgeRectCallout">
            <a:avLst>
              <a:gd name="adj1" fmla="val -1392"/>
              <a:gd name="adj2" fmla="val 10770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%c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958742" y="2819400"/>
            <a:ext cx="6188764" cy="441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Char constants enclosed in ‘ ’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Integer arithmetic applies to char as well +, -, /, *, %, ()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Case sensitive ‘a’, ‘A’ different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Various usages (e.g., in arrays of characters – strings), will see more later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06860" y="2876630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71825" y="3820515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7334" y="295931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‘p’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6F86EB4-4844-4741-B5F5-8012DF30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34" y="293152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char</a:t>
            </a:r>
          </a:p>
        </p:txBody>
      </p:sp>
      <p:sp>
        <p:nvSpPr>
          <p:cNvPr id="15" name="Rectangular Callout 8">
            <a:extLst>
              <a:ext uri="{FF2B5EF4-FFF2-40B4-BE49-F238E27FC236}">
                <a16:creationId xmlns:a16="http://schemas.microsoft.com/office/drawing/2014/main" id="{F40A3E86-9B7D-4DB9-B395-70D0303CF853}"/>
              </a:ext>
            </a:extLst>
          </p:cNvPr>
          <p:cNvSpPr/>
          <p:nvPr/>
        </p:nvSpPr>
        <p:spPr>
          <a:xfrm>
            <a:off x="2768931" y="5724944"/>
            <a:ext cx="2869869" cy="1016918"/>
          </a:xfrm>
          <a:prstGeom prst="wedgeRectCallout">
            <a:avLst>
              <a:gd name="adj1" fmla="val -13472"/>
              <a:gd name="adj2" fmla="val -8081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Will print</a:t>
            </a:r>
            <a:r>
              <a:rPr kumimoji="0" lang="en-IN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ASCII value (integer) of this character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build="p"/>
      <p:bldP spid="11" grpId="0" animBg="1"/>
      <p:bldP spid="12" grpId="0"/>
      <p:bldP spid="13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1E85E7-2442-48B7-AEC9-B2C4F20D0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6" y="0"/>
            <a:ext cx="10310568" cy="6858000"/>
          </a:xfrm>
          <a:prstGeom prst="rect">
            <a:avLst/>
          </a:prstGeom>
        </p:spPr>
      </p:pic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B39F476D-4533-45F3-BFC9-9CB22C5B22CC}"/>
              </a:ext>
            </a:extLst>
          </p:cNvPr>
          <p:cNvSpPr/>
          <p:nvPr/>
        </p:nvSpPr>
        <p:spPr>
          <a:xfrm>
            <a:off x="4694263" y="2070101"/>
            <a:ext cx="821013" cy="538346"/>
          </a:xfrm>
          <a:prstGeom prst="wedgeRectCallout">
            <a:avLst>
              <a:gd name="adj1" fmla="val -145898"/>
              <a:gd name="adj2" fmla="val 593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ular Callout 11">
            <a:extLst>
              <a:ext uri="{FF2B5EF4-FFF2-40B4-BE49-F238E27FC236}">
                <a16:creationId xmlns:a16="http://schemas.microsoft.com/office/drawing/2014/main" id="{B459C532-7392-4BEF-8769-F5C105D7DEEA}"/>
              </a:ext>
            </a:extLst>
          </p:cNvPr>
          <p:cNvSpPr/>
          <p:nvPr/>
        </p:nvSpPr>
        <p:spPr>
          <a:xfrm>
            <a:off x="4590477" y="2801621"/>
            <a:ext cx="821013" cy="538346"/>
          </a:xfrm>
          <a:prstGeom prst="wedgeRectCallout">
            <a:avLst>
              <a:gd name="adj1" fmla="val -183414"/>
              <a:gd name="adj2" fmla="val -407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41DAD73-2976-468A-9B03-0F2B4E96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353" y="6412447"/>
            <a:ext cx="8674249" cy="370850"/>
          </a:xfrm>
        </p:spPr>
        <p:txBody>
          <a:bodyPr/>
          <a:lstStyle/>
          <a:p>
            <a:r>
              <a:rPr lang="en-US"/>
              <a:t>Image courtesy wikipedia.org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D8445B6A-5A74-4222-8502-EC2CA1B9E1A3}"/>
              </a:ext>
            </a:extLst>
          </p:cNvPr>
          <p:cNvSpPr/>
          <p:nvPr/>
        </p:nvSpPr>
        <p:spPr>
          <a:xfrm>
            <a:off x="6632393" y="0"/>
            <a:ext cx="3962720" cy="732733"/>
          </a:xfrm>
          <a:prstGeom prst="wedgeRectCallout">
            <a:avLst>
              <a:gd name="adj1" fmla="val -74473"/>
              <a:gd name="adj2" fmla="val 1134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Standard Code for Information Interchange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0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anose="02020404030301010803" pitchFamily="18" charset="0"/>
              </a:rPr>
              <a:t>Lab today for B4, B5, B6, B13</a:t>
            </a:r>
          </a:p>
          <a:p>
            <a:pPr marL="0" indent="0">
              <a:buNone/>
            </a:pPr>
            <a:endParaRPr lang="en-GB" sz="28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err="1">
                <a:latin typeface="Garamond" panose="02020404030301010803" pitchFamily="18" charset="0"/>
              </a:rPr>
              <a:t>Prutor</a:t>
            </a:r>
            <a:r>
              <a:rPr lang="en-GB" sz="2800" dirty="0">
                <a:latin typeface="Garamond" panose="02020404030301010803" pitchFamily="18" charset="0"/>
              </a:rPr>
              <a:t> accounts: Hopefully everyone now has a working </a:t>
            </a:r>
            <a:r>
              <a:rPr lang="en-GB" sz="2800" dirty="0" err="1">
                <a:latin typeface="Garamond" panose="02020404030301010803" pitchFamily="18" charset="0"/>
              </a:rPr>
              <a:t>Prutor</a:t>
            </a:r>
            <a:r>
              <a:rPr lang="en-GB" sz="2800" dirty="0">
                <a:latin typeface="Garamond" panose="02020404030301010803" pitchFamily="18" charset="0"/>
              </a:rPr>
              <a:t> account (accessible via your CC email id and CC password)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If not, please arrive at the lab early (by 1:45pm) and we will create your account on the spot</a:t>
            </a: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Another useful reference book on 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“Let Us C” by </a:t>
            </a:r>
            <a:r>
              <a:rPr lang="en-GB" dirty="0" err="1">
                <a:latin typeface="Garamond" panose="02020404030301010803" pitchFamily="18" charset="0"/>
              </a:rPr>
              <a:t>Yashavant</a:t>
            </a:r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 err="1">
                <a:latin typeface="Garamond" panose="02020404030301010803" pitchFamily="18" charset="0"/>
              </a:rPr>
              <a:t>Kanetkar</a:t>
            </a:r>
            <a:r>
              <a:rPr lang="en-GB" dirty="0">
                <a:latin typeface="Garamond" panose="02020404030301010803" pitchFamily="18" charset="0"/>
              </a:rPr>
              <a:t> (edition 16 or later)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For most lectures, I will mention section-based readings from Gottfried and </a:t>
            </a:r>
            <a:r>
              <a:rPr lang="en-GB" dirty="0" err="1">
                <a:latin typeface="Garamond" panose="02020404030301010803" pitchFamily="18" charset="0"/>
              </a:rPr>
              <a:t>Kanetkar</a:t>
            </a:r>
            <a:r>
              <a:rPr lang="en-GB" dirty="0">
                <a:latin typeface="Garamond" panose="02020404030301010803" pitchFamily="18" charset="0"/>
              </a:rPr>
              <a:t> (you can use just one of these books)</a:t>
            </a:r>
          </a:p>
        </p:txBody>
      </p:sp>
    </p:spTree>
    <p:extLst>
      <p:ext uri="{BB962C8B-B14F-4D97-AF65-F5344CB8AC3E}">
        <p14:creationId xmlns:p14="http://schemas.microsoft.com/office/powerpoint/2010/main" val="32699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8674249" cy="370850"/>
          </a:xfrm>
        </p:spPr>
        <p:txBody>
          <a:bodyPr/>
          <a:lstStyle/>
          <a:p>
            <a:pPr lvl="0" hangingPunct="1"/>
            <a:r>
              <a:rPr kumimoji="0" lang="en-US" sz="95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Image COURTESY:  </a:t>
            </a:r>
            <a:r>
              <a:rPr lang="en-IN" dirty="0">
                <a:hlinkClick r:id="rId3"/>
              </a:rPr>
              <a:t>https://theasciicode.com.ar/</a:t>
            </a:r>
            <a:endParaRPr kumimoji="0" lang="en-US" sz="950" b="0" i="0" u="none" strike="noStrike" kern="1200" cap="all" spc="0" normalizeH="0" baseline="0" noProof="0" dirty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BEA3D7-D899-4E35-8E38-A578BFEDD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40556"/>
            <a:ext cx="8526039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8C94AAC-F09C-467A-92CB-B5B541FD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ASCII Table with Extended Characters</a:t>
            </a:r>
          </a:p>
        </p:txBody>
      </p:sp>
    </p:spTree>
    <p:extLst>
      <p:ext uri="{BB962C8B-B14F-4D97-AF65-F5344CB8AC3E}">
        <p14:creationId xmlns:p14="http://schemas.microsoft.com/office/powerpoint/2010/main" val="3957899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Mixing Types in C Expressions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5062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We can have C expression with variables/constants of several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Certain rules exist that decide the type of the final value computed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Demotion and Promotion are two common rules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During demotion/promotion, the RHS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value doesn’t change</a:t>
            </a:r>
            <a:r>
              <a:rPr lang="en-GB" sz="3000" dirty="0">
                <a:latin typeface="Garamond" panose="02020404030301010803" pitchFamily="18" charset="0"/>
              </a:rPr>
              <a:t>, only the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data type of the RHS value changes </a:t>
            </a:r>
            <a:r>
              <a:rPr lang="en-GB" sz="3000" dirty="0">
                <a:latin typeface="Garamond" panose="02020404030301010803" pitchFamily="18" charset="0"/>
              </a:rPr>
              <a:t>to the data type of LHS variable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6495C-9B43-4EED-8067-978DD8A7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055503-C68E-49FB-94D3-BFDB194ABDB5}"/>
              </a:ext>
            </a:extLst>
          </p:cNvPr>
          <p:cNvSpPr/>
          <p:nvPr/>
        </p:nvSpPr>
        <p:spPr>
          <a:xfrm>
            <a:off x="352425" y="3352800"/>
            <a:ext cx="11687175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int a = 2/3;                         // a will be 0 (no demotion/promotion)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float a = 2/3;                     // a will be 0.0 (RHS is int with value 0, promoted to float with value 0.0)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int a = 2/3.0;                     // a will be 0 (RHS is float with value 0.66, becomes int with value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float a = 2/3.0;                 // a will be 0.66 (RHS is float with value 0.66, no demotion/promotion)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int a = 9/2;                       // a will be 4 (RHS is int with value 4, no demotion/promotion)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float a = 9/2;                   // a will be 4.0 (RHS is int with value 4, becomes float with value 4.0)</a:t>
            </a:r>
          </a:p>
        </p:txBody>
      </p:sp>
    </p:spTree>
    <p:extLst>
      <p:ext uri="{BB962C8B-B14F-4D97-AF65-F5344CB8AC3E}">
        <p14:creationId xmlns:p14="http://schemas.microsoft.com/office/powerpoint/2010/main" val="182824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Next Class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5062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Will look at more details of various data types</a:t>
            </a:r>
          </a:p>
          <a:p>
            <a:pPr marL="0" indent="0">
              <a:buNone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How to mix data types carefully in expressions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Garamond" panose="02020404030301010803" pitchFamily="18" charset="0"/>
              </a:rPr>
              <a:t>Example: Mixing int and long</a:t>
            </a:r>
          </a:p>
          <a:p>
            <a:pPr marL="0" indent="0">
              <a:buNone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Common errors we make when we use multiple types</a:t>
            </a:r>
          </a:p>
          <a:p>
            <a:pPr marL="0" indent="0">
              <a:buNone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How to typecast variable into another type</a:t>
            </a:r>
            <a:endParaRPr lang="en-GB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6495C-9B43-4EED-8067-978DD8A7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Reading Inputs: The </a:t>
            </a:r>
            <a:r>
              <a:rPr lang="en-IN" sz="4800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scanf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function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4A75E9A6-B450-436A-8300-2A7DC64D8F62}"/>
              </a:ext>
            </a:extLst>
          </p:cNvPr>
          <p:cNvSpPr txBox="1">
            <a:spLocks/>
          </p:cNvSpPr>
          <p:nvPr/>
        </p:nvSpPr>
        <p:spPr>
          <a:xfrm>
            <a:off x="228600" y="1447800"/>
            <a:ext cx="11887200" cy="518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457200" indent="-4572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Programs that don’t</a:t>
            </a:r>
            <a:r>
              <a:rPr kumimoji="0" lang="en-US" sz="35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 take inputs from user can be boring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  <a:sym typeface="Wingdings" panose="05000000000000000000" pitchFamily="2" charset="2"/>
              </a:rPr>
              <a:t>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We saw programs to add two numbers but both had to be written into code</a:t>
            </a:r>
          </a:p>
          <a:p>
            <a:pPr marR="0" lvl="1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Also called “hardcoding” the inputs</a:t>
            </a:r>
          </a:p>
          <a:p>
            <a:pPr marR="0" lvl="1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A bit like a calculator which can only add 5 and 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  <a:sym typeface="Wingdings" panose="05000000000000000000" pitchFamily="2" charset="2"/>
              </a:rPr>
              <a:t></a:t>
            </a: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To add 6 and 9, write a new calculator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  <a:sym typeface="Wingdings" panose="05000000000000000000" pitchFamily="2" charset="2"/>
              </a:rPr>
              <a:t></a:t>
            </a:r>
          </a:p>
          <a:p>
            <a:pPr marR="0" lvl="1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Can’t we ask Mr C to request us for the numbers when he is executing our requests i.e. at </a:t>
            </a:r>
            <a:r>
              <a:rPr kumimoji="0" lang="en-IN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runtime</a:t>
            </a:r>
            <a:r>
              <a:rPr kumimoji="0" lang="en-IN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YES</a:t>
            </a:r>
            <a:r>
              <a:rPr lang="en-IN" sz="3500" noProof="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, by t</a:t>
            </a:r>
            <a:r>
              <a:rPr kumimoji="0" lang="en-IN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aking input from the user using </a:t>
            </a:r>
            <a:r>
              <a:rPr kumimoji="0" lang="en-IN" sz="35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</a:rPr>
              <a:t>scanf</a:t>
            </a:r>
            <a:r>
              <a:rPr kumimoji="0" lang="en-IN" sz="3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</a:rPr>
              <a:t> function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891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48882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Example: Adding Two </a:t>
            </a:r>
            <a:r>
              <a:rPr lang="en-IN" sz="4800" dirty="0">
                <a:solidFill>
                  <a:srgbClr val="FF0000"/>
                </a:solidFill>
                <a:latin typeface="Garamond" panose="02020404030301010803" pitchFamily="18" charset="0"/>
              </a:rPr>
              <a:t>User-provided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Numbers</a:t>
            </a:r>
          </a:p>
        </p:txBody>
      </p:sp>
      <p:sp>
        <p:nvSpPr>
          <p:cNvPr id="46" name="Content Placeholder 10">
            <a:extLst>
              <a:ext uri="{FF2B5EF4-FFF2-40B4-BE49-F238E27FC236}">
                <a16:creationId xmlns:a16="http://schemas.microsoft.com/office/drawing/2014/main" id="{E391C832-024F-4925-9A21-40F3A38831FD}"/>
              </a:ext>
            </a:extLst>
          </p:cNvPr>
          <p:cNvSpPr txBox="1">
            <a:spLocks/>
          </p:cNvSpPr>
          <p:nvPr/>
        </p:nvSpPr>
        <p:spPr>
          <a:xfrm>
            <a:off x="187788" y="1560644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a,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&amp;a);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&amp;b);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a + b);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FB103F1-CCF9-41EB-B940-D312FC8D8589}"/>
              </a:ext>
            </a:extLst>
          </p:cNvPr>
          <p:cNvGrpSpPr/>
          <p:nvPr/>
        </p:nvGrpSpPr>
        <p:grpSpPr>
          <a:xfrm>
            <a:off x="2105667" y="5722913"/>
            <a:ext cx="1858617" cy="904461"/>
            <a:chOff x="3286682" y="2292350"/>
            <a:chExt cx="1858617" cy="904461"/>
          </a:xfrm>
        </p:grpSpPr>
        <p:sp>
          <p:nvSpPr>
            <p:cNvPr id="50" name="Rounded Rectangle 19">
              <a:extLst>
                <a:ext uri="{FF2B5EF4-FFF2-40B4-BE49-F238E27FC236}">
                  <a16:creationId xmlns:a16="http://schemas.microsoft.com/office/drawing/2014/main" id="{3A265D17-97EE-4C1D-952B-00BCC404F675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C762161-9E96-44AC-86C9-D067721A460F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5B35A01-59FA-4004-A1D7-FB93DE82F59E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A89543-3776-4FEF-B70B-96ADD077B74E}"/>
              </a:ext>
            </a:extLst>
          </p:cNvPr>
          <p:cNvSpPr/>
          <p:nvPr/>
        </p:nvSpPr>
        <p:spPr>
          <a:xfrm>
            <a:off x="2829033" y="2030972"/>
            <a:ext cx="1214175" cy="1117600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087EA5-A0C0-491A-BADE-E83DC8122C80}"/>
              </a:ext>
            </a:extLst>
          </p:cNvPr>
          <p:cNvSpPr/>
          <p:nvPr/>
        </p:nvSpPr>
        <p:spPr>
          <a:xfrm>
            <a:off x="4372310" y="2030972"/>
            <a:ext cx="1214175" cy="1117600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40F430-5561-463D-8F58-EB2115EE56F6}"/>
              </a:ext>
            </a:extLst>
          </p:cNvPr>
          <p:cNvSpPr/>
          <p:nvPr/>
        </p:nvSpPr>
        <p:spPr>
          <a:xfrm>
            <a:off x="3203524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IN" sz="4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lang="en-US" sz="4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D7202C-1186-4DA5-A944-5FB8AECD4DAF}"/>
              </a:ext>
            </a:extLst>
          </p:cNvPr>
          <p:cNvSpPr/>
          <p:nvPr/>
        </p:nvSpPr>
        <p:spPr>
          <a:xfrm>
            <a:off x="4746801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IN" sz="4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endParaRPr lang="en-US" sz="4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462C7F-DDBC-43F8-9B0A-F76E57F4F3A4}"/>
              </a:ext>
            </a:extLst>
          </p:cNvPr>
          <p:cNvSpPr txBox="1"/>
          <p:nvPr/>
        </p:nvSpPr>
        <p:spPr>
          <a:xfrm>
            <a:off x="3242307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IN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endParaRPr lang="en-US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52B38A-DD6F-40F0-B9F1-368CECFA412D}"/>
              </a:ext>
            </a:extLst>
          </p:cNvPr>
          <p:cNvSpPr txBox="1"/>
          <p:nvPr/>
        </p:nvSpPr>
        <p:spPr>
          <a:xfrm>
            <a:off x="4785584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IN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8</a:t>
            </a:r>
            <a:endParaRPr lang="en-US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F3EBCC-6AAE-4D83-BF46-7105CAE12B36}"/>
              </a:ext>
            </a:extLst>
          </p:cNvPr>
          <p:cNvSpPr txBox="1"/>
          <p:nvPr/>
        </p:nvSpPr>
        <p:spPr>
          <a:xfrm>
            <a:off x="3984685" y="4075672"/>
            <a:ext cx="76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IN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11</a:t>
            </a:r>
            <a:endParaRPr lang="en-US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F7D094A-19F2-4C68-BB4A-89BA3CBD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042" y="2572927"/>
            <a:ext cx="6241828" cy="2354287"/>
          </a:xfrm>
          <a:prstGeom prst="rect">
            <a:avLst/>
          </a:prstGeom>
        </p:spPr>
      </p:pic>
      <p:sp>
        <p:nvSpPr>
          <p:cNvPr id="61" name="Rectangular Callout 26">
            <a:extLst>
              <a:ext uri="{FF2B5EF4-FFF2-40B4-BE49-F238E27FC236}">
                <a16:creationId xmlns:a16="http://schemas.microsoft.com/office/drawing/2014/main" id="{81EB8702-CBAC-483B-8E2F-C00F67C63510}"/>
              </a:ext>
            </a:extLst>
          </p:cNvPr>
          <p:cNvSpPr/>
          <p:nvPr/>
        </p:nvSpPr>
        <p:spPr>
          <a:xfrm>
            <a:off x="4593854" y="5150069"/>
            <a:ext cx="771084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56428E9-6E87-4DE8-8ED5-1AEF9363D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124" y="3057474"/>
            <a:ext cx="533400" cy="476250"/>
          </a:xfrm>
          <a:prstGeom prst="rect">
            <a:avLst/>
          </a:prstGeom>
        </p:spPr>
      </p:pic>
      <p:sp>
        <p:nvSpPr>
          <p:cNvPr id="63" name="Rectangular Callout 29">
            <a:extLst>
              <a:ext uri="{FF2B5EF4-FFF2-40B4-BE49-F238E27FC236}">
                <a16:creationId xmlns:a16="http://schemas.microsoft.com/office/drawing/2014/main" id="{C015BE52-B623-4161-AF10-6AEAE4917157}"/>
              </a:ext>
            </a:extLst>
          </p:cNvPr>
          <p:cNvSpPr/>
          <p:nvPr/>
        </p:nvSpPr>
        <p:spPr>
          <a:xfrm>
            <a:off x="401986" y="4519468"/>
            <a:ext cx="2082797" cy="988647"/>
          </a:xfrm>
          <a:prstGeom prst="wedgeRectCallout">
            <a:avLst>
              <a:gd name="adj1" fmla="val 58170"/>
              <a:gd name="adj2" fmla="val 8327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give me input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Rectangular Callout 30">
            <a:extLst>
              <a:ext uri="{FF2B5EF4-FFF2-40B4-BE49-F238E27FC236}">
                <a16:creationId xmlns:a16="http://schemas.microsoft.com/office/drawing/2014/main" id="{94E83CF1-CEA5-4807-831A-3E2AC1F47955}"/>
              </a:ext>
            </a:extLst>
          </p:cNvPr>
          <p:cNvSpPr/>
          <p:nvPr/>
        </p:nvSpPr>
        <p:spPr>
          <a:xfrm>
            <a:off x="401985" y="3332000"/>
            <a:ext cx="3189000" cy="988647"/>
          </a:xfrm>
          <a:prstGeom prst="wedgeRectCallout">
            <a:avLst>
              <a:gd name="adj1" fmla="val -9870"/>
              <a:gd name="adj2" fmla="val 8829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Thanks. Let me get back to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1" grpId="0" animBg="1"/>
      <p:bldP spid="63" grpId="0" animBg="1"/>
      <p:bldP spid="63" grpId="1" animBg="1"/>
      <p:bldP spid="64" grpId="0" animBg="1"/>
      <p:bldP spid="6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scanf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: Some Words of Caution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240A9D1C-A653-4D63-910A-4BE2D888C9B6}"/>
              </a:ext>
            </a:extLst>
          </p:cNvPr>
          <p:cNvSpPr txBox="1">
            <a:spLocks/>
          </p:cNvSpPr>
          <p:nvPr/>
        </p:nvSpPr>
        <p:spPr>
          <a:xfrm>
            <a:off x="253352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Prutor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, input has to be specified before “Execute”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07F74-0C2E-4680-B5AE-86C70C4C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45" y="1600200"/>
            <a:ext cx="11600328" cy="5017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08FB00-C5E5-4F0A-8077-B6108F98D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0200"/>
            <a:ext cx="12192000" cy="519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1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scanf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: Some Words of Caution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240A9D1C-A653-4D63-910A-4BE2D888C9B6}"/>
              </a:ext>
            </a:extLst>
          </p:cNvPr>
          <p:cNvSpPr txBox="1">
            <a:spLocks/>
          </p:cNvSpPr>
          <p:nvPr/>
        </p:nvSpPr>
        <p:spPr>
          <a:xfrm>
            <a:off x="253352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Prutor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, input has to be specified before “Execute”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Please be very careful about this common mistake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Will explain what this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&amp;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symbol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means, in a few weeks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862877-5CCE-4CF2-9703-3D5096A0CABD}"/>
              </a:ext>
            </a:extLst>
          </p:cNvPr>
          <p:cNvSpPr/>
          <p:nvPr/>
        </p:nvSpPr>
        <p:spPr>
          <a:xfrm>
            <a:off x="949473" y="2336144"/>
            <a:ext cx="3090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scanf(“%d”,a);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270F29-4BAC-47F0-9C15-A38180B3E3F9}"/>
              </a:ext>
            </a:extLst>
          </p:cNvPr>
          <p:cNvSpPr/>
          <p:nvPr/>
        </p:nvSpPr>
        <p:spPr>
          <a:xfrm>
            <a:off x="5822500" y="2336144"/>
            <a:ext cx="34002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scanf(“%d”,&amp;a);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FCB11B-6D87-4A3C-9CF7-DD9C1AF331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534" y="2200248"/>
            <a:ext cx="1041096" cy="1041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BB9B1D-3AD8-4D78-938B-1F3B1720D1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19" y="2199962"/>
            <a:ext cx="1041382" cy="10413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A98A8D-337E-4D8D-B692-615CAEBB8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52" y="3994861"/>
            <a:ext cx="5529911" cy="20857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D96A60-0760-4419-AAB9-67DA9EFFA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771" y="3994861"/>
            <a:ext cx="5529911" cy="20857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A30ABE-198E-408E-9BF1-61EA4E15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297" y="4428112"/>
            <a:ext cx="304800" cy="733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0D246A-AAB5-4045-957F-5AB0670D2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291" y="4428112"/>
            <a:ext cx="533400" cy="47625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5FBF66B-A85F-4D93-A777-8CD353B351C9}"/>
              </a:ext>
            </a:extLst>
          </p:cNvPr>
          <p:cNvGrpSpPr/>
          <p:nvPr/>
        </p:nvGrpSpPr>
        <p:grpSpPr>
          <a:xfrm>
            <a:off x="6323771" y="129969"/>
            <a:ext cx="1858617" cy="904461"/>
            <a:chOff x="3286682" y="2292350"/>
            <a:chExt cx="1858617" cy="904461"/>
          </a:xfrm>
        </p:grpSpPr>
        <p:sp>
          <p:nvSpPr>
            <p:cNvPr id="33" name="Rounded Rectangle 17">
              <a:extLst>
                <a:ext uri="{FF2B5EF4-FFF2-40B4-BE49-F238E27FC236}">
                  <a16:creationId xmlns:a16="http://schemas.microsoft.com/office/drawing/2014/main" id="{63FD7E70-F4C7-48EF-B270-34521FEC22C2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7EB176-DA41-4CAE-A3C7-CDD52188E6B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7739D07-8093-4C8F-8A1D-230F6B57F1A4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6" name="Rectangular Callout 23">
            <a:extLst>
              <a:ext uri="{FF2B5EF4-FFF2-40B4-BE49-F238E27FC236}">
                <a16:creationId xmlns:a16="http://schemas.microsoft.com/office/drawing/2014/main" id="{32F18BC5-FF3E-4DA4-986B-B3E0D39D13EF}"/>
              </a:ext>
            </a:extLst>
          </p:cNvPr>
          <p:cNvSpPr/>
          <p:nvPr/>
        </p:nvSpPr>
        <p:spPr>
          <a:xfrm>
            <a:off x="9017535" y="1085068"/>
            <a:ext cx="2836147" cy="942389"/>
          </a:xfrm>
          <a:prstGeom prst="wedgeRectCallout">
            <a:avLst>
              <a:gd name="adj1" fmla="val -83806"/>
              <a:gd name="adj2" fmla="val -9180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Both work! Experiment!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7BDC873-AD51-42BA-9911-081EA1A546D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5088835"/>
            <a:ext cx="1588866" cy="1588866"/>
          </a:xfrm>
          <a:prstGeom prst="rect">
            <a:avLst/>
          </a:prstGeom>
        </p:spPr>
      </p:pic>
      <p:sp>
        <p:nvSpPr>
          <p:cNvPr id="38" name="Rectangular Callout 24">
            <a:extLst>
              <a:ext uri="{FF2B5EF4-FFF2-40B4-BE49-F238E27FC236}">
                <a16:creationId xmlns:a16="http://schemas.microsoft.com/office/drawing/2014/main" id="{9594A980-3017-46F7-A133-CBC798C43418}"/>
              </a:ext>
            </a:extLst>
          </p:cNvPr>
          <p:cNvSpPr/>
          <p:nvPr/>
        </p:nvSpPr>
        <p:spPr>
          <a:xfrm>
            <a:off x="1885322" y="4219148"/>
            <a:ext cx="3281956" cy="942389"/>
          </a:xfrm>
          <a:prstGeom prst="wedgeRectCallout">
            <a:avLst>
              <a:gd name="adj1" fmla="val -67238"/>
              <a:gd name="adj2" fmla="val 6323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Why? Space is not same as newline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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Rectangular Callout 25">
            <a:extLst>
              <a:ext uri="{FF2B5EF4-FFF2-40B4-BE49-F238E27FC236}">
                <a16:creationId xmlns:a16="http://schemas.microsoft.com/office/drawing/2014/main" id="{DBFBAF40-1435-4F4E-9BC0-3E08BF7FF959}"/>
              </a:ext>
            </a:extLst>
          </p:cNvPr>
          <p:cNvSpPr/>
          <p:nvPr/>
        </p:nvSpPr>
        <p:spPr>
          <a:xfrm>
            <a:off x="263291" y="1112171"/>
            <a:ext cx="5519972" cy="822823"/>
          </a:xfrm>
          <a:prstGeom prst="wedgeRectCallout">
            <a:avLst>
              <a:gd name="adj1" fmla="val 62479"/>
              <a:gd name="adj2" fmla="val -10311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in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they are different but in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scanf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both look like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whitespaces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ular Callout 26">
            <a:extLst>
              <a:ext uri="{FF2B5EF4-FFF2-40B4-BE49-F238E27FC236}">
                <a16:creationId xmlns:a16="http://schemas.microsoft.com/office/drawing/2014/main" id="{FE7EF1B7-6A24-4B7D-B620-B2305BF3F1E8}"/>
              </a:ext>
            </a:extLst>
          </p:cNvPr>
          <p:cNvSpPr/>
          <p:nvPr/>
        </p:nvSpPr>
        <p:spPr>
          <a:xfrm>
            <a:off x="2703498" y="5412073"/>
            <a:ext cx="3281956" cy="942389"/>
          </a:xfrm>
          <a:prstGeom prst="wedgeRectCallout">
            <a:avLst>
              <a:gd name="adj1" fmla="val -88134"/>
              <a:gd name="adj2" fmla="val -3906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Huh! What is a whitespace?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ular Callout 27">
            <a:extLst>
              <a:ext uri="{FF2B5EF4-FFF2-40B4-BE49-F238E27FC236}">
                <a16:creationId xmlns:a16="http://schemas.microsoft.com/office/drawing/2014/main" id="{4EF44695-BB4E-4269-B843-98F0FD6B1334}"/>
              </a:ext>
            </a:extLst>
          </p:cNvPr>
          <p:cNvSpPr/>
          <p:nvPr/>
        </p:nvSpPr>
        <p:spPr>
          <a:xfrm>
            <a:off x="259399" y="2188572"/>
            <a:ext cx="6064372" cy="1474470"/>
          </a:xfrm>
          <a:prstGeom prst="wedgeRectCallout">
            <a:avLst>
              <a:gd name="adj1" fmla="val 39733"/>
              <a:gd name="adj2" fmla="val -7095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Space, Tab, Newline are called whitespace characters since they are invisible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C378008-9CD3-44A1-B907-D43C1A18A5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702" y="2981392"/>
            <a:ext cx="5957766" cy="50347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B554FFFB-FAF7-4552-841D-EE82FE759B6A}"/>
              </a:ext>
            </a:extLst>
          </p:cNvPr>
          <p:cNvSpPr/>
          <p:nvPr/>
        </p:nvSpPr>
        <p:spPr>
          <a:xfrm>
            <a:off x="1680443" y="3086467"/>
            <a:ext cx="97604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A884BF-AD3A-4CBB-9BC3-80DB44DD4AAE}"/>
              </a:ext>
            </a:extLst>
          </p:cNvPr>
          <p:cNvSpPr/>
          <p:nvPr/>
        </p:nvSpPr>
        <p:spPr>
          <a:xfrm>
            <a:off x="3333865" y="3075770"/>
            <a:ext cx="16192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E4C72-6D50-47F0-B2EF-7C732975CB91}"/>
              </a:ext>
            </a:extLst>
          </p:cNvPr>
          <p:cNvSpPr/>
          <p:nvPr/>
        </p:nvSpPr>
        <p:spPr>
          <a:xfrm>
            <a:off x="3996570" y="3075770"/>
            <a:ext cx="16192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5659F6F-1307-415F-BC7C-45BB4EB562F7}"/>
              </a:ext>
            </a:extLst>
          </p:cNvPr>
          <p:cNvSpPr/>
          <p:nvPr/>
        </p:nvSpPr>
        <p:spPr>
          <a:xfrm>
            <a:off x="4663290" y="3075770"/>
            <a:ext cx="16192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4B37EC6-F130-4333-AE47-464C49D3902D}"/>
              </a:ext>
            </a:extLst>
          </p:cNvPr>
          <p:cNvSpPr/>
          <p:nvPr/>
        </p:nvSpPr>
        <p:spPr>
          <a:xfrm>
            <a:off x="5327161" y="3075770"/>
            <a:ext cx="16192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D46493-B980-47AF-B1D5-C5B1244B94DD}"/>
              </a:ext>
            </a:extLst>
          </p:cNvPr>
          <p:cNvSpPr/>
          <p:nvPr/>
        </p:nvSpPr>
        <p:spPr>
          <a:xfrm>
            <a:off x="5985454" y="3075770"/>
            <a:ext cx="16192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04A646-0498-4CFF-938F-9366AF84F9DF}"/>
              </a:ext>
            </a:extLst>
          </p:cNvPr>
          <p:cNvSpPr txBox="1"/>
          <p:nvPr/>
        </p:nvSpPr>
        <p:spPr>
          <a:xfrm>
            <a:off x="1701327" y="3348627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1"/>
            <a:r>
              <a:rPr lang="en-IN" b="1" kern="12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TAB</a:t>
            </a:r>
            <a:endParaRPr lang="en-US" b="1" kern="1200" dirty="0">
              <a:solidFill>
                <a:prstClr val="black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A4E05D-B3DA-4022-8F1D-12B7303F202A}"/>
              </a:ext>
            </a:extLst>
          </p:cNvPr>
          <p:cNvSpPr txBox="1"/>
          <p:nvPr/>
        </p:nvSpPr>
        <p:spPr>
          <a:xfrm>
            <a:off x="2945979" y="3348627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1"/>
            <a:r>
              <a:rPr lang="en-IN" b="1" kern="12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SPACE</a:t>
            </a:r>
            <a:endParaRPr lang="en-US" b="1" kern="1200" dirty="0">
              <a:solidFill>
                <a:prstClr val="black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95DC14-69DB-4CAC-B62B-03CAC26A2B92}"/>
              </a:ext>
            </a:extLst>
          </p:cNvPr>
          <p:cNvSpPr txBox="1"/>
          <p:nvPr/>
        </p:nvSpPr>
        <p:spPr>
          <a:xfrm>
            <a:off x="5497839" y="3327222"/>
            <a:ext cx="116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1"/>
            <a:r>
              <a:rPr lang="en-IN" b="1" kern="12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NEWLINE</a:t>
            </a:r>
            <a:endParaRPr lang="en-US" b="1" kern="1200" dirty="0">
              <a:solidFill>
                <a:prstClr val="black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50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36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Taking Multiple Inputs using a Single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scanf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94" name="Content Placeholder 10">
            <a:extLst>
              <a:ext uri="{FF2B5EF4-FFF2-40B4-BE49-F238E27FC236}">
                <a16:creationId xmlns:a16="http://schemas.microsoft.com/office/drawing/2014/main" id="{A07AA2C8-54DB-4979-90F7-1FCB9544B6E3}"/>
              </a:ext>
            </a:extLst>
          </p:cNvPr>
          <p:cNvSpPr txBox="1">
            <a:spLocks/>
          </p:cNvSpPr>
          <p:nvPr/>
        </p:nvSpPr>
        <p:spPr>
          <a:xfrm>
            <a:off x="254957" y="1345859"/>
            <a:ext cx="5563247" cy="422404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&lt;stdio.h&gt;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a,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scanf(“%d%d”, &amp;a, &amp;b);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printf(“%d”, a + b);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70115A-8B8F-4CD4-9F0C-F9F572C7351A}"/>
              </a:ext>
            </a:extLst>
          </p:cNvPr>
          <p:cNvGrpSpPr/>
          <p:nvPr/>
        </p:nvGrpSpPr>
        <p:grpSpPr>
          <a:xfrm>
            <a:off x="1970099" y="4387194"/>
            <a:ext cx="1858617" cy="904461"/>
            <a:chOff x="3286682" y="2292350"/>
            <a:chExt cx="1858617" cy="904461"/>
          </a:xfrm>
        </p:grpSpPr>
        <p:sp>
          <p:nvSpPr>
            <p:cNvPr id="98" name="Rounded Rectangle 19">
              <a:extLst>
                <a:ext uri="{FF2B5EF4-FFF2-40B4-BE49-F238E27FC236}">
                  <a16:creationId xmlns:a16="http://schemas.microsoft.com/office/drawing/2014/main" id="{FC5E7B8D-1900-4453-9113-1AA9B46FCF57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506EE25-E383-4E42-B70F-84124A484E39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4944387-5007-4A22-9DAD-8901D960BB7D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E9B65D6-052B-4F35-AD01-1E70DE7898C6}"/>
              </a:ext>
            </a:extLst>
          </p:cNvPr>
          <p:cNvSpPr/>
          <p:nvPr/>
        </p:nvSpPr>
        <p:spPr>
          <a:xfrm>
            <a:off x="2830637" y="1510458"/>
            <a:ext cx="1214175" cy="1117600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ADE0485-7F73-4900-A247-56734F1CB407}"/>
              </a:ext>
            </a:extLst>
          </p:cNvPr>
          <p:cNvSpPr/>
          <p:nvPr/>
        </p:nvSpPr>
        <p:spPr>
          <a:xfrm>
            <a:off x="4373914" y="1510458"/>
            <a:ext cx="1214175" cy="1117600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DA13F5C-B748-471A-B2BE-E9938DBBFE0B}"/>
              </a:ext>
            </a:extLst>
          </p:cNvPr>
          <p:cNvSpPr/>
          <p:nvPr/>
        </p:nvSpPr>
        <p:spPr>
          <a:xfrm>
            <a:off x="3205128" y="261535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IN" sz="4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lang="en-US" sz="4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4E494D2-87E5-49F2-89C5-286547137464}"/>
              </a:ext>
            </a:extLst>
          </p:cNvPr>
          <p:cNvSpPr/>
          <p:nvPr/>
        </p:nvSpPr>
        <p:spPr>
          <a:xfrm>
            <a:off x="4748405" y="261535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IN" sz="4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endParaRPr lang="en-US" sz="4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2D8DC22-00D4-4728-9A71-4806F62B7C34}"/>
              </a:ext>
            </a:extLst>
          </p:cNvPr>
          <p:cNvSpPr txBox="1"/>
          <p:nvPr/>
        </p:nvSpPr>
        <p:spPr>
          <a:xfrm>
            <a:off x="3243911" y="1684537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IN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endParaRPr lang="en-US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529731-4457-4C29-8F36-B6A7D776111C}"/>
              </a:ext>
            </a:extLst>
          </p:cNvPr>
          <p:cNvSpPr txBox="1"/>
          <p:nvPr/>
        </p:nvSpPr>
        <p:spPr>
          <a:xfrm>
            <a:off x="4787188" y="1684537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IN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8</a:t>
            </a:r>
            <a:endParaRPr lang="en-US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2FDD26E-6868-4CCB-8E50-0090360893B9}"/>
              </a:ext>
            </a:extLst>
          </p:cNvPr>
          <p:cNvSpPr txBox="1"/>
          <p:nvPr/>
        </p:nvSpPr>
        <p:spPr>
          <a:xfrm>
            <a:off x="3986289" y="3555158"/>
            <a:ext cx="76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IN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11</a:t>
            </a:r>
            <a:endParaRPr lang="en-US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38B7AC00-B35A-47B5-9B8E-AD83CBC8D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586" y="3457882"/>
            <a:ext cx="6241828" cy="2354287"/>
          </a:xfrm>
          <a:prstGeom prst="rect">
            <a:avLst/>
          </a:prstGeom>
        </p:spPr>
      </p:pic>
      <p:sp>
        <p:nvSpPr>
          <p:cNvPr id="109" name="Rectangular Callout 26">
            <a:extLst>
              <a:ext uri="{FF2B5EF4-FFF2-40B4-BE49-F238E27FC236}">
                <a16:creationId xmlns:a16="http://schemas.microsoft.com/office/drawing/2014/main" id="{7DF0CACC-6EE8-40C1-9AC1-05A09E403F9A}"/>
              </a:ext>
            </a:extLst>
          </p:cNvPr>
          <p:cNvSpPr/>
          <p:nvPr/>
        </p:nvSpPr>
        <p:spPr>
          <a:xfrm>
            <a:off x="4663521" y="4494042"/>
            <a:ext cx="771084" cy="684581"/>
          </a:xfrm>
          <a:prstGeom prst="wedgeRectCallout">
            <a:avLst>
              <a:gd name="adj1" fmla="val -179901"/>
              <a:gd name="adj2" fmla="val 2218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3CC94958-6560-4892-B180-D81DF01E8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930" y="3974505"/>
            <a:ext cx="533400" cy="476250"/>
          </a:xfrm>
          <a:prstGeom prst="rect">
            <a:avLst/>
          </a:prstGeom>
        </p:spPr>
      </p:pic>
      <p:sp>
        <p:nvSpPr>
          <p:cNvPr id="111" name="Rectangular Callout 29">
            <a:extLst>
              <a:ext uri="{FF2B5EF4-FFF2-40B4-BE49-F238E27FC236}">
                <a16:creationId xmlns:a16="http://schemas.microsoft.com/office/drawing/2014/main" id="{8D7C33D7-5007-49BC-A463-1458296E204F}"/>
              </a:ext>
            </a:extLst>
          </p:cNvPr>
          <p:cNvSpPr/>
          <p:nvPr/>
        </p:nvSpPr>
        <p:spPr>
          <a:xfrm>
            <a:off x="254957" y="5698807"/>
            <a:ext cx="2231577" cy="533687"/>
          </a:xfrm>
          <a:prstGeom prst="wedgeRectCallout">
            <a:avLst>
              <a:gd name="adj1" fmla="val 42581"/>
              <a:gd name="adj2" fmla="val -14393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 please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" name="Rectangular Callout 30">
            <a:extLst>
              <a:ext uri="{FF2B5EF4-FFF2-40B4-BE49-F238E27FC236}">
                <a16:creationId xmlns:a16="http://schemas.microsoft.com/office/drawing/2014/main" id="{E3E58670-DA38-4CC8-B6F4-DA89EA6AA9E4}"/>
              </a:ext>
            </a:extLst>
          </p:cNvPr>
          <p:cNvSpPr/>
          <p:nvPr/>
        </p:nvSpPr>
        <p:spPr>
          <a:xfrm>
            <a:off x="2702023" y="5703575"/>
            <a:ext cx="1471400" cy="484110"/>
          </a:xfrm>
          <a:prstGeom prst="wedgeRectCallout">
            <a:avLst>
              <a:gd name="adj1" fmla="val -54452"/>
              <a:gd name="adj2" fmla="val -13959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" name="Rectangular Callout 27">
            <a:extLst>
              <a:ext uri="{FF2B5EF4-FFF2-40B4-BE49-F238E27FC236}">
                <a16:creationId xmlns:a16="http://schemas.microsoft.com/office/drawing/2014/main" id="{A94F1E7E-4894-440B-9D35-655901857DD6}"/>
              </a:ext>
            </a:extLst>
          </p:cNvPr>
          <p:cNvSpPr/>
          <p:nvPr/>
        </p:nvSpPr>
        <p:spPr>
          <a:xfrm>
            <a:off x="7162800" y="2356163"/>
            <a:ext cx="1778452" cy="752039"/>
          </a:xfrm>
          <a:prstGeom prst="wedgeRectCallout">
            <a:avLst>
              <a:gd name="adj1" fmla="val 74595"/>
              <a:gd name="adj2" fmla="val -7808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Help!!!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Rectangular Callout 28">
            <a:extLst>
              <a:ext uri="{FF2B5EF4-FFF2-40B4-BE49-F238E27FC236}">
                <a16:creationId xmlns:a16="http://schemas.microsoft.com/office/drawing/2014/main" id="{C7C38803-995A-44F9-AB27-F399644E4047}"/>
              </a:ext>
            </a:extLst>
          </p:cNvPr>
          <p:cNvSpPr/>
          <p:nvPr/>
        </p:nvSpPr>
        <p:spPr>
          <a:xfrm>
            <a:off x="4044812" y="5521137"/>
            <a:ext cx="1769392" cy="684581"/>
          </a:xfrm>
          <a:prstGeom prst="wedgeRectCallout">
            <a:avLst>
              <a:gd name="adj1" fmla="val -89664"/>
              <a:gd name="adj2" fmla="val -9250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Okay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BB848078-C89E-4B2D-8DE2-660D6332A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431" y="3945192"/>
            <a:ext cx="400050" cy="428625"/>
          </a:xfrm>
          <a:prstGeom prst="rect">
            <a:avLst/>
          </a:prstGeom>
        </p:spPr>
      </p:pic>
      <p:sp>
        <p:nvSpPr>
          <p:cNvPr id="116" name="Rectangular Callout 32">
            <a:extLst>
              <a:ext uri="{FF2B5EF4-FFF2-40B4-BE49-F238E27FC236}">
                <a16:creationId xmlns:a16="http://schemas.microsoft.com/office/drawing/2014/main" id="{02B33E5A-505F-4A6F-8FF7-EB82A00DF912}"/>
              </a:ext>
            </a:extLst>
          </p:cNvPr>
          <p:cNvSpPr/>
          <p:nvPr/>
        </p:nvSpPr>
        <p:spPr>
          <a:xfrm>
            <a:off x="146916" y="3155784"/>
            <a:ext cx="2752491" cy="943197"/>
          </a:xfrm>
          <a:prstGeom prst="wedgeRectCallout">
            <a:avLst>
              <a:gd name="adj1" fmla="val 53651"/>
              <a:gd name="adj2" fmla="val 9578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 entered only one integer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6346DA91-1C09-42D5-8FDF-3DDAEEC41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930" y="3945193"/>
            <a:ext cx="304800" cy="733425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EA08015E-1B59-46A8-AB49-ED4947750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067" y="3945192"/>
            <a:ext cx="619125" cy="676275"/>
          </a:xfrm>
          <a:prstGeom prst="rect">
            <a:avLst/>
          </a:prstGeom>
        </p:spPr>
      </p:pic>
      <p:sp>
        <p:nvSpPr>
          <p:cNvPr id="119" name="Rectangular Callout 31">
            <a:extLst>
              <a:ext uri="{FF2B5EF4-FFF2-40B4-BE49-F238E27FC236}">
                <a16:creationId xmlns:a16="http://schemas.microsoft.com/office/drawing/2014/main" id="{7FA3A660-035A-42EA-8391-42AD0FEF0BD6}"/>
              </a:ext>
            </a:extLst>
          </p:cNvPr>
          <p:cNvSpPr/>
          <p:nvPr/>
        </p:nvSpPr>
        <p:spPr>
          <a:xfrm>
            <a:off x="265520" y="3165747"/>
            <a:ext cx="2147884" cy="943197"/>
          </a:xfrm>
          <a:prstGeom prst="wedgeRectCallout">
            <a:avLst>
              <a:gd name="adj1" fmla="val 76909"/>
              <a:gd name="adj2" fmla="val 9683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look the same to 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D69BB428-64B0-44D5-9AB5-CB530803F0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65929"/>
            <a:ext cx="1815651" cy="181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 animBg="1"/>
      <p:bldP spid="101" grpId="0" animBg="1"/>
      <p:bldP spid="102" grpId="0" animBg="1"/>
      <p:bldP spid="103" grpId="0"/>
      <p:bldP spid="104" grpId="0"/>
      <p:bldP spid="105" grpId="0"/>
      <p:bldP spid="106" grpId="0"/>
      <p:bldP spid="107" grpId="0"/>
      <p:bldP spid="109" grpId="0" animBg="1"/>
      <p:bldP spid="111" grpId="0" animBg="1"/>
      <p:bldP spid="111" grpId="1" animBg="1"/>
      <p:bldP spid="112" grpId="0" animBg="1"/>
      <p:bldP spid="112" grpId="1" animBg="1"/>
      <p:bldP spid="113" grpId="0" animBg="1"/>
      <p:bldP spid="114" grpId="0" animBg="1"/>
      <p:bldP spid="116" grpId="0" animBg="1"/>
      <p:bldP spid="116" grpId="1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How does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scanf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work 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541168-2E9E-4D22-A6F4-EF0C07214CC2}"/>
              </a:ext>
            </a:extLst>
          </p:cNvPr>
          <p:cNvSpPr txBox="1">
            <a:spLocks/>
          </p:cNvSpPr>
          <p:nvPr/>
        </p:nvSpPr>
        <p:spPr>
          <a:xfrm>
            <a:off x="253353" y="1143997"/>
            <a:ext cx="5754255" cy="72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1" i="0" u="none" strike="noStrike" kern="1200" cap="all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How we must speak to mr. compiler</a:t>
            </a:r>
            <a:endParaRPr kumimoji="0" lang="en-US" sz="2200" b="1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Verdana"/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C11A99D4-914F-4583-880B-8239356EADFA}"/>
              </a:ext>
            </a:extLst>
          </p:cNvPr>
          <p:cNvSpPr txBox="1">
            <a:spLocks/>
          </p:cNvSpPr>
          <p:nvPr/>
        </p:nvSpPr>
        <p:spPr>
          <a:xfrm>
            <a:off x="6007608" y="1143997"/>
            <a:ext cx="5846074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1" i="0" u="none" strike="noStrike" kern="1200" cap="all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How we usually speak to a human</a:t>
            </a:r>
            <a:endParaRPr kumimoji="0" lang="en-US" sz="2200" b="1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Verdana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9F922CF-1C5B-499E-809F-A508A3175E35}"/>
              </a:ext>
            </a:extLst>
          </p:cNvPr>
          <p:cNvSpPr txBox="1">
            <a:spLocks/>
          </p:cNvSpPr>
          <p:nvPr/>
        </p:nvSpPr>
        <p:spPr>
          <a:xfrm>
            <a:off x="253354" y="5107154"/>
            <a:ext cx="11600328" cy="1412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all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Verdana"/>
            </a:endParaRP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33FFA2E0-258F-4AF3-B78B-4C10A4AAE0E0}"/>
              </a:ext>
            </a:extLst>
          </p:cNvPr>
          <p:cNvSpPr txBox="1">
            <a:spLocks/>
          </p:cNvSpPr>
          <p:nvPr/>
        </p:nvSpPr>
        <p:spPr>
          <a:xfrm>
            <a:off x="253353" y="1866373"/>
            <a:ext cx="5563247" cy="3133011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scanf(“%d%d”, &amp;a, &amp;b);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BCB73880-8DDA-426A-BB10-DA2C08DFFC53}"/>
              </a:ext>
            </a:extLst>
          </p:cNvPr>
          <p:cNvSpPr txBox="1">
            <a:spLocks/>
          </p:cNvSpPr>
          <p:nvPr/>
        </p:nvSpPr>
        <p:spPr>
          <a:xfrm>
            <a:off x="6210300" y="1866373"/>
            <a:ext cx="5643382" cy="3133011"/>
          </a:xfrm>
          <a:prstGeom prst="roundRect">
            <a:avLst>
              <a:gd name="adj" fmla="val 7661"/>
            </a:avLst>
          </a:prstGeom>
          <a:ln w="28575">
            <a:solidFill>
              <a:srgbClr val="60B1F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Please read one integer. Ignore all whitespace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spaces,tabs,newlines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) after that till I write another integer. Read that second integer too.</a:t>
            </a:r>
          </a:p>
          <a:p>
            <a:pPr marL="91440" marR="0" lvl="0" indent="-9144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Store value of the first integer in a and value of second integer in b.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F622DB8-6483-4A83-84CA-2C64CC64321D}"/>
              </a:ext>
            </a:extLst>
          </p:cNvPr>
          <p:cNvSpPr txBox="1">
            <a:spLocks/>
          </p:cNvSpPr>
          <p:nvPr/>
        </p:nvSpPr>
        <p:spPr>
          <a:xfrm>
            <a:off x="253354" y="5107154"/>
            <a:ext cx="11600328" cy="145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Remember Mr. C likes 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o be told beforehand what all we are going to ask him to do!</a:t>
            </a:r>
          </a:p>
          <a:p>
            <a:pPr marL="457200" marR="0" lvl="1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Scanf follows this exact same rule while telling Mr. C how to read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Verdan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9DEF7E-42A0-4A2D-A930-D4FFCB7DBF7F}"/>
              </a:ext>
            </a:extLst>
          </p:cNvPr>
          <p:cNvSpPr/>
          <p:nvPr/>
        </p:nvSpPr>
        <p:spPr>
          <a:xfrm>
            <a:off x="6370980" y="1953687"/>
            <a:ext cx="5396947" cy="1289952"/>
          </a:xfrm>
          <a:prstGeom prst="rect">
            <a:avLst/>
          </a:prstGeom>
          <a:solidFill>
            <a:srgbClr val="6AD5BB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E3800C-7CFE-4A27-91E2-5F2A6AFC2627}"/>
              </a:ext>
            </a:extLst>
          </p:cNvPr>
          <p:cNvSpPr/>
          <p:nvPr/>
        </p:nvSpPr>
        <p:spPr>
          <a:xfrm>
            <a:off x="1698914" y="1953688"/>
            <a:ext cx="1449714" cy="550973"/>
          </a:xfrm>
          <a:prstGeom prst="rect">
            <a:avLst/>
          </a:prstGeom>
          <a:solidFill>
            <a:srgbClr val="6AD5BB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2FFB67-B9C5-4DEE-B71A-A0B7ABA11CBF}"/>
              </a:ext>
            </a:extLst>
          </p:cNvPr>
          <p:cNvSpPr/>
          <p:nvPr/>
        </p:nvSpPr>
        <p:spPr>
          <a:xfrm>
            <a:off x="6370981" y="3243639"/>
            <a:ext cx="5396947" cy="427384"/>
          </a:xfrm>
          <a:prstGeom prst="rect">
            <a:avLst/>
          </a:prstGeom>
          <a:solidFill>
            <a:srgbClr val="DC6FEC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1374E-A34B-4EBB-A159-CD5D3467686D}"/>
              </a:ext>
            </a:extLst>
          </p:cNvPr>
          <p:cNvSpPr/>
          <p:nvPr/>
        </p:nvSpPr>
        <p:spPr>
          <a:xfrm>
            <a:off x="3371199" y="1953688"/>
            <a:ext cx="547912" cy="550973"/>
          </a:xfrm>
          <a:prstGeom prst="rect">
            <a:avLst/>
          </a:prstGeom>
          <a:solidFill>
            <a:srgbClr val="DC6FEC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7076AB-643A-4BDE-9E60-2582F40E505F}"/>
              </a:ext>
            </a:extLst>
          </p:cNvPr>
          <p:cNvSpPr/>
          <p:nvPr/>
        </p:nvSpPr>
        <p:spPr>
          <a:xfrm>
            <a:off x="6370980" y="3671023"/>
            <a:ext cx="5396948" cy="427384"/>
          </a:xfrm>
          <a:prstGeom prst="rect">
            <a:avLst/>
          </a:prstGeom>
          <a:solidFill>
            <a:srgbClr val="E8AB4E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864C9-2D50-4711-BF77-F045C81F1EDA}"/>
              </a:ext>
            </a:extLst>
          </p:cNvPr>
          <p:cNvSpPr/>
          <p:nvPr/>
        </p:nvSpPr>
        <p:spPr>
          <a:xfrm>
            <a:off x="4141682" y="1953688"/>
            <a:ext cx="542502" cy="550973"/>
          </a:xfrm>
          <a:prstGeom prst="rect">
            <a:avLst/>
          </a:prstGeom>
          <a:solidFill>
            <a:srgbClr val="E8AB4E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CB9789-67A6-436E-AD04-DEC11A5B309B}"/>
              </a:ext>
            </a:extLst>
          </p:cNvPr>
          <p:cNvGrpSpPr/>
          <p:nvPr/>
        </p:nvGrpSpPr>
        <p:grpSpPr>
          <a:xfrm>
            <a:off x="389282" y="3933850"/>
            <a:ext cx="1858617" cy="904461"/>
            <a:chOff x="3286682" y="2292350"/>
            <a:chExt cx="1858617" cy="904461"/>
          </a:xfrm>
        </p:grpSpPr>
        <p:sp>
          <p:nvSpPr>
            <p:cNvPr id="36" name="Rounded Rectangle 30">
              <a:extLst>
                <a:ext uri="{FF2B5EF4-FFF2-40B4-BE49-F238E27FC236}">
                  <a16:creationId xmlns:a16="http://schemas.microsoft.com/office/drawing/2014/main" id="{8673FD2B-D346-462B-B80B-BADAB3CF642C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652CFF4-1273-4A5B-B104-4252EA7E2CE7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AAE9C4F-EB69-4CF2-864D-D36F17838DE4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9" name="Rectangular Callout 33">
            <a:extLst>
              <a:ext uri="{FF2B5EF4-FFF2-40B4-BE49-F238E27FC236}">
                <a16:creationId xmlns:a16="http://schemas.microsoft.com/office/drawing/2014/main" id="{15B46A8C-24B1-4E43-BA5A-E3514688A3F8}"/>
              </a:ext>
            </a:extLst>
          </p:cNvPr>
          <p:cNvSpPr/>
          <p:nvPr/>
        </p:nvSpPr>
        <p:spPr>
          <a:xfrm>
            <a:off x="3090333" y="2785764"/>
            <a:ext cx="2614728" cy="2150303"/>
          </a:xfrm>
          <a:prstGeom prst="wedgeRectCallout">
            <a:avLst>
              <a:gd name="adj1" fmla="val -81382"/>
              <a:gd name="adj2" fmla="val 2469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Format string tells me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how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you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will write things, and then I am told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where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to store what I have read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40" name="Rectangular Callout 34">
            <a:extLst>
              <a:ext uri="{FF2B5EF4-FFF2-40B4-BE49-F238E27FC236}">
                <a16:creationId xmlns:a16="http://schemas.microsoft.com/office/drawing/2014/main" id="{8381E926-1CC3-4895-A3AF-82448A7D0C2E}"/>
              </a:ext>
            </a:extLst>
          </p:cNvPr>
          <p:cNvSpPr/>
          <p:nvPr/>
        </p:nvSpPr>
        <p:spPr>
          <a:xfrm>
            <a:off x="389282" y="2772186"/>
            <a:ext cx="2608730" cy="685145"/>
          </a:xfrm>
          <a:prstGeom prst="wedgeRectCallout">
            <a:avLst>
              <a:gd name="adj1" fmla="val 52652"/>
              <a:gd name="adj2" fmla="val -8925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Format string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cxnSp>
        <p:nvCxnSpPr>
          <p:cNvPr id="41" name="Elbow Connector 36">
            <a:extLst>
              <a:ext uri="{FF2B5EF4-FFF2-40B4-BE49-F238E27FC236}">
                <a16:creationId xmlns:a16="http://schemas.microsoft.com/office/drawing/2014/main" id="{52C0788D-FCE8-4EC7-844B-E4078F041AD5}"/>
              </a:ext>
            </a:extLst>
          </p:cNvPr>
          <p:cNvCxnSpPr>
            <a:stCxn id="22" idx="0"/>
          </p:cNvCxnSpPr>
          <p:nvPr/>
        </p:nvCxnSpPr>
        <p:spPr>
          <a:xfrm rot="16200000" flipH="1" flipV="1">
            <a:off x="2804623" y="1121935"/>
            <a:ext cx="8779" cy="1672284"/>
          </a:xfrm>
          <a:prstGeom prst="bentConnector4">
            <a:avLst>
              <a:gd name="adj1" fmla="val -2603941"/>
              <a:gd name="adj2" fmla="val 100087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D0A4641-3825-459C-A8D0-8E72F0868F6A}"/>
              </a:ext>
            </a:extLst>
          </p:cNvPr>
          <p:cNvCxnSpPr/>
          <p:nvPr/>
        </p:nvCxnSpPr>
        <p:spPr>
          <a:xfrm rot="5400000">
            <a:off x="3626602" y="1555510"/>
            <a:ext cx="12700" cy="1738864"/>
          </a:xfrm>
          <a:prstGeom prst="bentConnector4">
            <a:avLst>
              <a:gd name="adj1" fmla="val 2200000"/>
              <a:gd name="adj2" fmla="val 99869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8211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  <p:bldP spid="16" grpId="0" build="p" animBg="1"/>
      <p:bldP spid="17" grpId="0" build="p" animBg="1"/>
      <p:bldP spid="18" grpId="0" build="p"/>
      <p:bldP spid="19" grpId="0" animBg="1"/>
      <p:bldP spid="20" grpId="0" animBg="1"/>
      <p:bldP spid="21" grpId="0" animBg="1"/>
      <p:bldP spid="22" grpId="0" animBg="1"/>
      <p:bldP spid="33" grpId="0" animBg="1"/>
      <p:bldP spid="34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How does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scanf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work ?</a:t>
            </a: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2FA0806B-3A3D-4739-9BB3-7DC63E9A9715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Be a bit careful since Mr C is a bit careless in this matter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He treats all whitespace characters the same when integers are being input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scanf will never print anything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Verdana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Use printf to print and scanf to read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Try out what happens with the following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Verdan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79B81B-E94B-4F37-809D-1E92482F21B8}"/>
              </a:ext>
            </a:extLst>
          </p:cNvPr>
          <p:cNvSpPr/>
          <p:nvPr/>
        </p:nvSpPr>
        <p:spPr>
          <a:xfrm>
            <a:off x="363064" y="3052228"/>
            <a:ext cx="45833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scanf(“Hello %d”,&amp;a);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4445B3-4784-4022-A88D-1B5A24AE0A3E}"/>
              </a:ext>
            </a:extLst>
          </p:cNvPr>
          <p:cNvGrpSpPr/>
          <p:nvPr/>
        </p:nvGrpSpPr>
        <p:grpSpPr>
          <a:xfrm>
            <a:off x="6531469" y="2216875"/>
            <a:ext cx="1858617" cy="904461"/>
            <a:chOff x="3286682" y="2292350"/>
            <a:chExt cx="1858617" cy="904461"/>
          </a:xfrm>
        </p:grpSpPr>
        <p:sp>
          <p:nvSpPr>
            <p:cNvPr id="26" name="Rounded Rectangle 11">
              <a:extLst>
                <a:ext uri="{FF2B5EF4-FFF2-40B4-BE49-F238E27FC236}">
                  <a16:creationId xmlns:a16="http://schemas.microsoft.com/office/drawing/2014/main" id="{C5364B73-011C-4CF7-BD9F-9C68DB5F4969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44AAA9D-E9E3-4E11-9769-6FE547403F71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9A15A-505A-4503-B567-96E9BB1C0D01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9" name="Rectangular Callout 14">
            <a:extLst>
              <a:ext uri="{FF2B5EF4-FFF2-40B4-BE49-F238E27FC236}">
                <a16:creationId xmlns:a16="http://schemas.microsoft.com/office/drawing/2014/main" id="{05284C91-1F70-45F2-A994-016A3E40CFF9}"/>
              </a:ext>
            </a:extLst>
          </p:cNvPr>
          <p:cNvSpPr/>
          <p:nvPr/>
        </p:nvSpPr>
        <p:spPr>
          <a:xfrm>
            <a:off x="8663964" y="2216875"/>
            <a:ext cx="3463596" cy="2265673"/>
          </a:xfrm>
          <a:prstGeom prst="wedgeRectCallout">
            <a:avLst>
              <a:gd name="adj1" fmla="val -60498"/>
              <a:gd name="adj2" fmla="val -2553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Hmm … you are going to write the English word Hello followed by space followed by an integer. I will store the value of that integer in 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D06C2D-A566-44BB-83AC-0F2662AC44C8}"/>
              </a:ext>
            </a:extLst>
          </p:cNvPr>
          <p:cNvSpPr/>
          <p:nvPr/>
        </p:nvSpPr>
        <p:spPr>
          <a:xfrm>
            <a:off x="363064" y="5377552"/>
            <a:ext cx="4894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scanf(“%d,%d”,&amp;a,&amp;b);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347C83-BD4D-4AEB-BCF8-1AA039D13048}"/>
              </a:ext>
            </a:extLst>
          </p:cNvPr>
          <p:cNvSpPr/>
          <p:nvPr/>
        </p:nvSpPr>
        <p:spPr>
          <a:xfrm>
            <a:off x="363064" y="6047809"/>
            <a:ext cx="51523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scanf(“%d\n%d”,&amp;a,&amp;b);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E86966-4912-495D-9727-F28DE3C7A0C3}"/>
              </a:ext>
            </a:extLst>
          </p:cNvPr>
          <p:cNvSpPr/>
          <p:nvPr/>
        </p:nvSpPr>
        <p:spPr>
          <a:xfrm>
            <a:off x="5625147" y="6069899"/>
            <a:ext cx="50225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scanf(“%d\t%d”,&amp;a,&amp;b);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14ECFD-42B9-411D-B9B6-95A0191FE595}"/>
              </a:ext>
            </a:extLst>
          </p:cNvPr>
          <p:cNvSpPr/>
          <p:nvPr/>
        </p:nvSpPr>
        <p:spPr>
          <a:xfrm>
            <a:off x="5625147" y="5377551"/>
            <a:ext cx="5330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scanf(“\“%d%d\“”,&amp;a,&amp;b);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91BDF0-3CCA-4ED4-823A-5F23B9D4BDC1}"/>
              </a:ext>
            </a:extLst>
          </p:cNvPr>
          <p:cNvSpPr/>
          <p:nvPr/>
        </p:nvSpPr>
        <p:spPr>
          <a:xfrm>
            <a:off x="363064" y="4727377"/>
            <a:ext cx="4894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scanf(“%d %d”,&amp;a,&amp;b);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71B9E9-433D-4525-B1B6-067DC00150E5}"/>
              </a:ext>
            </a:extLst>
          </p:cNvPr>
          <p:cNvSpPr/>
          <p:nvPr/>
        </p:nvSpPr>
        <p:spPr>
          <a:xfrm>
            <a:off x="5625147" y="4727377"/>
            <a:ext cx="5820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scanf(“%dHello%d”,&amp;a,&amp;b);</a:t>
            </a:r>
          </a:p>
        </p:txBody>
      </p:sp>
      <p:sp>
        <p:nvSpPr>
          <p:cNvPr id="46" name="Rectangular Callout 21">
            <a:extLst>
              <a:ext uri="{FF2B5EF4-FFF2-40B4-BE49-F238E27FC236}">
                <a16:creationId xmlns:a16="http://schemas.microsoft.com/office/drawing/2014/main" id="{76195DCE-3E8D-4CFD-827D-502EBE72B49F}"/>
              </a:ext>
            </a:extLst>
          </p:cNvPr>
          <p:cNvSpPr/>
          <p:nvPr/>
        </p:nvSpPr>
        <p:spPr>
          <a:xfrm>
            <a:off x="1815260" y="1600821"/>
            <a:ext cx="3763678" cy="1615500"/>
          </a:xfrm>
          <a:prstGeom prst="wedgeRectCallout">
            <a:avLst>
              <a:gd name="adj1" fmla="val 80520"/>
              <a:gd name="adj2" fmla="val 153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My advice to you is to take input one at a time in the beginning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Wingdings" panose="05000000000000000000" pitchFamily="2" charset="2"/>
              </a:rPr>
              <a:t> Try out acrobatics in free 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1289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4" grpId="0"/>
      <p:bldP spid="29" grpId="0" animBg="1"/>
      <p:bldP spid="30" grpId="0"/>
      <p:bldP spid="31" grpId="0"/>
      <p:bldP spid="32" grpId="0"/>
      <p:bldP spid="43" grpId="0"/>
      <p:bldP spid="44" grpId="0"/>
      <p:bldP spid="45" grpId="0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6958</TotalTime>
  <Words>1980</Words>
  <Application>Microsoft Office PowerPoint</Application>
  <PresentationFormat>Widescreen</PresentationFormat>
  <Paragraphs>291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Century Gothic</vt:lpstr>
      <vt:lpstr>Garamond</vt:lpstr>
      <vt:lpstr>Verdana</vt:lpstr>
      <vt:lpstr>Wingdings</vt:lpstr>
      <vt:lpstr>Office Theme</vt:lpstr>
      <vt:lpstr>Metropolitan</vt:lpstr>
      <vt:lpstr>ESC101: Fundamentals of Computing</vt:lpstr>
      <vt:lpstr>Announcements</vt:lpstr>
      <vt:lpstr>Reading Inputs: The scanf function</vt:lpstr>
      <vt:lpstr>Example: Adding Two User-provided Numbers</vt:lpstr>
      <vt:lpstr>scanf: Some Words of Caution</vt:lpstr>
      <vt:lpstr>scanf: Some Words of Caution</vt:lpstr>
      <vt:lpstr>Taking Multiple Inputs using a Single scanf</vt:lpstr>
      <vt:lpstr>How does scanf work ?</vt:lpstr>
      <vt:lpstr>How does scanf work ?</vt:lpstr>
      <vt:lpstr>PowerPoint Presentation</vt:lpstr>
      <vt:lpstr>Basic Data Types in C</vt:lpstr>
      <vt:lpstr>Type Modifiers in C</vt:lpstr>
      <vt:lpstr>Various C Data Types without/with Modifiers</vt:lpstr>
      <vt:lpstr>int</vt:lpstr>
      <vt:lpstr>long int (usually written just long)</vt:lpstr>
      <vt:lpstr>float</vt:lpstr>
      <vt:lpstr>double</vt:lpstr>
      <vt:lpstr>char</vt:lpstr>
      <vt:lpstr>PowerPoint Presentation</vt:lpstr>
      <vt:lpstr>ASCII Table with Extended Characters</vt:lpstr>
      <vt:lpstr>Mixing Types in C Expressions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Piyush Rai</dc:creator>
  <cp:lastModifiedBy>Piyush Rai</cp:lastModifiedBy>
  <cp:revision>448</cp:revision>
  <dcterms:modified xsi:type="dcterms:W3CDTF">2019-08-16T06:18:04Z</dcterms:modified>
</cp:coreProperties>
</file>