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4" r:id="rId1"/>
    <p:sldMasterId id="2147483666" r:id="rId2"/>
  </p:sldMasterIdLst>
  <p:notesMasterIdLst>
    <p:notesMasterId r:id="rId21"/>
  </p:notesMasterIdLst>
  <p:sldIdLst>
    <p:sldId id="256" r:id="rId3"/>
    <p:sldId id="270" r:id="rId4"/>
    <p:sldId id="272" r:id="rId5"/>
    <p:sldId id="257" r:id="rId6"/>
    <p:sldId id="274" r:id="rId7"/>
    <p:sldId id="275" r:id="rId8"/>
    <p:sldId id="276" r:id="rId9"/>
    <p:sldId id="277" r:id="rId10"/>
    <p:sldId id="278" r:id="rId11"/>
    <p:sldId id="280" r:id="rId12"/>
    <p:sldId id="262" r:id="rId13"/>
    <p:sldId id="263" r:id="rId14"/>
    <p:sldId id="264" r:id="rId15"/>
    <p:sldId id="265" r:id="rId16"/>
    <p:sldId id="273" r:id="rId17"/>
    <p:sldId id="279" r:id="rId18"/>
    <p:sldId id="269" r:id="rId19"/>
    <p:sldId id="271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0458C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Piyush R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01E33"/>
    <a:srgbClr val="4117A9"/>
    <a:srgbClr val="CF9DC7"/>
    <a:srgbClr val="5B0F05"/>
    <a:srgbClr val="D9E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8F0D8"/>
          </a:solidFill>
        </a:fill>
      </a:tcStyle>
    </a:wholeTbl>
    <a:band2H>
      <a:tcTxStyle/>
      <a:tcStyle>
        <a:tcBdr/>
        <a:fill>
          <a:solidFill>
            <a:srgbClr val="FBF8EC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FDFDF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D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DCEDA"/>
          </a:solidFill>
        </a:fill>
      </a:tcStyle>
    </a:wholeTbl>
    <a:band2H>
      <a:tcTxStyle/>
      <a:tcStyle>
        <a:tcBdr/>
        <a:fill>
          <a:solidFill>
            <a:srgbClr val="E8E8ED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40458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solidFill>
            <a:srgbClr val="40458C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50800" cap="flat">
              <a:solidFill>
                <a:srgbClr val="40458C"/>
              </a:solidFill>
              <a:prstDash val="solid"/>
              <a:round/>
            </a:ln>
          </a:top>
          <a:bottom>
            <a:ln w="127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40458C"/>
      </a:tcTxStyle>
      <a:tcStyle>
        <a:tcBdr>
          <a:left>
            <a:ln w="12700" cap="flat">
              <a:solidFill>
                <a:srgbClr val="40458C"/>
              </a:solidFill>
              <a:prstDash val="solid"/>
              <a:round/>
            </a:ln>
          </a:left>
          <a:right>
            <a:ln w="12700" cap="flat">
              <a:solidFill>
                <a:srgbClr val="40458C"/>
              </a:solidFill>
              <a:prstDash val="solid"/>
              <a:round/>
            </a:ln>
          </a:right>
          <a:top>
            <a:ln w="12700" cap="flat">
              <a:solidFill>
                <a:srgbClr val="40458C"/>
              </a:solidFill>
              <a:prstDash val="solid"/>
              <a:round/>
            </a:ln>
          </a:top>
          <a:bottom>
            <a:ln w="25400" cap="flat">
              <a:solidFill>
                <a:srgbClr val="40458C"/>
              </a:solidFill>
              <a:prstDash val="solid"/>
              <a:round/>
            </a:ln>
          </a:bottom>
          <a:insideH>
            <a:ln w="12700" cap="flat">
              <a:solidFill>
                <a:srgbClr val="40458C"/>
              </a:solidFill>
              <a:prstDash val="solid"/>
              <a:round/>
            </a:ln>
          </a:insideH>
          <a:insideV>
            <a:ln w="12700" cap="flat">
              <a:solidFill>
                <a:srgbClr val="40458C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4" autoAdjust="0"/>
    <p:restoredTop sz="94660"/>
  </p:normalViewPr>
  <p:slideViewPr>
    <p:cSldViewPr>
      <p:cViewPr varScale="1">
        <p:scale>
          <a:sx n="85" d="100"/>
          <a:sy n="85" d="100"/>
        </p:scale>
        <p:origin x="40" y="2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72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37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241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24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35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602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042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65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917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541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48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90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395E-7795-4E51-8AC9-25CF295D42CE}" type="datetime1">
              <a:rPr lang="en-US" smtClean="0"/>
              <a:t>8/7/2019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3DE93-5037-41DF-8EAB-AEE230451131}" type="datetime1">
              <a:rPr lang="en-US" smtClean="0"/>
              <a:t>8/7/2019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8A18-C348-4209-B1C6-C528D0BC9A50}" type="datetime1">
              <a:rPr lang="en-US" smtClean="0"/>
              <a:t>8/7/2019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98D9EAB-E76B-458B-923C-32C6680A422C}" type="datetime1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92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9533-86A1-4F05-98BD-1C603BA5FE8A}" type="datetime1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8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FF713-EA4F-41D6-80C2-9B76A4697B81}" type="datetime1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57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53EF-4F83-4B98-8A13-8B6F0768A223}" type="datetime1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97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B502-B099-4B40-81BC-F3C3AD2A04A9}" type="datetime1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91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8732-F142-4006-A6AC-E83F01D6C02D}" type="datetime1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3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4B18-D3DC-489E-AF93-00E155B82110}" type="datetime1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10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C79C-4B12-4851-85E2-331AB0E8C99B}" type="datetime1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3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33F6-21ED-4B9E-ADA5-98A311962E7D}" type="datetime1">
              <a:rPr lang="en-US" smtClean="0"/>
              <a:t>8/7/2019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57E59-6D3B-4672-ABEC-C18EF72EB031}"/>
              </a:ext>
            </a:extLst>
          </p:cNvPr>
          <p:cNvSpPr/>
          <p:nvPr userDrawn="1"/>
        </p:nvSpPr>
        <p:spPr>
          <a:xfrm>
            <a:off x="10896600" y="5441950"/>
            <a:ext cx="1295400" cy="14160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081019F-EC71-4839-A026-B6F308A67342}" type="datetime1">
              <a:rPr lang="en-US" smtClean="0"/>
              <a:t>8/7/2019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98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8363-DE55-4664-8D68-F27D243A90D6}" type="datetime1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95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B9F7-9FBB-4E87-BD8E-4377E007AB3B}" type="datetime1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6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A072-FE0C-45D7-8061-59D6A61628BC}" type="datetime1">
              <a:rPr lang="en-US" smtClean="0"/>
              <a:t>8/7/2019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A6663-259F-4775-9892-3206456552AB}" type="datetime1">
              <a:rPr lang="en-US" smtClean="0"/>
              <a:t>8/7/2019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60E4-A763-4688-B584-F92B1BFC092A}" type="datetime1">
              <a:rPr lang="en-US" smtClean="0"/>
              <a:t>8/7/2019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8612-85B7-4C6E-B0B2-62275E9D27FB}" type="datetime1">
              <a:rPr lang="en-US" smtClean="0"/>
              <a:t>8/7/2019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257E-E914-4BF8-A8DD-8C009F75A068}" type="datetime1">
              <a:rPr lang="en-US" smtClean="0"/>
              <a:t>8/7/2019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8FE9-7841-4F50-BB8C-13136441197B}" type="datetime1">
              <a:rPr lang="en-US" smtClean="0"/>
              <a:t>8/7/2019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FBEF-A12F-4580-911B-00CFB83BEB8D}" type="datetime1">
              <a:rPr lang="en-US" smtClean="0"/>
              <a:t>8/7/2019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5C0F-99CA-487D-9C38-B75DFAA966CE}" type="datetime1">
              <a:rPr lang="en-US" smtClean="0"/>
              <a:t>8/7/2019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A71A7CC-6858-4775-933C-93416FAAE5BA}" type="datetime1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430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ctrTitle"/>
          </p:nvPr>
        </p:nvSpPr>
        <p:spPr>
          <a:xfrm>
            <a:off x="990600" y="4114800"/>
            <a:ext cx="10363200" cy="1446550"/>
          </a:xfrm>
          <a:prstGeom prst="rect">
            <a:avLst/>
          </a:prstGeom>
        </p:spPr>
        <p:txBody>
          <a:bodyPr>
            <a:normAutofit/>
          </a:bodyPr>
          <a:lstStyle>
            <a:lvl1pPr defTabSz="859536">
              <a:defRPr sz="4136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ESC101: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Fundamentals of </a:t>
            </a:r>
            <a:r>
              <a:rPr sz="4000" dirty="0">
                <a:solidFill>
                  <a:schemeClr val="bg1"/>
                </a:solidFill>
                <a:latin typeface="Garamond" panose="02020404030301010803" pitchFamily="18" charset="0"/>
              </a:rPr>
              <a:t>Computing</a:t>
            </a:r>
          </a:p>
        </p:txBody>
      </p:sp>
      <p:sp>
        <p:nvSpPr>
          <p:cNvPr id="244" name="Shape 244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11430000" cy="2171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3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Data Types in C</a:t>
            </a:r>
          </a:p>
          <a:p>
            <a:r>
              <a:rPr lang="en-IN" sz="6000" dirty="0">
                <a:solidFill>
                  <a:srgbClr val="FFC000"/>
                </a:solidFill>
                <a:latin typeface="Garamond" panose="02020404030301010803" pitchFamily="18" charset="0"/>
              </a:rPr>
              <a:t>(continued)</a:t>
            </a:r>
            <a:endParaRPr sz="6000" dirty="0">
              <a:solidFill>
                <a:srgbClr val="FFC000"/>
              </a:solidFill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0F7F2-3251-4B5A-B977-DE08A7BBE4FC}"/>
              </a:ext>
            </a:extLst>
          </p:cNvPr>
          <p:cNvSpPr txBox="1"/>
          <p:nvPr/>
        </p:nvSpPr>
        <p:spPr>
          <a:xfrm>
            <a:off x="4661279" y="5181600"/>
            <a:ext cx="2869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  Piyush</a:t>
            </a:r>
            <a:r>
              <a:rPr lang="en-IN" sz="4000" dirty="0">
                <a:latin typeface="Garamond" panose="02020404030301010803" pitchFamily="18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Garamond" panose="02020404030301010803" pitchFamily="18" charset="0"/>
              </a:rPr>
              <a:t>Rai</a:t>
            </a:r>
          </a:p>
          <a:p>
            <a:endParaRPr lang="en-IN" sz="44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673804"/>
            <a:ext cx="76962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More on Mixing Data Types…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BA816-A052-4D9D-B280-74C56790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85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Very good friends since both store integers</a:t>
            </a:r>
          </a:p>
          <a:p>
            <a:r>
              <a:rPr lang="en-IN" dirty="0"/>
              <a:t>Can add/subtract/multiply/divide/remainder two </a:t>
            </a:r>
            <a:r>
              <a:rPr lang="en-IN" dirty="0" err="1"/>
              <a:t>ints</a:t>
            </a:r>
            <a:r>
              <a:rPr lang="en-IN" dirty="0"/>
              <a:t>, two longs, as well as an </a:t>
            </a:r>
            <a:r>
              <a:rPr lang="en-IN" dirty="0" err="1"/>
              <a:t>int</a:t>
            </a:r>
            <a:r>
              <a:rPr lang="en-IN" dirty="0"/>
              <a:t> and a long</a:t>
            </a:r>
          </a:p>
          <a:p>
            <a:r>
              <a:rPr lang="en-IN" dirty="0"/>
              <a:t>In fact, even if we try to print an int using </a:t>
            </a:r>
            <a:r>
              <a:rPr lang="en-IN" dirty="0">
                <a:solidFill>
                  <a:srgbClr val="FF0000"/>
                </a:solidFill>
              </a:rPr>
              <a:t>%</a:t>
            </a:r>
            <a:r>
              <a:rPr lang="en-IN" dirty="0" err="1">
                <a:solidFill>
                  <a:srgbClr val="FF0000"/>
                </a:solidFill>
              </a:rPr>
              <a:t>ld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or print a long using </a:t>
            </a:r>
            <a:r>
              <a:rPr lang="en-IN" dirty="0">
                <a:solidFill>
                  <a:srgbClr val="FF0000"/>
                </a:solidFill>
              </a:rPr>
              <a:t>%d</a:t>
            </a:r>
            <a:r>
              <a:rPr lang="en-IN" dirty="0"/>
              <a:t>, </a:t>
            </a:r>
            <a:r>
              <a:rPr lang="en-IN" dirty="0" err="1"/>
              <a:t>Prutor</a:t>
            </a:r>
            <a:r>
              <a:rPr lang="en-IN" dirty="0"/>
              <a:t> will only warn us, not throw an error (but results at run-time may be unexpected sometimes)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8793"/>
            <a:ext cx="1869207" cy="1869207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1869207" y="4424758"/>
            <a:ext cx="3278618" cy="942373"/>
          </a:xfrm>
          <a:prstGeom prst="wedgeRectCallout">
            <a:avLst>
              <a:gd name="adj1" fmla="val -68108"/>
              <a:gd name="adj2" fmla="val 632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long can store much larger integers than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int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311" y="4992311"/>
            <a:ext cx="1865689" cy="1865689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6619461" y="4458622"/>
            <a:ext cx="3368532" cy="874643"/>
          </a:xfrm>
          <a:prstGeom prst="wedgeRectCallout">
            <a:avLst>
              <a:gd name="adj1" fmla="val 73794"/>
              <a:gd name="adj2" fmla="val 672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I don’t have to be careful about anything?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869207" y="5521545"/>
            <a:ext cx="3278618" cy="942373"/>
          </a:xfrm>
          <a:prstGeom prst="wedgeRectCallout">
            <a:avLst>
              <a:gd name="adj1" fmla="val -65986"/>
              <a:gd name="adj2" fmla="val -2846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long can store smaller integers too 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7110BAA-D453-4952-9101-B5441B17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int and long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F501116-D808-48E8-99FD-FB1A113F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1111625"/>
            <a:ext cx="5563247" cy="3778428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= 2000000000;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long b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a + a;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",b);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53353" y="503300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210" y="615060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02425" y="503300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7282" y="615060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927" y="5053199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2000000000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34244" y="503879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3350" y="4640335"/>
            <a:ext cx="2030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4000000000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467875" y="5064606"/>
            <a:ext cx="1146911" cy="1120215"/>
            <a:chOff x="7943224" y="3436226"/>
            <a:chExt cx="1146911" cy="1120215"/>
          </a:xfrm>
          <a:solidFill>
            <a:srgbClr val="AFD8F8"/>
          </a:solidFill>
        </p:grpSpPr>
        <p:sp>
          <p:nvSpPr>
            <p:cNvPr id="22" name="TextBox 21"/>
            <p:cNvSpPr txBox="1"/>
            <p:nvPr/>
          </p:nvSpPr>
          <p:spPr>
            <a:xfrm>
              <a:off x="7943224" y="3479223"/>
              <a:ext cx="11469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0294967296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60689" y="3436226"/>
              <a:ext cx="248478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-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92663" y="3687420"/>
            <a:ext cx="1858617" cy="904461"/>
            <a:chOff x="3286682" y="2292350"/>
            <a:chExt cx="1858617" cy="904461"/>
          </a:xfrm>
        </p:grpSpPr>
        <p:sp>
          <p:nvSpPr>
            <p:cNvPr id="25" name="Rounded Rectangle 24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8" name="Rectangular Callout 27"/>
          <p:cNvSpPr/>
          <p:nvPr/>
        </p:nvSpPr>
        <p:spPr>
          <a:xfrm>
            <a:off x="3546541" y="2147182"/>
            <a:ext cx="2674430" cy="1169149"/>
          </a:xfrm>
          <a:prstGeom prst="wedgeRectCallout">
            <a:avLst>
              <a:gd name="adj1" fmla="val -34816"/>
              <a:gd name="adj2" fmla="val 8542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Too big  I will do my best but there will be errors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Content Placeholder 10"/>
          <p:cNvSpPr txBox="1">
            <a:spLocks/>
          </p:cNvSpPr>
          <p:nvPr/>
        </p:nvSpPr>
        <p:spPr>
          <a:xfrm>
            <a:off x="6384287" y="1111625"/>
            <a:ext cx="5563247" cy="3778428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= 2000000000;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long b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(long)a + (long)a;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",b);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77282" y="119270"/>
            <a:ext cx="4534466" cy="850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84287" y="503300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759144" y="615060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733359" y="503300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108216" y="615060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53861" y="5053199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2000000000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865666" y="5038792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53861" y="5060130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2000000000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200884" y="5038792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63513" y="5059829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2000000000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952275" y="3673013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003371" y="3687420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4000000000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03371" y="3687420"/>
            <a:ext cx="12141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4000000000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0" name="Rectangular Callout 49"/>
          <p:cNvSpPr/>
          <p:nvPr/>
        </p:nvSpPr>
        <p:spPr>
          <a:xfrm>
            <a:off x="3485746" y="1229368"/>
            <a:ext cx="2721688" cy="1134048"/>
          </a:xfrm>
          <a:prstGeom prst="wedgeRectCallout">
            <a:avLst>
              <a:gd name="adj1" fmla="val -44685"/>
              <a:gd name="adj2" fmla="val 1787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Dotted line means I create these variables myself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Rectangular Callout 50"/>
          <p:cNvSpPr/>
          <p:nvPr/>
        </p:nvSpPr>
        <p:spPr>
          <a:xfrm>
            <a:off x="5185262" y="1222962"/>
            <a:ext cx="2878392" cy="1472545"/>
          </a:xfrm>
          <a:prstGeom prst="wedgeRectCallout">
            <a:avLst>
              <a:gd name="adj1" fmla="val -81934"/>
              <a:gd name="adj2" fmla="val 12001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Thankfully,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 we now know typecasting. It can save us here. 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Rectangular Callout 51"/>
          <p:cNvSpPr/>
          <p:nvPr/>
        </p:nvSpPr>
        <p:spPr>
          <a:xfrm>
            <a:off x="388389" y="1515503"/>
            <a:ext cx="2960818" cy="1134048"/>
          </a:xfrm>
          <a:prstGeom prst="wedgeRectCallout">
            <a:avLst>
              <a:gd name="adj1" fmla="val 55106"/>
              <a:gd name="adj2" fmla="val 1506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I often create such variables but you never get to know 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3" name="Rectangular Callout 52"/>
          <p:cNvSpPr/>
          <p:nvPr/>
        </p:nvSpPr>
        <p:spPr>
          <a:xfrm>
            <a:off x="387345" y="2864395"/>
            <a:ext cx="2960818" cy="1134048"/>
          </a:xfrm>
          <a:prstGeom prst="wedgeRectCallout">
            <a:avLst>
              <a:gd name="adj1" fmla="val 58799"/>
              <a:gd name="adj2" fmla="val 788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These variables help me carry out your requests nicely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ular Callout 53"/>
          <p:cNvSpPr/>
          <p:nvPr/>
        </p:nvSpPr>
        <p:spPr>
          <a:xfrm>
            <a:off x="6053517" y="2949955"/>
            <a:ext cx="1596874" cy="803201"/>
          </a:xfrm>
          <a:prstGeom prst="wedgeRectCallout">
            <a:avLst>
              <a:gd name="adj1" fmla="val -116703"/>
              <a:gd name="adj2" fmla="val 797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-294967296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" name="Rectangular Callout 54"/>
          <p:cNvSpPr/>
          <p:nvPr/>
        </p:nvSpPr>
        <p:spPr>
          <a:xfrm>
            <a:off x="6067054" y="2949642"/>
            <a:ext cx="1596874" cy="803201"/>
          </a:xfrm>
          <a:prstGeom prst="wedgeRectCallout">
            <a:avLst>
              <a:gd name="adj1" fmla="val -116703"/>
              <a:gd name="adj2" fmla="val 7973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4000000000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2471138" y="5066429"/>
            <a:ext cx="1146911" cy="1120215"/>
            <a:chOff x="7943224" y="3436226"/>
            <a:chExt cx="1146911" cy="1120215"/>
          </a:xfrm>
          <a:solidFill>
            <a:srgbClr val="AFD8F8"/>
          </a:solidFill>
        </p:grpSpPr>
        <p:sp>
          <p:nvSpPr>
            <p:cNvPr id="61" name="TextBox 60"/>
            <p:cNvSpPr txBox="1"/>
            <p:nvPr/>
          </p:nvSpPr>
          <p:spPr>
            <a:xfrm>
              <a:off x="7943224" y="3479223"/>
              <a:ext cx="11469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0294967296</a:t>
              </a:r>
              <a:endPara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60689" y="3436226"/>
              <a:ext cx="248478" cy="584775"/>
            </a:xfrm>
            <a:prstGeom prst="rect">
              <a:avLst/>
            </a:prstGeom>
            <a:solidFill>
              <a:srgbClr val="B4EADD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-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63" name="Rectangular Callout 62"/>
          <p:cNvSpPr/>
          <p:nvPr/>
        </p:nvSpPr>
        <p:spPr>
          <a:xfrm>
            <a:off x="151105" y="1499175"/>
            <a:ext cx="3359242" cy="2014391"/>
          </a:xfrm>
          <a:prstGeom prst="wedgeRectCallout">
            <a:avLst>
              <a:gd name="adj1" fmla="val 50626"/>
              <a:gd name="adj2" fmla="val 6601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Often, you don’t have control over the kind of data you receive. Typecasting helps convert data to a form your like to work with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330" y="119270"/>
            <a:ext cx="1868198" cy="1868198"/>
          </a:xfrm>
          <a:prstGeom prst="rect">
            <a:avLst/>
          </a:prstGeom>
        </p:spPr>
      </p:pic>
      <p:sp>
        <p:nvSpPr>
          <p:cNvPr id="65" name="Rectangular Callout 64"/>
          <p:cNvSpPr/>
          <p:nvPr/>
        </p:nvSpPr>
        <p:spPr>
          <a:xfrm>
            <a:off x="7224336" y="217384"/>
            <a:ext cx="3052645" cy="1246525"/>
          </a:xfrm>
          <a:prstGeom prst="wedgeRectCallout">
            <a:avLst>
              <a:gd name="adj1" fmla="val 74482"/>
              <a:gd name="adj2" fmla="val 265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Why not just define a long variable? No need for typecasting!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90CC592B-AF4C-45D3-9B97-1B32D42C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int and long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55B1876-9B3D-4DEB-9B89-C43B25D9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57" name="Rectangular Callout 64">
            <a:extLst>
              <a:ext uri="{FF2B5EF4-FFF2-40B4-BE49-F238E27FC236}">
                <a16:creationId xmlns:a16="http://schemas.microsoft.com/office/drawing/2014/main" id="{04947428-E6FB-4D4C-A359-A7D5D665C5C8}"/>
              </a:ext>
            </a:extLst>
          </p:cNvPr>
          <p:cNvSpPr/>
          <p:nvPr/>
        </p:nvSpPr>
        <p:spPr>
          <a:xfrm>
            <a:off x="8350907" y="1583715"/>
            <a:ext cx="3052645" cy="1365927"/>
          </a:xfrm>
          <a:prstGeom prst="wedgeRectCallout">
            <a:avLst>
              <a:gd name="adj1" fmla="val 50911"/>
              <a:gd name="adj2" fmla="val -7686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I should try this too: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long b = 2*(long)a;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long b = (long)a + a;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62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0.17878 -0.00486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3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0.11875 0.00301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22799 0.00301 " pathEditMode="relative" rAng="0" ptsTypes="AA">
                                      <p:cBhvr>
                                        <p:cTn id="1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93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L 0.06446 0.20301 " pathEditMode="relative" rAng="0" ptsTypes="AA">
                                      <p:cBhvr>
                                        <p:cTn id="2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/>
      <p:bldP spid="8" grpId="0" animBg="1"/>
      <p:bldP spid="9" grpId="0"/>
      <p:bldP spid="10" grpId="0"/>
      <p:bldP spid="11" grpId="0" animBg="1"/>
      <p:bldP spid="12" grpId="0"/>
      <p:bldP spid="12" grpId="1"/>
      <p:bldP spid="12" grpId="2"/>
      <p:bldP spid="28" grpId="0" animBg="1"/>
      <p:bldP spid="28" grpId="1" animBg="1"/>
      <p:bldP spid="29" grpId="0" uiExpand="1" build="p" animBg="1"/>
      <p:bldP spid="30" grpId="0" animBg="1"/>
      <p:bldP spid="31" grpId="0" animBg="1"/>
      <p:bldP spid="32" grpId="0"/>
      <p:bldP spid="33" grpId="0" animBg="1"/>
      <p:bldP spid="34" grpId="0"/>
      <p:bldP spid="35" grpId="0"/>
      <p:bldP spid="36" grpId="0" animBg="1"/>
      <p:bldP spid="43" grpId="0"/>
      <p:bldP spid="43" grpId="1"/>
      <p:bldP spid="45" grpId="0" animBg="1"/>
      <p:bldP spid="46" grpId="0"/>
      <p:bldP spid="46" grpId="1"/>
      <p:bldP spid="47" grpId="0" animBg="1"/>
      <p:bldP spid="48" grpId="0"/>
      <p:bldP spid="49" grpId="0"/>
      <p:bldP spid="49" grpId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63" grpId="0" animBg="1"/>
      <p:bldP spid="65" grpId="0" animBg="1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1111625"/>
            <a:ext cx="5563247" cy="3778428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= 2000000000;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long b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= (long)a + (long)a;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",b);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6290435" y="1111625"/>
            <a:ext cx="5563247" cy="3778428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= 2000000000;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("%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", (long)a + (long)a);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8998"/>
            <a:ext cx="1869002" cy="1869002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1113184" y="2815195"/>
            <a:ext cx="3478694" cy="1065540"/>
          </a:xfrm>
          <a:prstGeom prst="wedgeRectCallout">
            <a:avLst>
              <a:gd name="adj1" fmla="val -60065"/>
              <a:gd name="adj2" fmla="val 17546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Hmm. We see runtime errors only when we execute our code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764885" y="3947442"/>
            <a:ext cx="3505684" cy="998618"/>
          </a:xfrm>
          <a:prstGeom prst="wedgeRectCallout">
            <a:avLst>
              <a:gd name="adj1" fmla="val -61483"/>
              <a:gd name="adj2" fmla="val 1028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That means I really have to be careful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799650" y="3739052"/>
            <a:ext cx="1858617" cy="904461"/>
            <a:chOff x="3286682" y="2292350"/>
            <a:chExt cx="1858617" cy="904461"/>
          </a:xfrm>
        </p:grpSpPr>
        <p:sp>
          <p:nvSpPr>
            <p:cNvPr id="11" name="Rounded Rectangle 1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5" name="Rectangular Callout 14"/>
          <p:cNvSpPr/>
          <p:nvPr/>
        </p:nvSpPr>
        <p:spPr>
          <a:xfrm>
            <a:off x="6043105" y="4069724"/>
            <a:ext cx="3418228" cy="1335891"/>
          </a:xfrm>
          <a:prstGeom prst="wedgeRectCallout">
            <a:avLst>
              <a:gd name="adj1" fmla="val 62745"/>
              <a:gd name="adj2" fmla="val -5180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Yes, when in doubt, try typecasting to see if error vanishes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82" y="4989406"/>
            <a:ext cx="1935301" cy="1935301"/>
          </a:xfrm>
          <a:prstGeom prst="rect">
            <a:avLst/>
          </a:prstGeom>
        </p:spPr>
      </p:pic>
      <p:sp>
        <p:nvSpPr>
          <p:cNvPr id="17" name="Rectangular Callout 16"/>
          <p:cNvSpPr/>
          <p:nvPr/>
        </p:nvSpPr>
        <p:spPr>
          <a:xfrm>
            <a:off x="3517727" y="5522822"/>
            <a:ext cx="4344125" cy="1335177"/>
          </a:xfrm>
          <a:prstGeom prst="wedgeRectCallout">
            <a:avLst>
              <a:gd name="adj1" fmla="val -66288"/>
              <a:gd name="adj2" fmla="val -2038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But Mr. C, why didn’t you tell us about these errors when we compiled?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8388626" y="5502233"/>
            <a:ext cx="3023028" cy="1236498"/>
          </a:xfrm>
          <a:prstGeom prst="wedgeRectCallout">
            <a:avLst>
              <a:gd name="adj1" fmla="val 36285"/>
              <a:gd name="adj2" fmla="val -1217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During compilation I only check if your grammar is correct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6043105" y="2445026"/>
            <a:ext cx="3418228" cy="1502416"/>
          </a:xfrm>
          <a:prstGeom prst="wedgeRectCallout">
            <a:avLst>
              <a:gd name="adj1" fmla="val 70886"/>
              <a:gd name="adj2" fmla="val 4119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errors we just saw are called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 errors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These are a kind of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runtime error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B93532A-5C70-4683-95B4-DE615FBE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 shortcut..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21A4BB3-0548-46E1-B222-D2E6119A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uiExpand="1" build="p" animBg="1"/>
      <p:bldP spid="20" grpId="0" animBg="1"/>
      <p:bldP spid="9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if we have mixed types in a formula? </a:t>
            </a:r>
          </a:p>
          <a:p>
            <a:endParaRPr lang="en-IN" dirty="0"/>
          </a:p>
          <a:p>
            <a:r>
              <a:rPr lang="en-IN" dirty="0"/>
              <a:t>Can typecast </a:t>
            </a:r>
            <a:r>
              <a:rPr lang="en-IN" dirty="0" err="1"/>
              <a:t>int</a:t>
            </a:r>
            <a:r>
              <a:rPr lang="en-IN" dirty="0"/>
              <a:t> to long</a:t>
            </a:r>
          </a:p>
          <a:p>
            <a:endParaRPr lang="en-IN" dirty="0"/>
          </a:p>
          <a:p>
            <a:r>
              <a:rPr lang="en-IN" dirty="0"/>
              <a:t>Can typecast long to </a:t>
            </a:r>
            <a:r>
              <a:rPr lang="en-IN" dirty="0" err="1"/>
              <a:t>int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334618" y="1000203"/>
            <a:ext cx="28573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 a = 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long c, b = 5;</a:t>
            </a:r>
          </a:p>
        </p:txBody>
      </p:sp>
      <p:sp>
        <p:nvSpPr>
          <p:cNvPr id="7" name="Rectangle 6"/>
          <p:cNvSpPr/>
          <p:nvPr/>
        </p:nvSpPr>
        <p:spPr>
          <a:xfrm>
            <a:off x="253353" y="2654633"/>
            <a:ext cx="27880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 = (long) a;</a:t>
            </a:r>
          </a:p>
        </p:txBody>
      </p:sp>
      <p:sp>
        <p:nvSpPr>
          <p:cNvPr id="8" name="Rectangle 7"/>
          <p:cNvSpPr/>
          <p:nvPr/>
        </p:nvSpPr>
        <p:spPr>
          <a:xfrm>
            <a:off x="253353" y="3810858"/>
            <a:ext cx="27880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 = (int) b;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918920" y="2654633"/>
            <a:ext cx="1858617" cy="904461"/>
            <a:chOff x="3286682" y="2292350"/>
            <a:chExt cx="1858617" cy="904461"/>
          </a:xfrm>
        </p:grpSpPr>
        <p:sp>
          <p:nvSpPr>
            <p:cNvPr id="10" name="Rounded Rectangle 9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53352" y="1498408"/>
            <a:ext cx="24699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 = a * b;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3165612" y="997042"/>
            <a:ext cx="5726715" cy="1231313"/>
          </a:xfrm>
          <a:prstGeom prst="wedgeRectCallout">
            <a:avLst>
              <a:gd name="adj1" fmla="val 71970"/>
              <a:gd name="adj2" fmla="val 10141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Hmm … An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being multiplied to a long. Let me take care to convert the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a long before performing the operation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64690" y="4988998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39547" y="610659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32219" y="498899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07076" y="6106598"/>
            <a:ext cx="4651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609381" y="498899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984238" y="6106598"/>
            <a:ext cx="4379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429706" y="498899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18485" y="4988998"/>
            <a:ext cx="1214175" cy="1117600"/>
          </a:xfrm>
          <a:prstGeom prst="rect">
            <a:avLst/>
          </a:prstGeom>
          <a:solidFill>
            <a:schemeClr val="accent4">
              <a:alpha val="50000"/>
            </a:schemeClr>
          </a:solidFill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9547" y="517521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40287" y="517521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5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39547" y="517521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44277" y="5175213"/>
            <a:ext cx="751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37849" y="5175213"/>
            <a:ext cx="787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4527832" y="4729660"/>
            <a:ext cx="6456406" cy="1110790"/>
          </a:xfrm>
          <a:prstGeom prst="wedgeRectCallout">
            <a:avLst>
              <a:gd name="adj1" fmla="val 59249"/>
              <a:gd name="adj2" fmla="val -1608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general, we should typecast weaker types like int into more powerful types like long and float that can store larger numbers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5416655" y="2753503"/>
            <a:ext cx="3917963" cy="1551277"/>
          </a:xfrm>
          <a:prstGeom prst="wedgeRectCallout">
            <a:avLst>
              <a:gd name="adj1" fmla="val 68446"/>
              <a:gd name="adj2" fmla="val -2616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careful! If b was storing a very large integer that won’t fit into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this typecast will cause errors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BF2C4B1-42B0-49A3-8246-F26182F8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Mixed Type Operations (Already Saw Some Cases)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A76FD26B-83FF-4756-9095-78D4A1C5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7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0.24297 1.85185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0.13099 1.85185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8" grpId="0"/>
      <p:bldP spid="18" grpId="0"/>
      <p:bldP spid="20" grpId="0" animBg="1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9" grpId="0" animBg="1"/>
      <p:bldP spid="33" grpId="0"/>
      <p:bldP spid="34" grpId="0"/>
      <p:bldP spid="37" grpId="0"/>
      <p:bldP spid="37" grpId="1"/>
      <p:bldP spid="38" grpId="0"/>
      <p:bldP spid="39" grpId="0"/>
      <p:bldP spid="39" grpId="1"/>
      <p:bldP spid="14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Arithmetic on char data type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Recall that each char is associated with an integer value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Example: char ‘A’ to ’Z’ are associated with integers 65 to 90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Refer to the ASCII table shown in last lecture’s slides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Note: signed char range is -128 to 127, unsigned char range is 0 to 255</a:t>
            </a: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112D68D-F415-4E50-958B-177806F182A1}"/>
              </a:ext>
            </a:extLst>
          </p:cNvPr>
          <p:cNvSpPr txBox="1">
            <a:spLocks/>
          </p:cNvSpPr>
          <p:nvPr/>
        </p:nvSpPr>
        <p:spPr>
          <a:xfrm>
            <a:off x="198203" y="3581400"/>
            <a:ext cx="3611797" cy="3160462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i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= ‘B’ -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‘A’ + 2;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(“x = %d\n”, a);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char y = 68;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(“y = 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c”,y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CC5B4EC-6A6C-444C-8880-BBE69CA3B1FD}"/>
              </a:ext>
            </a:extLst>
          </p:cNvPr>
          <p:cNvSpPr/>
          <p:nvPr/>
        </p:nvSpPr>
        <p:spPr>
          <a:xfrm>
            <a:off x="2895600" y="4267200"/>
            <a:ext cx="457200" cy="457200"/>
          </a:xfrm>
          <a:prstGeom prst="wedgeRectCallout">
            <a:avLst>
              <a:gd name="adj1" fmla="val -110756"/>
              <a:gd name="adj2" fmla="val 8420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AE106E6-FA5A-4411-807A-68AE9187A32A}"/>
              </a:ext>
            </a:extLst>
          </p:cNvPr>
          <p:cNvSpPr/>
          <p:nvPr/>
        </p:nvSpPr>
        <p:spPr>
          <a:xfrm>
            <a:off x="2652822" y="5047331"/>
            <a:ext cx="623777" cy="457200"/>
          </a:xfrm>
          <a:prstGeom prst="wedgeRectCallout">
            <a:avLst>
              <a:gd name="adj1" fmla="val -110756"/>
              <a:gd name="adj2" fmla="val 8420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B45EAE23-FC52-4B35-9BB2-1BBB82949DDB}"/>
              </a:ext>
            </a:extLst>
          </p:cNvPr>
          <p:cNvSpPr txBox="1">
            <a:spLocks/>
          </p:cNvSpPr>
          <p:nvPr/>
        </p:nvSpPr>
        <p:spPr>
          <a:xfrm>
            <a:off x="4213901" y="3581400"/>
            <a:ext cx="7901899" cy="3160462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char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 = 128;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(“x = %d\n”, x);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char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y = -130;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(“y = %d\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n”,y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FC18639F-0DE8-4387-B7E8-A775C7EF7166}"/>
              </a:ext>
            </a:extLst>
          </p:cNvPr>
          <p:cNvSpPr/>
          <p:nvPr/>
        </p:nvSpPr>
        <p:spPr>
          <a:xfrm>
            <a:off x="7239000" y="4267200"/>
            <a:ext cx="914400" cy="457200"/>
          </a:xfrm>
          <a:prstGeom prst="wedgeRectCallout">
            <a:avLst>
              <a:gd name="adj1" fmla="val -110756"/>
              <a:gd name="adj2" fmla="val 8420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-128 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4BC4C2B-5006-468D-9ED9-72BC2AADE2E8}"/>
              </a:ext>
            </a:extLst>
          </p:cNvPr>
          <p:cNvSpPr/>
          <p:nvPr/>
        </p:nvSpPr>
        <p:spPr>
          <a:xfrm>
            <a:off x="7086600" y="5047331"/>
            <a:ext cx="914400" cy="457200"/>
          </a:xfrm>
          <a:prstGeom prst="wedgeRectCallout">
            <a:avLst>
              <a:gd name="adj1" fmla="val -110756"/>
              <a:gd name="adj2" fmla="val 84206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126 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64D56F86-F671-40DA-ACA4-8E582E129AE7}"/>
              </a:ext>
            </a:extLst>
          </p:cNvPr>
          <p:cNvSpPr/>
          <p:nvPr/>
        </p:nvSpPr>
        <p:spPr>
          <a:xfrm>
            <a:off x="8229600" y="3657600"/>
            <a:ext cx="2057400" cy="609600"/>
          </a:xfrm>
          <a:prstGeom prst="wedgeRectCallout">
            <a:avLst>
              <a:gd name="adj1" fmla="val -49903"/>
              <a:gd name="adj2" fmla="val 72965"/>
            </a:avLst>
          </a:prstGeom>
          <a:solidFill>
            <a:srgbClr val="D0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First number from the negative side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640265E7-89A7-4FF9-97EB-9B084FD6D3CF}"/>
              </a:ext>
            </a:extLst>
          </p:cNvPr>
          <p:cNvSpPr/>
          <p:nvPr/>
        </p:nvSpPr>
        <p:spPr>
          <a:xfrm>
            <a:off x="8217580" y="4663019"/>
            <a:ext cx="2286000" cy="609600"/>
          </a:xfrm>
          <a:prstGeom prst="wedgeRectCallout">
            <a:avLst>
              <a:gd name="adj1" fmla="val -60377"/>
              <a:gd name="adj2" fmla="val 49709"/>
            </a:avLst>
          </a:prstGeom>
          <a:solidFill>
            <a:srgbClr val="D0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Second number from the positive side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18CD73-AA6E-49B2-9FBB-88C640B0F6E9}"/>
              </a:ext>
            </a:extLst>
          </p:cNvPr>
          <p:cNvSpPr/>
          <p:nvPr/>
        </p:nvSpPr>
        <p:spPr>
          <a:xfrm>
            <a:off x="5181600" y="6096000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128 and -130 are out of the range of signed char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34C943-1D34-4947-B060-403BDB7816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111" y="5339727"/>
            <a:ext cx="1323475" cy="1323475"/>
          </a:xfrm>
          <a:prstGeom prst="rect">
            <a:avLst/>
          </a:prstGeom>
        </p:spPr>
      </p:pic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5188C202-0BA0-44FD-82B9-86C7374C5E35}"/>
              </a:ext>
            </a:extLst>
          </p:cNvPr>
          <p:cNvSpPr/>
          <p:nvPr/>
        </p:nvSpPr>
        <p:spPr>
          <a:xfrm>
            <a:off x="9279236" y="5495466"/>
            <a:ext cx="1323475" cy="1057734"/>
          </a:xfrm>
          <a:prstGeom prst="wedgeRectCallout">
            <a:avLst>
              <a:gd name="adj1" fmla="val 79326"/>
              <a:gd name="adj2" fmla="val 283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What if x and y are </a:t>
            </a:r>
            <a:r>
              <a:rPr lang="en-IN" dirty="0">
                <a:solidFill>
                  <a:srgbClr val="FF0000"/>
                </a:solidFill>
              </a:rPr>
              <a:t>unsigned char </a:t>
            </a:r>
            <a:r>
              <a:rPr lang="en-IN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75E70E-9D3A-449A-B2EE-3C54C7CFC3FA}"/>
              </a:ext>
            </a:extLst>
          </p:cNvPr>
          <p:cNvGrpSpPr/>
          <p:nvPr/>
        </p:nvGrpSpPr>
        <p:grpSpPr>
          <a:xfrm>
            <a:off x="10720159" y="4545454"/>
            <a:ext cx="1406551" cy="609600"/>
            <a:chOff x="3286682" y="2292350"/>
            <a:chExt cx="1858617" cy="904461"/>
          </a:xfrm>
        </p:grpSpPr>
        <p:sp>
          <p:nvSpPr>
            <p:cNvPr id="31" name="Rounded Rectangle 10">
              <a:extLst>
                <a:ext uri="{FF2B5EF4-FFF2-40B4-BE49-F238E27FC236}">
                  <a16:creationId xmlns:a16="http://schemas.microsoft.com/office/drawing/2014/main" id="{B6E47D0C-494D-43E7-9706-CD2C5A03E4FD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05CFB6-BEF1-4D1C-B345-B71C6E814E21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781D253-E462-4A0A-8ECD-50A1014E315D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EB4D903C-C866-4A0D-99A0-9C10AD7DAA26}"/>
              </a:ext>
            </a:extLst>
          </p:cNvPr>
          <p:cNvSpPr/>
          <p:nvPr/>
        </p:nvSpPr>
        <p:spPr>
          <a:xfrm>
            <a:off x="10807805" y="2833227"/>
            <a:ext cx="1323475" cy="1057734"/>
          </a:xfrm>
          <a:prstGeom prst="wedgeRectCallout">
            <a:avLst>
              <a:gd name="adj1" fmla="val -5832"/>
              <a:gd name="adj2" fmla="val 1067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Try in </a:t>
            </a:r>
            <a:r>
              <a:rPr lang="en-IN" dirty="0" err="1">
                <a:solidFill>
                  <a:schemeClr val="tx1"/>
                </a:solidFill>
              </a:rPr>
              <a:t>Prutor</a:t>
            </a:r>
            <a:r>
              <a:rPr lang="en-IN" dirty="0">
                <a:solidFill>
                  <a:schemeClr val="tx1"/>
                </a:solidFill>
              </a:rPr>
              <a:t> and see yourself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B836D3-D02D-47F6-B759-D1915381BD37}"/>
              </a:ext>
            </a:extLst>
          </p:cNvPr>
          <p:cNvSpPr/>
          <p:nvPr/>
        </p:nvSpPr>
        <p:spPr>
          <a:xfrm>
            <a:off x="7902435" y="562283"/>
            <a:ext cx="3993693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Note: When printing a char using </a:t>
            </a:r>
            <a:r>
              <a:rPr lang="en-IN" dirty="0" err="1">
                <a:solidFill>
                  <a:srgbClr val="FFFF00"/>
                </a:solidFill>
              </a:rPr>
              <a:t>printf</a:t>
            </a:r>
            <a:r>
              <a:rPr lang="en-IN" dirty="0"/>
              <a:t>, the quote symbols ‘ ‘ are not shown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69EDDE-CCED-4B96-BA69-FA714328BD1F}"/>
              </a:ext>
            </a:extLst>
          </p:cNvPr>
          <p:cNvSpPr/>
          <p:nvPr/>
        </p:nvSpPr>
        <p:spPr>
          <a:xfrm>
            <a:off x="9372600" y="1278772"/>
            <a:ext cx="2693966" cy="9747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Note: When giving char input for </a:t>
            </a:r>
            <a:r>
              <a:rPr lang="en-IN" dirty="0" err="1">
                <a:solidFill>
                  <a:srgbClr val="FFFF00"/>
                </a:solidFill>
              </a:rPr>
              <a:t>scanf</a:t>
            </a:r>
            <a:r>
              <a:rPr lang="en-IN" dirty="0"/>
              <a:t>, we don’t type the quote symbols ‘ ‘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0BB653F9-480D-4C72-8E28-1368DA69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26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3" grpId="0" animBg="1"/>
      <p:bldP spid="17" grpId="0" animBg="1"/>
      <p:bldP spid="18" grpId="0" uiExpand="1" build="p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34" grpId="0" animBg="1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Arithmetic on char data type: More Examples</a:t>
            </a:r>
          </a:p>
        </p:txBody>
      </p:sp>
      <p:sp>
        <p:nvSpPr>
          <p:cNvPr id="26" name="Vertical Scroll 6">
            <a:extLst>
              <a:ext uri="{FF2B5EF4-FFF2-40B4-BE49-F238E27FC236}">
                <a16:creationId xmlns:a16="http://schemas.microsoft.com/office/drawing/2014/main" id="{BE51CC53-7203-4D8C-A0C1-8A7624F5D723}"/>
              </a:ext>
            </a:extLst>
          </p:cNvPr>
          <p:cNvSpPr/>
          <p:nvPr/>
        </p:nvSpPr>
        <p:spPr bwMode="auto">
          <a:xfrm>
            <a:off x="984979" y="2133600"/>
            <a:ext cx="4648200" cy="2209800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("%d\n", 'A');</a:t>
            </a:r>
          </a:p>
          <a:p>
            <a:r>
              <a:rPr lang="en-US" sz="2800" dirty="0" err="1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("%d\n", '7');</a:t>
            </a:r>
          </a:p>
          <a:p>
            <a:r>
              <a:rPr lang="en-US" sz="2800" dirty="0" err="1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("%c\n", 70);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printf</a:t>
            </a:r>
            <a:r>
              <a:rPr lang="en-US" sz="2800" dirty="0">
                <a:solidFill>
                  <a:srgbClr val="FF0000"/>
                </a:solidFill>
              </a:rPr>
              <a:t>("%c\n", 321);</a:t>
            </a:r>
          </a:p>
        </p:txBody>
      </p:sp>
      <p:sp>
        <p:nvSpPr>
          <p:cNvPr id="27" name="Folded Corner 7">
            <a:extLst>
              <a:ext uri="{FF2B5EF4-FFF2-40B4-BE49-F238E27FC236}">
                <a16:creationId xmlns:a16="http://schemas.microsoft.com/office/drawing/2014/main" id="{AD44F990-2100-481D-9C69-1CCC1B233782}"/>
              </a:ext>
            </a:extLst>
          </p:cNvPr>
          <p:cNvSpPr/>
          <p:nvPr/>
        </p:nvSpPr>
        <p:spPr bwMode="auto">
          <a:xfrm>
            <a:off x="6019800" y="2133600"/>
            <a:ext cx="2819400" cy="137160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65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55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F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CEB2D84-3E0A-4855-AE8E-2AAB1B3BD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Keep in mind that char and int are </a:t>
            </a:r>
            <a:r>
              <a:rPr lang="en-GB" dirty="0">
                <a:solidFill>
                  <a:srgbClr val="0000FF"/>
                </a:solidFill>
                <a:latin typeface="Garamond" panose="02020404030301010803" pitchFamily="18" charset="0"/>
              </a:rPr>
              <a:t>inter-convertible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A0E14B-E2B2-43CD-B9BA-6E2860324E77}"/>
              </a:ext>
            </a:extLst>
          </p:cNvPr>
          <p:cNvSpPr/>
          <p:nvPr/>
        </p:nvSpPr>
        <p:spPr>
          <a:xfrm>
            <a:off x="5676900" y="3701321"/>
            <a:ext cx="3505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321 is out of range of signed char (and even unsigned char)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E60367C-55F6-461A-9730-15DFE9DBC3E1}"/>
              </a:ext>
            </a:extLst>
          </p:cNvPr>
          <p:cNvSpPr/>
          <p:nvPr/>
        </p:nvSpPr>
        <p:spPr>
          <a:xfrm>
            <a:off x="5105400" y="3853721"/>
            <a:ext cx="5715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62328E2D-DCFC-46E3-8365-58B6DCD7BB50}"/>
              </a:ext>
            </a:extLst>
          </p:cNvPr>
          <p:cNvSpPr/>
          <p:nvPr/>
        </p:nvSpPr>
        <p:spPr>
          <a:xfrm>
            <a:off x="9797321" y="3472721"/>
            <a:ext cx="1874640" cy="762000"/>
          </a:xfrm>
          <a:prstGeom prst="wedgeRectCallout">
            <a:avLst>
              <a:gd name="adj1" fmla="val -89017"/>
              <a:gd name="adj2" fmla="val 223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Try in </a:t>
            </a:r>
            <a:r>
              <a:rPr lang="en-IN" dirty="0" err="1">
                <a:solidFill>
                  <a:schemeClr val="tx1"/>
                </a:solidFill>
              </a:rPr>
              <a:t>Prutor</a:t>
            </a:r>
            <a:r>
              <a:rPr lang="en-IN" dirty="0">
                <a:solidFill>
                  <a:schemeClr val="tx1"/>
                </a:solidFill>
              </a:rPr>
              <a:t> and see what happens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DD622EC-8491-47E8-924D-622C0D55CFB5}"/>
              </a:ext>
            </a:extLst>
          </p:cNvPr>
          <p:cNvGrpSpPr/>
          <p:nvPr/>
        </p:nvGrpSpPr>
        <p:grpSpPr>
          <a:xfrm>
            <a:off x="10040924" y="1302659"/>
            <a:ext cx="1406551" cy="609600"/>
            <a:chOff x="3286682" y="2292350"/>
            <a:chExt cx="1858617" cy="904461"/>
          </a:xfrm>
        </p:grpSpPr>
        <p:sp>
          <p:nvSpPr>
            <p:cNvPr id="39" name="Rounded Rectangle 10">
              <a:extLst>
                <a:ext uri="{FF2B5EF4-FFF2-40B4-BE49-F238E27FC236}">
                  <a16:creationId xmlns:a16="http://schemas.microsoft.com/office/drawing/2014/main" id="{84BE6AC1-6111-43E9-845E-569B8B0795B5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4FC3B3A-4DEE-4083-8C23-D22FBF813767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337E918-9153-41E0-901B-598F884CADD9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A5B48D39-AAE0-4230-834D-8A45C679E794}"/>
              </a:ext>
            </a:extLst>
          </p:cNvPr>
          <p:cNvSpPr/>
          <p:nvPr/>
        </p:nvSpPr>
        <p:spPr>
          <a:xfrm>
            <a:off x="9128908" y="2180765"/>
            <a:ext cx="2819400" cy="1113487"/>
          </a:xfrm>
          <a:prstGeom prst="wedgeRectCallout">
            <a:avLst>
              <a:gd name="adj1" fmla="val 5958"/>
              <a:gd name="adj2" fmla="val -771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So if you want, I can use/print a char as int and int as char (</a:t>
            </a:r>
            <a:r>
              <a:rPr lang="en-IN" dirty="0">
                <a:solidFill>
                  <a:srgbClr val="0000FF"/>
                </a:solidFill>
              </a:rPr>
              <a:t>within char limits of course </a:t>
            </a: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" name="Vertical Scroll 6">
            <a:extLst>
              <a:ext uri="{FF2B5EF4-FFF2-40B4-BE49-F238E27FC236}">
                <a16:creationId xmlns:a16="http://schemas.microsoft.com/office/drawing/2014/main" id="{62764DA0-0894-4E56-BBAC-E1816477020D}"/>
              </a:ext>
            </a:extLst>
          </p:cNvPr>
          <p:cNvSpPr/>
          <p:nvPr/>
        </p:nvSpPr>
        <p:spPr bwMode="auto">
          <a:xfrm>
            <a:off x="838200" y="4616970"/>
            <a:ext cx="5105400" cy="1981200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800" dirty="0" err="1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("%c\n", ‘C’+5);</a:t>
            </a:r>
          </a:p>
          <a:p>
            <a:r>
              <a:rPr lang="en-US" sz="2800" dirty="0" err="1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("%c\n", ‘D’ - ‘A’ + ‘a’ );</a:t>
            </a:r>
          </a:p>
          <a:p>
            <a:r>
              <a:rPr lang="en-US" sz="2800" dirty="0" err="1">
                <a:solidFill>
                  <a:schemeClr val="accent4"/>
                </a:solidFill>
              </a:rPr>
              <a:t>printf</a:t>
            </a:r>
            <a:r>
              <a:rPr lang="en-US" sz="2800" dirty="0">
                <a:solidFill>
                  <a:schemeClr val="accent4"/>
                </a:solidFill>
              </a:rPr>
              <a:t>("%d\n", ‘3’ + 2);</a:t>
            </a:r>
          </a:p>
        </p:txBody>
      </p:sp>
      <p:sp>
        <p:nvSpPr>
          <p:cNvPr id="44" name="Folded Corner 7">
            <a:extLst>
              <a:ext uri="{FF2B5EF4-FFF2-40B4-BE49-F238E27FC236}">
                <a16:creationId xmlns:a16="http://schemas.microsoft.com/office/drawing/2014/main" id="{497F5D7A-1904-4023-9E55-80B85868DEF2}"/>
              </a:ext>
            </a:extLst>
          </p:cNvPr>
          <p:cNvSpPr/>
          <p:nvPr/>
        </p:nvSpPr>
        <p:spPr bwMode="auto">
          <a:xfrm>
            <a:off x="6064370" y="4693170"/>
            <a:ext cx="2895600" cy="1600200"/>
          </a:xfrm>
          <a:prstGeom prst="foldedCorner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Output: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H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d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53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A380FF9-9DE4-42D2-A5D0-60B0DD429EB1}"/>
              </a:ext>
            </a:extLst>
          </p:cNvPr>
          <p:cNvGrpSpPr/>
          <p:nvPr/>
        </p:nvGrpSpPr>
        <p:grpSpPr>
          <a:xfrm>
            <a:off x="10009889" y="4879062"/>
            <a:ext cx="1406551" cy="609600"/>
            <a:chOff x="3286682" y="2292350"/>
            <a:chExt cx="1858617" cy="904461"/>
          </a:xfrm>
        </p:grpSpPr>
        <p:sp>
          <p:nvSpPr>
            <p:cNvPr id="46" name="Rounded Rectangle 10">
              <a:extLst>
                <a:ext uri="{FF2B5EF4-FFF2-40B4-BE49-F238E27FC236}">
                  <a16:creationId xmlns:a16="http://schemas.microsoft.com/office/drawing/2014/main" id="{45060371-2620-42CA-B1CC-D7CECA6F860F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5AAA791-9822-42D0-BEF2-4319EA466B2F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7A5110F-5746-47A2-ABDC-FAFC7E89D6FC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C4ECB66C-9C1F-4794-95C3-1E9D219BC6FD}"/>
              </a:ext>
            </a:extLst>
          </p:cNvPr>
          <p:cNvSpPr/>
          <p:nvPr/>
        </p:nvSpPr>
        <p:spPr>
          <a:xfrm>
            <a:off x="9097873" y="5757169"/>
            <a:ext cx="2605892" cy="867234"/>
          </a:xfrm>
          <a:prstGeom prst="wedgeRectCallout">
            <a:avLst>
              <a:gd name="adj1" fmla="val -1220"/>
              <a:gd name="adj2" fmla="val -791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* and / are also valid but should avoid with char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D97C1-739E-42A8-B687-2DB04720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4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6" grpId="0" animBg="1"/>
      <p:bldP spid="37" grpId="0" animBg="1"/>
      <p:bldP spid="42" grpId="0" animBg="1"/>
      <p:bldP spid="43" grpId="0" animBg="1"/>
      <p:bldP spid="44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really nice library of lots of mathematical functions</a:t>
            </a:r>
          </a:p>
          <a:p>
            <a:r>
              <a:rPr lang="en-US" dirty="0"/>
              <a:t>abs(x): absolute value of integer x</a:t>
            </a:r>
          </a:p>
          <a:p>
            <a:r>
              <a:rPr lang="en-IN" dirty="0" err="1"/>
              <a:t>fabs</a:t>
            </a:r>
            <a:r>
              <a:rPr lang="en-IN" dirty="0"/>
              <a:t>(x): absolute value of x if x is float or double</a:t>
            </a:r>
          </a:p>
          <a:p>
            <a:r>
              <a:rPr lang="en-IN" dirty="0"/>
              <a:t>ceil(x): ceiling function (smallest integer greater than x)</a:t>
            </a:r>
          </a:p>
          <a:p>
            <a:r>
              <a:rPr lang="en-IN" dirty="0"/>
              <a:t>floor(x): floor function (largest integer smaller than x)</a:t>
            </a:r>
            <a:endParaRPr lang="en-US" dirty="0"/>
          </a:p>
          <a:p>
            <a:r>
              <a:rPr lang="en-US" dirty="0"/>
              <a:t>log</a:t>
            </a:r>
            <a:r>
              <a:rPr lang="en-IN" dirty="0"/>
              <a:t>(x): logarithm of x (do not give negative value of x)</a:t>
            </a:r>
            <a:endParaRPr lang="en-US" dirty="0"/>
          </a:p>
          <a:p>
            <a:r>
              <a:rPr lang="en-US" dirty="0"/>
              <a:t>pow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): x to the power y (both doubles – typecast if </a:t>
            </a:r>
            <a:r>
              <a:rPr lang="en-IN" dirty="0" err="1"/>
              <a:t>int</a:t>
            </a:r>
            <a:r>
              <a:rPr lang="en-IN" dirty="0"/>
              <a:t>)</a:t>
            </a:r>
            <a:endParaRPr lang="en-US" dirty="0"/>
          </a:p>
          <a:p>
            <a:r>
              <a:rPr lang="en-US" dirty="0" err="1"/>
              <a:t>sqrt</a:t>
            </a:r>
            <a:r>
              <a:rPr lang="en-IN" dirty="0"/>
              <a:t>(x): square root of double x (typecast if not double)</a:t>
            </a:r>
          </a:p>
          <a:p>
            <a:r>
              <a:rPr lang="en-IN" dirty="0"/>
              <a:t>cos(x), sin(x), tan(x) </a:t>
            </a:r>
            <a:r>
              <a:rPr lang="en-IN" dirty="0" err="1"/>
              <a:t>etc</a:t>
            </a:r>
            <a:r>
              <a:rPr lang="en-IN" dirty="0"/>
              <a:t> are also present – explore!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48E5BC-859E-4FE7-9B83-EC0643C6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math.h</a:t>
            </a:r>
            <a:endParaRPr lang="en-IN" sz="4800" dirty="0">
              <a:solidFill>
                <a:srgbClr val="4117A9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1B62D8-0998-4FAE-8C5A-153BFCD0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2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seen quite a few math operators till now</a:t>
            </a:r>
          </a:p>
          <a:p>
            <a:pPr lvl="1"/>
            <a:r>
              <a:rPr lang="en-IN" dirty="0"/>
              <a:t>+, -, *, /, %</a:t>
            </a:r>
          </a:p>
          <a:p>
            <a:r>
              <a:rPr lang="en-IN" dirty="0"/>
              <a:t>All take two numbers and give one number as answer</a:t>
            </a:r>
          </a:p>
          <a:p>
            <a:pPr lvl="1"/>
            <a:r>
              <a:rPr lang="en-IN" dirty="0"/>
              <a:t>Called </a:t>
            </a:r>
            <a:r>
              <a:rPr lang="en-IN" i="1" dirty="0"/>
              <a:t>binary operators </a:t>
            </a:r>
            <a:r>
              <a:rPr lang="en-IN" dirty="0"/>
              <a:t>for this reason. Binary = two</a:t>
            </a:r>
          </a:p>
          <a:p>
            <a:r>
              <a:rPr lang="en-IN" dirty="0"/>
              <a:t>Many </a:t>
            </a:r>
            <a:r>
              <a:rPr lang="en-IN" i="1" dirty="0"/>
              <a:t>unary operators</a:t>
            </a:r>
            <a:r>
              <a:rPr lang="en-IN" dirty="0"/>
              <a:t> also exist</a:t>
            </a:r>
          </a:p>
          <a:p>
            <a:pPr lvl="1"/>
            <a:r>
              <a:rPr lang="en-IN" dirty="0"/>
              <a:t>Have seen two till now:</a:t>
            </a:r>
          </a:p>
          <a:p>
            <a:pPr lvl="1"/>
            <a:r>
              <a:rPr lang="en-IN" dirty="0"/>
              <a:t>Unary negation </a:t>
            </a:r>
            <a:r>
              <a:rPr lang="en-IN" dirty="0" err="1"/>
              <a:t>int</a:t>
            </a:r>
            <a:r>
              <a:rPr lang="en-IN" dirty="0"/>
              <a:t> a = -21; b = -a;</a:t>
            </a:r>
          </a:p>
          <a:p>
            <a:pPr lvl="1"/>
            <a:r>
              <a:rPr lang="en-IN" dirty="0"/>
              <a:t>Typecasting c = (</a:t>
            </a:r>
            <a:r>
              <a:rPr lang="en-IN" dirty="0" err="1"/>
              <a:t>int</a:t>
            </a:r>
            <a:r>
              <a:rPr lang="en-IN" dirty="0"/>
              <a:t>) a;</a:t>
            </a:r>
          </a:p>
          <a:p>
            <a:r>
              <a:rPr lang="en-IN" dirty="0"/>
              <a:t>Will see several more operators in the next class</a:t>
            </a:r>
          </a:p>
          <a:p>
            <a:r>
              <a:rPr lang="en-IN" dirty="0"/>
              <a:t>Also will start expanding our programming power</a:t>
            </a:r>
          </a:p>
          <a:p>
            <a:pPr lvl="1"/>
            <a:r>
              <a:rPr lang="en-IN" dirty="0"/>
              <a:t>Conditional statements and relational operators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8F327DF-CAA0-4A79-9D00-7263BF86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Operators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66EE93-BE2D-4932-A311-4D85DF4E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3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Announcements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Lab today for B10, B11, B12, B14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Lecture slides are posted by 6pm on the day of lecture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Visit the course website regularly</a:t>
            </a:r>
          </a:p>
          <a:p>
            <a:pPr marL="457200" lvl="1" indent="0">
              <a:buNone/>
            </a:pPr>
            <a:endParaRPr lang="en-GB" sz="3200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Advanced Track screening test exam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200" dirty="0">
                <a:latin typeface="Garamond" panose="02020404030301010803" pitchFamily="18" charset="0"/>
              </a:rPr>
              <a:t>Saturday, August 10, 4pm – 6pm (NCL, Linux Lab)</a:t>
            </a: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8CA183-953F-4935-8C55-7B072101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8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Previous class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111252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Looked at </a:t>
            </a:r>
            <a:r>
              <a:rPr lang="en-GB" dirty="0" err="1">
                <a:latin typeface="Garamond" panose="02020404030301010803" pitchFamily="18" charset="0"/>
              </a:rPr>
              <a:t>scanf</a:t>
            </a:r>
            <a:r>
              <a:rPr lang="en-GB" dirty="0">
                <a:latin typeface="Garamond" panose="02020404030301010803" pitchFamily="18" charset="0"/>
              </a:rPr>
              <a:t> and the way it 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Garamond" panose="02020404030301010803" pitchFamily="18" charset="0"/>
              </a:rPr>
              <a:t>Looked at various data types </a:t>
            </a:r>
            <a:r>
              <a:rPr lang="en-GB" dirty="0">
                <a:latin typeface="Garamond" panose="02020404030301010803" pitchFamily="18" charset="0"/>
              </a:rPr>
              <a:t>in C</a:t>
            </a:r>
            <a:endParaRPr lang="en-GB" sz="3200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int</a:t>
            </a:r>
            <a:r>
              <a:rPr lang="en-GB" dirty="0">
                <a:latin typeface="Garamond" panose="02020404030301010803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float</a:t>
            </a:r>
            <a:r>
              <a:rPr lang="en-GB" dirty="0">
                <a:latin typeface="Garamond" panose="02020404030301010803" pitchFamily="18" charset="0"/>
              </a:rPr>
              <a:t> and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double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char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Looked at </a:t>
            </a:r>
            <a:r>
              <a:rPr lang="en-GB" b="1" dirty="0">
                <a:latin typeface="Garamond" panose="02020404030301010803" pitchFamily="18" charset="0"/>
              </a:rPr>
              <a:t>modifiers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Garamond" panose="02020404030301010803" pitchFamily="18" charset="0"/>
              </a:rPr>
              <a:t>signed</a:t>
            </a:r>
            <a:r>
              <a:rPr lang="en-GB" dirty="0">
                <a:latin typeface="Garamond" panose="02020404030301010803" pitchFamily="18" charset="0"/>
              </a:rPr>
              <a:t> and </a:t>
            </a:r>
            <a:r>
              <a:rPr lang="en-GB" dirty="0">
                <a:solidFill>
                  <a:srgbClr val="0000FF"/>
                </a:solidFill>
                <a:latin typeface="Garamond" panose="02020404030301010803" pitchFamily="18" charset="0"/>
              </a:rPr>
              <a:t>unsigned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Garamond" panose="02020404030301010803" pitchFamily="18" charset="0"/>
              </a:rPr>
              <a:t>long</a:t>
            </a:r>
            <a:r>
              <a:rPr lang="en-GB" dirty="0">
                <a:latin typeface="Garamond" panose="02020404030301010803" pitchFamily="18" charset="0"/>
              </a:rPr>
              <a:t> and </a:t>
            </a:r>
            <a:r>
              <a:rPr lang="en-GB" dirty="0">
                <a:solidFill>
                  <a:srgbClr val="0000FF"/>
                </a:solidFill>
                <a:latin typeface="Garamond" panose="02020404030301010803" pitchFamily="18" charset="0"/>
              </a:rPr>
              <a:t>short</a:t>
            </a: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D852D2-641B-48BA-816D-A57D8289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56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Both </a:t>
            </a:r>
            <a:r>
              <a:rPr lang="en-IN" dirty="0">
                <a:solidFill>
                  <a:srgbClr val="FF0000"/>
                </a:solidFill>
              </a:rPr>
              <a:t>%f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%lf </a:t>
            </a:r>
            <a:r>
              <a:rPr lang="en-IN" dirty="0"/>
              <a:t>work for float and double</a:t>
            </a:r>
          </a:p>
          <a:p>
            <a:r>
              <a:rPr lang="en-IN" dirty="0"/>
              <a:t>For long double, </a:t>
            </a:r>
            <a:r>
              <a:rPr lang="en-IN" dirty="0">
                <a:solidFill>
                  <a:srgbClr val="FF0000"/>
                </a:solidFill>
              </a:rPr>
              <a:t>%Lf </a:t>
            </a:r>
            <a:r>
              <a:rPr lang="en-IN" dirty="0"/>
              <a:t>needed</a:t>
            </a:r>
          </a:p>
          <a:p>
            <a:r>
              <a:rPr lang="en-IN" dirty="0"/>
              <a:t>Can use </a:t>
            </a:r>
            <a:r>
              <a:rPr lang="en-IN" dirty="0">
                <a:solidFill>
                  <a:srgbClr val="FF0000"/>
                </a:solidFill>
              </a:rPr>
              <a:t>%e</a:t>
            </a:r>
            <a:r>
              <a:rPr lang="en-IN" dirty="0"/>
              <a:t> if want answer in </a:t>
            </a:r>
            <a:r>
              <a:rPr lang="en-IN" dirty="0">
                <a:solidFill>
                  <a:srgbClr val="FF0000"/>
                </a:solidFill>
              </a:rPr>
              <a:t>exponential notation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6B6E2E5-F94F-45EA-8FD3-EC08A06E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" y="278032"/>
            <a:ext cx="12020862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revisit: Printing of float/double</a:t>
            </a: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3091070"/>
            <a:ext cx="5563247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double a = 123.4567;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(“Value of a = %f”, 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3353" y="2102477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Content Placeholder 10"/>
          <p:cNvSpPr txBox="1">
            <a:spLocks/>
          </p:cNvSpPr>
          <p:nvPr/>
        </p:nvSpPr>
        <p:spPr>
          <a:xfrm>
            <a:off x="6290435" y="3091070"/>
            <a:ext cx="5563247" cy="3607903"/>
          </a:xfrm>
          <a:prstGeom prst="roundRect">
            <a:avLst>
              <a:gd name="adj" fmla="val 8843"/>
            </a:avLst>
          </a:prstGeom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double a = 123.4567;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(“Value of a = %e”, a);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   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290435" y="2120669"/>
            <a:ext cx="1858617" cy="904461"/>
            <a:chOff x="3286682" y="2292350"/>
            <a:chExt cx="1858617" cy="904461"/>
          </a:xfrm>
        </p:grpSpPr>
        <p:sp>
          <p:nvSpPr>
            <p:cNvPr id="13" name="Rounded Rectangle 12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6" name="Rectangular Callout 15"/>
          <p:cNvSpPr/>
          <p:nvPr/>
        </p:nvSpPr>
        <p:spPr>
          <a:xfrm>
            <a:off x="6564313" y="1221605"/>
            <a:ext cx="4005334" cy="577396"/>
          </a:xfrm>
          <a:prstGeom prst="wedgeRectCallout">
            <a:avLst>
              <a:gd name="adj1" fmla="val -54428"/>
              <a:gd name="adj2" fmla="val 1290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of a = 1.234567e+02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1807280" y="1195755"/>
            <a:ext cx="3668968" cy="577396"/>
          </a:xfrm>
          <a:prstGeom prst="wedgeRectCallout">
            <a:avLst>
              <a:gd name="adj1" fmla="val -66349"/>
              <a:gd name="adj2" fmla="val 12384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of a = 123.456700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299" y="-54975"/>
            <a:ext cx="1958566" cy="1958566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6480313" y="102579"/>
            <a:ext cx="3448881" cy="1009044"/>
          </a:xfrm>
          <a:prstGeom prst="wedgeRectCallout">
            <a:avLst>
              <a:gd name="adj1" fmla="val 68064"/>
              <a:gd name="adj2" fmla="val 196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Too many decimal digits being printed. Can I just print one or two?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2637255" y="2148076"/>
            <a:ext cx="3500836" cy="858862"/>
          </a:xfrm>
          <a:prstGeom prst="wedgeRectCallout">
            <a:avLst>
              <a:gd name="adj1" fmla="val -70524"/>
              <a:gd name="adj2" fmla="val 37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Yes. Use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%0.2f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print 2 decimal places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88435" y="1255256"/>
            <a:ext cx="34786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of a = 123.46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31825" y="4855388"/>
            <a:ext cx="19395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%0.2f”, a);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64878" y="4855389"/>
            <a:ext cx="193955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%0.2e”, a);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44650" y="1289409"/>
            <a:ext cx="38987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 of a = 1.23e+02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328009" y="4913159"/>
            <a:ext cx="5347220" cy="1527403"/>
          </a:xfrm>
          <a:prstGeom prst="wedgeRectCallout">
            <a:avLst>
              <a:gd name="adj1" fmla="val -36401"/>
              <a:gd name="adj2" fmla="val -18766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 careful, I am rounding while giving answer correct to 2 decimal places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123.4567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123.46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1.234567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1.23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Rectangular Callout 24"/>
          <p:cNvSpPr/>
          <p:nvPr/>
        </p:nvSpPr>
        <p:spPr>
          <a:xfrm>
            <a:off x="7509026" y="2121208"/>
            <a:ext cx="3448881" cy="2287808"/>
          </a:xfrm>
          <a:prstGeom prst="wedgeRectCallout">
            <a:avLst>
              <a:gd name="adj1" fmla="val 59131"/>
              <a:gd name="adj2" fmla="val -7215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Oh right. The usual rules of rounding apply here too. 1.5644 will become 1.56 if rounded to 2 places but 1.5654 will become 1.57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ular Callout 25"/>
          <p:cNvSpPr/>
          <p:nvPr/>
        </p:nvSpPr>
        <p:spPr>
          <a:xfrm>
            <a:off x="328009" y="973723"/>
            <a:ext cx="1361373" cy="787656"/>
          </a:xfrm>
          <a:prstGeom prst="wedgeRectCallout">
            <a:avLst>
              <a:gd name="adj1" fmla="val -9484"/>
              <a:gd name="adj2" fmla="val 8460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Correct!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ular Callout 24">
            <a:extLst>
              <a:ext uri="{FF2B5EF4-FFF2-40B4-BE49-F238E27FC236}">
                <a16:creationId xmlns:a16="http://schemas.microsoft.com/office/drawing/2014/main" id="{5CB6BD9F-D0B7-43A5-8FD6-45555C6CE97A}"/>
              </a:ext>
            </a:extLst>
          </p:cNvPr>
          <p:cNvSpPr/>
          <p:nvPr/>
        </p:nvSpPr>
        <p:spPr>
          <a:xfrm>
            <a:off x="8077200" y="4630977"/>
            <a:ext cx="3847167" cy="1809585"/>
          </a:xfrm>
          <a:prstGeom prst="wedgeRectCallout">
            <a:avLst>
              <a:gd name="adj1" fmla="val 32835"/>
              <a:gd name="adj2" fmla="val -1884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Great. So can </a:t>
            </a:r>
            <a:r>
              <a:rPr lang="en-IN" sz="2400" kern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also h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elp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control the format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which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float/double is displayed on screen?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ular Callout 18">
            <a:extLst>
              <a:ext uri="{FF2B5EF4-FFF2-40B4-BE49-F238E27FC236}">
                <a16:creationId xmlns:a16="http://schemas.microsoft.com/office/drawing/2014/main" id="{5F248E66-7EFF-4693-B27C-371007E631BB}"/>
              </a:ext>
            </a:extLst>
          </p:cNvPr>
          <p:cNvSpPr/>
          <p:nvPr/>
        </p:nvSpPr>
        <p:spPr>
          <a:xfrm>
            <a:off x="2874566" y="3200400"/>
            <a:ext cx="3500836" cy="1208616"/>
          </a:xfrm>
          <a:prstGeom prst="wedgeRectCallout">
            <a:avLst>
              <a:gd name="adj1" fmla="val -79088"/>
              <a:gd name="adj2" fmla="val -7482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Sure. Just like I did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it for integer display.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See next slide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5D63F3A7-2FDF-4C49-A836-E9A19C5C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11" grpId="0" build="p" animBg="1"/>
      <p:bldP spid="16" grpId="0" animBg="1"/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8" y="278032"/>
            <a:ext cx="12020862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 err="1">
                <a:solidFill>
                  <a:srgbClr val="4117A9"/>
                </a:solidFill>
                <a:latin typeface="Garamond" panose="02020404030301010803" pitchFamily="18" charset="0"/>
              </a:rPr>
              <a:t>printf</a:t>
            </a:r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 revisit: Controlled printing of float/double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Already saw how to use </a:t>
            </a:r>
            <a:r>
              <a:rPr lang="en-GB" dirty="0" err="1">
                <a:latin typeface="Garamond" panose="02020404030301010803" pitchFamily="18" charset="0"/>
              </a:rPr>
              <a:t>printf</a:t>
            </a:r>
            <a:r>
              <a:rPr lang="en-GB" dirty="0">
                <a:latin typeface="Garamond" panose="02020404030301010803" pitchFamily="18" charset="0"/>
              </a:rPr>
              <a:t> for well-formatted int display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Can also control how to display a float/double using </a:t>
            </a:r>
            <a:r>
              <a:rPr lang="en-GB" dirty="0" err="1">
                <a:latin typeface="Garamond" panose="02020404030301010803" pitchFamily="18" charset="0"/>
              </a:rPr>
              <a:t>printf</a:t>
            </a: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Can do it using “%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a</a:t>
            </a:r>
            <a:r>
              <a:rPr lang="en-GB" dirty="0">
                <a:latin typeface="Garamond" panose="02020404030301010803" pitchFamily="18" charset="0"/>
              </a:rPr>
              <a:t>.</a:t>
            </a:r>
            <a:r>
              <a:rPr lang="en-GB" dirty="0">
                <a:solidFill>
                  <a:srgbClr val="0000FF"/>
                </a:solidFill>
                <a:latin typeface="Garamond" panose="02020404030301010803" pitchFamily="18" charset="0"/>
              </a:rPr>
              <a:t>b</a:t>
            </a:r>
            <a:r>
              <a:rPr lang="en-GB" dirty="0">
                <a:latin typeface="Garamond" panose="02020404030301010803" pitchFamily="18" charset="0"/>
              </a:rPr>
              <a:t>f” specifier where a and b are numbers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Here</a:t>
            </a:r>
            <a:r>
              <a:rPr lang="en-GB" dirty="0">
                <a:solidFill>
                  <a:srgbClr val="FF0000"/>
                </a:solidFill>
                <a:latin typeface="Garamond" panose="02020404030301010803" pitchFamily="18" charset="0"/>
              </a:rPr>
              <a:t> a</a:t>
            </a:r>
            <a:r>
              <a:rPr lang="en-GB" dirty="0">
                <a:latin typeface="Garamond" panose="02020404030301010803" pitchFamily="18" charset="0"/>
              </a:rPr>
              <a:t> is the total field width (number of columns) in which the float will be displayed, </a:t>
            </a:r>
            <a:r>
              <a:rPr lang="en-GB" dirty="0">
                <a:solidFill>
                  <a:srgbClr val="0000FF"/>
                </a:solidFill>
                <a:latin typeface="Garamond" panose="02020404030301010803" pitchFamily="18" charset="0"/>
              </a:rPr>
              <a:t>b</a:t>
            </a:r>
            <a:r>
              <a:rPr lang="en-GB" dirty="0">
                <a:latin typeface="Garamond" panose="02020404030301010803" pitchFamily="18" charset="0"/>
              </a:rPr>
              <a:t> is the number of digits printed after decimal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grpSp>
        <p:nvGrpSpPr>
          <p:cNvPr id="26" name="Group 699">
            <a:extLst>
              <a:ext uri="{FF2B5EF4-FFF2-40B4-BE49-F238E27FC236}">
                <a16:creationId xmlns:a16="http://schemas.microsoft.com/office/drawing/2014/main" id="{3B00CA66-A9E3-4A44-9A5F-CCDB4F3034ED}"/>
              </a:ext>
            </a:extLst>
          </p:cNvPr>
          <p:cNvGrpSpPr/>
          <p:nvPr/>
        </p:nvGrpSpPr>
        <p:grpSpPr>
          <a:xfrm>
            <a:off x="1068524" y="3883232"/>
            <a:ext cx="7848602" cy="2895600"/>
            <a:chOff x="-1" y="0"/>
            <a:chExt cx="7848601" cy="2895600"/>
          </a:xfrm>
        </p:grpSpPr>
        <p:sp>
          <p:nvSpPr>
            <p:cNvPr id="27" name="Shape 695">
              <a:extLst>
                <a:ext uri="{FF2B5EF4-FFF2-40B4-BE49-F238E27FC236}">
                  <a16:creationId xmlns:a16="http://schemas.microsoft.com/office/drawing/2014/main" id="{8B9071AA-6F87-43A1-A40D-C0EC67C8D034}"/>
                </a:ext>
              </a:extLst>
            </p:cNvPr>
            <p:cNvSpPr/>
            <p:nvPr/>
          </p:nvSpPr>
          <p:spPr>
            <a:xfrm>
              <a:off x="0" y="0"/>
              <a:ext cx="7848600" cy="289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8" y="21600"/>
                  </a:moveTo>
                  <a:cubicBezTo>
                    <a:pt x="223" y="21600"/>
                    <a:pt x="0" y="20996"/>
                    <a:pt x="0" y="20250"/>
                  </a:cubicBezTo>
                  <a:cubicBezTo>
                    <a:pt x="0" y="19504"/>
                    <a:pt x="223" y="18900"/>
                    <a:pt x="498" y="18900"/>
                  </a:cubicBezTo>
                  <a:lnTo>
                    <a:pt x="996" y="18900"/>
                  </a:lnTo>
                  <a:lnTo>
                    <a:pt x="996" y="1350"/>
                  </a:lnTo>
                  <a:cubicBezTo>
                    <a:pt x="996" y="604"/>
                    <a:pt x="1219" y="0"/>
                    <a:pt x="1494" y="0"/>
                  </a:cubicBezTo>
                  <a:lnTo>
                    <a:pt x="21102" y="0"/>
                  </a:lnTo>
                  <a:cubicBezTo>
                    <a:pt x="21377" y="0"/>
                    <a:pt x="21600" y="604"/>
                    <a:pt x="21600" y="1350"/>
                  </a:cubicBezTo>
                  <a:cubicBezTo>
                    <a:pt x="21600" y="2096"/>
                    <a:pt x="21377" y="2700"/>
                    <a:pt x="21102" y="2700"/>
                  </a:cubicBezTo>
                  <a:lnTo>
                    <a:pt x="20604" y="2700"/>
                  </a:lnTo>
                  <a:lnTo>
                    <a:pt x="20604" y="20250"/>
                  </a:lnTo>
                  <a:cubicBezTo>
                    <a:pt x="20604" y="20996"/>
                    <a:pt x="20381" y="21600"/>
                    <a:pt x="20106" y="21600"/>
                  </a:cubicBezTo>
                  <a:close/>
                </a:path>
              </a:pathLst>
            </a:custGeom>
            <a:solidFill>
              <a:srgbClr val="D0D2E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28" name="Shape 696">
              <a:extLst>
                <a:ext uri="{FF2B5EF4-FFF2-40B4-BE49-F238E27FC236}">
                  <a16:creationId xmlns:a16="http://schemas.microsoft.com/office/drawing/2014/main" id="{337121C5-20EC-4795-961C-D2D454DEFCC2}"/>
                </a:ext>
              </a:extLst>
            </p:cNvPr>
            <p:cNvSpPr/>
            <p:nvPr/>
          </p:nvSpPr>
          <p:spPr>
            <a:xfrm>
              <a:off x="-1" y="180974"/>
              <a:ext cx="723901" cy="2714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795"/>
                    <a:pt x="19182" y="1440"/>
                    <a:pt x="16200" y="1440"/>
                  </a:cubicBezTo>
                  <a:cubicBezTo>
                    <a:pt x="14709" y="1440"/>
                    <a:pt x="13500" y="1118"/>
                    <a:pt x="13500" y="720"/>
                  </a:cubicBezTo>
                  <a:cubicBezTo>
                    <a:pt x="13500" y="322"/>
                    <a:pt x="14709" y="0"/>
                    <a:pt x="16200" y="0"/>
                  </a:cubicBezTo>
                  <a:close/>
                  <a:moveTo>
                    <a:pt x="10800" y="20160"/>
                  </a:moveTo>
                  <a:cubicBezTo>
                    <a:pt x="10800" y="20955"/>
                    <a:pt x="8382" y="21600"/>
                    <a:pt x="5400" y="21600"/>
                  </a:cubicBezTo>
                  <a:cubicBezTo>
                    <a:pt x="2418" y="21600"/>
                    <a:pt x="0" y="20955"/>
                    <a:pt x="0" y="20160"/>
                  </a:cubicBezTo>
                  <a:cubicBezTo>
                    <a:pt x="0" y="19365"/>
                    <a:pt x="2418" y="18720"/>
                    <a:pt x="5400" y="18720"/>
                  </a:cubicBezTo>
                  <a:cubicBezTo>
                    <a:pt x="6891" y="18720"/>
                    <a:pt x="8100" y="19042"/>
                    <a:pt x="8100" y="19440"/>
                  </a:cubicBezTo>
                  <a:cubicBezTo>
                    <a:pt x="8100" y="19838"/>
                    <a:pt x="6891" y="20160"/>
                    <a:pt x="5400" y="2016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29" name="Shape 697">
              <a:extLst>
                <a:ext uri="{FF2B5EF4-FFF2-40B4-BE49-F238E27FC236}">
                  <a16:creationId xmlns:a16="http://schemas.microsoft.com/office/drawing/2014/main" id="{149A53AD-E1FE-433D-97B4-41B0367DF4BD}"/>
                </a:ext>
              </a:extLst>
            </p:cNvPr>
            <p:cNvSpPr/>
            <p:nvPr/>
          </p:nvSpPr>
          <p:spPr>
            <a:xfrm>
              <a:off x="0" y="0"/>
              <a:ext cx="7848600" cy="289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6" y="18900"/>
                  </a:moveTo>
                  <a:lnTo>
                    <a:pt x="996" y="1350"/>
                  </a:lnTo>
                  <a:cubicBezTo>
                    <a:pt x="996" y="604"/>
                    <a:pt x="1219" y="0"/>
                    <a:pt x="1494" y="0"/>
                  </a:cubicBezTo>
                  <a:lnTo>
                    <a:pt x="21102" y="0"/>
                  </a:lnTo>
                  <a:cubicBezTo>
                    <a:pt x="21377" y="0"/>
                    <a:pt x="21600" y="604"/>
                    <a:pt x="21600" y="1350"/>
                  </a:cubicBezTo>
                  <a:cubicBezTo>
                    <a:pt x="21600" y="2096"/>
                    <a:pt x="21377" y="2700"/>
                    <a:pt x="21102" y="2700"/>
                  </a:cubicBezTo>
                  <a:lnTo>
                    <a:pt x="20604" y="2700"/>
                  </a:lnTo>
                  <a:lnTo>
                    <a:pt x="20604" y="20250"/>
                  </a:lnTo>
                  <a:cubicBezTo>
                    <a:pt x="20604" y="20996"/>
                    <a:pt x="20381" y="21600"/>
                    <a:pt x="20106" y="21600"/>
                  </a:cubicBezTo>
                  <a:lnTo>
                    <a:pt x="498" y="21600"/>
                  </a:lnTo>
                  <a:cubicBezTo>
                    <a:pt x="223" y="21600"/>
                    <a:pt x="0" y="20996"/>
                    <a:pt x="0" y="20250"/>
                  </a:cubicBezTo>
                  <a:cubicBezTo>
                    <a:pt x="0" y="19504"/>
                    <a:pt x="223" y="18900"/>
                    <a:pt x="498" y="18900"/>
                  </a:cubicBezTo>
                  <a:close/>
                  <a:moveTo>
                    <a:pt x="1494" y="0"/>
                  </a:moveTo>
                  <a:cubicBezTo>
                    <a:pt x="1769" y="0"/>
                    <a:pt x="1992" y="604"/>
                    <a:pt x="1992" y="1350"/>
                  </a:cubicBezTo>
                  <a:cubicBezTo>
                    <a:pt x="1992" y="2096"/>
                    <a:pt x="1769" y="2700"/>
                    <a:pt x="1494" y="2700"/>
                  </a:cubicBezTo>
                  <a:cubicBezTo>
                    <a:pt x="1357" y="2700"/>
                    <a:pt x="1245" y="2398"/>
                    <a:pt x="1245" y="2025"/>
                  </a:cubicBezTo>
                  <a:cubicBezTo>
                    <a:pt x="1245" y="1652"/>
                    <a:pt x="1357" y="1350"/>
                    <a:pt x="1494" y="1350"/>
                  </a:cubicBezTo>
                  <a:lnTo>
                    <a:pt x="1992" y="1350"/>
                  </a:lnTo>
                  <a:moveTo>
                    <a:pt x="20604" y="2700"/>
                  </a:moveTo>
                  <a:lnTo>
                    <a:pt x="1494" y="2700"/>
                  </a:lnTo>
                  <a:moveTo>
                    <a:pt x="498" y="18900"/>
                  </a:moveTo>
                  <a:cubicBezTo>
                    <a:pt x="636" y="18900"/>
                    <a:pt x="747" y="19202"/>
                    <a:pt x="747" y="19575"/>
                  </a:cubicBezTo>
                  <a:cubicBezTo>
                    <a:pt x="747" y="19948"/>
                    <a:pt x="636" y="20250"/>
                    <a:pt x="498" y="20250"/>
                  </a:cubicBezTo>
                  <a:lnTo>
                    <a:pt x="996" y="20250"/>
                  </a:lnTo>
                  <a:moveTo>
                    <a:pt x="498" y="21600"/>
                  </a:moveTo>
                  <a:cubicBezTo>
                    <a:pt x="773" y="21600"/>
                    <a:pt x="996" y="20996"/>
                    <a:pt x="996" y="20250"/>
                  </a:cubicBezTo>
                  <a:lnTo>
                    <a:pt x="996" y="18900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37" name="Shape 698">
              <a:extLst>
                <a:ext uri="{FF2B5EF4-FFF2-40B4-BE49-F238E27FC236}">
                  <a16:creationId xmlns:a16="http://schemas.microsoft.com/office/drawing/2014/main" id="{E729E93A-09E2-4B26-8A6E-FEAF36E3FA2A}"/>
                </a:ext>
              </a:extLst>
            </p:cNvPr>
            <p:cNvSpPr/>
            <p:nvPr/>
          </p:nvSpPr>
          <p:spPr>
            <a:xfrm>
              <a:off x="361950" y="361950"/>
              <a:ext cx="7124700" cy="2246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float pi = 3.141592;</a:t>
              </a:r>
              <a:endParaRPr dirty="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printf</a:t>
              </a:r>
              <a:r>
                <a:rPr dirty="0"/>
                <a:t>("%f\</a:t>
              </a:r>
              <a:r>
                <a:rPr dirty="0" err="1"/>
                <a:t>n",pi</a:t>
              </a:r>
              <a:r>
                <a:rPr dirty="0"/>
                <a:t>); //Usual</a:t>
              </a:r>
              <a:endParaRPr dirty="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dirty="0"/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printf</a:t>
              </a:r>
              <a:r>
                <a:rPr dirty="0"/>
                <a:t>("%6.2f\n", pi); //2 decimal</a:t>
              </a: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 dirty="0"/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 err="1"/>
                <a:t>printf</a:t>
              </a:r>
              <a:r>
                <a:rPr dirty="0"/>
                <a:t>("%</a:t>
              </a:r>
              <a:r>
                <a:rPr lang="en-IN" dirty="0"/>
                <a:t>0</a:t>
              </a:r>
              <a:r>
                <a:rPr dirty="0"/>
                <a:t>.4f\</a:t>
              </a:r>
              <a:r>
                <a:rPr dirty="0" err="1"/>
                <a:t>n",pi</a:t>
              </a:r>
              <a:r>
                <a:rPr dirty="0"/>
                <a:t>); //4 decimal</a:t>
              </a:r>
            </a:p>
            <a:p>
              <a:pPr>
                <a:defRPr sz="20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                     // Note rounding off!</a:t>
              </a:r>
            </a:p>
          </p:txBody>
        </p:sp>
      </p:grpSp>
      <p:grpSp>
        <p:nvGrpSpPr>
          <p:cNvPr id="38" name="Group 704">
            <a:extLst>
              <a:ext uri="{FF2B5EF4-FFF2-40B4-BE49-F238E27FC236}">
                <a16:creationId xmlns:a16="http://schemas.microsoft.com/office/drawing/2014/main" id="{397C5E08-EDCE-4FA6-93F0-CD073CE51771}"/>
              </a:ext>
            </a:extLst>
          </p:cNvPr>
          <p:cNvGrpSpPr/>
          <p:nvPr/>
        </p:nvGrpSpPr>
        <p:grpSpPr>
          <a:xfrm>
            <a:off x="8686800" y="4336966"/>
            <a:ext cx="1981200" cy="1988132"/>
            <a:chOff x="0" y="0"/>
            <a:chExt cx="1981200" cy="1988131"/>
          </a:xfrm>
        </p:grpSpPr>
        <p:sp>
          <p:nvSpPr>
            <p:cNvPr id="39" name="Shape 700">
              <a:extLst>
                <a:ext uri="{FF2B5EF4-FFF2-40B4-BE49-F238E27FC236}">
                  <a16:creationId xmlns:a16="http://schemas.microsoft.com/office/drawing/2014/main" id="{0F1AE5F7-01B1-4334-A503-A1D4CBA1F270}"/>
                </a:ext>
              </a:extLst>
            </p:cNvPr>
            <p:cNvSpPr/>
            <p:nvPr/>
          </p:nvSpPr>
          <p:spPr>
            <a:xfrm>
              <a:off x="0" y="0"/>
              <a:ext cx="1981200" cy="182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827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AD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0" name="Shape 701">
              <a:extLst>
                <a:ext uri="{FF2B5EF4-FFF2-40B4-BE49-F238E27FC236}">
                  <a16:creationId xmlns:a16="http://schemas.microsoft.com/office/drawing/2014/main" id="{6D44F965-FB52-40AE-B7FA-1CBF3B15BCD6}"/>
                </a:ext>
              </a:extLst>
            </p:cNvPr>
            <p:cNvSpPr/>
            <p:nvPr/>
          </p:nvSpPr>
          <p:spPr>
            <a:xfrm>
              <a:off x="1676393" y="1523993"/>
              <a:ext cx="304807" cy="30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" name="Shape 702">
              <a:extLst>
                <a:ext uri="{FF2B5EF4-FFF2-40B4-BE49-F238E27FC236}">
                  <a16:creationId xmlns:a16="http://schemas.microsoft.com/office/drawing/2014/main" id="{5F3D8A6C-C94D-480E-9615-6FB70FF9FE19}"/>
                </a:ext>
              </a:extLst>
            </p:cNvPr>
            <p:cNvSpPr/>
            <p:nvPr/>
          </p:nvSpPr>
          <p:spPr>
            <a:xfrm>
              <a:off x="0" y="0"/>
              <a:ext cx="1981200" cy="182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77" y="21600"/>
                  </a:moveTo>
                  <a:lnTo>
                    <a:pt x="18941" y="18720"/>
                  </a:lnTo>
                  <a:lnTo>
                    <a:pt x="21600" y="18000"/>
                  </a:lnTo>
                  <a:lnTo>
                    <a:pt x="18277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" name="Shape 703">
              <a:extLst>
                <a:ext uri="{FF2B5EF4-FFF2-40B4-BE49-F238E27FC236}">
                  <a16:creationId xmlns:a16="http://schemas.microsoft.com/office/drawing/2014/main" id="{6FC37D6A-0A9B-4193-8E24-93D4AB7A1705}"/>
                </a:ext>
              </a:extLst>
            </p:cNvPr>
            <p:cNvSpPr/>
            <p:nvPr/>
          </p:nvSpPr>
          <p:spPr>
            <a:xfrm>
              <a:off x="0" y="0"/>
              <a:ext cx="1981200" cy="1988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/>
                <a:t>Output</a:t>
              </a:r>
              <a:endParaRPr dirty="0">
                <a:solidFill>
                  <a:schemeClr val="accent3">
                    <a:lumOff val="44000"/>
                  </a:schemeClr>
                </a:solidFill>
              </a:endParaRPr>
            </a:p>
            <a:p>
              <a:pPr>
                <a:defRPr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dirty="0"/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3.141592</a:t>
              </a:r>
              <a:endParaRPr dirty="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  3.14</a:t>
              </a:r>
            </a:p>
            <a:p>
              <a:pPr>
                <a:defRPr sz="2400" b="1">
                  <a:solidFill>
                    <a:schemeClr val="accent4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 dirty="0"/>
                <a:t>3.1416</a:t>
              </a:r>
              <a:endParaRPr dirty="0">
                <a:solidFill>
                  <a:schemeClr val="accent3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5C6-42DF-4C6A-B517-CEA33F58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dvAuto="0"/>
      <p:bldP spid="38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Be Careful with Data Types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First launch of the Ariane 5 rocket on 4</a:t>
            </a:r>
            <a:r>
              <a:rPr lang="en-GB" baseline="30000" dirty="0">
                <a:latin typeface="Garamond" panose="02020404030301010803" pitchFamily="18" charset="0"/>
              </a:rPr>
              <a:t>th</a:t>
            </a:r>
            <a:r>
              <a:rPr lang="en-GB" dirty="0">
                <a:latin typeface="Garamond" panose="02020404030301010803" pitchFamily="18" charset="0"/>
              </a:rPr>
              <a:t> June 1996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Rocket lost its flight path and disintegrated 40 seconds into launch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Garamond" panose="02020404030301010803" pitchFamily="18" charset="0"/>
              </a:rPr>
              <a:t>Development cost $7 billion, rocket/cargo cost $500 million</a:t>
            </a:r>
          </a:p>
          <a:p>
            <a:r>
              <a:rPr lang="en-GB" dirty="0">
                <a:latin typeface="Garamond" panose="02020404030301010803" pitchFamily="18" charset="0"/>
              </a:rPr>
              <a:t>Fundamental cause of disaster: Float to int data type casting</a:t>
            </a:r>
          </a:p>
          <a:p>
            <a:pPr marL="0" indent="0">
              <a:buNone/>
            </a:pPr>
            <a:endParaRPr lang="en-GB" dirty="0">
              <a:latin typeface="Garamond" panose="02020404030301010803" pitchFamily="18" charset="0"/>
            </a:endParaRPr>
          </a:p>
          <a:p>
            <a:pPr marL="457200" lvl="1" indent="0">
              <a:buNone/>
            </a:pPr>
            <a:endParaRPr lang="en-GB" dirty="0">
              <a:latin typeface="Garamond" panose="02020404030301010803" pitchFamily="18" charset="0"/>
            </a:endParaRPr>
          </a:p>
        </p:txBody>
      </p:sp>
      <p:pic>
        <p:nvPicPr>
          <p:cNvPr id="1026" name="Picture 2" descr="Ariane explosion">
            <a:extLst>
              <a:ext uri="{FF2B5EF4-FFF2-40B4-BE49-F238E27FC236}">
                <a16:creationId xmlns:a16="http://schemas.microsoft.com/office/drawing/2014/main" id="{D3C9F9DF-2011-4C88-81CC-FBEB66F0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47800"/>
            <a:ext cx="564661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343D8-8878-4877-A65A-09F85465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1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Type Casting or Typecasting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4DFE128-004A-4C2A-8A1B-1866C1D7F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734800" cy="5562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Garamond" panose="02020404030301010803" pitchFamily="18" charset="0"/>
              </a:rPr>
              <a:t>Converting values of one type to other.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Garamond" panose="02020404030301010803" pitchFamily="18" charset="0"/>
                <a:cs typeface="Arial" charset="0"/>
              </a:rPr>
              <a:t>Example: int to float  and float to int (also applies to other types)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latin typeface="Garamond" panose="02020404030301010803" pitchFamily="18" charset="0"/>
                <a:cs typeface="Arial" charset="0"/>
              </a:rPr>
              <a:t>Conversion can be </a:t>
            </a:r>
            <a:r>
              <a:rPr lang="en-US" altLang="en-US" dirty="0">
                <a:solidFill>
                  <a:srgbClr val="FF0000"/>
                </a:solidFill>
                <a:latin typeface="Garamond" panose="02020404030301010803" pitchFamily="18" charset="0"/>
                <a:cs typeface="Arial" charset="0"/>
              </a:rPr>
              <a:t>implicit</a:t>
            </a:r>
            <a:r>
              <a:rPr lang="en-US" altLang="en-US" dirty="0">
                <a:latin typeface="Garamond" panose="02020404030301010803" pitchFamily="18" charset="0"/>
                <a:cs typeface="Arial" charset="0"/>
              </a:rPr>
              <a:t> or </a:t>
            </a:r>
            <a:r>
              <a:rPr lang="en-US" altLang="en-US" dirty="0">
                <a:solidFill>
                  <a:srgbClr val="FF0000"/>
                </a:solidFill>
                <a:latin typeface="Garamond" panose="02020404030301010803" pitchFamily="18" charset="0"/>
                <a:cs typeface="Arial" charset="0"/>
              </a:rPr>
              <a:t>explicit</a:t>
            </a:r>
            <a:r>
              <a:rPr lang="en-US" altLang="en-US" dirty="0">
                <a:latin typeface="Garamond" panose="02020404030301010803" pitchFamily="18" charset="0"/>
                <a:cs typeface="Arial" charset="0"/>
              </a:rPr>
              <a:t>. Typecasting is the explicit way</a:t>
            </a:r>
            <a:endParaRPr lang="en-US" altLang="en-US" sz="3200" dirty="0">
              <a:latin typeface="Garamond" panose="02020404030301010803" pitchFamily="18" charset="0"/>
              <a:cs typeface="Arial" charset="0"/>
            </a:endParaRPr>
          </a:p>
          <a:p>
            <a:pPr marL="457200" lvl="1" indent="0">
              <a:buNone/>
            </a:pPr>
            <a:r>
              <a:rPr lang="en-US" altLang="en-US" sz="3200" dirty="0">
                <a:latin typeface="Garamond" panose="02020404030301010803" pitchFamily="18" charset="0"/>
                <a:cs typeface="Arial" charset="0"/>
              </a:rPr>
              <a:t>	</a:t>
            </a:r>
            <a:endParaRPr lang="en-GB" dirty="0">
              <a:latin typeface="Garamond" panose="02020404030301010803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59E6EE-0B1E-4BB0-8100-EF3CACFFC41D}"/>
              </a:ext>
            </a:extLst>
          </p:cNvPr>
          <p:cNvSpPr/>
          <p:nvPr/>
        </p:nvSpPr>
        <p:spPr>
          <a:xfrm>
            <a:off x="362662" y="3717107"/>
            <a:ext cx="11600738" cy="2819400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D01E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A8DBF-D674-4E27-AD0B-F1D625775B42}"/>
              </a:ext>
            </a:extLst>
          </p:cNvPr>
          <p:cNvSpPr txBox="1"/>
          <p:nvPr/>
        </p:nvSpPr>
        <p:spPr>
          <a:xfrm>
            <a:off x="91165" y="3887737"/>
            <a:ext cx="1183850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3" indent="-457200">
              <a:buFont typeface="Wingdings" panose="05000000000000000000" pitchFamily="2" charset="2"/>
              <a:buChar char="§"/>
            </a:pPr>
            <a:r>
              <a:rPr lang="en-US" altLang="en-US" sz="3200" dirty="0">
                <a:latin typeface="Garamond" panose="02020404030301010803" pitchFamily="18" charset="0"/>
                <a:cs typeface="Arial" charset="0"/>
              </a:rPr>
              <a:t>  </a:t>
            </a:r>
            <a:r>
              <a:rPr lang="en-US" altLang="en-US" sz="2800" dirty="0">
                <a:latin typeface="Garamond" panose="02020404030301010803" pitchFamily="18" charset="0"/>
                <a:cs typeface="Arial" charset="0"/>
              </a:rPr>
              <a:t>int k =5; </a:t>
            </a:r>
          </a:p>
          <a:p>
            <a:pPr marL="914400" lvl="3" indent="-457200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Garamond" panose="02020404030301010803" pitchFamily="18" charset="0"/>
                <a:cs typeface="Arial" charset="0"/>
              </a:rPr>
              <a:t>  float x = k;             // good implicit conversion, x gets 5.0</a:t>
            </a:r>
          </a:p>
          <a:p>
            <a:pPr marL="914400" lvl="3" indent="-457200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Garamond" panose="02020404030301010803" pitchFamily="18" charset="0"/>
                <a:cs typeface="Arial" charset="0"/>
              </a:rPr>
              <a:t>  float y = k/10;       // poor implicit conversion, y gets 0.0</a:t>
            </a:r>
          </a:p>
          <a:p>
            <a:pPr marL="914400" lvl="3" indent="-457200"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Garamond" panose="02020404030301010803" pitchFamily="18" charset="0"/>
                <a:cs typeface="Arial" charset="0"/>
              </a:rPr>
              <a:t>  float z = ((float) k)/10; // Explicit conversion </a:t>
            </a:r>
            <a:r>
              <a:rPr lang="en-US" altLang="en-US" sz="2800" dirty="0">
                <a:solidFill>
                  <a:srgbClr val="FF0000"/>
                </a:solidFill>
                <a:latin typeface="Garamond" panose="02020404030301010803" pitchFamily="18" charset="0"/>
                <a:cs typeface="Arial" charset="0"/>
              </a:rPr>
              <a:t>by typecasting</a:t>
            </a:r>
            <a:r>
              <a:rPr lang="en-US" altLang="en-US" sz="2800" dirty="0">
                <a:latin typeface="Garamond" panose="02020404030301010803" pitchFamily="18" charset="0"/>
                <a:cs typeface="Arial" charset="0"/>
              </a:rPr>
              <a:t>, z gets 0.5</a:t>
            </a:r>
          </a:p>
          <a:p>
            <a:pPr marL="914400" lvl="3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Garamond" panose="02020404030301010803" pitchFamily="18" charset="0"/>
              </a:rPr>
              <a:t>  float z = k/10.0;    // this works too (explicit without typecasting), z gets 0.5</a:t>
            </a:r>
          </a:p>
          <a:p>
            <a:pPr marL="457200" lvl="1" indent="0"/>
            <a:endParaRPr lang="en-GB" sz="3200" dirty="0">
              <a:latin typeface="Garamond" panose="02020404030301010803" pitchFamily="18" charset="0"/>
            </a:endParaRPr>
          </a:p>
          <a:p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267995-3C95-47F1-8D81-F9AE16B35AAD}"/>
              </a:ext>
            </a:extLst>
          </p:cNvPr>
          <p:cNvGrpSpPr/>
          <p:nvPr/>
        </p:nvGrpSpPr>
        <p:grpSpPr>
          <a:xfrm>
            <a:off x="7467600" y="278973"/>
            <a:ext cx="1406551" cy="609600"/>
            <a:chOff x="3286682" y="2292350"/>
            <a:chExt cx="1858617" cy="904461"/>
          </a:xfrm>
        </p:grpSpPr>
        <p:sp>
          <p:nvSpPr>
            <p:cNvPr id="8" name="Rounded Rectangle 10">
              <a:extLst>
                <a:ext uri="{FF2B5EF4-FFF2-40B4-BE49-F238E27FC236}">
                  <a16:creationId xmlns:a16="http://schemas.microsoft.com/office/drawing/2014/main" id="{2C9B04BF-F042-45AB-A052-25B2D21E5E49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ACFA84C-1EC5-48E9-A231-11B53A3E4751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48C833-9CA8-41DB-A3B1-1FAC4456EC41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ECA78E6E-FDAA-4A3A-874A-5B9A58340F06}"/>
              </a:ext>
            </a:extLst>
          </p:cNvPr>
          <p:cNvSpPr/>
          <p:nvPr/>
        </p:nvSpPr>
        <p:spPr>
          <a:xfrm>
            <a:off x="8471530" y="914400"/>
            <a:ext cx="3505200" cy="1057734"/>
          </a:xfrm>
          <a:prstGeom prst="wedgeRectCallout">
            <a:avLst>
              <a:gd name="adj1" fmla="val -62381"/>
              <a:gd name="adj2" fmla="val -527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Also remember: When assigning values, I always compute the RHS first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7E0632-469D-4992-BD10-BFF3737C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920F343-9896-4D45-9235-EF8D95D8CACE}"/>
              </a:ext>
            </a:extLst>
          </p:cNvPr>
          <p:cNvSpPr/>
          <p:nvPr/>
        </p:nvSpPr>
        <p:spPr>
          <a:xfrm>
            <a:off x="1905000" y="3121174"/>
            <a:ext cx="2209800" cy="398058"/>
          </a:xfrm>
          <a:prstGeom prst="wedgeRectCallout">
            <a:avLst>
              <a:gd name="adj1" fmla="val 53430"/>
              <a:gd name="adj2" fmla="val -109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Automatic (compiler)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C33F4BA4-2CA9-4709-9F7A-25767AD3DE16}"/>
              </a:ext>
            </a:extLst>
          </p:cNvPr>
          <p:cNvSpPr/>
          <p:nvPr/>
        </p:nvSpPr>
        <p:spPr>
          <a:xfrm>
            <a:off x="5049200" y="3205655"/>
            <a:ext cx="1103638" cy="398058"/>
          </a:xfrm>
          <a:prstGeom prst="wedgeRectCallout">
            <a:avLst>
              <a:gd name="adj1" fmla="val 33758"/>
              <a:gd name="adj2" fmla="val -135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By us</a:t>
            </a:r>
          </a:p>
        </p:txBody>
      </p:sp>
    </p:spTree>
    <p:extLst>
      <p:ext uri="{BB962C8B-B14F-4D97-AF65-F5344CB8AC3E}">
        <p14:creationId xmlns:p14="http://schemas.microsoft.com/office/powerpoint/2010/main" val="159309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3" grpId="0" animBg="1"/>
      <p:bldP spid="4" grpId="0"/>
      <p:bldP spid="11" grpId="0" uiExpand="1" animBg="1"/>
      <p:bldP spid="1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Typecasting: An Example Program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CEB59756-81AF-46B8-B7BB-ADD7DA3768A1}"/>
              </a:ext>
            </a:extLst>
          </p:cNvPr>
          <p:cNvSpPr txBox="1">
            <a:spLocks/>
          </p:cNvSpPr>
          <p:nvPr/>
        </p:nvSpPr>
        <p:spPr>
          <a:xfrm>
            <a:off x="685800" y="1676400"/>
            <a:ext cx="4343400" cy="40386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#include &lt;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stdio.h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int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 main(){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	   int total = 100, marks = 50;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    float percentage;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    percentage = (marks/total)*100; 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    </a:t>
            </a:r>
            <a:r>
              <a:rPr lang="en-GB" dirty="0" err="1">
                <a:latin typeface="Arial Narrow" panose="020B0606020202030204" pitchFamily="34" charset="0"/>
              </a:rPr>
              <a:t>printf</a:t>
            </a:r>
            <a:r>
              <a:rPr lang="en-GB" dirty="0">
                <a:latin typeface="Arial Narrow" panose="020B0606020202030204" pitchFamily="34" charset="0"/>
              </a:rPr>
              <a:t>("%.2f",percentage);</a:t>
            </a:r>
          </a:p>
          <a:p>
            <a:pPr>
              <a:buNone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   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8D959766-1A17-48A5-90FE-2046BF6892D1}"/>
              </a:ext>
            </a:extLst>
          </p:cNvPr>
          <p:cNvSpPr txBox="1">
            <a:spLocks/>
          </p:cNvSpPr>
          <p:nvPr/>
        </p:nvSpPr>
        <p:spPr>
          <a:xfrm>
            <a:off x="6553200" y="1718872"/>
            <a:ext cx="4800600" cy="40386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#include &lt;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stdio.h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int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 main(){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	   int total = 100, marks=50;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    float percentage;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    percentage = </a:t>
            </a:r>
            <a:r>
              <a:rPr lang="en-GB" dirty="0">
                <a:solidFill>
                  <a:srgbClr val="FF0000"/>
                </a:solidFill>
                <a:latin typeface="Arial Narrow" panose="020B0606020202030204" pitchFamily="34" charset="0"/>
              </a:rPr>
              <a:t>(float)</a:t>
            </a:r>
            <a:r>
              <a:rPr lang="en-GB" dirty="0">
                <a:latin typeface="Arial Narrow" panose="020B0606020202030204" pitchFamily="34" charset="0"/>
              </a:rPr>
              <a:t>marks/total*100; </a:t>
            </a:r>
          </a:p>
          <a:p>
            <a:pPr>
              <a:buNone/>
            </a:pPr>
            <a:r>
              <a:rPr lang="en-GB" dirty="0">
                <a:latin typeface="Arial Narrow" panose="020B0606020202030204" pitchFamily="34" charset="0"/>
              </a:rPr>
              <a:t>    </a:t>
            </a:r>
            <a:r>
              <a:rPr lang="en-GB" dirty="0" err="1">
                <a:latin typeface="Arial Narrow" panose="020B0606020202030204" pitchFamily="34" charset="0"/>
              </a:rPr>
              <a:t>printf</a:t>
            </a:r>
            <a:r>
              <a:rPr lang="en-GB" dirty="0">
                <a:latin typeface="Arial Narrow" panose="020B0606020202030204" pitchFamily="34" charset="0"/>
              </a:rPr>
              <a:t>("%.2f",percentage);</a:t>
            </a:r>
          </a:p>
          <a:p>
            <a:pPr>
              <a:buNone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   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</a:rPr>
              <a:t>}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03C1F3-643E-4D27-9536-B357290A02EB}"/>
              </a:ext>
            </a:extLst>
          </p:cNvPr>
          <p:cNvGrpSpPr/>
          <p:nvPr/>
        </p:nvGrpSpPr>
        <p:grpSpPr>
          <a:xfrm>
            <a:off x="2255477" y="4953000"/>
            <a:ext cx="1406551" cy="609600"/>
            <a:chOff x="3286682" y="2292350"/>
            <a:chExt cx="1858617" cy="904461"/>
          </a:xfrm>
        </p:grpSpPr>
        <p:sp>
          <p:nvSpPr>
            <p:cNvPr id="18" name="Rounded Rectangle 10">
              <a:extLst>
                <a:ext uri="{FF2B5EF4-FFF2-40B4-BE49-F238E27FC236}">
                  <a16:creationId xmlns:a16="http://schemas.microsoft.com/office/drawing/2014/main" id="{C102AE48-B9B2-4D17-BFE0-9934896035B2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6B8B48-492E-40BC-8D89-C74714519169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3B5DC-CC95-4F3E-89A1-B56312EF547D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4A53E4C7-F632-43FE-82A9-F9BA79FD33EA}"/>
              </a:ext>
            </a:extLst>
          </p:cNvPr>
          <p:cNvSpPr/>
          <p:nvPr/>
        </p:nvSpPr>
        <p:spPr>
          <a:xfrm>
            <a:off x="3904483" y="4801503"/>
            <a:ext cx="819918" cy="380097"/>
          </a:xfrm>
          <a:prstGeom prst="wedgeRectCallout">
            <a:avLst>
              <a:gd name="adj1" fmla="val -74307"/>
              <a:gd name="adj2" fmla="val 1191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0.00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71B30D-D9B8-43BD-A24C-C7F0065D23D2}"/>
              </a:ext>
            </a:extLst>
          </p:cNvPr>
          <p:cNvGrpSpPr/>
          <p:nvPr/>
        </p:nvGrpSpPr>
        <p:grpSpPr>
          <a:xfrm>
            <a:off x="8610600" y="4953000"/>
            <a:ext cx="1406551" cy="609600"/>
            <a:chOff x="3286682" y="2292350"/>
            <a:chExt cx="1858617" cy="904461"/>
          </a:xfrm>
        </p:grpSpPr>
        <p:sp>
          <p:nvSpPr>
            <p:cNvPr id="23" name="Rounded Rectangle 10">
              <a:extLst>
                <a:ext uri="{FF2B5EF4-FFF2-40B4-BE49-F238E27FC236}">
                  <a16:creationId xmlns:a16="http://schemas.microsoft.com/office/drawing/2014/main" id="{C4EDCB2D-0B79-4284-A458-2CD9DCF23ADD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E7071DC-55DC-44BD-950F-D6AE575D8C94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F2EF8E-0715-44A2-9A08-3A3A2902F25F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3A0BB18B-2606-4585-A811-39F54B1C6DA4}"/>
              </a:ext>
            </a:extLst>
          </p:cNvPr>
          <p:cNvSpPr/>
          <p:nvPr/>
        </p:nvSpPr>
        <p:spPr>
          <a:xfrm>
            <a:off x="10259606" y="4801503"/>
            <a:ext cx="941794" cy="380097"/>
          </a:xfrm>
          <a:prstGeom prst="wedgeRectCallout">
            <a:avLst>
              <a:gd name="adj1" fmla="val -74307"/>
              <a:gd name="adj2" fmla="val 1191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50.00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9C4492D-8503-4DE0-9212-047092C911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965" y="5257799"/>
            <a:ext cx="1392870" cy="13928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C78A358-E76C-48E6-8C8E-1A1F1816C8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42" y="5260297"/>
            <a:ext cx="1223902" cy="1223902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4C0DCE2D-6E9F-4DBD-AE00-48CEA7750332}"/>
              </a:ext>
            </a:extLst>
          </p:cNvPr>
          <p:cNvSpPr/>
          <p:nvPr/>
        </p:nvSpPr>
        <p:spPr>
          <a:xfrm>
            <a:off x="9906000" y="1905000"/>
            <a:ext cx="2133600" cy="1650169"/>
          </a:xfrm>
          <a:prstGeom prst="wedgeRectCallout">
            <a:avLst>
              <a:gd name="adj1" fmla="val -51176"/>
              <a:gd name="adj2" fmla="val 6120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Typecasting makes it 50.0/100 which equals 0.5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F84FF2-CA49-46C7-8BC1-875F3574D3A9}"/>
              </a:ext>
            </a:extLst>
          </p:cNvPr>
          <p:cNvGrpSpPr/>
          <p:nvPr/>
        </p:nvGrpSpPr>
        <p:grpSpPr>
          <a:xfrm>
            <a:off x="5029200" y="4114800"/>
            <a:ext cx="1406551" cy="609600"/>
            <a:chOff x="3286682" y="2292350"/>
            <a:chExt cx="1858617" cy="904461"/>
          </a:xfrm>
        </p:grpSpPr>
        <p:sp>
          <p:nvSpPr>
            <p:cNvPr id="31" name="Rounded Rectangle 10">
              <a:extLst>
                <a:ext uri="{FF2B5EF4-FFF2-40B4-BE49-F238E27FC236}">
                  <a16:creationId xmlns:a16="http://schemas.microsoft.com/office/drawing/2014/main" id="{95AEB853-5FDE-4AD2-AC0A-CFCB2977F6F3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EB8776E-CBC5-41EC-8AE6-1CD49D7FB662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F64A9E8-D59A-4071-8144-A1E66C755107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7BA8D1AC-C68B-4F57-8007-BBF9466DE181}"/>
              </a:ext>
            </a:extLst>
          </p:cNvPr>
          <p:cNvSpPr/>
          <p:nvPr/>
        </p:nvSpPr>
        <p:spPr>
          <a:xfrm>
            <a:off x="4171532" y="2522356"/>
            <a:ext cx="2601967" cy="1108447"/>
          </a:xfrm>
          <a:prstGeom prst="wedgeRectCallout">
            <a:avLst>
              <a:gd name="adj1" fmla="val 11660"/>
              <a:gd name="adj2" fmla="val 839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Several other ways also possible, e.g., proper bracketing.</a:t>
            </a: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C8A351C8-FCD2-4A16-9806-BB1EA7A81251}"/>
              </a:ext>
            </a:extLst>
          </p:cNvPr>
          <p:cNvSpPr/>
          <p:nvPr/>
        </p:nvSpPr>
        <p:spPr>
          <a:xfrm>
            <a:off x="4369689" y="1143000"/>
            <a:ext cx="2471674" cy="990600"/>
          </a:xfrm>
          <a:prstGeom prst="wedgeRectCallout">
            <a:avLst>
              <a:gd name="adj1" fmla="val -8032"/>
              <a:gd name="adj2" fmla="val 972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Also, typecasting just one variable on RHS is enough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BB8CE3-BF59-4403-931B-3DD8AC7ABBBF}"/>
              </a:ext>
            </a:extLst>
          </p:cNvPr>
          <p:cNvSpPr/>
          <p:nvPr/>
        </p:nvSpPr>
        <p:spPr>
          <a:xfrm>
            <a:off x="2667000" y="3657600"/>
            <a:ext cx="1406551" cy="374704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F59489A7-073B-4D11-9113-75D3F905FB73}"/>
              </a:ext>
            </a:extLst>
          </p:cNvPr>
          <p:cNvSpPr/>
          <p:nvPr/>
        </p:nvSpPr>
        <p:spPr>
          <a:xfrm>
            <a:off x="3062384" y="3170120"/>
            <a:ext cx="1011167" cy="374704"/>
          </a:xfrm>
          <a:prstGeom prst="wedgeRectCallout">
            <a:avLst>
              <a:gd name="adj1" fmla="val -24539"/>
              <a:gd name="adj2" fmla="val 8650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Equals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C0BF807-CDFA-4051-8579-4CC5439B339F}"/>
              </a:ext>
            </a:extLst>
          </p:cNvPr>
          <p:cNvSpPr/>
          <p:nvPr/>
        </p:nvSpPr>
        <p:spPr>
          <a:xfrm>
            <a:off x="8576827" y="3695622"/>
            <a:ext cx="1862573" cy="374704"/>
          </a:xfrm>
          <a:prstGeom prst="rect">
            <a:avLst/>
          </a:prstGeom>
          <a:solidFill>
            <a:srgbClr val="92D05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F6018D1C-1CD9-4DF2-ADC9-E0E36DEE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DEBD02D3-B937-464C-9EF5-CF949041C6F1}"/>
              </a:ext>
            </a:extLst>
          </p:cNvPr>
          <p:cNvSpPr/>
          <p:nvPr/>
        </p:nvSpPr>
        <p:spPr>
          <a:xfrm>
            <a:off x="7741944" y="998231"/>
            <a:ext cx="3720187" cy="661793"/>
          </a:xfrm>
          <a:prstGeom prst="wedgeRectCallout">
            <a:avLst>
              <a:gd name="adj1" fmla="val -78933"/>
              <a:gd name="adj2" fmla="val 61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But be careful about </a:t>
            </a:r>
            <a:r>
              <a:rPr lang="en-IN" sz="2400" dirty="0">
                <a:solidFill>
                  <a:srgbClr val="FF0000"/>
                </a:solidFill>
              </a:rPr>
              <a:t>which one</a:t>
            </a:r>
            <a:r>
              <a:rPr lang="en-IN" sz="2400" dirty="0">
                <a:solidFill>
                  <a:schemeClr val="tx1"/>
                </a:solidFill>
              </a:rPr>
              <a:t> you are typecasting </a:t>
            </a:r>
          </a:p>
        </p:txBody>
      </p:sp>
    </p:spTree>
    <p:extLst>
      <p:ext uri="{BB962C8B-B14F-4D97-AF65-F5344CB8AC3E}">
        <p14:creationId xmlns:p14="http://schemas.microsoft.com/office/powerpoint/2010/main" val="252090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1" grpId="0" animBg="1"/>
      <p:bldP spid="26" grpId="0" animBg="1"/>
      <p:bldP spid="29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DDF-4D9B-4ADA-B704-522EDFE0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1658600" cy="760193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4117A9"/>
                </a:solidFill>
                <a:latin typeface="Garamond" panose="02020404030301010803" pitchFamily="18" charset="0"/>
              </a:rPr>
              <a:t>Typecasting is Nice. But Take Care..</a:t>
            </a:r>
          </a:p>
        </p:txBody>
      </p:sp>
      <p:sp>
        <p:nvSpPr>
          <p:cNvPr id="35" name="Content Placeholder 10">
            <a:extLst>
              <a:ext uri="{FF2B5EF4-FFF2-40B4-BE49-F238E27FC236}">
                <a16:creationId xmlns:a16="http://schemas.microsoft.com/office/drawing/2014/main" id="{861E5790-A666-4D45-A699-D8FBB13288DA}"/>
              </a:ext>
            </a:extLst>
          </p:cNvPr>
          <p:cNvSpPr txBox="1">
            <a:spLocks/>
          </p:cNvSpPr>
          <p:nvPr/>
        </p:nvSpPr>
        <p:spPr>
          <a:xfrm>
            <a:off x="665813" y="1295400"/>
            <a:ext cx="4953000" cy="33528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float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x;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int 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x = 5.67;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y = (int) x; // typecast (convert) float to 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d”,y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6" name="Content Placeholder 10">
            <a:extLst>
              <a:ext uri="{FF2B5EF4-FFF2-40B4-BE49-F238E27FC236}">
                <a16:creationId xmlns:a16="http://schemas.microsoft.com/office/drawing/2014/main" id="{B1C3CE13-34ED-4654-862C-FD73908D525A}"/>
              </a:ext>
            </a:extLst>
          </p:cNvPr>
          <p:cNvSpPr txBox="1">
            <a:spLocks/>
          </p:cNvSpPr>
          <p:nvPr/>
        </p:nvSpPr>
        <p:spPr>
          <a:xfrm>
            <a:off x="6511977" y="1295400"/>
            <a:ext cx="4953000" cy="3352800"/>
          </a:xfrm>
          <a:prstGeom prst="roundRect">
            <a:avLst>
              <a:gd name="adj" fmla="val 8843"/>
            </a:avLst>
          </a:prstGeom>
          <a:ln w="28575">
            <a:solidFill>
              <a:srgbClr val="DC6FEC"/>
            </a:solidFill>
          </a:ln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#include &lt;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stdio.h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&gt;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main(){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float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x;</a:t>
            </a:r>
            <a:r>
              <a:rPr kumimoji="0" lang="en-IN" sz="32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int 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x = 1.0e50; // 10^50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lvl="1" indent="-91440">
              <a:spcBef>
                <a:spcPts val="1300"/>
              </a:spcBef>
              <a:defRPr/>
            </a:pPr>
            <a:r>
              <a:rPr lang="en-I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y = (int) x; // typecast (convert) float to int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printf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(“%</a:t>
            </a:r>
            <a:r>
              <a:rPr kumimoji="0" lang="en-I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d”,y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);</a:t>
            </a:r>
          </a:p>
          <a:p>
            <a:pPr lvl="1" indent="-91440">
              <a:spcBef>
                <a:spcPts val="1300"/>
              </a:spcBef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return 0;</a:t>
            </a:r>
          </a:p>
          <a:p>
            <a:pPr marL="91440" marR="0" lvl="0" indent="-9144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513365-667E-4EFF-A19C-B1C67D681C98}"/>
              </a:ext>
            </a:extLst>
          </p:cNvPr>
          <p:cNvGrpSpPr/>
          <p:nvPr/>
        </p:nvGrpSpPr>
        <p:grpSpPr>
          <a:xfrm>
            <a:off x="2570813" y="3886200"/>
            <a:ext cx="1406551" cy="609600"/>
            <a:chOff x="3286682" y="2292350"/>
            <a:chExt cx="1858617" cy="904461"/>
          </a:xfrm>
        </p:grpSpPr>
        <p:sp>
          <p:nvSpPr>
            <p:cNvPr id="40" name="Rounded Rectangle 10">
              <a:extLst>
                <a:ext uri="{FF2B5EF4-FFF2-40B4-BE49-F238E27FC236}">
                  <a16:creationId xmlns:a16="http://schemas.microsoft.com/office/drawing/2014/main" id="{5E011EF2-FAD1-4D8D-BD7C-5A22BA152344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56BA809-1337-428D-8FAE-50B1AC7AFFC4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F7F5E1B-306E-497E-9172-EBCD9501D81F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3EDBB62E-AE7A-4D73-A666-D48293089AE7}"/>
              </a:ext>
            </a:extLst>
          </p:cNvPr>
          <p:cNvSpPr/>
          <p:nvPr/>
        </p:nvSpPr>
        <p:spPr>
          <a:xfrm>
            <a:off x="4219819" y="3734703"/>
            <a:ext cx="819918" cy="380097"/>
          </a:xfrm>
          <a:prstGeom prst="wedgeRectCallout">
            <a:avLst>
              <a:gd name="adj1" fmla="val -74307"/>
              <a:gd name="adj2" fmla="val 1191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BAF71C-3C3D-4522-95C2-BCF7ECEF418D}"/>
              </a:ext>
            </a:extLst>
          </p:cNvPr>
          <p:cNvGrpSpPr/>
          <p:nvPr/>
        </p:nvGrpSpPr>
        <p:grpSpPr>
          <a:xfrm>
            <a:off x="8285813" y="3856923"/>
            <a:ext cx="1406551" cy="609600"/>
            <a:chOff x="3286682" y="2292350"/>
            <a:chExt cx="1858617" cy="904461"/>
          </a:xfrm>
        </p:grpSpPr>
        <p:sp>
          <p:nvSpPr>
            <p:cNvPr id="45" name="Rounded Rectangle 10">
              <a:extLst>
                <a:ext uri="{FF2B5EF4-FFF2-40B4-BE49-F238E27FC236}">
                  <a16:creationId xmlns:a16="http://schemas.microsoft.com/office/drawing/2014/main" id="{8BFBB7EB-D966-4AEB-AF69-71E311B131A8}"/>
                </a:ext>
              </a:extLst>
            </p:cNvPr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ysClr val="windowText" lastClr="000000">
                <a:lumMod val="50000"/>
                <a:lumOff val="50000"/>
              </a:sysClr>
            </a:solidFill>
            <a:ln w="127000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1ED808F-DD05-4CB3-B691-A5AAA0001527}"/>
                </a:ext>
              </a:extLst>
            </p:cNvPr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35D8860-7343-4B3A-96CD-782B07A2DD12}"/>
                </a:ext>
              </a:extLst>
            </p:cNvPr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ysClr val="windowText" lastClr="000000"/>
            </a:solidFill>
            <a:ln w="92075" cap="flat" cmpd="sng" algn="ctr">
              <a:solidFill>
                <a:srgbClr val="6AD5BB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8BECAC47-7934-4217-82DF-56C334580EF1}"/>
              </a:ext>
            </a:extLst>
          </p:cNvPr>
          <p:cNvSpPr/>
          <p:nvPr/>
        </p:nvSpPr>
        <p:spPr>
          <a:xfrm>
            <a:off x="9934819" y="3588002"/>
            <a:ext cx="1856194" cy="409374"/>
          </a:xfrm>
          <a:prstGeom prst="wedgeRectCallout">
            <a:avLst>
              <a:gd name="adj1" fmla="val -59834"/>
              <a:gd name="adj2" fmla="val 9719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-2147483648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36F1835-D8B4-4116-A00C-AA0AD74921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7816" y="4466523"/>
            <a:ext cx="1223902" cy="1223902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FAD82653-07C4-4751-A1F8-ED6A63B19FB8}"/>
              </a:ext>
            </a:extLst>
          </p:cNvPr>
          <p:cNvSpPr/>
          <p:nvPr/>
        </p:nvSpPr>
        <p:spPr>
          <a:xfrm>
            <a:off x="9193941" y="5079642"/>
            <a:ext cx="1855059" cy="1270715"/>
          </a:xfrm>
          <a:prstGeom prst="wedgeRectCallout">
            <a:avLst>
              <a:gd name="adj1" fmla="val 69226"/>
              <a:gd name="adj2" fmla="val -39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Are you kidding?</a:t>
            </a:r>
          </a:p>
          <a:p>
            <a:pPr algn="ctr"/>
            <a:r>
              <a:rPr lang="en-IN" sz="2400" dirty="0">
                <a:solidFill>
                  <a:schemeClr val="tx1"/>
                </a:solidFill>
              </a:rPr>
              <a:t>Unexpected!</a:t>
            </a:r>
          </a:p>
        </p:txBody>
      </p:sp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7A3C85C4-DC2E-4CE9-87DF-67F4A95A8EFF}"/>
              </a:ext>
            </a:extLst>
          </p:cNvPr>
          <p:cNvSpPr/>
          <p:nvPr/>
        </p:nvSpPr>
        <p:spPr>
          <a:xfrm>
            <a:off x="5695013" y="4800600"/>
            <a:ext cx="3352800" cy="1223902"/>
          </a:xfrm>
          <a:prstGeom prst="wedgeRectCallout">
            <a:avLst>
              <a:gd name="adj1" fmla="val 41269"/>
              <a:gd name="adj2" fmla="val -724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No. </a:t>
            </a:r>
            <a:r>
              <a:rPr lang="en-I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Arial Narrow" panose="020B0606020202030204" pitchFamily="34" charset="0"/>
              </a:rPr>
              <a:t>1.0e50 is </a:t>
            </a:r>
            <a:r>
              <a:rPr lang="en-IN" sz="2400" dirty="0">
                <a:solidFill>
                  <a:schemeClr val="tx1"/>
                </a:solidFill>
              </a:rPr>
              <a:t>too big to be cast as an int (or even long – try yourself)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C41B7-191E-4015-BD97-30FD923140D2}"/>
              </a:ext>
            </a:extLst>
          </p:cNvPr>
          <p:cNvSpPr/>
          <p:nvPr/>
        </p:nvSpPr>
        <p:spPr>
          <a:xfrm>
            <a:off x="533400" y="5029200"/>
            <a:ext cx="44196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FF00"/>
                </a:solidFill>
              </a:rPr>
              <a:t>Reverse typecasting </a:t>
            </a:r>
            <a:r>
              <a:rPr lang="en-IN" dirty="0"/>
              <a:t>error can happen too: Sometimes converting a </a:t>
            </a:r>
            <a:r>
              <a:rPr lang="en-IN" dirty="0">
                <a:solidFill>
                  <a:srgbClr val="FFFF00"/>
                </a:solidFill>
              </a:rPr>
              <a:t>smaller data type </a:t>
            </a:r>
            <a:r>
              <a:rPr lang="en-IN" dirty="0">
                <a:solidFill>
                  <a:schemeClr val="bg1"/>
                </a:solidFill>
              </a:rPr>
              <a:t>(say int) </a:t>
            </a:r>
            <a:r>
              <a:rPr lang="en-IN" dirty="0">
                <a:solidFill>
                  <a:srgbClr val="FFFF00"/>
                </a:solidFill>
              </a:rPr>
              <a:t>to larger data type </a:t>
            </a:r>
            <a:r>
              <a:rPr lang="en-IN" dirty="0"/>
              <a:t>(say float) can also give unexpected results (more on this </a:t>
            </a:r>
            <a:r>
              <a:rPr lang="en-IN" dirty="0">
                <a:solidFill>
                  <a:srgbClr val="FFFF00"/>
                </a:solidFill>
              </a:rPr>
              <a:t>later in the semester</a:t>
            </a:r>
            <a:r>
              <a:rPr lang="en-IN" dirty="0"/>
              <a:t>)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3B87623-773C-4D3A-84B7-137091C9F5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161" y="2111426"/>
            <a:ext cx="1392870" cy="1392870"/>
          </a:xfrm>
          <a:prstGeom prst="rect">
            <a:avLst/>
          </a:prstGeom>
        </p:spPr>
      </p:pic>
      <p:sp>
        <p:nvSpPr>
          <p:cNvPr id="58" name="Speech Bubble: Rectangle 57">
            <a:extLst>
              <a:ext uri="{FF2B5EF4-FFF2-40B4-BE49-F238E27FC236}">
                <a16:creationId xmlns:a16="http://schemas.microsoft.com/office/drawing/2014/main" id="{D57C0C1C-F38E-4901-819A-BB9CFC1C3D61}"/>
              </a:ext>
            </a:extLst>
          </p:cNvPr>
          <p:cNvSpPr/>
          <p:nvPr/>
        </p:nvSpPr>
        <p:spPr>
          <a:xfrm>
            <a:off x="3191897" y="1382587"/>
            <a:ext cx="1761103" cy="661115"/>
          </a:xfrm>
          <a:prstGeom prst="wedgeRectCallout">
            <a:avLst>
              <a:gd name="adj1" fmla="val 37739"/>
              <a:gd name="adj2" fmla="val 16685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Expected conversion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07853-3922-4678-9530-7478F18C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88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0" grpId="0" animBg="1"/>
      <p:bldP spid="56" grpId="0" animBg="1"/>
      <p:bldP spid="3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BlueGrid">
  <a:themeElements>
    <a:clrScheme name="BlueGri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CD882"/>
      </a:accent1>
      <a:accent2>
        <a:srgbClr val="B2B2B2"/>
      </a:accent2>
      <a:accent3>
        <a:srgbClr val="8F8F8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FF00FF"/>
      </a:folHlink>
    </a:clrScheme>
    <a:fontScheme name="BlueGri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BlueGr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0458C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7948</TotalTime>
  <Words>2130</Words>
  <Application>Microsoft Office PowerPoint</Application>
  <PresentationFormat>Widescreen</PresentationFormat>
  <Paragraphs>321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Narrow</vt:lpstr>
      <vt:lpstr>Calibri</vt:lpstr>
      <vt:lpstr>Calibri Light</vt:lpstr>
      <vt:lpstr>Century Gothic</vt:lpstr>
      <vt:lpstr>Courier New</vt:lpstr>
      <vt:lpstr>Garamond</vt:lpstr>
      <vt:lpstr>Verdana</vt:lpstr>
      <vt:lpstr>Wingdings</vt:lpstr>
      <vt:lpstr>Office Theme</vt:lpstr>
      <vt:lpstr>Metropolitan</vt:lpstr>
      <vt:lpstr>ESC101: Fundamentals of Computing</vt:lpstr>
      <vt:lpstr>Announcements</vt:lpstr>
      <vt:lpstr>Previous class</vt:lpstr>
      <vt:lpstr>printf revisit: Printing of float/double</vt:lpstr>
      <vt:lpstr>printf revisit: Controlled printing of float/double</vt:lpstr>
      <vt:lpstr>Be Careful with Data Types</vt:lpstr>
      <vt:lpstr>Type Casting or Typecasting</vt:lpstr>
      <vt:lpstr>Typecasting: An Example Program</vt:lpstr>
      <vt:lpstr>Typecasting is Nice. But Take Care..</vt:lpstr>
      <vt:lpstr>More on Mixing Data Types…</vt:lpstr>
      <vt:lpstr>int and long</vt:lpstr>
      <vt:lpstr>int and long</vt:lpstr>
      <vt:lpstr>A shortcut..</vt:lpstr>
      <vt:lpstr>Mixed Type Operations (Already Saw Some Cases)</vt:lpstr>
      <vt:lpstr>Arithmetic on char data type</vt:lpstr>
      <vt:lpstr>Arithmetic on char data type: More Examples</vt:lpstr>
      <vt:lpstr>math.h</vt:lpstr>
      <vt:lpstr>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ESC101: Fundamentals of Computing</dc:title>
  <dc:creator>Piyush Rai</dc:creator>
  <cp:lastModifiedBy>Piyush Rai</cp:lastModifiedBy>
  <cp:revision>525</cp:revision>
  <dcterms:modified xsi:type="dcterms:W3CDTF">2019-08-07T06:14:04Z</dcterms:modified>
</cp:coreProperties>
</file>