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  <p:sldMasterId id="2147483678" r:id="rId3"/>
    <p:sldMasterId id="2147483690" r:id="rId4"/>
  </p:sldMasterIdLst>
  <p:notesMasterIdLst>
    <p:notesMasterId r:id="rId31"/>
  </p:notesMasterIdLst>
  <p:sldIdLst>
    <p:sldId id="256" r:id="rId5"/>
    <p:sldId id="312" r:id="rId6"/>
    <p:sldId id="299" r:id="rId7"/>
    <p:sldId id="302" r:id="rId8"/>
    <p:sldId id="303" r:id="rId9"/>
    <p:sldId id="263" r:id="rId10"/>
    <p:sldId id="313" r:id="rId11"/>
    <p:sldId id="315" r:id="rId12"/>
    <p:sldId id="314" r:id="rId13"/>
    <p:sldId id="304" r:id="rId14"/>
    <p:sldId id="320" r:id="rId15"/>
    <p:sldId id="321" r:id="rId16"/>
    <p:sldId id="322" r:id="rId17"/>
    <p:sldId id="323" r:id="rId18"/>
    <p:sldId id="307" r:id="rId19"/>
    <p:sldId id="316" r:id="rId20"/>
    <p:sldId id="317" r:id="rId21"/>
    <p:sldId id="318" r:id="rId22"/>
    <p:sldId id="319" r:id="rId23"/>
    <p:sldId id="308" r:id="rId24"/>
    <p:sldId id="311" r:id="rId25"/>
    <p:sldId id="326" r:id="rId26"/>
    <p:sldId id="306" r:id="rId27"/>
    <p:sldId id="268" r:id="rId28"/>
    <p:sldId id="270" r:id="rId29"/>
    <p:sldId id="325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90" d="100"/>
          <a:sy n="9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5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26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79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2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1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12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98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011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005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77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60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65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7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28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2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87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4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4BCA-E2E7-4B91-BCF6-49C4D2B64565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3B61-5CD6-4240-B090-9344C73EF7B2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0F7E-125C-4962-8AF8-2F86CE60C1D8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7A94-A397-4323-9C29-5DEBD1FE9858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4BBA-C1BA-48B4-9DF2-640F5D943E61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029-42BB-476C-83DF-40051142D6A8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0BF-8108-42CD-BE1D-6189C5FA5143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B208-CEC6-4906-A201-B2A32E41DC35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1F50-3CC4-432A-98EE-5D0F73DE37F9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5F0A-3916-4D35-84C9-62452F3E4E5C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9510-1A34-4480-BDD2-27C7CE55EA34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7023-F2F6-4915-9B8D-EA896774AF4A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8F52-C055-44EF-A2AA-332B197E3160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3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23D8-9A81-4996-956A-E30A5793B052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93A1-6ACD-475C-8C13-55C663F375EA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4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BDF4-057D-4CDF-B113-CF67C0387240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26C8-D3EB-46AC-ACA8-E42A8CC60172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6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0F73-63EF-490C-9FAF-B3AC497F8E57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F2DD-0727-4DE7-B5DE-BABE265CA5EF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C8B5-6CBA-420A-AD80-D3E617088854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DBEA-0DDB-40D4-ACBC-F8AA7DB64742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2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ED73-1EAA-44CD-AE3C-509EF8B3D527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3E4F-9670-4023-B522-CA9F5DB0C33D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C0D-2A73-42A2-AEF9-B49AF7C56795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0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785564-1CFB-47B3-8F38-0CE4D6E47665}" type="datetime1">
              <a:rPr lang="en-US" smtClean="0"/>
              <a:t>8/20/2019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1EB9-A6B5-4206-8D56-8D3C875482E6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8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9EBF-11BD-4740-B652-E5A76D32D6A7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3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E4-8C94-4AEC-923B-0F8012EE8587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8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E51-1D00-462E-B9E8-1B73BA745660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09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605A-B81E-4499-98F5-D51EB9F8B49E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56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EA1B-05FC-4B23-93A2-548885F6E152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00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FB6-89C6-4C10-ADDE-E37E8AAEDAD4}" type="datetime1">
              <a:rPr lang="en-US" smtClean="0"/>
              <a:t>8/20/2019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81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60F7-EDEE-4622-AF7D-59C4FB84D12C}" type="datetime1">
              <a:rPr lang="en-US" smtClean="0"/>
              <a:t>8/20/2019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5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22C-1FD3-46C6-A485-A91ECC50ECDF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5C0-89A2-42D4-A81F-3F62CF5ABB42}" type="datetime1">
              <a:rPr lang="en-US" smtClean="0"/>
              <a:t>8/20/2019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36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CB92-E84F-4B32-9B4A-509C19F33C74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D1C-AB28-4B2E-9DCA-660000915A3D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863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3AC-F169-4388-AAA6-46CF6BC5CD97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966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7BEF-87EC-4731-96F6-B9DC06D67EAA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6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E20F-16EE-445B-B14E-F7A0730F257E}" type="datetime1">
              <a:rPr lang="en-US" smtClean="0"/>
              <a:t>8/20/2019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D510-F103-456E-9F22-5231D22CCCB7}" type="datetime1">
              <a:rPr lang="en-US" smtClean="0"/>
              <a:t>8/20/2019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67EA-FACF-486C-9884-965ED3FF66F8}" type="datetime1">
              <a:rPr lang="en-US" smtClean="0"/>
              <a:t>8/20/2019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B8CD-2244-47A2-A3DE-63E2D82A07D6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6FC4-FAD9-4EAA-8BFE-6A883AC84484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2D47-0415-4542-B1B1-18D0FBF319D5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6FF6-A57D-4466-8491-6FB17BCA3733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5568AC8-24C7-4910-8A8E-6587933ABA8C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0C85-5BD6-4DA3-8B7D-80A2F5923380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114300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Branching Structure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(if-else statements)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15" y="274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Various ways of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and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else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454703" y="3925679"/>
            <a:ext cx="3581400" cy="2819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8EB171FB-1DB8-442E-B256-B7DA74710EED}"/>
              </a:ext>
            </a:extLst>
          </p:cNvPr>
          <p:cNvSpPr txBox="1">
            <a:spLocks/>
          </p:cNvSpPr>
          <p:nvPr/>
        </p:nvSpPr>
        <p:spPr>
          <a:xfrm>
            <a:off x="4551909" y="2815141"/>
            <a:ext cx="3352800" cy="388754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-3)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80C7430-389B-43FF-AE1A-A723938546DE}"/>
              </a:ext>
            </a:extLst>
          </p:cNvPr>
          <p:cNvSpPr txBox="1">
            <a:spLocks/>
          </p:cNvSpPr>
          <p:nvPr/>
        </p:nvSpPr>
        <p:spPr>
          <a:xfrm>
            <a:off x="8394283" y="991746"/>
            <a:ext cx="3429000" cy="53721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-3)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-N)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260CF-E1D7-4ABD-BAB6-AE075EECA072}"/>
              </a:ext>
            </a:extLst>
          </p:cNvPr>
          <p:cNvCxnSpPr>
            <a:cxnSpLocks/>
          </p:cNvCxnSpPr>
          <p:nvPr/>
        </p:nvCxnSpPr>
        <p:spPr>
          <a:xfrm>
            <a:off x="9906000" y="3620879"/>
            <a:ext cx="0" cy="60960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775FE92D-0245-4F5A-86F5-26E33065FE60}"/>
              </a:ext>
            </a:extLst>
          </p:cNvPr>
          <p:cNvSpPr txBox="1">
            <a:spLocks/>
          </p:cNvSpPr>
          <p:nvPr/>
        </p:nvSpPr>
        <p:spPr>
          <a:xfrm>
            <a:off x="479687" y="1937423"/>
            <a:ext cx="3581400" cy="190951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C2934B48-9C71-431B-8618-35E1704F0E6F}"/>
              </a:ext>
            </a:extLst>
          </p:cNvPr>
          <p:cNvSpPr txBox="1">
            <a:spLocks/>
          </p:cNvSpPr>
          <p:nvPr/>
        </p:nvSpPr>
        <p:spPr>
          <a:xfrm>
            <a:off x="479687" y="981702"/>
            <a:ext cx="3581400" cy="87104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(condition)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1B3075-2E4D-45DC-91F5-F72497A45482}"/>
              </a:ext>
            </a:extLst>
          </p:cNvPr>
          <p:cNvSpPr/>
          <p:nvPr/>
        </p:nvSpPr>
        <p:spPr>
          <a:xfrm>
            <a:off x="4293111" y="1281247"/>
            <a:ext cx="380760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Note: The if block can also have another if-else inside it (“nested” if – will see later)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9EAF736-ABEF-48CC-96B3-29C0C8D15A79}"/>
              </a:ext>
            </a:extLst>
          </p:cNvPr>
          <p:cNvSpPr/>
          <p:nvPr/>
        </p:nvSpPr>
        <p:spPr>
          <a:xfrm>
            <a:off x="1676400" y="5562600"/>
            <a:ext cx="2209800" cy="914400"/>
          </a:xfrm>
          <a:prstGeom prst="wedgeRectCallout">
            <a:avLst>
              <a:gd name="adj1" fmla="val -61030"/>
              <a:gd name="adj2" fmla="val -764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 the </a:t>
            </a:r>
            <a:r>
              <a:rPr lang="en-IN" b="1" dirty="0">
                <a:solidFill>
                  <a:schemeClr val="tx1"/>
                </a:solidFill>
              </a:rPr>
              <a:t>else block </a:t>
            </a:r>
            <a:r>
              <a:rPr lang="en-IN" dirty="0"/>
              <a:t>itself is a whole </a:t>
            </a:r>
          </a:p>
          <a:p>
            <a:pPr algn="ctr"/>
            <a:r>
              <a:rPr lang="en-IN" dirty="0"/>
              <a:t>if-else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5DB73F-AAAD-46B9-B216-79775B1F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15" y="274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else if else 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chain.. : A Simple Example</a:t>
            </a:r>
          </a:p>
        </p:txBody>
      </p:sp>
      <p:sp>
        <p:nvSpPr>
          <p:cNvPr id="13" name="Vertical Scroll 6">
            <a:extLst>
              <a:ext uri="{FF2B5EF4-FFF2-40B4-BE49-F238E27FC236}">
                <a16:creationId xmlns:a16="http://schemas.microsoft.com/office/drawing/2014/main" id="{121E1123-1872-47A6-AD31-CF0EC65FDA2D}"/>
              </a:ext>
            </a:extLst>
          </p:cNvPr>
          <p:cNvSpPr/>
          <p:nvPr/>
        </p:nvSpPr>
        <p:spPr bwMode="auto">
          <a:xfrm>
            <a:off x="200861" y="889535"/>
            <a:ext cx="9404537" cy="5916162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printf(“Sunday”);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2) { printf (“Monday”);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3) { printf (“Tuesday”);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4) { printf (“Wednesday”);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5) { printf (“Thursday”);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6) { printf (“Friday”);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7) { printf (“Saturday”);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466D-CBF1-4985-B758-F935054CB7F5}"/>
              </a:ext>
            </a:extLst>
          </p:cNvPr>
          <p:cNvSpPr txBox="1"/>
          <p:nvPr/>
        </p:nvSpPr>
        <p:spPr>
          <a:xfrm>
            <a:off x="8991600" y="3276600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Print name of the </a:t>
            </a:r>
          </a:p>
          <a:p>
            <a:r>
              <a:rPr lang="en-IN" sz="2400" dirty="0"/>
              <a:t>day of week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97FE-3805-49B8-8D66-C30C4D8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7" y="0"/>
            <a:ext cx="11962785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else if else 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chain.. : Another Simple Example</a:t>
            </a:r>
          </a:p>
        </p:txBody>
      </p:sp>
      <p:sp>
        <p:nvSpPr>
          <p:cNvPr id="4" name="Vertical Scroll 6">
            <a:extLst>
              <a:ext uri="{FF2B5EF4-FFF2-40B4-BE49-F238E27FC236}">
                <a16:creationId xmlns:a16="http://schemas.microsoft.com/office/drawing/2014/main" id="{2C929D71-E4E9-425A-B460-B05A0D7EFDCE}"/>
              </a:ext>
            </a:extLst>
          </p:cNvPr>
          <p:cNvSpPr/>
          <p:nvPr/>
        </p:nvSpPr>
        <p:spPr bwMode="auto">
          <a:xfrm>
            <a:off x="134660" y="1066800"/>
            <a:ext cx="9296400" cy="56388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printf(“Weekend”);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2) { printf (“Weekday”);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3) { printf (“Weekday”);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4) { printf (“Weekday”);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5) { printf (“Weekday”);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6) { printf (“Weekday”);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7) { printf (“Weekend”);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C0E6-FF15-4F4F-AF90-37CAB90CC5C7}"/>
              </a:ext>
            </a:extLst>
          </p:cNvPr>
          <p:cNvSpPr txBox="1"/>
          <p:nvPr/>
        </p:nvSpPr>
        <p:spPr>
          <a:xfrm>
            <a:off x="8991600" y="3276600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Print weekday or</a:t>
            </a:r>
          </a:p>
          <a:p>
            <a:r>
              <a:rPr lang="en-IN" sz="2400" dirty="0"/>
              <a:t>weekend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5BCF0-181D-4097-A573-FA9D7F6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7" y="0"/>
            <a:ext cx="11962785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else if else 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chain.. : Another Simple Example</a:t>
            </a:r>
          </a:p>
        </p:txBody>
      </p:sp>
      <p:sp>
        <p:nvSpPr>
          <p:cNvPr id="4" name="Vertical Scroll 6">
            <a:extLst>
              <a:ext uri="{FF2B5EF4-FFF2-40B4-BE49-F238E27FC236}">
                <a16:creationId xmlns:a16="http://schemas.microsoft.com/office/drawing/2014/main" id="{2C929D71-E4E9-425A-B460-B05A0D7EFDCE}"/>
              </a:ext>
            </a:extLst>
          </p:cNvPr>
          <p:cNvSpPr/>
          <p:nvPr/>
        </p:nvSpPr>
        <p:spPr bwMode="auto">
          <a:xfrm>
            <a:off x="134660" y="1066800"/>
            <a:ext cx="9296400" cy="56388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int day;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if ((day == 1) || (day == 7)) {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 else if (  (day == 2) || (day == 3)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     || (day == 4) || (day == 5)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     || (day == 6))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(“Weekday”);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 else {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 Illegal day %d”, day);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C0E6-FF15-4F4F-AF90-37CAB90CC5C7}"/>
              </a:ext>
            </a:extLst>
          </p:cNvPr>
          <p:cNvSpPr txBox="1"/>
          <p:nvPr/>
        </p:nvSpPr>
        <p:spPr>
          <a:xfrm>
            <a:off x="8991600" y="3276600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Print weekday or</a:t>
            </a:r>
          </a:p>
          <a:p>
            <a:r>
              <a:rPr lang="en-IN" sz="2400" dirty="0"/>
              <a:t>weekend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E5CB2-C3D4-4019-9493-E22660C1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7" y="0"/>
            <a:ext cx="11962785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else if else 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chain.. : Another Simple Example</a:t>
            </a:r>
          </a:p>
        </p:txBody>
      </p:sp>
      <p:sp>
        <p:nvSpPr>
          <p:cNvPr id="4" name="Vertical Scroll 6">
            <a:extLst>
              <a:ext uri="{FF2B5EF4-FFF2-40B4-BE49-F238E27FC236}">
                <a16:creationId xmlns:a16="http://schemas.microsoft.com/office/drawing/2014/main" id="{2C929D71-E4E9-425A-B460-B05A0D7EFDCE}"/>
              </a:ext>
            </a:extLst>
          </p:cNvPr>
          <p:cNvSpPr/>
          <p:nvPr/>
        </p:nvSpPr>
        <p:spPr bwMode="auto">
          <a:xfrm>
            <a:off x="134660" y="1066800"/>
            <a:ext cx="9296400" cy="56388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int day;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if ((day == 1) || (day == 7)) {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</a:p>
          <a:p>
            <a:pPr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 else if ( (day &gt;= 2) &amp;&amp; (day &lt;= 6) 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(“Weekday”);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 else {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(“ Illegal day %d”, day);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C0E6-FF15-4F4F-AF90-37CAB90CC5C7}"/>
              </a:ext>
            </a:extLst>
          </p:cNvPr>
          <p:cNvSpPr txBox="1"/>
          <p:nvPr/>
        </p:nvSpPr>
        <p:spPr>
          <a:xfrm>
            <a:off x="8991600" y="3276600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Print weekday or</a:t>
            </a:r>
          </a:p>
          <a:p>
            <a:r>
              <a:rPr lang="en-IN" sz="2400" dirty="0"/>
              <a:t>weekend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22E31-B0EA-4EA1-937D-B1D37076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" y="15330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Nested if </a:t>
            </a:r>
            <a:r>
              <a:rPr lang="en-GB" b="1" dirty="0">
                <a:solidFill>
                  <a:srgbClr val="7030A0"/>
                </a:solidFill>
                <a:latin typeface="Garamond" panose="02020404030301010803" pitchFamily="18" charset="0"/>
              </a:rPr>
              <a:t>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80A15-FBFF-4753-8AFE-75B834815F70}"/>
              </a:ext>
            </a:extLst>
          </p:cNvPr>
          <p:cNvSpPr/>
          <p:nvPr/>
        </p:nvSpPr>
        <p:spPr>
          <a:xfrm>
            <a:off x="253353" y="808111"/>
            <a:ext cx="4172937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if((a + b)/2.0 &lt; 0.5){</a:t>
            </a: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endParaRPr lang="it-IT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545AF2-A2AB-4C21-8C28-66A7BC1CF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7" y="4786605"/>
            <a:ext cx="2092982" cy="2092982"/>
          </a:xfrm>
          <a:prstGeom prst="rect">
            <a:avLst/>
          </a:prstGeom>
        </p:spPr>
      </p:pic>
      <p:sp>
        <p:nvSpPr>
          <p:cNvPr id="20" name="Rectangular Callout 6">
            <a:extLst>
              <a:ext uri="{FF2B5EF4-FFF2-40B4-BE49-F238E27FC236}">
                <a16:creationId xmlns:a16="http://schemas.microsoft.com/office/drawing/2014/main" id="{3E4FA736-60FC-47DD-BA29-E939BB7F4035}"/>
              </a:ext>
            </a:extLst>
          </p:cNvPr>
          <p:cNvSpPr/>
          <p:nvPr/>
        </p:nvSpPr>
        <p:spPr>
          <a:xfrm>
            <a:off x="7489606" y="4076357"/>
            <a:ext cx="2637380" cy="1122125"/>
          </a:xfrm>
          <a:prstGeom prst="wedgeRectCallout">
            <a:avLst>
              <a:gd name="adj1" fmla="val 75797"/>
              <a:gd name="adj2" fmla="val 1008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all can I put inside these curly brackets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3CBA60-4C19-4F46-B8D9-0538E2716579}"/>
              </a:ext>
            </a:extLst>
          </p:cNvPr>
          <p:cNvGrpSpPr/>
          <p:nvPr/>
        </p:nvGrpSpPr>
        <p:grpSpPr>
          <a:xfrm>
            <a:off x="7308018" y="1057813"/>
            <a:ext cx="1858617" cy="904461"/>
            <a:chOff x="3286682" y="2292350"/>
            <a:chExt cx="1858617" cy="904461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FDE83091-0974-4984-AA7C-AEDCABBACD3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B622B8-72DA-4641-8F13-30209634FE55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2B4A35-9512-44BC-BCBD-2880CA1411D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Rectangular Callout 12">
            <a:extLst>
              <a:ext uri="{FF2B5EF4-FFF2-40B4-BE49-F238E27FC236}">
                <a16:creationId xmlns:a16="http://schemas.microsoft.com/office/drawing/2014/main" id="{1FC16CDB-6241-49E2-8A43-AFBD7B4EA675}"/>
              </a:ext>
            </a:extLst>
          </p:cNvPr>
          <p:cNvSpPr/>
          <p:nvPr/>
        </p:nvSpPr>
        <p:spPr>
          <a:xfrm>
            <a:off x="7337662" y="5388010"/>
            <a:ext cx="2637380" cy="1122125"/>
          </a:xfrm>
          <a:prstGeom prst="wedgeRectCallout">
            <a:avLst>
              <a:gd name="adj1" fmla="val 83490"/>
              <a:gd name="adj2" fmla="val 427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I put another if-else condition inside?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ular Callout 13">
            <a:extLst>
              <a:ext uri="{FF2B5EF4-FFF2-40B4-BE49-F238E27FC236}">
                <a16:creationId xmlns:a16="http://schemas.microsoft.com/office/drawing/2014/main" id="{CD9ED9E6-9E89-4925-BFF7-6C4F17087CFE}"/>
              </a:ext>
            </a:extLst>
          </p:cNvPr>
          <p:cNvSpPr/>
          <p:nvPr/>
        </p:nvSpPr>
        <p:spPr>
          <a:xfrm>
            <a:off x="8237326" y="3153835"/>
            <a:ext cx="3674098" cy="827758"/>
          </a:xfrm>
          <a:prstGeom prst="wedgeRectCallout">
            <a:avLst>
              <a:gd name="adj1" fmla="val -56358"/>
              <a:gd name="adj2" fmla="val -19265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course! Called a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nested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if-else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11">
            <a:extLst>
              <a:ext uri="{FF2B5EF4-FFF2-40B4-BE49-F238E27FC236}">
                <a16:creationId xmlns:a16="http://schemas.microsoft.com/office/drawing/2014/main" id="{D8136834-2E43-4158-871C-1010AA2097AD}"/>
              </a:ext>
            </a:extLst>
          </p:cNvPr>
          <p:cNvSpPr/>
          <p:nvPr/>
        </p:nvSpPr>
        <p:spPr>
          <a:xfrm>
            <a:off x="9594298" y="2111224"/>
            <a:ext cx="2537128" cy="827758"/>
          </a:xfrm>
          <a:prstGeom prst="wedgeRectCallout">
            <a:avLst>
              <a:gd name="adj1" fmla="val -92498"/>
              <a:gd name="adj2" fmla="val -6699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 number of statements!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3AA56-D6CD-4173-B5E2-24B3480079E9}"/>
              </a:ext>
            </a:extLst>
          </p:cNvPr>
          <p:cNvSpPr/>
          <p:nvPr/>
        </p:nvSpPr>
        <p:spPr>
          <a:xfrm>
            <a:off x="866497" y="1482955"/>
            <a:ext cx="299780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if((a + b)/2.0 &lt; 0.25){</a:t>
            </a: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   printf</a:t>
            </a:r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(“Very small”);</a:t>
            </a:r>
            <a:endParaRPr lang="it-IT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   printf</a:t>
            </a:r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  <a:endParaRPr lang="it-IT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F2381-E42B-428B-BCEB-76318FA1B526}"/>
              </a:ext>
            </a:extLst>
          </p:cNvPr>
          <p:cNvSpPr/>
          <p:nvPr/>
        </p:nvSpPr>
        <p:spPr>
          <a:xfrm>
            <a:off x="866497" y="4238687"/>
            <a:ext cx="28809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if((a + b)/2.0 &gt; 0.75){</a:t>
            </a: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   printf</a:t>
            </a:r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(“Very Big”);</a:t>
            </a:r>
            <a:endParaRPr lang="it-IT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    printf</a:t>
            </a:r>
            <a:r>
              <a:rPr lang="en-IN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  <a:endParaRPr lang="it-IT" sz="28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hangingPunct="1"/>
            <a:r>
              <a:rPr lang="it-IT" sz="2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30" name="Rectangular Callout 18">
            <a:extLst>
              <a:ext uri="{FF2B5EF4-FFF2-40B4-BE49-F238E27FC236}">
                <a16:creationId xmlns:a16="http://schemas.microsoft.com/office/drawing/2014/main" id="{11F2B154-4723-4437-B6BD-DDFD56F084C1}"/>
              </a:ext>
            </a:extLst>
          </p:cNvPr>
          <p:cNvSpPr/>
          <p:nvPr/>
        </p:nvSpPr>
        <p:spPr>
          <a:xfrm>
            <a:off x="5420508" y="1326850"/>
            <a:ext cx="1715210" cy="532132"/>
          </a:xfrm>
          <a:prstGeom prst="wedgeRectCallout">
            <a:avLst>
              <a:gd name="adj1" fmla="val -112909"/>
              <a:gd name="adj2" fmla="val -639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&lt; 0.5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19">
            <a:extLst>
              <a:ext uri="{FF2B5EF4-FFF2-40B4-BE49-F238E27FC236}">
                <a16:creationId xmlns:a16="http://schemas.microsoft.com/office/drawing/2014/main" id="{2CBFB9F1-62CD-4FDC-9816-01D11A6AB455}"/>
              </a:ext>
            </a:extLst>
          </p:cNvPr>
          <p:cNvSpPr/>
          <p:nvPr/>
        </p:nvSpPr>
        <p:spPr>
          <a:xfrm>
            <a:off x="4784024" y="1962274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0.5 as well as &lt; 0.25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ular Callout 20">
            <a:extLst>
              <a:ext uri="{FF2B5EF4-FFF2-40B4-BE49-F238E27FC236}">
                <a16:creationId xmlns:a16="http://schemas.microsoft.com/office/drawing/2014/main" id="{2B937D0B-054D-4BA1-9860-1D3D9F8E901D}"/>
              </a:ext>
            </a:extLst>
          </p:cNvPr>
          <p:cNvSpPr/>
          <p:nvPr/>
        </p:nvSpPr>
        <p:spPr>
          <a:xfrm>
            <a:off x="2597702" y="2763567"/>
            <a:ext cx="1913246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0.5 but not &lt; 0.25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ular Callout 21">
            <a:extLst>
              <a:ext uri="{FF2B5EF4-FFF2-40B4-BE49-F238E27FC236}">
                <a16:creationId xmlns:a16="http://schemas.microsoft.com/office/drawing/2014/main" id="{26A5E1A1-DDE6-43F6-B54B-425634D71982}"/>
              </a:ext>
            </a:extLst>
          </p:cNvPr>
          <p:cNvSpPr/>
          <p:nvPr/>
        </p:nvSpPr>
        <p:spPr>
          <a:xfrm>
            <a:off x="2654391" y="3635199"/>
            <a:ext cx="1799868" cy="532132"/>
          </a:xfrm>
          <a:prstGeom prst="wedgeRectCallout">
            <a:avLst>
              <a:gd name="adj1" fmla="val -112711"/>
              <a:gd name="adj2" fmla="val 1075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&gt;= 0.5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ular Callout 22">
            <a:extLst>
              <a:ext uri="{FF2B5EF4-FFF2-40B4-BE49-F238E27FC236}">
                <a16:creationId xmlns:a16="http://schemas.microsoft.com/office/drawing/2014/main" id="{6D7682AA-5E7B-4459-9BA0-964C861D4F2B}"/>
              </a:ext>
            </a:extLst>
          </p:cNvPr>
          <p:cNvSpPr/>
          <p:nvPr/>
        </p:nvSpPr>
        <p:spPr>
          <a:xfrm>
            <a:off x="4765850" y="4692288"/>
            <a:ext cx="243784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&gt;= 0.5 as well as &gt; 0.75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ular Callout 23">
            <a:extLst>
              <a:ext uri="{FF2B5EF4-FFF2-40B4-BE49-F238E27FC236}">
                <a16:creationId xmlns:a16="http://schemas.microsoft.com/office/drawing/2014/main" id="{44EA147E-6998-4D3A-90A7-5844C6EBACBE}"/>
              </a:ext>
            </a:extLst>
          </p:cNvPr>
          <p:cNvSpPr/>
          <p:nvPr/>
        </p:nvSpPr>
        <p:spPr>
          <a:xfrm>
            <a:off x="2654391" y="5553641"/>
            <a:ext cx="2081634" cy="790865"/>
          </a:xfrm>
          <a:prstGeom prst="wedgeRectCallout">
            <a:avLst>
              <a:gd name="adj1" fmla="val -93747"/>
              <a:gd name="adj2" fmla="val -66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&gt;= 0.5 but not &gt; 0.75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ular Callout 11">
            <a:extLst>
              <a:ext uri="{FF2B5EF4-FFF2-40B4-BE49-F238E27FC236}">
                <a16:creationId xmlns:a16="http://schemas.microsoft.com/office/drawing/2014/main" id="{5F8AF039-E5DF-4014-867A-AA5C922FEE91}"/>
              </a:ext>
            </a:extLst>
          </p:cNvPr>
          <p:cNvSpPr/>
          <p:nvPr/>
        </p:nvSpPr>
        <p:spPr>
          <a:xfrm>
            <a:off x="9374296" y="106537"/>
            <a:ext cx="2537128" cy="1846555"/>
          </a:xfrm>
          <a:prstGeom prst="wedgeRectCallout">
            <a:avLst>
              <a:gd name="adj1" fmla="val -65615"/>
              <a:gd name="adj2" fmla="val 2923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nested if: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Branch within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branch (to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test more specific conditions)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177BF-F780-4CB9-9004-7F30662D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" y="15330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Nested if: Finding the smallest of 3 numbers</a:t>
            </a: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1C4E8FEA-1291-44AE-8A6C-1DDAAC50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150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AD32675D-1D48-4927-A0C4-04A55C25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c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7B9CE58D-1B8E-4793-94BA-81B76441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150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b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2556755D-C8E4-44A6-A4D9-9B6A277A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150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070F3CF4-AA9A-4595-9AED-A19A3412635C}"/>
              </a:ext>
            </a:extLst>
          </p:cNvPr>
          <p:cNvGrpSpPr>
            <a:grpSpLocks/>
          </p:cNvGrpSpPr>
          <p:nvPr/>
        </p:nvGrpSpPr>
        <p:grpSpPr bwMode="auto">
          <a:xfrm>
            <a:off x="4119562" y="1757362"/>
            <a:ext cx="1062038" cy="1290638"/>
            <a:chOff x="2208" y="912"/>
            <a:chExt cx="669" cy="813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632E1E74-C683-4ADC-939A-2079E80CF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912"/>
              <a:ext cx="669" cy="573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Input a,b,c</a:t>
              </a: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BBB8658E-5537-443D-9541-DD24D5EA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9">
            <a:extLst>
              <a:ext uri="{FF2B5EF4-FFF2-40B4-BE49-F238E27FC236}">
                <a16:creationId xmlns:a16="http://schemas.microsoft.com/office/drawing/2014/main" id="{1FA69B00-2F41-4694-A416-611E369BCE18}"/>
              </a:ext>
            </a:extLst>
          </p:cNvPr>
          <p:cNvGrpSpPr>
            <a:grpSpLocks/>
          </p:cNvGrpSpPr>
          <p:nvPr/>
        </p:nvGrpSpPr>
        <p:grpSpPr bwMode="auto">
          <a:xfrm>
            <a:off x="2874962" y="3048001"/>
            <a:ext cx="3525838" cy="1066801"/>
            <a:chOff x="1475" y="1728"/>
            <a:chExt cx="2221" cy="672"/>
          </a:xfrm>
        </p:grpSpPr>
        <p:sp>
          <p:nvSpPr>
            <p:cNvPr id="45" name="AutoShape 10">
              <a:extLst>
                <a:ext uri="{FF2B5EF4-FFF2-40B4-BE49-F238E27FC236}">
                  <a16:creationId xmlns:a16="http://schemas.microsoft.com/office/drawing/2014/main" id="{D7132CC5-E5C5-46E8-A96E-3A81E9D58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id="{E83426E5-5CA8-4B52-A2B6-2409440A8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2001"/>
              <a:ext cx="58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4DAD98E3-374C-4477-AB78-C8BB1C26E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001"/>
              <a:ext cx="638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CA11E97D-E6D7-415F-A79D-7149B08A4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7A2EEF28-B228-4291-93FE-237C3E359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775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50" name="Group 15">
            <a:extLst>
              <a:ext uri="{FF2B5EF4-FFF2-40B4-BE49-F238E27FC236}">
                <a16:creationId xmlns:a16="http://schemas.microsoft.com/office/drawing/2014/main" id="{B3869ABE-C10D-4339-ABD9-72DED0C2272C}"/>
              </a:ext>
            </a:extLst>
          </p:cNvPr>
          <p:cNvGrpSpPr>
            <a:grpSpLocks/>
          </p:cNvGrpSpPr>
          <p:nvPr/>
        </p:nvGrpSpPr>
        <p:grpSpPr bwMode="auto">
          <a:xfrm>
            <a:off x="4649787" y="4114801"/>
            <a:ext cx="3032124" cy="1600201"/>
            <a:chOff x="2593" y="2400"/>
            <a:chExt cx="1910" cy="1008"/>
          </a:xfrm>
        </p:grpSpPr>
        <p:sp>
          <p:nvSpPr>
            <p:cNvPr id="51" name="AutoShape 16">
              <a:extLst>
                <a:ext uri="{FF2B5EF4-FFF2-40B4-BE49-F238E27FC236}">
                  <a16:creationId xmlns:a16="http://schemas.microsoft.com/office/drawing/2014/main" id="{9B36C8BC-4322-47DB-B0FC-A002C7D66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52" name="Picture 17">
              <a:extLst>
                <a:ext uri="{FF2B5EF4-FFF2-40B4-BE49-F238E27FC236}">
                  <a16:creationId xmlns:a16="http://schemas.microsoft.com/office/drawing/2014/main" id="{1ECD9718-D77B-4592-8AC4-509DF0759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Picture 18">
              <a:extLst>
                <a:ext uri="{FF2B5EF4-FFF2-40B4-BE49-F238E27FC236}">
                  <a16:creationId xmlns:a16="http://schemas.microsoft.com/office/drawing/2014/main" id="{BD992F55-1194-4213-8AEA-5021A974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7E6B1C73-D577-4CE1-A4A2-63ED11994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A201C6A9-D712-4890-90E2-C80763BF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56" name="Group 21">
            <a:extLst>
              <a:ext uri="{FF2B5EF4-FFF2-40B4-BE49-F238E27FC236}">
                <a16:creationId xmlns:a16="http://schemas.microsoft.com/office/drawing/2014/main" id="{6A3E73F5-0374-440C-B8D2-CD335345E69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14801"/>
            <a:ext cx="2879724" cy="1600201"/>
            <a:chOff x="721" y="2400"/>
            <a:chExt cx="1814" cy="1008"/>
          </a:xfrm>
        </p:grpSpPr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DB404442-4DDA-40E0-81E7-984B0B59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58" name="Picture 23">
              <a:extLst>
                <a:ext uri="{FF2B5EF4-FFF2-40B4-BE49-F238E27FC236}">
                  <a16:creationId xmlns:a16="http://schemas.microsoft.com/office/drawing/2014/main" id="{E12CEB8A-445A-4EBB-9DB0-DB9531C6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Picture 24">
              <a:extLst>
                <a:ext uri="{FF2B5EF4-FFF2-40B4-BE49-F238E27FC236}">
                  <a16:creationId xmlns:a16="http://schemas.microsoft.com/office/drawing/2014/main" id="{8703521A-DA2C-447E-A7C0-F98710113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1FE03742-9DF6-4BDF-A013-E52B8283A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F88969AF-E659-4A90-80F6-5305AD8F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2CFF26-5674-46B2-AFF6-B18BE9EB6976}"/>
              </a:ext>
            </a:extLst>
          </p:cNvPr>
          <p:cNvSpPr txBox="1"/>
          <p:nvPr/>
        </p:nvSpPr>
        <p:spPr>
          <a:xfrm>
            <a:off x="237391" y="1084745"/>
            <a:ext cx="836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Read three numbers </a:t>
            </a:r>
            <a:r>
              <a:rPr lang="en-IN" sz="2400" dirty="0" err="1"/>
              <a:t>a,b,c</a:t>
            </a:r>
            <a:r>
              <a:rPr lang="en-IN" sz="2400" dirty="0"/>
              <a:t> and print the smallest one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FBA65F1-6B2B-43A7-B9F2-416A64A5BD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65" y="4396907"/>
            <a:ext cx="2067844" cy="2067844"/>
          </a:xfrm>
          <a:prstGeom prst="rect">
            <a:avLst/>
          </a:prstGeom>
        </p:spPr>
      </p:pic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046C5BFA-127B-429C-9A22-3FC9B4B42D24}"/>
              </a:ext>
            </a:extLst>
          </p:cNvPr>
          <p:cNvSpPr/>
          <p:nvPr/>
        </p:nvSpPr>
        <p:spPr>
          <a:xfrm>
            <a:off x="7772400" y="1692685"/>
            <a:ext cx="2590800" cy="2350454"/>
          </a:xfrm>
          <a:prstGeom prst="wedgeRectCallout">
            <a:avLst>
              <a:gd name="adj1" fmla="val 43301"/>
              <a:gd name="adj2" fmla="val 11172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Writing Such a program requires doing a </a:t>
            </a:r>
            <a:r>
              <a:rPr lang="en-IN" sz="2400" b="1" dirty="0">
                <a:solidFill>
                  <a:schemeClr val="tx1"/>
                </a:solidFill>
              </a:rPr>
              <a:t>series/hierarchy</a:t>
            </a:r>
            <a:r>
              <a:rPr lang="en-IN" sz="2400" dirty="0">
                <a:solidFill>
                  <a:schemeClr val="tx1"/>
                </a:solidFill>
              </a:rPr>
              <a:t> of tests (ideal for nested if)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C2336-BB95-462A-8FE3-7DB7F51D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DAE23F3-191A-4D60-A8C0-6C9042771CCF}"/>
              </a:ext>
            </a:extLst>
          </p:cNvPr>
          <p:cNvSpPr/>
          <p:nvPr/>
        </p:nvSpPr>
        <p:spPr bwMode="auto">
          <a:xfrm>
            <a:off x="1412309" y="379958"/>
            <a:ext cx="2983101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5" name="Content Placeholder 33">
            <a:extLst>
              <a:ext uri="{FF2B5EF4-FFF2-40B4-BE49-F238E27FC236}">
                <a16:creationId xmlns:a16="http://schemas.microsoft.com/office/drawing/2014/main" id="{F927E0D3-DB9A-4010-AAD8-EDE3024D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02" y="4060682"/>
            <a:ext cx="3393508" cy="1982242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sz="2400" dirty="0"/>
              <a:t>Each branch translates to an if-else statement</a:t>
            </a:r>
          </a:p>
          <a:p>
            <a:r>
              <a:rPr lang="en-US" sz="2400" dirty="0"/>
              <a:t>Hierarchical branches result in nested if statement</a:t>
            </a:r>
          </a:p>
        </p:txBody>
      </p:sp>
      <p:grpSp>
        <p:nvGrpSpPr>
          <p:cNvPr id="96" name="Group 31">
            <a:extLst>
              <a:ext uri="{FF2B5EF4-FFF2-40B4-BE49-F238E27FC236}">
                <a16:creationId xmlns:a16="http://schemas.microsoft.com/office/drawing/2014/main" id="{BC3411F1-B608-4F00-A3FB-D55C88A0722C}"/>
              </a:ext>
            </a:extLst>
          </p:cNvPr>
          <p:cNvGrpSpPr/>
          <p:nvPr/>
        </p:nvGrpSpPr>
        <p:grpSpPr>
          <a:xfrm>
            <a:off x="1488509" y="481556"/>
            <a:ext cx="2906901" cy="2794002"/>
            <a:chOff x="1066800" y="1452562"/>
            <a:chExt cx="6378573" cy="4872038"/>
          </a:xfrm>
        </p:grpSpPr>
        <p:sp>
          <p:nvSpPr>
            <p:cNvPr id="97" name="AutoShape 2">
              <a:extLst>
                <a:ext uri="{FF2B5EF4-FFF2-40B4-BE49-F238E27FC236}">
                  <a16:creationId xmlns:a16="http://schemas.microsoft.com/office/drawing/2014/main" id="{591777E4-59F0-48A7-BA4A-070FAEFA0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a</a:t>
              </a:r>
            </a:p>
          </p:txBody>
        </p:sp>
        <p:sp>
          <p:nvSpPr>
            <p:cNvPr id="98" name="AutoShape 3">
              <a:extLst>
                <a:ext uri="{FF2B5EF4-FFF2-40B4-BE49-F238E27FC236}">
                  <a16:creationId xmlns:a16="http://schemas.microsoft.com/office/drawing/2014/main" id="{A5348B04-FD4F-44A9-9B3F-A28046BB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c</a:t>
              </a:r>
            </a:p>
          </p:txBody>
        </p:sp>
        <p:sp>
          <p:nvSpPr>
            <p:cNvPr id="99" name="AutoShape 4">
              <a:extLst>
                <a:ext uri="{FF2B5EF4-FFF2-40B4-BE49-F238E27FC236}">
                  <a16:creationId xmlns:a16="http://schemas.microsoft.com/office/drawing/2014/main" id="{DE307C2A-6903-4657-8664-4D20B928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b</a:t>
              </a:r>
            </a:p>
          </p:txBody>
        </p:sp>
        <p:sp>
          <p:nvSpPr>
            <p:cNvPr id="100" name="AutoShape 5">
              <a:extLst>
                <a:ext uri="{FF2B5EF4-FFF2-40B4-BE49-F238E27FC236}">
                  <a16:creationId xmlns:a16="http://schemas.microsoft.com/office/drawing/2014/main" id="{0B7964F0-67DE-4DEC-81DF-978BC56D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c</a:t>
              </a:r>
            </a:p>
          </p:txBody>
        </p:sp>
        <p:grpSp>
          <p:nvGrpSpPr>
            <p:cNvPr id="101" name="Group 6">
              <a:extLst>
                <a:ext uri="{FF2B5EF4-FFF2-40B4-BE49-F238E27FC236}">
                  <a16:creationId xmlns:a16="http://schemas.microsoft.com/office/drawing/2014/main" id="{53C75386-6B2D-418F-936E-5796FAADE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6162" y="1452562"/>
              <a:ext cx="1062038" cy="1290638"/>
              <a:chOff x="2208" y="912"/>
              <a:chExt cx="669" cy="813"/>
            </a:xfrm>
          </p:grpSpPr>
          <p:sp>
            <p:nvSpPr>
              <p:cNvPr id="120" name="AutoShape 7">
                <a:extLst>
                  <a:ext uri="{FF2B5EF4-FFF2-40B4-BE49-F238E27FC236}">
                    <a16:creationId xmlns:a16="http://schemas.microsoft.com/office/drawing/2014/main" id="{7E5F8EB0-C5A9-4012-9848-E8E415A01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669" cy="573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F7A1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Input </a:t>
                </a:r>
                <a:r>
                  <a:rPr lang="en-US" altLang="en-US" sz="900" dirty="0" err="1">
                    <a:ea typeface="ＭＳ Ｐゴシック" pitchFamily="32" charset="-128"/>
                  </a:rPr>
                  <a:t>a,b,c</a:t>
                </a:r>
                <a:endParaRPr lang="en-US" altLang="en-US" sz="900" dirty="0">
                  <a:ea typeface="ＭＳ Ｐゴシック" pitchFamily="32" charset="-128"/>
                </a:endParaRPr>
              </a:p>
            </p:txBody>
          </p:sp>
          <p:sp>
            <p:nvSpPr>
              <p:cNvPr id="121" name="AutoShape 8">
                <a:extLst>
                  <a:ext uri="{FF2B5EF4-FFF2-40B4-BE49-F238E27FC236}">
                    <a16:creationId xmlns:a16="http://schemas.microsoft.com/office/drawing/2014/main" id="{8F05E249-51B5-434C-9920-A152F802E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141" cy="237"/>
              </a:xfrm>
              <a:prstGeom prst="downArrow">
                <a:avLst>
                  <a:gd name="adj1" fmla="val 50000"/>
                  <a:gd name="adj2" fmla="val 50426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" name="Group 9">
              <a:extLst>
                <a:ext uri="{FF2B5EF4-FFF2-40B4-BE49-F238E27FC236}">
                  <a16:creationId xmlns:a16="http://schemas.microsoft.com/office/drawing/2014/main" id="{4EB3F98C-B275-44E6-8817-0676C00B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562" y="2743201"/>
              <a:ext cx="3565526" cy="1066801"/>
              <a:chOff x="1475" y="1728"/>
              <a:chExt cx="2246" cy="672"/>
            </a:xfrm>
          </p:grpSpPr>
          <p:sp>
            <p:nvSpPr>
              <p:cNvPr id="115" name="AutoShape 10">
                <a:extLst>
                  <a:ext uri="{FF2B5EF4-FFF2-40B4-BE49-F238E27FC236}">
                    <a16:creationId xmlns:a16="http://schemas.microsoft.com/office/drawing/2014/main" id="{4916B897-A246-4A1F-BD5C-895BECA4F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1728"/>
                <a:ext cx="1607" cy="608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a&lt;=b</a:t>
                </a:r>
              </a:p>
            </p:txBody>
          </p:sp>
          <p:pic>
            <p:nvPicPr>
              <p:cNvPr id="116" name="Picture 11">
                <a:extLst>
                  <a:ext uri="{FF2B5EF4-FFF2-40B4-BE49-F238E27FC236}">
                    <a16:creationId xmlns:a16="http://schemas.microsoft.com/office/drawing/2014/main" id="{331201CE-C47E-4886-A3A0-6E7FA47733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" y="2001"/>
                <a:ext cx="589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12">
                <a:extLst>
                  <a:ext uri="{FF2B5EF4-FFF2-40B4-BE49-F238E27FC236}">
                    <a16:creationId xmlns:a16="http://schemas.microsoft.com/office/drawing/2014/main" id="{30194C0E-3B38-41B1-8453-92A0272781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001"/>
                <a:ext cx="63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8" name="Text Box 13">
                <a:extLst>
                  <a:ext uri="{FF2B5EF4-FFF2-40B4-BE49-F238E27FC236}">
                    <a16:creationId xmlns:a16="http://schemas.microsoft.com/office/drawing/2014/main" id="{575F6485-59BD-43AC-9943-540C316E7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" y="1775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119" name="Text Box 14">
                <a:extLst>
                  <a:ext uri="{FF2B5EF4-FFF2-40B4-BE49-F238E27FC236}">
                    <a16:creationId xmlns:a16="http://schemas.microsoft.com/office/drawing/2014/main" id="{821FB26C-EC2B-4AB1-82F3-8ED1A33D7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1775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103" name="Group 15">
              <a:extLst>
                <a:ext uri="{FF2B5EF4-FFF2-40B4-BE49-F238E27FC236}">
                  <a16:creationId xmlns:a16="http://schemas.microsoft.com/office/drawing/2014/main" id="{1D363153-EBE5-452F-A570-E88B75147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387" y="3810001"/>
              <a:ext cx="3328986" cy="1600201"/>
              <a:chOff x="2593" y="2400"/>
              <a:chExt cx="2097" cy="1008"/>
            </a:xfrm>
          </p:grpSpPr>
          <p:sp>
            <p:nvSpPr>
              <p:cNvPr id="110" name="AutoShape 16">
                <a:extLst>
                  <a:ext uri="{FF2B5EF4-FFF2-40B4-BE49-F238E27FC236}">
                    <a16:creationId xmlns:a16="http://schemas.microsoft.com/office/drawing/2014/main" id="{3572E77E-5E26-4729-8724-9041D75DC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" y="2400"/>
                <a:ext cx="1248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b&lt;=c</a:t>
                </a:r>
              </a:p>
            </p:txBody>
          </p:sp>
          <p:pic>
            <p:nvPicPr>
              <p:cNvPr id="111" name="Picture 17">
                <a:extLst>
                  <a:ext uri="{FF2B5EF4-FFF2-40B4-BE49-F238E27FC236}">
                    <a16:creationId xmlns:a16="http://schemas.microsoft.com/office/drawing/2014/main" id="{8A68BBA4-6CAF-41BE-BAD4-E7DA6B915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18">
                <a:extLst>
                  <a:ext uri="{FF2B5EF4-FFF2-40B4-BE49-F238E27FC236}">
                    <a16:creationId xmlns:a16="http://schemas.microsoft.com/office/drawing/2014/main" id="{E6C167F1-3DD0-4028-ACD8-A89548828D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6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3" name="Text Box 19">
                <a:extLst>
                  <a:ext uri="{FF2B5EF4-FFF2-40B4-BE49-F238E27FC236}">
                    <a16:creationId xmlns:a16="http://schemas.microsoft.com/office/drawing/2014/main" id="{713977C4-EAFD-48CC-91EF-18077ADC5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114" name="Text Box 20">
                <a:extLst>
                  <a:ext uri="{FF2B5EF4-FFF2-40B4-BE49-F238E27FC236}">
                    <a16:creationId xmlns:a16="http://schemas.microsoft.com/office/drawing/2014/main" id="{FFA6EB3A-B14C-4CA4-A775-28FCEF45D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4" y="244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104" name="Group 21">
              <a:extLst>
                <a:ext uri="{FF2B5EF4-FFF2-40B4-BE49-F238E27FC236}">
                  <a16:creationId xmlns:a16="http://schemas.microsoft.com/office/drawing/2014/main" id="{A1F917F6-1429-40E4-95D5-CE4367DBC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3810001"/>
              <a:ext cx="3176586" cy="1600201"/>
              <a:chOff x="721" y="2400"/>
              <a:chExt cx="2001" cy="1008"/>
            </a:xfrm>
          </p:grpSpPr>
          <p:sp>
            <p:nvSpPr>
              <p:cNvPr id="105" name="AutoShape 22">
                <a:extLst>
                  <a:ext uri="{FF2B5EF4-FFF2-40B4-BE49-F238E27FC236}">
                    <a16:creationId xmlns:a16="http://schemas.microsoft.com/office/drawing/2014/main" id="{95966FA1-6E13-4317-BC47-7B6970BB7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1354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a&lt;=c</a:t>
                </a:r>
              </a:p>
            </p:txBody>
          </p:sp>
          <p:pic>
            <p:nvPicPr>
              <p:cNvPr id="106" name="Picture 23">
                <a:extLst>
                  <a:ext uri="{FF2B5EF4-FFF2-40B4-BE49-F238E27FC236}">
                    <a16:creationId xmlns:a16="http://schemas.microsoft.com/office/drawing/2014/main" id="{4447A434-B2B5-4566-86C7-97FC402D5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4">
                <a:extLst>
                  <a:ext uri="{FF2B5EF4-FFF2-40B4-BE49-F238E27FC236}">
                    <a16:creationId xmlns:a16="http://schemas.microsoft.com/office/drawing/2014/main" id="{B93BE43F-3057-40F7-AD92-C1E5BEC54F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8CDB3843-8919-4400-B73D-90BC548ED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FF997E9-26E4-40C6-9E17-DD369988E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6" y="245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7120F5-7542-4B58-AEC3-AB5637518F04}"/>
              </a:ext>
            </a:extLst>
          </p:cNvPr>
          <p:cNvSpPr/>
          <p:nvPr/>
        </p:nvSpPr>
        <p:spPr bwMode="auto">
          <a:xfrm>
            <a:off x="4724400" y="365670"/>
            <a:ext cx="5562600" cy="61875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int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</a:t>
            </a: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a,b,c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scanf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(“%</a:t>
            </a: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d%d%d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”,&amp;</a:t>
            </a: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a,&amp;b,&amp;c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if (a &lt;= b)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if (a &lt;= c)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printf(“min = %</a:t>
            </a:r>
            <a:r>
              <a:rPr lang="en-US" altLang="en-US" sz="2200" dirty="0" err="1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d”,a</a:t>
            </a: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}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else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printf(“min = %d”, c);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}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 if (b &lt;= c) 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 printf(“min = %d”, b);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 else 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 printf(“min =%d”, c);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</a:rPr>
              <a:t>}</a:t>
            </a:r>
          </a:p>
        </p:txBody>
      </p:sp>
      <p:sp>
        <p:nvSpPr>
          <p:cNvPr id="123" name="Oval Callout 36">
            <a:extLst>
              <a:ext uri="{FF2B5EF4-FFF2-40B4-BE49-F238E27FC236}">
                <a16:creationId xmlns:a16="http://schemas.microsoft.com/office/drawing/2014/main" id="{C6022A3C-5B64-4677-AEB7-F605B848A32F}"/>
              </a:ext>
            </a:extLst>
          </p:cNvPr>
          <p:cNvSpPr/>
          <p:nvPr/>
        </p:nvSpPr>
        <p:spPr bwMode="auto">
          <a:xfrm>
            <a:off x="2318905" y="1055741"/>
            <a:ext cx="1227004" cy="772017"/>
          </a:xfrm>
          <a:prstGeom prst="wedgeEllipseCallout">
            <a:avLst>
              <a:gd name="adj1" fmla="val 172315"/>
              <a:gd name="adj2" fmla="val -806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4" name="Oval Callout 37">
            <a:extLst>
              <a:ext uri="{FF2B5EF4-FFF2-40B4-BE49-F238E27FC236}">
                <a16:creationId xmlns:a16="http://schemas.microsoft.com/office/drawing/2014/main" id="{0139E73B-737C-4189-8D1A-6BEDB6D86B85}"/>
              </a:ext>
            </a:extLst>
          </p:cNvPr>
          <p:cNvSpPr/>
          <p:nvPr/>
        </p:nvSpPr>
        <p:spPr bwMode="auto">
          <a:xfrm>
            <a:off x="1736659" y="1833493"/>
            <a:ext cx="1017922" cy="558983"/>
          </a:xfrm>
          <a:prstGeom prst="wedgeEllipseCallout">
            <a:avLst>
              <a:gd name="adj1" fmla="val 341065"/>
              <a:gd name="adj2" fmla="val -622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5" name="Oval Callout 38">
            <a:extLst>
              <a:ext uri="{FF2B5EF4-FFF2-40B4-BE49-F238E27FC236}">
                <a16:creationId xmlns:a16="http://schemas.microsoft.com/office/drawing/2014/main" id="{EC3DF576-0255-41BE-B830-5B22A2DB1DE6}"/>
              </a:ext>
            </a:extLst>
          </p:cNvPr>
          <p:cNvSpPr/>
          <p:nvPr/>
        </p:nvSpPr>
        <p:spPr bwMode="auto">
          <a:xfrm>
            <a:off x="3002731" y="1903958"/>
            <a:ext cx="1392679" cy="513554"/>
          </a:xfrm>
          <a:prstGeom prst="wedgeEllipseCallout">
            <a:avLst>
              <a:gd name="adj1" fmla="val 147464"/>
              <a:gd name="adj2" fmla="val 39196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1B26-CBFC-4835-9AB0-FEB6E4F1026B}"/>
              </a:ext>
            </a:extLst>
          </p:cNvPr>
          <p:cNvGrpSpPr/>
          <p:nvPr/>
        </p:nvGrpSpPr>
        <p:grpSpPr>
          <a:xfrm>
            <a:off x="8596724" y="2139302"/>
            <a:ext cx="1858617" cy="904461"/>
            <a:chOff x="3286682" y="2292350"/>
            <a:chExt cx="1858617" cy="904461"/>
          </a:xfrm>
        </p:grpSpPr>
        <p:sp>
          <p:nvSpPr>
            <p:cNvPr id="127" name="Rounded Rectangle 8">
              <a:extLst>
                <a:ext uri="{FF2B5EF4-FFF2-40B4-BE49-F238E27FC236}">
                  <a16:creationId xmlns:a16="http://schemas.microsoft.com/office/drawing/2014/main" id="{8444BD67-1A6C-4B7A-923C-D5A919CAB16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DABA9CA-A001-462D-A79F-A910FB98373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36900D3-1D41-4378-ABA3-A5EE199F043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0" name="Rectangular Callout 6">
            <a:extLst>
              <a:ext uri="{FF2B5EF4-FFF2-40B4-BE49-F238E27FC236}">
                <a16:creationId xmlns:a16="http://schemas.microsoft.com/office/drawing/2014/main" id="{6404C05F-6606-4756-9884-B148CDF2E81B}"/>
              </a:ext>
            </a:extLst>
          </p:cNvPr>
          <p:cNvSpPr/>
          <p:nvPr/>
        </p:nvSpPr>
        <p:spPr>
          <a:xfrm>
            <a:off x="8896269" y="3355440"/>
            <a:ext cx="2971800" cy="1012167"/>
          </a:xfrm>
          <a:prstGeom prst="wedgeRectCallout">
            <a:avLst>
              <a:gd name="adj1" fmla="val -31966"/>
              <a:gd name="adj2" fmla="val -10402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Exercise: Try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conditional operator 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solve this problem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" y="15330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Nested if: Printing 3 numbers in the ascending order</a:t>
            </a: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530BC6EE-4055-4C4D-A455-F6EA7183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64D70599-513B-4B0D-8BDC-A9E128B7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c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224E07A4-A0BC-4C5F-8123-D7CBECDE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434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b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B906FA72-ECB9-477B-B07E-B2EA228A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3434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47DBE973-40C5-4E88-8D23-E75D9D0E74CA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822324"/>
            <a:ext cx="1530351" cy="854075"/>
            <a:chOff x="2057" y="1187"/>
            <a:chExt cx="964" cy="538"/>
          </a:xfrm>
        </p:grpSpPr>
        <p:sp>
          <p:nvSpPr>
            <p:cNvPr id="42" name="AutoShape 7">
              <a:extLst>
                <a:ext uri="{FF2B5EF4-FFF2-40B4-BE49-F238E27FC236}">
                  <a16:creationId xmlns:a16="http://schemas.microsoft.com/office/drawing/2014/main" id="{5D049A45-A913-4B6F-A427-C51B6BD3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187"/>
              <a:ext cx="964" cy="298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Input </a:t>
              </a:r>
              <a:r>
                <a:rPr lang="en-US" altLang="en-US" sz="2000" dirty="0" err="1">
                  <a:ea typeface="ＭＳ Ｐゴシック" pitchFamily="32" charset="-128"/>
                </a:rPr>
                <a:t>a,b,c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10884BC7-C5B8-40CE-9DA0-69AD4F4C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9">
            <a:extLst>
              <a:ext uri="{FF2B5EF4-FFF2-40B4-BE49-F238E27FC236}">
                <a16:creationId xmlns:a16="http://schemas.microsoft.com/office/drawing/2014/main" id="{5F600405-B747-494F-A2FC-ABF68BA56712}"/>
              </a:ext>
            </a:extLst>
          </p:cNvPr>
          <p:cNvGrpSpPr>
            <a:grpSpLocks/>
          </p:cNvGrpSpPr>
          <p:nvPr/>
        </p:nvGrpSpPr>
        <p:grpSpPr bwMode="auto">
          <a:xfrm>
            <a:off x="4037012" y="1676401"/>
            <a:ext cx="4994275" cy="1066801"/>
            <a:chOff x="1295" y="1728"/>
            <a:chExt cx="3146" cy="672"/>
          </a:xfrm>
        </p:grpSpPr>
        <p:sp>
          <p:nvSpPr>
            <p:cNvPr id="45" name="AutoShape 10">
              <a:extLst>
                <a:ext uri="{FF2B5EF4-FFF2-40B4-BE49-F238E27FC236}">
                  <a16:creationId xmlns:a16="http://schemas.microsoft.com/office/drawing/2014/main" id="{B96E5FCD-4EEE-4397-AFDA-E4CAD2CCA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id="{6D1B7003-D75D-4E42-A6F8-26B52DFF2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" y="1956"/>
              <a:ext cx="96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644D588F-3845-4B55-8817-045C86153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956"/>
              <a:ext cx="122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29C97DA3-BEE6-48D5-8910-619036EEF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3073C804-1DE3-4055-A730-E9084CF96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74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grpSp>
        <p:nvGrpSpPr>
          <p:cNvPr id="50" name="Group 15">
            <a:extLst>
              <a:ext uri="{FF2B5EF4-FFF2-40B4-BE49-F238E27FC236}">
                <a16:creationId xmlns:a16="http://schemas.microsoft.com/office/drawing/2014/main" id="{1F3CE178-7E5A-4116-A678-35849FE43D06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747961"/>
            <a:ext cx="3032124" cy="1600201"/>
            <a:chOff x="2593" y="2400"/>
            <a:chExt cx="1910" cy="1008"/>
          </a:xfrm>
        </p:grpSpPr>
        <p:sp>
          <p:nvSpPr>
            <p:cNvPr id="51" name="AutoShape 16">
              <a:extLst>
                <a:ext uri="{FF2B5EF4-FFF2-40B4-BE49-F238E27FC236}">
                  <a16:creationId xmlns:a16="http://schemas.microsoft.com/office/drawing/2014/main" id="{CE4FCE5C-D1F3-4F27-A229-B3C907F2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52" name="Picture 17">
              <a:extLst>
                <a:ext uri="{FF2B5EF4-FFF2-40B4-BE49-F238E27FC236}">
                  <a16:creationId xmlns:a16="http://schemas.microsoft.com/office/drawing/2014/main" id="{99E46816-D201-49FA-9AA3-95BC294C9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Picture 18">
              <a:extLst>
                <a:ext uri="{FF2B5EF4-FFF2-40B4-BE49-F238E27FC236}">
                  <a16:creationId xmlns:a16="http://schemas.microsoft.com/office/drawing/2014/main" id="{8BF221BC-E55D-4F3E-84B6-2FDFF7876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E90961D4-75B0-4F4F-BBD9-EA226D123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55" name="Text Box 20">
              <a:extLst>
                <a:ext uri="{FF2B5EF4-FFF2-40B4-BE49-F238E27FC236}">
                  <a16:creationId xmlns:a16="http://schemas.microsoft.com/office/drawing/2014/main" id="{65E7F626-3527-4883-9944-360C07D82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56" name="Group 21">
            <a:extLst>
              <a:ext uri="{FF2B5EF4-FFF2-40B4-BE49-F238E27FC236}">
                <a16:creationId xmlns:a16="http://schemas.microsoft.com/office/drawing/2014/main" id="{D4E48245-6493-4C3C-A78A-4ED9A4A60E9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43201"/>
            <a:ext cx="2879724" cy="1600201"/>
            <a:chOff x="721" y="2400"/>
            <a:chExt cx="1814" cy="1008"/>
          </a:xfrm>
        </p:grpSpPr>
        <p:sp>
          <p:nvSpPr>
            <p:cNvPr id="57" name="AutoShape 22">
              <a:extLst>
                <a:ext uri="{FF2B5EF4-FFF2-40B4-BE49-F238E27FC236}">
                  <a16:creationId xmlns:a16="http://schemas.microsoft.com/office/drawing/2014/main" id="{90904B60-6C75-40D1-865C-6B66CF88D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58" name="Picture 23">
              <a:extLst>
                <a:ext uri="{FF2B5EF4-FFF2-40B4-BE49-F238E27FC236}">
                  <a16:creationId xmlns:a16="http://schemas.microsoft.com/office/drawing/2014/main" id="{BC295EDB-9497-4505-A3B0-A61163E4E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Picture 24">
              <a:extLst>
                <a:ext uri="{FF2B5EF4-FFF2-40B4-BE49-F238E27FC236}">
                  <a16:creationId xmlns:a16="http://schemas.microsoft.com/office/drawing/2014/main" id="{164F4CF7-FC75-473D-AAF6-D92B3BD13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7BC099E9-79FB-4516-8596-6A594AD9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5141CE2-9E60-4134-9BD0-2D715B418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63" name="Slide Number Placeholder 8">
            <a:extLst>
              <a:ext uri="{FF2B5EF4-FFF2-40B4-BE49-F238E27FC236}">
                <a16:creationId xmlns:a16="http://schemas.microsoft.com/office/drawing/2014/main" id="{52E04498-19D0-4D05-B198-D46D38694A2D}"/>
              </a:ext>
            </a:extLst>
          </p:cNvPr>
          <p:cNvSpPr txBox="1">
            <a:spLocks/>
          </p:cNvSpPr>
          <p:nvPr/>
        </p:nvSpPr>
        <p:spPr>
          <a:xfrm>
            <a:off x="4876800" y="62849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94" name="Group 6">
            <a:extLst>
              <a:ext uri="{FF2B5EF4-FFF2-40B4-BE49-F238E27FC236}">
                <a16:creationId xmlns:a16="http://schemas.microsoft.com/office/drawing/2014/main" id="{D85D417F-B5F1-49A1-97C0-B7C7C276AF4D}"/>
              </a:ext>
            </a:extLst>
          </p:cNvPr>
          <p:cNvGrpSpPr/>
          <p:nvPr/>
        </p:nvGrpSpPr>
        <p:grpSpPr>
          <a:xfrm>
            <a:off x="4953000" y="4349749"/>
            <a:ext cx="1066800" cy="917575"/>
            <a:chOff x="2819400" y="4421187"/>
            <a:chExt cx="1066800" cy="917575"/>
          </a:xfrm>
        </p:grpSpPr>
        <p:sp>
          <p:nvSpPr>
            <p:cNvPr id="95" name="AutoShape 22">
              <a:extLst>
                <a:ext uri="{FF2B5EF4-FFF2-40B4-BE49-F238E27FC236}">
                  <a16:creationId xmlns:a16="http://schemas.microsoft.com/office/drawing/2014/main" id="{48012BBA-1CD4-47D1-9F72-5E1186FF8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96" name="Text Box 43">
              <a:extLst>
                <a:ext uri="{FF2B5EF4-FFF2-40B4-BE49-F238E27FC236}">
                  <a16:creationId xmlns:a16="http://schemas.microsoft.com/office/drawing/2014/main" id="{80368237-8AC4-4508-93DF-6726B992D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a b </a:t>
              </a:r>
            </a:p>
          </p:txBody>
        </p:sp>
      </p:grpSp>
      <p:grpSp>
        <p:nvGrpSpPr>
          <p:cNvPr id="97" name="Group 7">
            <a:extLst>
              <a:ext uri="{FF2B5EF4-FFF2-40B4-BE49-F238E27FC236}">
                <a16:creationId xmlns:a16="http://schemas.microsoft.com/office/drawing/2014/main" id="{6263B227-13B9-4A6A-812E-2A445F3B42BE}"/>
              </a:ext>
            </a:extLst>
          </p:cNvPr>
          <p:cNvGrpSpPr/>
          <p:nvPr/>
        </p:nvGrpSpPr>
        <p:grpSpPr>
          <a:xfrm>
            <a:off x="9525000" y="4349749"/>
            <a:ext cx="1066800" cy="917575"/>
            <a:chOff x="4191000" y="4421187"/>
            <a:chExt cx="1066800" cy="917575"/>
          </a:xfrm>
        </p:grpSpPr>
        <p:sp>
          <p:nvSpPr>
            <p:cNvPr id="98" name="AutoShape 31">
              <a:extLst>
                <a:ext uri="{FF2B5EF4-FFF2-40B4-BE49-F238E27FC236}">
                  <a16:creationId xmlns:a16="http://schemas.microsoft.com/office/drawing/2014/main" id="{19283B02-EC9B-463D-8124-6E8D6F8A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99" name="Text Box 44">
              <a:extLst>
                <a:ext uri="{FF2B5EF4-FFF2-40B4-BE49-F238E27FC236}">
                  <a16:creationId xmlns:a16="http://schemas.microsoft.com/office/drawing/2014/main" id="{77F1E058-C121-44EE-AB91-C71C8739A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b a</a:t>
              </a:r>
            </a:p>
          </p:txBody>
        </p:sp>
      </p:grpSp>
      <p:grpSp>
        <p:nvGrpSpPr>
          <p:cNvPr id="100" name="Group 5">
            <a:extLst>
              <a:ext uri="{FF2B5EF4-FFF2-40B4-BE49-F238E27FC236}">
                <a16:creationId xmlns:a16="http://schemas.microsoft.com/office/drawing/2014/main" id="{E89B33E6-13BA-4D2B-9892-4D9E90F46D11}"/>
              </a:ext>
            </a:extLst>
          </p:cNvPr>
          <p:cNvGrpSpPr/>
          <p:nvPr/>
        </p:nvGrpSpPr>
        <p:grpSpPr>
          <a:xfrm>
            <a:off x="5867400" y="4349749"/>
            <a:ext cx="3200400" cy="2364084"/>
            <a:chOff x="5257800" y="4421187"/>
            <a:chExt cx="3200400" cy="2364084"/>
          </a:xfrm>
        </p:grpSpPr>
        <p:sp>
          <p:nvSpPr>
            <p:cNvPr id="101" name="AutoShape 23">
              <a:extLst>
                <a:ext uri="{FF2B5EF4-FFF2-40B4-BE49-F238E27FC236}">
                  <a16:creationId xmlns:a16="http://schemas.microsoft.com/office/drawing/2014/main" id="{DDDE2F35-12B7-4EC1-A8D3-B9990B14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102" name="AutoShape 24">
              <a:extLst>
                <a:ext uri="{FF2B5EF4-FFF2-40B4-BE49-F238E27FC236}">
                  <a16:creationId xmlns:a16="http://schemas.microsoft.com/office/drawing/2014/main" id="{DD55D5DE-89E6-40B9-B8AD-EE4356D2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103" name="AutoShape 30">
              <a:extLst>
                <a:ext uri="{FF2B5EF4-FFF2-40B4-BE49-F238E27FC236}">
                  <a16:creationId xmlns:a16="http://schemas.microsoft.com/office/drawing/2014/main" id="{9A2341BC-F62F-4F02-AF64-08339D15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104" name="Picture 33">
              <a:extLst>
                <a:ext uri="{FF2B5EF4-FFF2-40B4-BE49-F238E27FC236}">
                  <a16:creationId xmlns:a16="http://schemas.microsoft.com/office/drawing/2014/main" id="{25760D56-94AE-49F1-9A6A-D2864F86D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363" y="4783137"/>
              <a:ext cx="49530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" name="Picture 34">
              <a:extLst>
                <a:ext uri="{FF2B5EF4-FFF2-40B4-BE49-F238E27FC236}">
                  <a16:creationId xmlns:a16="http://schemas.microsoft.com/office/drawing/2014/main" id="{B34540D1-65E0-4E1F-8BEB-A8063C31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538" y="4783137"/>
              <a:ext cx="64135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6" name="Text Box 35">
              <a:extLst>
                <a:ext uri="{FF2B5EF4-FFF2-40B4-BE49-F238E27FC236}">
                  <a16:creationId xmlns:a16="http://schemas.microsoft.com/office/drawing/2014/main" id="{4752F7F1-ADE9-4DA1-9FCC-0A968CA3A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763" y="4497387"/>
              <a:ext cx="810135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07" name="Text Box 37">
              <a:extLst>
                <a:ext uri="{FF2B5EF4-FFF2-40B4-BE49-F238E27FC236}">
                  <a16:creationId xmlns:a16="http://schemas.microsoft.com/office/drawing/2014/main" id="{EF0023CA-7B3E-43D8-AC93-4D95D8F5A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538" y="4497387"/>
              <a:ext cx="89996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  <p:sp>
          <p:nvSpPr>
            <p:cNvPr id="108" name="Text Box 45">
              <a:extLst>
                <a:ext uri="{FF2B5EF4-FFF2-40B4-BE49-F238E27FC236}">
                  <a16:creationId xmlns:a16="http://schemas.microsoft.com/office/drawing/2014/main" id="{2853BDAE-E1C7-42DE-B4DA-7A9B0D4BD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6321425"/>
              <a:ext cx="1066800" cy="463846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a c</a:t>
              </a:r>
            </a:p>
          </p:txBody>
        </p:sp>
        <p:sp>
          <p:nvSpPr>
            <p:cNvPr id="109" name="Text Box 46">
              <a:extLst>
                <a:ext uri="{FF2B5EF4-FFF2-40B4-BE49-F238E27FC236}">
                  <a16:creationId xmlns:a16="http://schemas.microsoft.com/office/drawing/2014/main" id="{8FCDFD1C-3108-4821-8206-A38C98E3E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c a </a:t>
              </a:r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D6F02134-92BF-48EE-A93A-7B1C2821F414}"/>
              </a:ext>
            </a:extLst>
          </p:cNvPr>
          <p:cNvGrpSpPr/>
          <p:nvPr/>
        </p:nvGrpSpPr>
        <p:grpSpPr>
          <a:xfrm>
            <a:off x="1752600" y="4349749"/>
            <a:ext cx="2895600" cy="2360613"/>
            <a:chOff x="152400" y="4421187"/>
            <a:chExt cx="2895600" cy="2360613"/>
          </a:xfrm>
        </p:grpSpPr>
        <p:sp>
          <p:nvSpPr>
            <p:cNvPr id="111" name="AutoShape 25">
              <a:extLst>
                <a:ext uri="{FF2B5EF4-FFF2-40B4-BE49-F238E27FC236}">
                  <a16:creationId xmlns:a16="http://schemas.microsoft.com/office/drawing/2014/main" id="{0C416E77-30EE-4DD9-A0CA-E7797558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112" name="AutoShape 26">
              <a:extLst>
                <a:ext uri="{FF2B5EF4-FFF2-40B4-BE49-F238E27FC236}">
                  <a16:creationId xmlns:a16="http://schemas.microsoft.com/office/drawing/2014/main" id="{08635CDC-0631-4C16-913E-17389E95E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113" name="Text Box 27">
              <a:extLst>
                <a:ext uri="{FF2B5EF4-FFF2-40B4-BE49-F238E27FC236}">
                  <a16:creationId xmlns:a16="http://schemas.microsoft.com/office/drawing/2014/main" id="{28B6279C-AC4C-42EF-ABDD-BAEE35FE5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50" y="4497387"/>
              <a:ext cx="800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14" name="AutoShape 28">
              <a:extLst>
                <a:ext uri="{FF2B5EF4-FFF2-40B4-BE49-F238E27FC236}">
                  <a16:creationId xmlns:a16="http://schemas.microsoft.com/office/drawing/2014/main" id="{C711683D-B987-46A1-9E60-31ECCD73A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115" name="Picture 29">
              <a:extLst>
                <a:ext uri="{FF2B5EF4-FFF2-40B4-BE49-F238E27FC236}">
                  <a16:creationId xmlns:a16="http://schemas.microsoft.com/office/drawing/2014/main" id="{AE19E494-91D8-4FD1-B6F2-FA8E2A258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6" name="Picture 32">
              <a:extLst>
                <a:ext uri="{FF2B5EF4-FFF2-40B4-BE49-F238E27FC236}">
                  <a16:creationId xmlns:a16="http://schemas.microsoft.com/office/drawing/2014/main" id="{36A4CF74-57DB-472C-8357-568D28CE1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163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7" name="Text Box 36">
              <a:extLst>
                <a:ext uri="{FF2B5EF4-FFF2-40B4-BE49-F238E27FC236}">
                  <a16:creationId xmlns:a16="http://schemas.microsoft.com/office/drawing/2014/main" id="{FE0E56DC-CBB9-4AE9-9707-A48F399F8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375" y="4497387"/>
              <a:ext cx="903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0A7B33A0-ECB2-4B6D-AB54-BCFF24F43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c b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5B2C260D-1F01-4426-BD44-47F7117EE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b c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FAA4540-D537-4A38-B259-9D32261CF50E}"/>
              </a:ext>
            </a:extLst>
          </p:cNvPr>
          <p:cNvGrpSpPr/>
          <p:nvPr/>
        </p:nvGrpSpPr>
        <p:grpSpPr>
          <a:xfrm>
            <a:off x="522141" y="1120776"/>
            <a:ext cx="1858617" cy="904461"/>
            <a:chOff x="3286682" y="2292350"/>
            <a:chExt cx="1858617" cy="904461"/>
          </a:xfrm>
        </p:grpSpPr>
        <p:sp>
          <p:nvSpPr>
            <p:cNvPr id="126" name="Rounded Rectangle 11">
              <a:extLst>
                <a:ext uri="{FF2B5EF4-FFF2-40B4-BE49-F238E27FC236}">
                  <a16:creationId xmlns:a16="http://schemas.microsoft.com/office/drawing/2014/main" id="{AC9604D1-5EF5-4441-A3E7-6B237886A09A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192B869-1B6D-424E-B367-FE74326A67B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4D7FE2F-8FFC-4652-AB5D-ADB46D1420F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9" name="Rectangular Callout 16">
            <a:extLst>
              <a:ext uri="{FF2B5EF4-FFF2-40B4-BE49-F238E27FC236}">
                <a16:creationId xmlns:a16="http://schemas.microsoft.com/office/drawing/2014/main" id="{63614587-D41B-49E1-95F7-43C9189CDAD7}"/>
              </a:ext>
            </a:extLst>
          </p:cNvPr>
          <p:cNvSpPr/>
          <p:nvPr/>
        </p:nvSpPr>
        <p:spPr>
          <a:xfrm>
            <a:off x="188608" y="2591321"/>
            <a:ext cx="2537128" cy="1572691"/>
          </a:xfrm>
          <a:prstGeom prst="wedgeRectCallout">
            <a:avLst>
              <a:gd name="adj1" fmla="val -1089"/>
              <a:gd name="adj2" fmla="val -9200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more nesting and extend our earlier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 for finding smallest of 3 numbers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9D92-0946-4DD1-B808-147C8E30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1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" y="15330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Nested if: Printing 3 numbers in the ascending order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A2125B7-5E10-4AA9-ABF4-A3A81F80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899070"/>
            <a:ext cx="8763000" cy="594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if (a &lt;= b) {			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if (a &lt;= c) {	    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a &lt;= b and a &lt;= c */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        if (b &lt;= c) {	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a &lt;= b, a &lt;= c, b &lt;= c */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        printf(“%d %d %d \n”, a, b, c);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        } else {      	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a &lt;= b, a &lt;= c, c &lt; b 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	         printf(“%d %d %d \n”, a, c, b); 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        }	              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} else { 			 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a &lt;= b, c &lt; a*/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	     printf(“%d %d %d \n”, c, a, b) ; 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    } 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} else {             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b &lt; a 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if (b &lt;= c) {  	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b &lt; a and b &lt;= c */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        if (a &lt;= c) {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b &lt; a, b &lt;= c, a &lt;= c 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        printf(“%d %d %d\n”, b, a, c);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    } else {  		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b &lt; a, b &lt;= c, c &lt; a 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			      printf(“%d %d %d\n”, b, c, a); 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    }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} else {          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/* b &lt; a, c &lt; b */ 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    printf(“%d %d %d\n”, c, b, a); 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Arial Narrow" panose="020B0606020202030204" pitchFamily="34" charset="0"/>
                <a:ea typeface="ＭＳ Ｐゴシック" pitchFamily="32" charset="-128"/>
                <a:cs typeface="Courier New" panose="02070309020205020404" pitchFamily="49" charset="0"/>
              </a:rPr>
              <a:t>}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F5A54-CE08-4080-A687-3EA9D5CE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6" dur="5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2" dur="500"/>
                                        <p:tgtEl>
                                          <p:spTgt spid="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2" dur="5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7" dur="500"/>
                                        <p:tgtEl>
                                          <p:spTgt spid="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Lab-1 and Minor Quiz 1 graded and scores released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Regrading requests will be open until end of this week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Major Quiz 1 will be held on August 28 (Wednesday)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L-20, 12:00pm-12:50pm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Will consist of true/false, MCQ, fill-in-the-blanks, syntax correction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Open notes, no other material allowed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Will cover the syllabus up to this Wednesday’s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84C7-F003-4790-B71F-2D63FDEC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to take a temperature and print</a:t>
            </a:r>
          </a:p>
          <a:p>
            <a:pPr lvl="1"/>
            <a:r>
              <a:rPr lang="en-IN" dirty="0"/>
              <a:t>Too Cold if temperature is below 22</a:t>
            </a:r>
          </a:p>
          <a:p>
            <a:pPr lvl="1"/>
            <a:r>
              <a:rPr lang="en-IN" dirty="0"/>
              <a:t>Just Right if between 22 and 27</a:t>
            </a:r>
          </a:p>
          <a:p>
            <a:pPr lvl="1"/>
            <a:r>
              <a:rPr lang="en-IN" dirty="0"/>
              <a:t>Too Hot if temperature is above 27 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628753" y="1562153"/>
            <a:ext cx="5224929" cy="5295847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if(temp &lt; 22){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(“Too Cold”);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 (22 &lt;= temp &lt;= 27){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(“Just Right”);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(“Too Hot”);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58" y="4786605"/>
            <a:ext cx="2071395" cy="207139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2039658" y="5482365"/>
            <a:ext cx="1825908" cy="828995"/>
          </a:xfrm>
          <a:prstGeom prst="wedgeRectCallout">
            <a:avLst>
              <a:gd name="adj1" fmla="val -110174"/>
              <a:gd name="adj2" fmla="val 191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just happened?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30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393204" y="3993847"/>
            <a:ext cx="1578281" cy="563289"/>
          </a:xfrm>
          <a:prstGeom prst="wedgeRectCallout">
            <a:avLst>
              <a:gd name="adj1" fmla="val -1743"/>
              <a:gd name="adj2" fmla="val -1202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Right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CD8A30B-EAE9-468B-B3F7-FE7DDC1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Be Careful with Testing Conditions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420013" y="2853257"/>
            <a:ext cx="3545145" cy="1890481"/>
          </a:xfrm>
          <a:prstGeom prst="wedgeRectCallout">
            <a:avLst>
              <a:gd name="adj1" fmla="val -64196"/>
              <a:gd name="adj2" fmla="val 237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evaluate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22 &lt;= 30 &lt;= 27 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(22 &lt;= 30)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&lt;= 27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gives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&lt; = 27 which is true</a:t>
            </a:r>
          </a:p>
        </p:txBody>
      </p:sp>
      <p:sp>
        <p:nvSpPr>
          <p:cNvPr id="24" name="Rectangular Callout 21">
            <a:extLst>
              <a:ext uri="{FF2B5EF4-FFF2-40B4-BE49-F238E27FC236}">
                <a16:creationId xmlns:a16="http://schemas.microsoft.com/office/drawing/2014/main" id="{AE42689C-5A52-4C45-8C8C-7364F06F149C}"/>
              </a:ext>
            </a:extLst>
          </p:cNvPr>
          <p:cNvSpPr/>
          <p:nvPr/>
        </p:nvSpPr>
        <p:spPr>
          <a:xfrm>
            <a:off x="3957140" y="5163595"/>
            <a:ext cx="3012463" cy="828995"/>
          </a:xfrm>
          <a:prstGeom prst="wedgeRectCallout">
            <a:avLst>
              <a:gd name="adj1" fmla="val -64434"/>
              <a:gd name="adj2" fmla="val -1939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Reason: Left-to-right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associativity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F220AC0-FB46-47DC-A719-F8F33F44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animBg="1"/>
      <p:bldP spid="21" grpId="0" animBg="1"/>
      <p:bldP spid="22" grpId="0" animBg="1"/>
      <p:bldP spid="1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Write a program to take a temperature and print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Too Cold if temperature is below 22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Just Right if between 22 and 27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Too Hot if temperature is above 27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5541299" y="1752600"/>
            <a:ext cx="6443482" cy="4765181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if(temp &lt; 22){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(“Too Cold”);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 ((22 &lt;= temp) &amp;&amp; (temp &lt;= 27)){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(“Just Right”);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(“Too Hot”);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21"/>
          <p:cNvSpPr/>
          <p:nvPr/>
        </p:nvSpPr>
        <p:spPr>
          <a:xfrm>
            <a:off x="393204" y="3993847"/>
            <a:ext cx="1578281" cy="563289"/>
          </a:xfrm>
          <a:prstGeom prst="wedgeRectCallout">
            <a:avLst>
              <a:gd name="adj1" fmla="val -1743"/>
              <a:gd name="adj2" fmla="val -1202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Hot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CD8A30B-EAE9-468B-B3F7-FE7DDC1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The correct way..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FBBFB8-763D-4322-B95B-1785DDD6D80D}"/>
              </a:ext>
            </a:extLst>
          </p:cNvPr>
          <p:cNvSpPr/>
          <p:nvPr/>
        </p:nvSpPr>
        <p:spPr>
          <a:xfrm>
            <a:off x="6477000" y="3429000"/>
            <a:ext cx="1600200" cy="33473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75BF5-2FD4-42B4-BDAA-E53EB260A460}"/>
              </a:ext>
            </a:extLst>
          </p:cNvPr>
          <p:cNvSpPr/>
          <p:nvPr/>
        </p:nvSpPr>
        <p:spPr>
          <a:xfrm>
            <a:off x="8686800" y="3466699"/>
            <a:ext cx="1600200" cy="33473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80B3A6-D0D4-476F-8966-92D7A18060FC}"/>
              </a:ext>
            </a:extLst>
          </p:cNvPr>
          <p:cNvSpPr/>
          <p:nvPr/>
        </p:nvSpPr>
        <p:spPr>
          <a:xfrm>
            <a:off x="8140967" y="3429000"/>
            <a:ext cx="414734" cy="33473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74C6EF-00F8-4D2C-BBE6-5EA82FC926CD}"/>
              </a:ext>
            </a:extLst>
          </p:cNvPr>
          <p:cNvSpPr/>
          <p:nvPr/>
        </p:nvSpPr>
        <p:spPr>
          <a:xfrm>
            <a:off x="9067800" y="2111630"/>
            <a:ext cx="2590800" cy="857088"/>
          </a:xfrm>
          <a:prstGeom prst="wedgeRectCallout">
            <a:avLst>
              <a:gd name="adj1" fmla="val -73720"/>
              <a:gd name="adj2" fmla="val 944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The safe/correct way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48AB572-1AC8-4AC1-9488-4B4FE0361C7D}"/>
              </a:ext>
            </a:extLst>
          </p:cNvPr>
          <p:cNvSpPr/>
          <p:nvPr/>
        </p:nvSpPr>
        <p:spPr>
          <a:xfrm>
            <a:off x="5105400" y="204493"/>
            <a:ext cx="4948566" cy="857088"/>
          </a:xfrm>
          <a:prstGeom prst="wedgeRectCallout">
            <a:avLst>
              <a:gd name="adj1" fmla="val 3859"/>
              <a:gd name="adj2" fmla="val 30565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Or can also use..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(temp &gt;= 22) &amp;&amp; (temp &lt;= 27)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A51724F-F8B0-45F2-89FB-CCA8D83FF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06" y="4568906"/>
            <a:ext cx="2074163" cy="207416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1A13EC-3E58-4926-BBD7-030AB109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4AFBEF-FF1E-44BC-B465-1D8D68B5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4" y="4975204"/>
            <a:ext cx="4376585" cy="16507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D6727AE-173B-46F9-BE59-ED3314E806F5}"/>
              </a:ext>
            </a:extLst>
          </p:cNvPr>
          <p:cNvSpPr/>
          <p:nvPr/>
        </p:nvSpPr>
        <p:spPr>
          <a:xfrm>
            <a:off x="411652" y="5295531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30</a:t>
            </a:r>
          </a:p>
        </p:txBody>
      </p:sp>
      <p:sp>
        <p:nvSpPr>
          <p:cNvPr id="20" name="Rectangular Callout 15">
            <a:extLst>
              <a:ext uri="{FF2B5EF4-FFF2-40B4-BE49-F238E27FC236}">
                <a16:creationId xmlns:a16="http://schemas.microsoft.com/office/drawing/2014/main" id="{0726F943-9606-42D1-9BD8-B9F2C55BC6ED}"/>
              </a:ext>
            </a:extLst>
          </p:cNvPr>
          <p:cNvSpPr/>
          <p:nvPr/>
        </p:nvSpPr>
        <p:spPr>
          <a:xfrm>
            <a:off x="6858000" y="5440130"/>
            <a:ext cx="3084275" cy="1375615"/>
          </a:xfrm>
          <a:prstGeom prst="wedgeRectCallout">
            <a:avLst>
              <a:gd name="adj1" fmla="val 91762"/>
              <a:gd name="adj2" fmla="val -233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brackets to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safeguard against ambiguity even if they not 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22" grpId="0" animBg="1"/>
      <p:bldP spid="2" grpId="0" animBg="1"/>
      <p:bldP spid="18" grpId="0" animBg="1"/>
      <p:bldP spid="19" grpId="0" animBg="1"/>
      <p:bldP spid="13" grpId="0" animBg="1"/>
      <p:bldP spid="25" grpId="0" animBg="1"/>
      <p:bldP spid="2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" y="15330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Common Mistakes and Some Useful Tricks</a:t>
            </a: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7B3C0600-DEAD-42F0-821B-F839B7AE809D}"/>
              </a:ext>
            </a:extLst>
          </p:cNvPr>
          <p:cNvSpPr txBox="1">
            <a:spLocks/>
          </p:cNvSpPr>
          <p:nvPr/>
        </p:nvSpPr>
        <p:spPr>
          <a:xfrm>
            <a:off x="533400" y="1399136"/>
            <a:ext cx="4191000" cy="259213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scanf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d”,&amp;b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if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(b=3)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(“Hello”);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65" name="Content Placeholder 10">
            <a:extLst>
              <a:ext uri="{FF2B5EF4-FFF2-40B4-BE49-F238E27FC236}">
                <a16:creationId xmlns:a16="http://schemas.microsoft.com/office/drawing/2014/main" id="{61818B9E-00A0-40AA-B81D-FB2663C1C797}"/>
              </a:ext>
            </a:extLst>
          </p:cNvPr>
          <p:cNvSpPr txBox="1">
            <a:spLocks/>
          </p:cNvSpPr>
          <p:nvPr/>
        </p:nvSpPr>
        <p:spPr>
          <a:xfrm>
            <a:off x="762246" y="4347141"/>
            <a:ext cx="3581400" cy="198170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if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(“Hello”);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66" name="Content Placeholder 10">
            <a:extLst>
              <a:ext uri="{FF2B5EF4-FFF2-40B4-BE49-F238E27FC236}">
                <a16:creationId xmlns:a16="http://schemas.microsoft.com/office/drawing/2014/main" id="{7941128D-8E66-44AC-9640-80E318B75C87}"/>
              </a:ext>
            </a:extLst>
          </p:cNvPr>
          <p:cNvSpPr txBox="1">
            <a:spLocks/>
          </p:cNvSpPr>
          <p:nvPr/>
        </p:nvSpPr>
        <p:spPr>
          <a:xfrm>
            <a:off x="6117214" y="4557204"/>
            <a:ext cx="3581400" cy="1981709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if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(“Hello”);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67" name="Content Placeholder 10">
            <a:extLst>
              <a:ext uri="{FF2B5EF4-FFF2-40B4-BE49-F238E27FC236}">
                <a16:creationId xmlns:a16="http://schemas.microsoft.com/office/drawing/2014/main" id="{6347D41A-AED1-4C34-913C-DEFB002A4871}"/>
              </a:ext>
            </a:extLst>
          </p:cNvPr>
          <p:cNvSpPr txBox="1">
            <a:spLocks/>
          </p:cNvSpPr>
          <p:nvPr/>
        </p:nvSpPr>
        <p:spPr>
          <a:xfrm>
            <a:off x="5410200" y="1099733"/>
            <a:ext cx="5563247" cy="2982133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if(a == 5)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(“Five”);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(“Not Five”);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(“Something Else”);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96A223-4F03-4D33-BEEE-4B582D40645C}"/>
              </a:ext>
            </a:extLst>
          </p:cNvPr>
          <p:cNvSpPr/>
          <p:nvPr/>
        </p:nvSpPr>
        <p:spPr>
          <a:xfrm>
            <a:off x="1032109" y="1931439"/>
            <a:ext cx="533400" cy="30746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187F354-7B61-4B02-9336-C94BF27E1A50}"/>
              </a:ext>
            </a:extLst>
          </p:cNvPr>
          <p:cNvSpPr/>
          <p:nvPr/>
        </p:nvSpPr>
        <p:spPr>
          <a:xfrm>
            <a:off x="2633992" y="1219200"/>
            <a:ext cx="2242808" cy="1371600"/>
          </a:xfrm>
          <a:prstGeom prst="wedgeRectCallout">
            <a:avLst>
              <a:gd name="adj1" fmla="val -101239"/>
              <a:gd name="adj2" fmla="val 1266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Mistake: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 This assignment statement returns 3 (non-zero) no matter what b is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DDBAD92C-0380-4D97-8BDC-DEA0885F761B}"/>
              </a:ext>
            </a:extLst>
          </p:cNvPr>
          <p:cNvSpPr/>
          <p:nvPr/>
        </p:nvSpPr>
        <p:spPr>
          <a:xfrm>
            <a:off x="3178606" y="2814255"/>
            <a:ext cx="1975194" cy="822870"/>
          </a:xfrm>
          <a:prstGeom prst="wedgeRectCallout">
            <a:avLst>
              <a:gd name="adj1" fmla="val 3532"/>
              <a:gd name="adj2" fmla="val -902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Will always print Hello no matter what b 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71E193-B313-456C-BAC5-B35D4E514A9B}"/>
              </a:ext>
            </a:extLst>
          </p:cNvPr>
          <p:cNvSpPr/>
          <p:nvPr/>
        </p:nvSpPr>
        <p:spPr>
          <a:xfrm>
            <a:off x="8800506" y="1176170"/>
            <a:ext cx="2020218" cy="530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This code is wrong (won’t compile)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2446B434-7B1B-4AF1-AE78-132F5D1D62B2}"/>
              </a:ext>
            </a:extLst>
          </p:cNvPr>
          <p:cNvSpPr/>
          <p:nvPr/>
        </p:nvSpPr>
        <p:spPr>
          <a:xfrm>
            <a:off x="8858143" y="2088469"/>
            <a:ext cx="1975194" cy="1866827"/>
          </a:xfrm>
          <a:prstGeom prst="wedgeRectCallout">
            <a:avLst>
              <a:gd name="adj1" fmla="val -9626"/>
              <a:gd name="adj2" fmla="val -7052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If there are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else keywords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there MUST be an </a:t>
            </a:r>
            <a:r>
              <a:rPr kumimoji="0" lang="en-IN" sz="20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equal or more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number of if keywords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3F47112-49FD-47F5-A75A-295FE0E17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167" y="4588431"/>
            <a:ext cx="1888569" cy="1888569"/>
          </a:xfrm>
          <a:prstGeom prst="rect">
            <a:avLst/>
          </a:prstGeom>
        </p:spPr>
      </p:pic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D442A633-493F-444C-909E-2CBCEC931D67}"/>
              </a:ext>
            </a:extLst>
          </p:cNvPr>
          <p:cNvSpPr/>
          <p:nvPr/>
        </p:nvSpPr>
        <p:spPr>
          <a:xfrm>
            <a:off x="8077200" y="4298304"/>
            <a:ext cx="1975194" cy="1525774"/>
          </a:xfrm>
          <a:prstGeom prst="wedgeRectCallout">
            <a:avLst>
              <a:gd name="adj1" fmla="val 89298"/>
              <a:gd name="adj2" fmla="val 498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Nice trick to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comment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 a code: the 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block within if(0) will never be executed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8BB98E7-BA74-4A5D-9FDE-437A9D345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6" y="4588431"/>
            <a:ext cx="1798414" cy="1798414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4A43EB3A-BBB6-48B3-B359-99B15A9A676B}"/>
              </a:ext>
            </a:extLst>
          </p:cNvPr>
          <p:cNvSpPr/>
          <p:nvPr/>
        </p:nvSpPr>
        <p:spPr>
          <a:xfrm>
            <a:off x="1565509" y="5622353"/>
            <a:ext cx="1975194" cy="1062370"/>
          </a:xfrm>
          <a:prstGeom prst="wedgeRectCallout">
            <a:avLst>
              <a:gd name="adj1" fmla="val 108790"/>
              <a:gd name="adj2" fmla="val -6113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Code inside if(1) block will always execute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3E84-7B9F-43F1-AD27-9F46A48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428B236-72BB-4FCB-8F86-F8E31C161F0F}"/>
              </a:ext>
            </a:extLst>
          </p:cNvPr>
          <p:cNvSpPr/>
          <p:nvPr/>
        </p:nvSpPr>
        <p:spPr>
          <a:xfrm>
            <a:off x="10027281" y="3774891"/>
            <a:ext cx="1975194" cy="822870"/>
          </a:xfrm>
          <a:prstGeom prst="wedgeRectCallout">
            <a:avLst>
              <a:gd name="adj1" fmla="val -39532"/>
              <a:gd name="adj2" fmla="val -687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Every</a:t>
            </a:r>
            <a:r>
              <a:rPr kumimoji="0" lang="en-IN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Verdana"/>
              </a:rPr>
              <a:t> else must have a matching if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17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5" grpId="0" animBg="1"/>
      <p:bldP spid="66" grpId="0" animBg="1"/>
      <p:bldP spid="67" grpId="0" build="p" animBg="1"/>
      <p:bldP spid="68" grpId="0" animBg="1"/>
      <p:bldP spid="7" grpId="0" animBg="1"/>
      <p:bldP spid="69" grpId="0" animBg="1"/>
      <p:bldP spid="8" grpId="0" animBg="1"/>
      <p:bldP spid="70" grpId="0" animBg="1"/>
      <p:bldP spid="71" grpId="0" animBg="1"/>
      <p:bldP spid="7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Styles of Writing If-Else based 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517230-37F6-4761-B17F-9FF1A7ADD30E}"/>
              </a:ext>
            </a:extLst>
          </p:cNvPr>
          <p:cNvSpPr txBox="1">
            <a:spLocks/>
          </p:cNvSpPr>
          <p:nvPr/>
        </p:nvSpPr>
        <p:spPr>
          <a:xfrm>
            <a:off x="2353949" y="1447799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+ b)/2.0 &lt; 0.5){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FB6D89D9-E6C5-4793-82BE-4ECBAB3B7B56}"/>
              </a:ext>
            </a:extLst>
          </p:cNvPr>
          <p:cNvSpPr txBox="1">
            <a:spLocks/>
          </p:cNvSpPr>
          <p:nvPr/>
        </p:nvSpPr>
        <p:spPr>
          <a:xfrm>
            <a:off x="2362987" y="1447799"/>
            <a:ext cx="5563247" cy="4991627"/>
          </a:xfrm>
          <a:prstGeom prst="roundRect">
            <a:avLst>
              <a:gd name="adj" fmla="val 8843"/>
            </a:avLst>
          </a:prstGeom>
          <a:solidFill>
            <a:sysClr val="window" lastClr="FFFFFF"/>
          </a:solidFill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+ b)/2.0 &lt; 0.5){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(“Big”);}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F8C57C-B757-4EDC-9129-124AA5130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1" y="4785528"/>
            <a:ext cx="2072471" cy="2072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56A5D-5298-49B4-A97C-425BDAD5BD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40" y="4785527"/>
            <a:ext cx="2072471" cy="2072471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1CFC0BBC-4201-4D15-85E7-71A6D01D5609}"/>
              </a:ext>
            </a:extLst>
          </p:cNvPr>
          <p:cNvSpPr txBox="1">
            <a:spLocks/>
          </p:cNvSpPr>
          <p:nvPr/>
        </p:nvSpPr>
        <p:spPr>
          <a:xfrm>
            <a:off x="2353948" y="1447798"/>
            <a:ext cx="5563247" cy="4991627"/>
          </a:xfrm>
          <a:prstGeom prst="roundRect">
            <a:avLst>
              <a:gd name="adj" fmla="val 8843"/>
            </a:avLst>
          </a:prstGeom>
          <a:solidFill>
            <a:sysClr val="window" lastClr="FFFFFF"/>
          </a:solidFill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+ b)/2.0 &lt; 0.5)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480247-2449-4D74-A2C8-1447208C9E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70" y="4790154"/>
            <a:ext cx="2067844" cy="2067844"/>
          </a:xfrm>
          <a:prstGeom prst="rect">
            <a:avLst/>
          </a:prstGeom>
        </p:spPr>
      </p:pic>
      <p:sp>
        <p:nvSpPr>
          <p:cNvPr id="19" name="Rectangular Callout 27">
            <a:extLst>
              <a:ext uri="{FF2B5EF4-FFF2-40B4-BE49-F238E27FC236}">
                <a16:creationId xmlns:a16="http://schemas.microsoft.com/office/drawing/2014/main" id="{4B057FC6-4104-4599-BEC5-32EA72364F92}"/>
              </a:ext>
            </a:extLst>
          </p:cNvPr>
          <p:cNvSpPr/>
          <p:nvPr/>
        </p:nvSpPr>
        <p:spPr>
          <a:xfrm>
            <a:off x="8147450" y="2563848"/>
            <a:ext cx="3364700" cy="1093752"/>
          </a:xfrm>
          <a:prstGeom prst="wedgeRectCallout">
            <a:avLst>
              <a:gd name="adj1" fmla="val 35387"/>
              <a:gd name="adj2" fmla="val 16738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Artists sometimes differ on what is prettier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B5F35-DA54-46AD-B1A0-48D3E17E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5" cy="2307437"/>
          </a:xfrm>
        </p:spPr>
        <p:txBody>
          <a:bodyPr>
            <a:normAutofit/>
          </a:bodyPr>
          <a:lstStyle/>
          <a:p>
            <a:r>
              <a:rPr lang="en-IN" dirty="0"/>
              <a:t>If we want Mr C to do only one thing (i.e. single statement) if something happens, then brackets not necessary</a:t>
            </a:r>
          </a:p>
          <a:p>
            <a:r>
              <a:rPr lang="en-IN" dirty="0"/>
              <a:t>Some programmers write that statement on same line</a:t>
            </a:r>
          </a:p>
          <a:p>
            <a:r>
              <a:rPr lang="en-IN" dirty="0"/>
              <a:t>Still a good idea to indent</a:t>
            </a:r>
          </a:p>
          <a:p>
            <a:endParaRPr lang="en-US" dirty="0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3260035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if(sum &lt; 10){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if(sum &lt; 10)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if(sum &lt; 10)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222675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if(sum &lt; 10)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(“Small”);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(“Big”);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(“Goodbye”);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96A3D-3145-4C26-B9B3-74DF9745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BE2DD8-DB71-4524-B79B-1BA4AED5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Some Shortcuts</a:t>
            </a:r>
          </a:p>
        </p:txBody>
      </p:sp>
    </p:spTree>
    <p:extLst>
      <p:ext uri="{BB962C8B-B14F-4D97-AF65-F5344CB8AC3E}">
        <p14:creationId xmlns:p14="http://schemas.microsoft.com/office/powerpoint/2010/main" val="1334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/>
              <a:t>If you do not put curly braces, Mr. C will try to put them for you (and maybe in a way that you don’t want him to)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187057"/>
            <a:ext cx="5563247" cy="3081129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187057"/>
            <a:ext cx="5563247" cy="428595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 not put brackets, 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match else to closest if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not care how you did indentation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2CE60-7369-4978-A92E-7F7B03FF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6B82A8-ECC0-407F-B4C3-BA283A5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93" y="72821"/>
            <a:ext cx="11600328" cy="1143000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Be Careful with Braces when using if-else</a:t>
            </a:r>
          </a:p>
        </p:txBody>
      </p:sp>
    </p:spTree>
    <p:extLst>
      <p:ext uri="{BB962C8B-B14F-4D97-AF65-F5344CB8AC3E}">
        <p14:creationId xmlns:p14="http://schemas.microsoft.com/office/powerpoint/2010/main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Class..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More on conditional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Conditional statements using “switch”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84C7-F003-4790-B71F-2D63FDEC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592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0" y="143334"/>
            <a:ext cx="1185597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  Programs with Branching Structure</a:t>
            </a:r>
          </a:p>
        </p:txBody>
      </p:sp>
      <p:pic>
        <p:nvPicPr>
          <p:cNvPr id="2050" name="Picture 2" descr="Image result for conditional statement in c">
            <a:extLst>
              <a:ext uri="{FF2B5EF4-FFF2-40B4-BE49-F238E27FC236}">
                <a16:creationId xmlns:a16="http://schemas.microsoft.com/office/drawing/2014/main" id="{F9976F9A-8637-455C-A7CC-F3D14E0F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044694" cy="38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A262927-9783-4EB7-8737-777026FCC932}"/>
              </a:ext>
            </a:extLst>
          </p:cNvPr>
          <p:cNvGrpSpPr/>
          <p:nvPr/>
        </p:nvGrpSpPr>
        <p:grpSpPr>
          <a:xfrm>
            <a:off x="9296400" y="3165123"/>
            <a:ext cx="1858617" cy="904461"/>
            <a:chOff x="3286682" y="2292350"/>
            <a:chExt cx="1858617" cy="904461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3437959-D5F4-4FBE-B638-23DCA4AB6EC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269CB5-C02A-46FC-99C2-2436077C04A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572030-FB06-492B-9E91-22E3BC51CCB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6">
            <a:extLst>
              <a:ext uri="{FF2B5EF4-FFF2-40B4-BE49-F238E27FC236}">
                <a16:creationId xmlns:a16="http://schemas.microsoft.com/office/drawing/2014/main" id="{D30A8919-D12C-40BC-A12B-FB1CDC7739C5}"/>
              </a:ext>
            </a:extLst>
          </p:cNvPr>
          <p:cNvSpPr/>
          <p:nvPr/>
        </p:nvSpPr>
        <p:spPr>
          <a:xfrm>
            <a:off x="8305303" y="4942557"/>
            <a:ext cx="3734242" cy="1530433"/>
          </a:xfrm>
          <a:prstGeom prst="wedgeRectCallout">
            <a:avLst>
              <a:gd name="adj1" fmla="val -1345"/>
              <a:gd name="adj2" fmla="val -11084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No. We will also see how to write programs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can have three or more possible branches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D228F-C6DF-4A9E-9DEB-70A470B06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59" y="1334835"/>
            <a:ext cx="2092982" cy="2092982"/>
          </a:xfrm>
          <a:prstGeom prst="rect">
            <a:avLst/>
          </a:prstGeom>
        </p:spPr>
      </p:pic>
      <p:sp>
        <p:nvSpPr>
          <p:cNvPr id="10" name="Rectangular Callout 16">
            <a:extLst>
              <a:ext uri="{FF2B5EF4-FFF2-40B4-BE49-F238E27FC236}">
                <a16:creationId xmlns:a16="http://schemas.microsoft.com/office/drawing/2014/main" id="{972EB4C1-61E1-4723-810E-ED21F2EC731C}"/>
              </a:ext>
            </a:extLst>
          </p:cNvPr>
          <p:cNvSpPr/>
          <p:nvPr/>
        </p:nvSpPr>
        <p:spPr>
          <a:xfrm>
            <a:off x="9057806" y="606196"/>
            <a:ext cx="2981739" cy="1597942"/>
          </a:xfrm>
          <a:prstGeom prst="wedgeRectCallout">
            <a:avLst>
              <a:gd name="adj1" fmla="val -79735"/>
              <a:gd name="adj2" fmla="val 6752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I only write program that can have only two possible branches?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6B58536-2BC1-4817-A2B9-7C7EC293DB06}"/>
              </a:ext>
            </a:extLst>
          </p:cNvPr>
          <p:cNvSpPr/>
          <p:nvPr/>
        </p:nvSpPr>
        <p:spPr>
          <a:xfrm>
            <a:off x="3276600" y="4778722"/>
            <a:ext cx="4198453" cy="1570819"/>
          </a:xfrm>
          <a:prstGeom prst="cloudCallout">
            <a:avLst>
              <a:gd name="adj1" fmla="val 69409"/>
              <a:gd name="adj2" fmla="val 2195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if else-if else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nested if </a:t>
            </a:r>
            <a:r>
              <a:rPr lang="en-IN" sz="2400" dirty="0">
                <a:solidFill>
                  <a:schemeClr val="tx1"/>
                </a:solidFill>
              </a:rPr>
              <a:t>statement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switch</a:t>
            </a:r>
            <a:r>
              <a:rPr lang="en-IN" sz="24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BFB56C-7881-4FEF-AB6F-7EA74CFD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a single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statement</a:t>
            </a: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45098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int main(){</a:t>
            </a: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int salary, loan = 0; // 0 means not approved, 1 means approved (initialize with 0)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float </a:t>
            </a:r>
            <a:r>
              <a:rPr lang="en-IN" sz="28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0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(“%d</a:t>
            </a:r>
            <a:r>
              <a:rPr lang="en-IN" sz="2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”,&amp; salary);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(salary &gt;=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loan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= 1; // 1 means loan approved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sz="28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  </a:t>
            </a:r>
            <a:r>
              <a:rPr lang="en-IN" sz="2800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2800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= 10.0;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// other stuff in the program..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22C05-6FB2-4ED4-BA12-349B818D4302}"/>
              </a:ext>
            </a:extLst>
          </p:cNvPr>
          <p:cNvSpPr/>
          <p:nvPr/>
        </p:nvSpPr>
        <p:spPr>
          <a:xfrm>
            <a:off x="3581400" y="3393581"/>
            <a:ext cx="172386" cy="451175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348C5-5BCD-45FD-9268-646EF53C7468}"/>
              </a:ext>
            </a:extLst>
          </p:cNvPr>
          <p:cNvSpPr/>
          <p:nvPr/>
        </p:nvSpPr>
        <p:spPr>
          <a:xfrm>
            <a:off x="830705" y="4921602"/>
            <a:ext cx="152400" cy="53071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11141C14-A638-407C-8865-755BF4126978}"/>
              </a:ext>
            </a:extLst>
          </p:cNvPr>
          <p:cNvSpPr/>
          <p:nvPr/>
        </p:nvSpPr>
        <p:spPr>
          <a:xfrm>
            <a:off x="5729923" y="3193857"/>
            <a:ext cx="5105400" cy="674633"/>
          </a:xfrm>
          <a:prstGeom prst="wedgeRectCallout">
            <a:avLst>
              <a:gd name="adj1" fmla="val -87707"/>
              <a:gd name="adj2" fmla="val 146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Braces required only when there are multiple statements within the if block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75CB0-F838-4B4E-A381-4684AE811607}"/>
              </a:ext>
            </a:extLst>
          </p:cNvPr>
          <p:cNvSpPr/>
          <p:nvPr/>
        </p:nvSpPr>
        <p:spPr>
          <a:xfrm>
            <a:off x="906905" y="3868490"/>
            <a:ext cx="5029200" cy="972891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ular Callout 6">
            <a:extLst>
              <a:ext uri="{FF2B5EF4-FFF2-40B4-BE49-F238E27FC236}">
                <a16:creationId xmlns:a16="http://schemas.microsoft.com/office/drawing/2014/main" id="{762602A4-0C1E-4385-B8CA-1B7720D063B7}"/>
              </a:ext>
            </a:extLst>
          </p:cNvPr>
          <p:cNvSpPr/>
          <p:nvPr/>
        </p:nvSpPr>
        <p:spPr>
          <a:xfrm>
            <a:off x="6240907" y="4537236"/>
            <a:ext cx="5105400" cy="674633"/>
          </a:xfrm>
          <a:prstGeom prst="wedgeRectCallout">
            <a:avLst>
              <a:gd name="adj1" fmla="val -55262"/>
              <a:gd name="adj2" fmla="val -875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execute this block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code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only if the condition (salary &gt; 400000) is true/non-zero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99C48-7E76-4519-938B-854038A1FB30}"/>
              </a:ext>
            </a:extLst>
          </p:cNvPr>
          <p:cNvGrpSpPr/>
          <p:nvPr/>
        </p:nvGrpSpPr>
        <p:grpSpPr>
          <a:xfrm>
            <a:off x="7764905" y="5451063"/>
            <a:ext cx="1858617" cy="904461"/>
            <a:chOff x="3286682" y="2292350"/>
            <a:chExt cx="1858617" cy="904461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C8097A5F-24AF-4EC1-984C-CD4E888DB30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3D069-70B5-48D4-B13A-0049E4BD94A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C46F1E-D61E-4E79-9DF5-2CDCEFACF94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8EB6D-E980-4A94-840D-C9A50FC53CC9}"/>
              </a:ext>
            </a:extLst>
          </p:cNvPr>
          <p:cNvSpPr/>
          <p:nvPr/>
        </p:nvSpPr>
        <p:spPr>
          <a:xfrm>
            <a:off x="1219199" y="3379619"/>
            <a:ext cx="2182319" cy="451175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17" name="Rectangular Callout 6">
            <a:extLst>
              <a:ext uri="{FF2B5EF4-FFF2-40B4-BE49-F238E27FC236}">
                <a16:creationId xmlns:a16="http://schemas.microsoft.com/office/drawing/2014/main" id="{8C8E8C7C-A4E0-4614-8ACE-28C437994755}"/>
              </a:ext>
            </a:extLst>
          </p:cNvPr>
          <p:cNvSpPr/>
          <p:nvPr/>
        </p:nvSpPr>
        <p:spPr>
          <a:xfrm>
            <a:off x="4953000" y="2286000"/>
            <a:ext cx="3657600" cy="653907"/>
          </a:xfrm>
          <a:prstGeom prst="wedgeRectCallout">
            <a:avLst>
              <a:gd name="adj1" fmla="val -98894"/>
              <a:gd name="adj2" fmla="val 1245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Testing condition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expression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gives 0 or non-zero value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B0E7B-C5FC-4EA4-996D-44FB0C50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Branching using an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</a:t>
            </a:r>
            <a:r>
              <a:rPr lang="en-GB" u="sng" dirty="0">
                <a:solidFill>
                  <a:srgbClr val="7030A0"/>
                </a:solidFill>
                <a:latin typeface="Garamond" panose="02020404030301010803" pitchFamily="18" charset="0"/>
              </a:rPr>
              <a:t>with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 an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else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224218" y="1143000"/>
            <a:ext cx="11579287" cy="57150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int main(){</a:t>
            </a: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int salary,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; 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float </a:t>
            </a:r>
            <a:r>
              <a:rPr lang="en-IN" sz="180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lvl="0"/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scanf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(“%d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”,&amp; salary);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(salary &gt; 400000)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</a:t>
            </a:r>
            <a:r>
              <a:rPr kumimoji="0" lang="en-IN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= 1000000; 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interest_rate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= 10.0;</a:t>
            </a:r>
          </a:p>
          <a:p>
            <a:pPr marL="457200" lvl="2" indent="0">
              <a:spcBef>
                <a:spcPts val="1300"/>
              </a:spcBef>
              <a:buNone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(“Congratulations!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Your loan amount is %d, interest rate is %d”,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loan_amount,interest_rate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);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  }</a:t>
            </a:r>
          </a:p>
          <a:p>
            <a:pPr marL="256032" lvl="1" indent="0">
              <a:spcBef>
                <a:spcPts val="1300"/>
              </a:spcBef>
              <a:buNone/>
            </a:pPr>
            <a:r>
              <a:rPr lang="en-IN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457200" lvl="2" indent="0">
              <a:spcBef>
                <a:spcPts val="1300"/>
              </a:spcBef>
              <a:buNone/>
            </a:pPr>
            <a:r>
              <a:rPr lang="en-IN" i="0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printf</a:t>
            </a:r>
            <a:r>
              <a:rPr lang="en-IN" i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(“Sorry! Your loan cannot be approved”);</a:t>
            </a:r>
          </a:p>
          <a:p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  }</a:t>
            </a:r>
          </a:p>
          <a:p>
            <a:r>
              <a:rPr lang="en-IN" sz="18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 // do other stuff in the program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7E448-8DB8-4D0B-BBBF-75239BC34711}"/>
              </a:ext>
            </a:extLst>
          </p:cNvPr>
          <p:cNvSpPr/>
          <p:nvPr/>
        </p:nvSpPr>
        <p:spPr>
          <a:xfrm>
            <a:off x="838200" y="3276600"/>
            <a:ext cx="8153400" cy="1219200"/>
          </a:xfrm>
          <a:prstGeom prst="rect">
            <a:avLst/>
          </a:prstGeom>
          <a:solidFill>
            <a:schemeClr val="accent3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2FFD15-C966-4A35-89DD-64926BB61E3D}"/>
              </a:ext>
            </a:extLst>
          </p:cNvPr>
          <p:cNvSpPr/>
          <p:nvPr/>
        </p:nvSpPr>
        <p:spPr>
          <a:xfrm>
            <a:off x="838200" y="5181600"/>
            <a:ext cx="81534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6">
            <a:extLst>
              <a:ext uri="{FF2B5EF4-FFF2-40B4-BE49-F238E27FC236}">
                <a16:creationId xmlns:a16="http://schemas.microsoft.com/office/drawing/2014/main" id="{84FF92F9-EE15-4364-8344-CAC13AAB88B1}"/>
              </a:ext>
            </a:extLst>
          </p:cNvPr>
          <p:cNvSpPr/>
          <p:nvPr/>
        </p:nvSpPr>
        <p:spPr>
          <a:xfrm>
            <a:off x="6553200" y="2286000"/>
            <a:ext cx="3048000" cy="647700"/>
          </a:xfrm>
          <a:prstGeom prst="wedgeRectCallout">
            <a:avLst>
              <a:gd name="adj1" fmla="val -78373"/>
              <a:gd name="adj2" fmla="val 9766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if block (can have one or</a:t>
            </a:r>
            <a:r>
              <a:rPr kumimoji="0" lang="en-IN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6">
            <a:extLst>
              <a:ext uri="{FF2B5EF4-FFF2-40B4-BE49-F238E27FC236}">
                <a16:creationId xmlns:a16="http://schemas.microsoft.com/office/drawing/2014/main" id="{2F9C7E49-DB8C-416B-995E-9EB2ED93B82A}"/>
              </a:ext>
            </a:extLst>
          </p:cNvPr>
          <p:cNvSpPr/>
          <p:nvPr/>
        </p:nvSpPr>
        <p:spPr>
          <a:xfrm>
            <a:off x="6324600" y="4593236"/>
            <a:ext cx="2971800" cy="457200"/>
          </a:xfrm>
          <a:prstGeom prst="wedgeRectCallout">
            <a:avLst>
              <a:gd name="adj1" fmla="val -84520"/>
              <a:gd name="adj2" fmla="val 707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else block </a:t>
            </a:r>
            <a:r>
              <a:rPr lang="en-IN" sz="16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have one or more statements)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89F0CB-D229-4BE1-A329-4FB6593223D0}"/>
              </a:ext>
            </a:extLst>
          </p:cNvPr>
          <p:cNvGrpSpPr/>
          <p:nvPr/>
        </p:nvGrpSpPr>
        <p:grpSpPr>
          <a:xfrm>
            <a:off x="7141727" y="5841920"/>
            <a:ext cx="1858617" cy="904461"/>
            <a:chOff x="3286682" y="2292350"/>
            <a:chExt cx="1858617" cy="904461"/>
          </a:xfrm>
        </p:grpSpPr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3F030E67-449D-461E-8FC5-8121FAB42EA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C2ACF9-203E-48BF-A95F-A47734BBB9D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180BD-DC36-4609-B9B7-DF3CD6AA980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6">
            <a:extLst>
              <a:ext uri="{FF2B5EF4-FFF2-40B4-BE49-F238E27FC236}">
                <a16:creationId xmlns:a16="http://schemas.microsoft.com/office/drawing/2014/main" id="{D9139770-1C0D-4C24-9E38-46145C88DC93}"/>
              </a:ext>
            </a:extLst>
          </p:cNvPr>
          <p:cNvSpPr/>
          <p:nvPr/>
        </p:nvSpPr>
        <p:spPr>
          <a:xfrm>
            <a:off x="8431827" y="5202836"/>
            <a:ext cx="2971800" cy="457200"/>
          </a:xfrm>
          <a:prstGeom prst="wedgeRectCallout">
            <a:avLst>
              <a:gd name="adj1" fmla="val -42654"/>
              <a:gd name="adj2" fmla="val 1953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else block </a:t>
            </a:r>
            <a:r>
              <a:rPr lang="en-IN" sz="16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the “alternative" action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C9E4A-A97D-4878-9BEE-C5F88FEC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51E9174-FAFA-4CE8-9344-3F1B46FE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Testing Condition: Some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If m is less than 10</a:t>
            </a:r>
          </a:p>
          <a:p>
            <a:endParaRPr lang="en-IN" dirty="0"/>
          </a:p>
          <a:p>
            <a:r>
              <a:rPr lang="en-IN" dirty="0"/>
              <a:t>If a is </a:t>
            </a:r>
            <a:r>
              <a:rPr lang="en-IN" dirty="0">
                <a:solidFill>
                  <a:srgbClr val="0000FF"/>
                </a:solidFill>
              </a:rPr>
              <a:t>greater than or equal to </a:t>
            </a:r>
            <a:r>
              <a:rPr lang="en-IN" dirty="0"/>
              <a:t>b + c</a:t>
            </a:r>
          </a:p>
          <a:p>
            <a:endParaRPr lang="en-IN" dirty="0"/>
          </a:p>
          <a:p>
            <a:r>
              <a:rPr lang="en-IN" dirty="0"/>
              <a:t>If p is </a:t>
            </a:r>
            <a:r>
              <a:rPr lang="en-IN" dirty="0">
                <a:solidFill>
                  <a:srgbClr val="0000FF"/>
                </a:solidFill>
              </a:rPr>
              <a:t>equal to </a:t>
            </a:r>
            <a:r>
              <a:rPr lang="en-IN" dirty="0"/>
              <a:t>q</a:t>
            </a:r>
          </a:p>
          <a:p>
            <a:endParaRPr lang="en-IN" dirty="0"/>
          </a:p>
          <a:p>
            <a:r>
              <a:rPr lang="en-IN" dirty="0"/>
              <a:t>If m is </a:t>
            </a:r>
            <a:r>
              <a:rPr lang="en-IN" dirty="0">
                <a:solidFill>
                  <a:srgbClr val="0000FF"/>
                </a:solidFill>
              </a:rPr>
              <a:t>not equal to </a:t>
            </a:r>
            <a:r>
              <a:rPr lang="en-IN" dirty="0"/>
              <a:t>15</a:t>
            </a:r>
          </a:p>
          <a:p>
            <a:endParaRPr lang="en-IN" dirty="0"/>
          </a:p>
          <a:p>
            <a:r>
              <a:rPr lang="en-IN" sz="2800" dirty="0"/>
              <a:t>Various relational operators can be used in the expression testing the condition (anything that evaluates to non-zero or zero)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2691" y="1508464"/>
            <a:ext cx="3100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if(m &lt; 10){ ...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2691" y="2607874"/>
            <a:ext cx="3488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if(a &gt;= b+c){ ... }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2691" y="3794235"/>
            <a:ext cx="2986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if(p == q){ ...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2691" y="4980596"/>
            <a:ext cx="322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if(m != 15){ ... 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39053" y="207163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36" y="4783837"/>
            <a:ext cx="2074163" cy="207416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7689379" y="4772066"/>
            <a:ext cx="2510951" cy="1628733"/>
          </a:xfrm>
          <a:prstGeom prst="wedgeRectCallout">
            <a:avLst>
              <a:gd name="adj1" fmla="val 73720"/>
              <a:gd name="adj2" fmla="val 212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Wow, so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can 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 many things as expressions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485713" y="562947"/>
            <a:ext cx="2537128" cy="827758"/>
          </a:xfrm>
          <a:prstGeom prst="wedgeRectCallout">
            <a:avLst>
              <a:gd name="adj1" fmla="val -75068"/>
              <a:gd name="adj2" fmla="val -362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calm down a bit first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315200" y="1605640"/>
            <a:ext cx="4707641" cy="2958036"/>
          </a:xfrm>
          <a:prstGeom prst="wedgeRectCallout">
            <a:avLst>
              <a:gd name="adj1" fmla="val -54655"/>
              <a:gd name="adj2" fmla="val -68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WORDS OF CAUTION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 brackets are useful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equal to is p == q,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p =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Risky to use p == q and p != q with float, double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these freely with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&lt;, &lt;=, &gt;, &gt;= fine with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long, float, and double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7D48F8-5BDE-4409-9578-5F596B88C2FE}"/>
              </a:ext>
            </a:extLst>
          </p:cNvPr>
          <p:cNvSpPr/>
          <p:nvPr/>
        </p:nvSpPr>
        <p:spPr>
          <a:xfrm>
            <a:off x="1725758" y="5706959"/>
            <a:ext cx="3488455" cy="451175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83DC1D-E619-481C-BB51-7903273CFC89}"/>
              </a:ext>
            </a:extLst>
          </p:cNvPr>
          <p:cNvGrpSpPr/>
          <p:nvPr/>
        </p:nvGrpSpPr>
        <p:grpSpPr>
          <a:xfrm>
            <a:off x="5053467" y="2840688"/>
            <a:ext cx="1858617" cy="904461"/>
            <a:chOff x="3286682" y="2292350"/>
            <a:chExt cx="1858617" cy="904461"/>
          </a:xfrm>
        </p:grpSpPr>
        <p:sp>
          <p:nvSpPr>
            <p:cNvPr id="22" name="Rounded Rectangle 11">
              <a:extLst>
                <a:ext uri="{FF2B5EF4-FFF2-40B4-BE49-F238E27FC236}">
                  <a16:creationId xmlns:a16="http://schemas.microsoft.com/office/drawing/2014/main" id="{0680D822-9353-4DE5-8D53-CEF164B5F69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3DD3F0-42DF-41DD-8D52-687A2A7CAA5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24E919-93BF-4271-BD3D-9D46677C753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Rectangular Callout 16">
            <a:extLst>
              <a:ext uri="{FF2B5EF4-FFF2-40B4-BE49-F238E27FC236}">
                <a16:creationId xmlns:a16="http://schemas.microsoft.com/office/drawing/2014/main" id="{AD832371-9CB3-4D24-B139-43943093120B}"/>
              </a:ext>
            </a:extLst>
          </p:cNvPr>
          <p:cNvSpPr/>
          <p:nvPr/>
        </p:nvSpPr>
        <p:spPr>
          <a:xfrm>
            <a:off x="4726855" y="4263121"/>
            <a:ext cx="2537128" cy="1336704"/>
          </a:xfrm>
          <a:prstGeom prst="wedgeRectCallout">
            <a:avLst>
              <a:gd name="adj1" fmla="val -1089"/>
              <a:gd name="adj2" fmla="val -925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Can be any expression, not necessarily relational operators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D1D5B05-6AF4-49CD-8CAA-DFE02D5A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6" grpId="0" animBg="1"/>
      <p:bldP spid="17" grpId="0" animBg="1"/>
      <p:bldP spid="18" grpId="0" animBg="1"/>
      <p:bldP spid="2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Another Useful Application of if-else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57EB0-CB62-45F8-A2CA-FA448FE894DB}"/>
              </a:ext>
            </a:extLst>
          </p:cNvPr>
          <p:cNvSpPr txBox="1"/>
          <p:nvPr/>
        </p:nvSpPr>
        <p:spPr>
          <a:xfrm>
            <a:off x="838200" y="1600200"/>
            <a:ext cx="8064896" cy="4524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#include &lt;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math.h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double m;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printf(“Please enter a positive number: ”);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scanf(“%d”,&amp;n);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if (n&gt;0){</a:t>
            </a:r>
          </a:p>
          <a:p>
            <a:r>
              <a:rPr lang="en-GB" b="1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m = log(n);			// natural log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	printf("%f\n", m);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else</a:t>
            </a:r>
          </a:p>
          <a:p>
            <a:r>
              <a:rPr lang="en-GB" b="1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printf(“Why can’t you follow instructions?");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80EE6A-2975-412B-992E-5DF7C5268F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223878"/>
            <a:ext cx="2067844" cy="2067844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FB79D60-8C1D-40B3-9AB7-B118EE89A999}"/>
              </a:ext>
            </a:extLst>
          </p:cNvPr>
          <p:cNvSpPr/>
          <p:nvPr/>
        </p:nvSpPr>
        <p:spPr>
          <a:xfrm>
            <a:off x="9296400" y="1371600"/>
            <a:ext cx="1975194" cy="1906774"/>
          </a:xfrm>
          <a:prstGeom prst="wedgeRectCallout">
            <a:avLst>
              <a:gd name="adj1" fmla="val 14740"/>
              <a:gd name="adj2" fmla="val 10099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 use if statement to check if there is some error in our inputs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8104E9-EC83-438F-8250-21E87A0FCEA2}"/>
              </a:ext>
            </a:extLst>
          </p:cNvPr>
          <p:cNvSpPr/>
          <p:nvPr/>
        </p:nvSpPr>
        <p:spPr>
          <a:xfrm>
            <a:off x="1600200" y="3810000"/>
            <a:ext cx="685800" cy="3048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C40B1-8369-4191-8659-EDAD31E5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If-else statement: More Examples…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9ADB-4E3B-4BC1-B274-1FC27A83A757}"/>
              </a:ext>
            </a:extLst>
          </p:cNvPr>
          <p:cNvSpPr txBox="1"/>
          <p:nvPr/>
        </p:nvSpPr>
        <p:spPr>
          <a:xfrm>
            <a:off x="309182" y="1066800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Read two integers x and y, and print the smaller number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4B820B4-88D8-4DD7-9F86-B41C4D5B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80411"/>
            <a:ext cx="3822834" cy="5069981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int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int x, y, min;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scanf(“%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d%d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x,&amp;y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(x &lt; y)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	         min = x;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printf(“%d”, min);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   } else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		   min = y;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        printf(“%d”, min);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}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99B26-0CC3-4DE4-BE3C-61B11B10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27CEB1-C986-4629-915A-9A9368BC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040" y="3709771"/>
            <a:ext cx="3962400" cy="307290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int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int x, y, min;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scanf(“%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d%d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x,&amp;y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(x &lt; y)? (min = x) : (min = y);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printf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d”,min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}	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F87E2E-4223-4B57-AC0B-C783C15E4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4" y="1657895"/>
            <a:ext cx="1732122" cy="1732122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F804F01-2DA3-4483-B2A2-97BFD36F7630}"/>
              </a:ext>
            </a:extLst>
          </p:cNvPr>
          <p:cNvSpPr/>
          <p:nvPr/>
        </p:nvSpPr>
        <p:spPr>
          <a:xfrm>
            <a:off x="8831820" y="1528466"/>
            <a:ext cx="3050998" cy="1900534"/>
          </a:xfrm>
          <a:prstGeom prst="wedgeRectCallout">
            <a:avLst>
              <a:gd name="adj1" fmla="val -105414"/>
              <a:gd name="adj2" fmla="val 72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By the way, I can also do it without if-else, using </a:t>
            </a:r>
            <a:r>
              <a:rPr lang="en-IN" sz="2400" dirty="0">
                <a:solidFill>
                  <a:srgbClr val="FF0000"/>
                </a:solidFill>
              </a:rPr>
              <a:t>conditional operators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C4B17E22-297A-4A64-8E1C-3A287F8D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794" y="3673476"/>
            <a:ext cx="3596160" cy="307290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int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int x, y;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scanf(“%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d%d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x,&amp;y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printf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(“%d”,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 (x &lt; y)? x : 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}	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1BFD4-9908-4748-B5FE-790F3E31C20D}"/>
              </a:ext>
            </a:extLst>
          </p:cNvPr>
          <p:cNvGrpSpPr/>
          <p:nvPr/>
        </p:nvGrpSpPr>
        <p:grpSpPr>
          <a:xfrm>
            <a:off x="3681292" y="1657895"/>
            <a:ext cx="1858617" cy="904461"/>
            <a:chOff x="3286682" y="2292350"/>
            <a:chExt cx="1858617" cy="904461"/>
          </a:xfrm>
        </p:grpSpPr>
        <p:sp>
          <p:nvSpPr>
            <p:cNvPr id="15" name="Rounded Rectangle 8">
              <a:extLst>
                <a:ext uri="{FF2B5EF4-FFF2-40B4-BE49-F238E27FC236}">
                  <a16:creationId xmlns:a16="http://schemas.microsoft.com/office/drawing/2014/main" id="{724074D3-58FC-4132-AA75-22D5900DAE8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B837AA-C565-43F1-9712-66FB0359DE9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2C403F-185D-43A4-A2C8-C9FC7303FEF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6">
            <a:extLst>
              <a:ext uri="{FF2B5EF4-FFF2-40B4-BE49-F238E27FC236}">
                <a16:creationId xmlns:a16="http://schemas.microsoft.com/office/drawing/2014/main" id="{11F5651C-D798-45CE-85DC-7A4D80F7718F}"/>
              </a:ext>
            </a:extLst>
          </p:cNvPr>
          <p:cNvSpPr/>
          <p:nvPr/>
        </p:nvSpPr>
        <p:spPr>
          <a:xfrm>
            <a:off x="3980837" y="2874033"/>
            <a:ext cx="2971800" cy="1012167"/>
          </a:xfrm>
          <a:prstGeom prst="wedgeRectCallout">
            <a:avLst>
              <a:gd name="adj1" fmla="val -31966"/>
              <a:gd name="adj2" fmla="val -10402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lvl="0" algn="ctr" hangingPunct="1"/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 but I want you to learn about if-else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too (they are very powerful)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8" y="111619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If-else statement: More Examples…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9ADB-4E3B-4BC1-B274-1FC27A83A757}"/>
              </a:ext>
            </a:extLst>
          </p:cNvPr>
          <p:cNvSpPr txBox="1"/>
          <p:nvPr/>
        </p:nvSpPr>
        <p:spPr>
          <a:xfrm>
            <a:off x="309182" y="1066800"/>
            <a:ext cx="1008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Given the lengths </a:t>
            </a:r>
            <a:r>
              <a:rPr lang="en-IN" sz="2400" dirty="0" err="1"/>
              <a:t>a,b,c</a:t>
            </a:r>
            <a:r>
              <a:rPr lang="en-IN" sz="2400" dirty="0"/>
              <a:t> of its 3 sides, test whether a triangle is </a:t>
            </a:r>
          </a:p>
          <a:p>
            <a:r>
              <a:rPr lang="en-IN" sz="2400" dirty="0"/>
              <a:t>an ACUTE angled triangle 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B692823-A383-405C-BA10-D624E2A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97797"/>
            <a:ext cx="7924800" cy="4848584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int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   float a; float  b; float  c; 	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  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scanf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f%f%f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a,&amp;b,&amp;c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  	/* input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a,b,c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*/</a:t>
            </a:r>
          </a:p>
          <a:p>
            <a:pPr>
              <a:buClrTx/>
              <a:buFontTx/>
              <a:buNone/>
            </a:pPr>
            <a:endParaRPr lang="en-US" altLang="en-US" sz="2400" dirty="0">
              <a:latin typeface="Arial Narrow" panose="020B0606020202030204" pitchFamily="3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    </a:t>
            </a: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if ( (a*a + b*b) &gt;  (c*c) )   {  /* expression*/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        </a:t>
            </a: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printf(“ACUTE”);	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   printf(“NOT ACUTE”);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	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}</a:t>
            </a:r>
          </a:p>
          <a:p>
            <a:pPr>
              <a:buClrTx/>
              <a:buFontTx/>
              <a:buNone/>
            </a:pPr>
            <a:endParaRPr lang="en-US" altLang="en-US" sz="2400" dirty="0">
              <a:latin typeface="Arial Narrow" panose="020B0606020202030204" pitchFamily="34" charset="0"/>
              <a:ea typeface="ＭＳ Ｐゴシック" pitchFamily="3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2D05E-0238-4A11-8552-63C96568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2484</Words>
  <Application>Microsoft Office PowerPoint</Application>
  <PresentationFormat>Widescreen</PresentationFormat>
  <Paragraphs>527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Century Gothic</vt:lpstr>
      <vt:lpstr>Garamond</vt:lpstr>
      <vt:lpstr>Lucida Console</vt:lpstr>
      <vt:lpstr>Verdana</vt:lpstr>
      <vt:lpstr>Wingdings</vt:lpstr>
      <vt:lpstr>Office Theme</vt:lpstr>
      <vt:lpstr>1_Office Theme</vt:lpstr>
      <vt:lpstr>Metropolitan</vt:lpstr>
      <vt:lpstr>2_Office Theme</vt:lpstr>
      <vt:lpstr>ESC101: Fundamentals of Computing</vt:lpstr>
      <vt:lpstr>Announcements</vt:lpstr>
      <vt:lpstr>   Programs with Branching Structure</vt:lpstr>
      <vt:lpstr>Branching using a single if statement</vt:lpstr>
      <vt:lpstr>Branching using an if with an else</vt:lpstr>
      <vt:lpstr>Testing Condition: Some Examples</vt:lpstr>
      <vt:lpstr>Another Useful Application of if-else statement</vt:lpstr>
      <vt:lpstr>If-else statement: More Examples…</vt:lpstr>
      <vt:lpstr>If-else statement: More Examples…</vt:lpstr>
      <vt:lpstr>Various ways of using if and else</vt:lpstr>
      <vt:lpstr>The if else if else if chain.. : A Simple Example</vt:lpstr>
      <vt:lpstr>The if else if else if chain.. : Another Simple Example</vt:lpstr>
      <vt:lpstr>The if else if else if chain.. : Another Simple Example</vt:lpstr>
      <vt:lpstr>The if else if else if chain.. : Another Simple Example</vt:lpstr>
      <vt:lpstr>Nested if statements</vt:lpstr>
      <vt:lpstr>Nested if: Finding the smallest of 3 numbers</vt:lpstr>
      <vt:lpstr>PowerPoint Presentation</vt:lpstr>
      <vt:lpstr>Nested if: Printing 3 numbers in the ascending order</vt:lpstr>
      <vt:lpstr>Nested if: Printing 3 numbers in the ascending order</vt:lpstr>
      <vt:lpstr>Be Careful with Testing Conditions</vt:lpstr>
      <vt:lpstr>The correct way..</vt:lpstr>
      <vt:lpstr>Common Mistakes and Some Useful Tricks</vt:lpstr>
      <vt:lpstr>Styles of Writing If-Else based Code</vt:lpstr>
      <vt:lpstr>Some Shortcuts</vt:lpstr>
      <vt:lpstr>Be Careful with Braces when using if-else</vt:lpstr>
      <vt:lpstr>Next Class..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897</cp:revision>
  <dcterms:modified xsi:type="dcterms:W3CDTF">2019-08-20T04:02:19Z</dcterms:modified>
</cp:coreProperties>
</file>