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702" r:id="rId2"/>
  </p:sldMasterIdLst>
  <p:notesMasterIdLst>
    <p:notesMasterId r:id="rId22"/>
  </p:notesMasterIdLst>
  <p:sldIdLst>
    <p:sldId id="256" r:id="rId3"/>
    <p:sldId id="258" r:id="rId4"/>
    <p:sldId id="279" r:id="rId5"/>
    <p:sldId id="280" r:id="rId6"/>
    <p:sldId id="281" r:id="rId7"/>
    <p:sldId id="282" r:id="rId8"/>
    <p:sldId id="285" r:id="rId9"/>
    <p:sldId id="283" r:id="rId10"/>
    <p:sldId id="284" r:id="rId11"/>
    <p:sldId id="286" r:id="rId12"/>
    <p:sldId id="278" r:id="rId13"/>
    <p:sldId id="314" r:id="rId14"/>
    <p:sldId id="257" r:id="rId15"/>
    <p:sldId id="264" r:id="rId16"/>
    <p:sldId id="320" r:id="rId17"/>
    <p:sldId id="275" r:id="rId18"/>
    <p:sldId id="317" r:id="rId19"/>
    <p:sldId id="321" r:id="rId20"/>
    <p:sldId id="272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521415D9-36F7-43E2-AB2F-B90AF26B5E84}">
      <p14:sectionLst xmlns:p14="http://schemas.microsoft.com/office/powerpoint/2010/main">
        <p14:section name="Default Section" id="{5116EB0A-8FA5-437F-8FB1-A87D8BAEB5B9}">
          <p14:sldIdLst>
            <p14:sldId id="256"/>
            <p14:sldId id="258"/>
            <p14:sldId id="279"/>
            <p14:sldId id="280"/>
            <p14:sldId id="281"/>
            <p14:sldId id="282"/>
            <p14:sldId id="285"/>
            <p14:sldId id="283"/>
            <p14:sldId id="284"/>
            <p14:sldId id="286"/>
            <p14:sldId id="278"/>
            <p14:sldId id="314"/>
            <p14:sldId id="257"/>
            <p14:sldId id="264"/>
            <p14:sldId id="320"/>
            <p14:sldId id="275"/>
            <p14:sldId id="317"/>
            <p14:sldId id="321"/>
            <p14:sldId id="272"/>
          </p14:sldIdLst>
        </p14:section>
        <p14:section name="Untitled Section" id="{D6726BD6-32FD-405B-8CAF-BBBF2DCD25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96" d="100"/>
          <a:sy n="96" d="100"/>
        </p:scale>
        <p:origin x="6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5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90D-B11D-40E2-8E9A-CF7C1BB21258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48C-A18E-4D98-8607-4067610B87C2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31BC-2635-4EFD-AF61-CB85A550275C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F8B-FB84-46F8-8AC9-9914CA15DD46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6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A0F-FDAA-4E21-9131-F8DE9D9730A6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EDD-56FA-4301-BCBB-72DA42B3BFFE}" type="datetime1">
              <a:rPr lang="en-US" smtClean="0"/>
              <a:t>8/21/2019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32B-D9B8-45F4-9DF6-D9260FF3B383}" type="datetime1">
              <a:rPr lang="en-US" smtClean="0"/>
              <a:t>8/21/2019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63D-BAB7-4804-9F37-8D7208FF0AAF}" type="datetime1">
              <a:rPr lang="en-US" smtClean="0"/>
              <a:t>8/21/2019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D73-9E4D-47AF-A44E-0029DD3DF159}" type="datetime1">
              <a:rPr lang="en-US" smtClean="0"/>
              <a:t>8/21/2019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81B-6FCB-4BA5-82D6-76CAAE583CCE}" type="datetime1">
              <a:rPr lang="en-US" smtClean="0"/>
              <a:t>8/21/2019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AF9C-C7F5-49C7-9BF1-00943C2364A3}" type="datetime1">
              <a:rPr lang="en-US" smtClean="0"/>
              <a:t>8/21/2019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F297-1D52-4B88-A00F-4829D0F51D45}" type="datetime1">
              <a:rPr lang="en-US" smtClean="0"/>
              <a:t>8/21/2019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6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117348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Playing with Bits - Bitwise Operators, 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Representation of Negative Integers and Real Numbers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use of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58141"/>
          </a:xfrm>
        </p:spPr>
        <p:txBody>
          <a:bodyPr>
            <a:normAutofit/>
          </a:bodyPr>
          <a:lstStyle/>
          <a:p>
            <a:r>
              <a:rPr lang="en-IN" dirty="0"/>
              <a:t>Can use “masks” to extract certain bits of a number</a:t>
            </a:r>
          </a:p>
          <a:p>
            <a:r>
              <a:rPr lang="en-IN" dirty="0"/>
              <a:t>Suppose I want to look at the last 6 bits of a number a</a:t>
            </a:r>
          </a:p>
          <a:p>
            <a:r>
              <a:rPr lang="en-IN" dirty="0"/>
              <a:t>Create a mask with only last bits set to 1 and take &amp; with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8991" y="2876960"/>
            <a:ext cx="352469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427;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q = p &lt;&lt; 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 = q –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r = a &amp; 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r); // 43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51" y="2876960"/>
            <a:ext cx="779734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= 0000 0000  0000 0000  0000 0001  1010 1011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 = 0000 0000  0000 0000  0000 0000  0000 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q = 0000 0000  0000 0000  0000 0000  0100 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 = 0000 0000  0000 0000  0000 0000  0011 1111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 =  0000 0000  0000 0000  0000 0000  0010 1011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6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Precedence Table with Bitwise Operators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3099FE10-BC0C-4023-AC5A-ACE68F374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474310"/>
              </p:ext>
            </p:extLst>
          </p:nvPr>
        </p:nvGraphicFramePr>
        <p:xfrm>
          <a:off x="2221031" y="855834"/>
          <a:ext cx="7412665" cy="3853326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Operators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Associativity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unary</a:t>
                      </a:r>
                      <a:r>
                        <a:rPr lang="en-US" baseline="0" dirty="0"/>
                        <a:t> + -, ++, --, type,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Unary plus/</a:t>
                      </a:r>
                      <a:r>
                        <a:rPr lang="en-US" baseline="0" dirty="0"/>
                        <a:t>minus, increment/decrement, typecast, </a:t>
                      </a:r>
                      <a:r>
                        <a:rPr lang="en-US" baseline="0" dirty="0" err="1"/>
                        <a:t>sizeof</a:t>
                      </a:r>
                      <a:r>
                        <a:rPr lang="en-US" baseline="0" dirty="0"/>
                        <a:t>, bitwise complement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Right to left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*</a:t>
                      </a:r>
                      <a:r>
                        <a:rPr lang="en-US" baseline="0" dirty="0"/>
                        <a:t> / %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Arithmetic: Multiply, divide,</a:t>
                      </a:r>
                      <a:r>
                        <a:rPr lang="en-US" baseline="0" dirty="0"/>
                        <a:t> remainder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+ 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Arithmetic: Add, subtract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&lt;&lt;  &gt;&gt;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Bitwise left-shift, bitwise right shift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&lt;  &gt;  &gt;=  &lt;=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Relational operators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21">
                <a:tc>
                  <a:txBody>
                    <a:bodyPr/>
                    <a:lstStyle/>
                    <a:p>
                      <a:r>
                        <a:rPr lang="en-US" b="1" dirty="0"/>
                        <a:t>==    !=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Relational operators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Bitwise AND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^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Bitwise XOR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Up Arrow 9">
            <a:extLst>
              <a:ext uri="{FF2B5EF4-FFF2-40B4-BE49-F238E27FC236}">
                <a16:creationId xmlns:a16="http://schemas.microsoft.com/office/drawing/2014/main" id="{1888309C-EC77-4FE1-A27B-3C4CBDACB9C1}"/>
              </a:ext>
            </a:extLst>
          </p:cNvPr>
          <p:cNvSpPr/>
          <p:nvPr/>
        </p:nvSpPr>
        <p:spPr bwMode="auto">
          <a:xfrm>
            <a:off x="1162573" y="1111625"/>
            <a:ext cx="609600" cy="5286216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defRPr/>
            </a:pPr>
            <a:endParaRPr lang="en-US" sz="2000" kern="1200" dirty="0">
              <a:solidFill>
                <a:srgbClr val="9BBB59"/>
              </a:solidFill>
              <a:latin typeface="Verdan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3EA29-1841-4D45-A14B-D4A34419F2BE}"/>
              </a:ext>
            </a:extLst>
          </p:cNvPr>
          <p:cNvSpPr txBox="1"/>
          <p:nvPr/>
        </p:nvSpPr>
        <p:spPr>
          <a:xfrm>
            <a:off x="1127131" y="6452477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>
              <a:defRPr/>
            </a:pPr>
            <a:r>
              <a:rPr lang="en-US" kern="1200" dirty="0">
                <a:solidFill>
                  <a:srgbClr val="FF0000"/>
                </a:solidFill>
                <a:latin typeface="Calibri"/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845B5-88CB-45B2-85BD-4868BFBFE9B1}"/>
              </a:ext>
            </a:extLst>
          </p:cNvPr>
          <p:cNvSpPr txBox="1"/>
          <p:nvPr/>
        </p:nvSpPr>
        <p:spPr>
          <a:xfrm>
            <a:off x="1162573" y="74229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>
              <a:defRPr/>
            </a:pPr>
            <a:r>
              <a:rPr lang="en-US" kern="1200" dirty="0">
                <a:solidFill>
                  <a:srgbClr val="FF0000"/>
                </a:solidFill>
                <a:latin typeface="Calibri"/>
              </a:rPr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60A30-CA25-481C-919A-F2ADCADAD553}"/>
              </a:ext>
            </a:extLst>
          </p:cNvPr>
          <p:cNvSpPr txBox="1"/>
          <p:nvPr/>
        </p:nvSpPr>
        <p:spPr>
          <a:xfrm rot="16200000">
            <a:off x="200611" y="318971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260DA1-836E-43C9-8C80-5250EFB0B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96915"/>
              </p:ext>
            </p:extLst>
          </p:nvPr>
        </p:nvGraphicFramePr>
        <p:xfrm>
          <a:off x="2209801" y="5074920"/>
          <a:ext cx="7412665" cy="1463040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1814383891"/>
                    </a:ext>
                  </a:extLst>
                </a:gridCol>
                <a:gridCol w="4173601">
                  <a:extLst>
                    <a:ext uri="{9D8B030D-6E8A-4147-A177-3AD203B41FA5}">
                      <a16:colId xmlns:a16="http://schemas.microsoft.com/office/drawing/2014/main" val="2950293369"/>
                    </a:ext>
                  </a:extLst>
                </a:gridCol>
                <a:gridCol w="1469066">
                  <a:extLst>
                    <a:ext uri="{9D8B030D-6E8A-4147-A177-3AD203B41FA5}">
                      <a16:colId xmlns:a16="http://schemas.microsoft.com/office/drawing/2014/main" val="2980533118"/>
                    </a:ext>
                  </a:extLst>
                </a:gridCol>
              </a:tblGrid>
              <a:tr h="153271">
                <a:tc>
                  <a:txBody>
                    <a:bodyPr/>
                    <a:lstStyle/>
                    <a:p>
                      <a:r>
                        <a:rPr lang="en-US" b="1" dirty="0"/>
                        <a:t>&amp;&amp;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Logical AND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09293"/>
                  </a:ext>
                </a:extLst>
              </a:tr>
              <a:tr h="153271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707405"/>
                  </a:ext>
                </a:extLst>
              </a:tr>
              <a:tr h="153271">
                <a:tc>
                  <a:txBody>
                    <a:bodyPr/>
                    <a:lstStyle/>
                    <a:p>
                      <a:r>
                        <a:rPr lang="en-US" dirty="0"/>
                        <a:t>? :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4022"/>
                  </a:ext>
                </a:extLst>
              </a:tr>
              <a:tr h="153271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536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2F2095-0476-4EC4-B438-222E6C7BC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4634"/>
              </p:ext>
            </p:extLst>
          </p:nvPr>
        </p:nvGraphicFramePr>
        <p:xfrm>
          <a:off x="2215416" y="4709160"/>
          <a:ext cx="7412665" cy="365760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4247685321"/>
                    </a:ext>
                  </a:extLst>
                </a:gridCol>
                <a:gridCol w="4167986">
                  <a:extLst>
                    <a:ext uri="{9D8B030D-6E8A-4147-A177-3AD203B41FA5}">
                      <a16:colId xmlns:a16="http://schemas.microsoft.com/office/drawing/2014/main" val="4271072941"/>
                    </a:ext>
                  </a:extLst>
                </a:gridCol>
                <a:gridCol w="1474681">
                  <a:extLst>
                    <a:ext uri="{9D8B030D-6E8A-4147-A177-3AD203B41FA5}">
                      <a16:colId xmlns:a16="http://schemas.microsoft.com/office/drawing/2014/main" val="773333786"/>
                    </a:ext>
                  </a:extLst>
                </a:gridCol>
              </a:tblGrid>
              <a:tr h="3646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Bitwise 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419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4FF7B04-85AE-46F7-8257-2E8CEA62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700"/>
              </p:ext>
            </p:extLst>
          </p:nvPr>
        </p:nvGraphicFramePr>
        <p:xfrm>
          <a:off x="2215416" y="5806440"/>
          <a:ext cx="7412665" cy="365760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1814383891"/>
                    </a:ext>
                  </a:extLst>
                </a:gridCol>
                <a:gridCol w="4167986">
                  <a:extLst>
                    <a:ext uri="{9D8B030D-6E8A-4147-A177-3AD203B41FA5}">
                      <a16:colId xmlns:a16="http://schemas.microsoft.com/office/drawing/2014/main" val="2950293369"/>
                    </a:ext>
                  </a:extLst>
                </a:gridCol>
                <a:gridCol w="1474681">
                  <a:extLst>
                    <a:ext uri="{9D8B030D-6E8A-4147-A177-3AD203B41FA5}">
                      <a16:colId xmlns:a16="http://schemas.microsoft.com/office/drawing/2014/main" val="2980533118"/>
                    </a:ext>
                  </a:extLst>
                </a:gridCol>
              </a:tblGrid>
              <a:tr h="153271">
                <a:tc>
                  <a:txBody>
                    <a:bodyPr/>
                    <a:lstStyle/>
                    <a:p>
                      <a:r>
                        <a:rPr lang="en-US" b="1" dirty="0"/>
                        <a:t>? :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Conditional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Right to left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50929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6A36306-3EE9-4309-A355-A6896C37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7640"/>
              </p:ext>
            </p:extLst>
          </p:nvPr>
        </p:nvGraphicFramePr>
        <p:xfrm>
          <a:off x="2221031" y="5440680"/>
          <a:ext cx="7412665" cy="365760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4247685321"/>
                    </a:ext>
                  </a:extLst>
                </a:gridCol>
                <a:gridCol w="4162371">
                  <a:extLst>
                    <a:ext uri="{9D8B030D-6E8A-4147-A177-3AD203B41FA5}">
                      <a16:colId xmlns:a16="http://schemas.microsoft.com/office/drawing/2014/main" val="4271072941"/>
                    </a:ext>
                  </a:extLst>
                </a:gridCol>
                <a:gridCol w="1480296">
                  <a:extLst>
                    <a:ext uri="{9D8B030D-6E8A-4147-A177-3AD203B41FA5}">
                      <a16:colId xmlns:a16="http://schemas.microsoft.com/office/drawing/2014/main" val="773333786"/>
                    </a:ext>
                  </a:extLst>
                </a:gridCol>
              </a:tblGrid>
              <a:tr h="364603">
                <a:tc>
                  <a:txBody>
                    <a:bodyPr/>
                    <a:lstStyle/>
                    <a:p>
                      <a:r>
                        <a:rPr lang="en-US" b="1" dirty="0"/>
                        <a:t>||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Logical 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Left to right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419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0BBAED6-FFC6-488C-97D8-B17A939C2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3923"/>
              </p:ext>
            </p:extLst>
          </p:nvPr>
        </p:nvGraphicFramePr>
        <p:xfrm>
          <a:off x="2209800" y="6172200"/>
          <a:ext cx="7412665" cy="365760"/>
        </p:xfrm>
        <a:graphic>
          <a:graphicData uri="http://schemas.openxmlformats.org/drawingml/2006/table">
            <a:tbl>
              <a:tblPr firstRow="1" bandRow="1"/>
              <a:tblGrid>
                <a:gridCol w="1769998">
                  <a:extLst>
                    <a:ext uri="{9D8B030D-6E8A-4147-A177-3AD203B41FA5}">
                      <a16:colId xmlns:a16="http://schemas.microsoft.com/office/drawing/2014/main" val="2993222404"/>
                    </a:ext>
                  </a:extLst>
                </a:gridCol>
                <a:gridCol w="4173602">
                  <a:extLst>
                    <a:ext uri="{9D8B030D-6E8A-4147-A177-3AD203B41FA5}">
                      <a16:colId xmlns:a16="http://schemas.microsoft.com/office/drawing/2014/main" val="680128691"/>
                    </a:ext>
                  </a:extLst>
                </a:gridCol>
                <a:gridCol w="1469065">
                  <a:extLst>
                    <a:ext uri="{9D8B030D-6E8A-4147-A177-3AD203B41FA5}">
                      <a16:colId xmlns:a16="http://schemas.microsoft.com/office/drawing/2014/main" val="289133301"/>
                    </a:ext>
                  </a:extLst>
                </a:gridCol>
              </a:tblGrid>
              <a:tr h="364603">
                <a:tc>
                  <a:txBody>
                    <a:bodyPr/>
                    <a:lstStyle/>
                    <a:p>
                      <a:r>
                        <a:rPr lang="en-US" b="1" dirty="0"/>
                        <a:t>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Assignment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Right to left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4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Negative Integers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1DE31-1753-4903-96A9-C8B65337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685293" cy="5300823"/>
          </a:xfrm>
        </p:spPr>
        <p:txBody>
          <a:bodyPr/>
          <a:lstStyle/>
          <a:p>
            <a:r>
              <a:rPr lang="en-IN" dirty="0"/>
              <a:t>Mainly three ways</a:t>
            </a:r>
          </a:p>
          <a:p>
            <a:r>
              <a:rPr lang="en-IN" dirty="0"/>
              <a:t>- Signed Magnitude</a:t>
            </a:r>
          </a:p>
          <a:p>
            <a:r>
              <a:rPr lang="en-IN" dirty="0"/>
              <a:t>- One’s Complement</a:t>
            </a:r>
          </a:p>
          <a:p>
            <a:r>
              <a:rPr lang="en-IN" dirty="0"/>
              <a:t>- Two’s Complement (used in modern computers)</a:t>
            </a:r>
          </a:p>
          <a:p>
            <a:endParaRPr lang="en-IN" dirty="0"/>
          </a:p>
          <a:p>
            <a:r>
              <a:rPr lang="en-IN" dirty="0">
                <a:solidFill>
                  <a:srgbClr val="0000FF"/>
                </a:solidFill>
              </a:rPr>
              <a:t>The Signed Magnitude </a:t>
            </a:r>
            <a:r>
              <a:rPr lang="en-IN" dirty="0"/>
              <a:t>approach is straightforward: To represent –x, take binary representation of x and make the left-most bit 1. So -7 (7 in binary = 111) will 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62F91-7CDA-4F8C-80BB-458E358D28D5}"/>
              </a:ext>
            </a:extLst>
          </p:cNvPr>
          <p:cNvSpPr/>
          <p:nvPr/>
        </p:nvSpPr>
        <p:spPr>
          <a:xfrm>
            <a:off x="2497030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23E24-7D65-45E3-A82C-488B71E25A63}"/>
              </a:ext>
            </a:extLst>
          </p:cNvPr>
          <p:cNvSpPr/>
          <p:nvPr/>
        </p:nvSpPr>
        <p:spPr>
          <a:xfrm>
            <a:off x="2886815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FFF11-6DA4-4866-AA5E-1F683F56DDBF}"/>
              </a:ext>
            </a:extLst>
          </p:cNvPr>
          <p:cNvSpPr/>
          <p:nvPr/>
        </p:nvSpPr>
        <p:spPr>
          <a:xfrm>
            <a:off x="3276600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DB23D-8802-4F49-A491-1E7FF56739D7}"/>
              </a:ext>
            </a:extLst>
          </p:cNvPr>
          <p:cNvSpPr/>
          <p:nvPr/>
        </p:nvSpPr>
        <p:spPr>
          <a:xfrm>
            <a:off x="3666385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D09EE2-2BD4-4038-9D7A-196E9F70D5E6}"/>
              </a:ext>
            </a:extLst>
          </p:cNvPr>
          <p:cNvCxnSpPr>
            <a:cxnSpLocks/>
          </p:cNvCxnSpPr>
          <p:nvPr/>
        </p:nvCxnSpPr>
        <p:spPr>
          <a:xfrm>
            <a:off x="4325830" y="5867400"/>
            <a:ext cx="131817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1522-E98D-4BBC-999E-353D9E07D7EE}"/>
              </a:ext>
            </a:extLst>
          </p:cNvPr>
          <p:cNvSpPr/>
          <p:nvPr/>
        </p:nvSpPr>
        <p:spPr>
          <a:xfrm>
            <a:off x="665217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88B86C-2DCC-456A-A0BC-51FCEFBDAF81}"/>
              </a:ext>
            </a:extLst>
          </p:cNvPr>
          <p:cNvSpPr/>
          <p:nvPr/>
        </p:nvSpPr>
        <p:spPr>
          <a:xfrm>
            <a:off x="7041958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2D106-2673-4624-B304-0C91644103D3}"/>
              </a:ext>
            </a:extLst>
          </p:cNvPr>
          <p:cNvSpPr/>
          <p:nvPr/>
        </p:nvSpPr>
        <p:spPr>
          <a:xfrm>
            <a:off x="743174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24F95E-1B25-4B5C-9892-FE1280E7C58F}"/>
              </a:ext>
            </a:extLst>
          </p:cNvPr>
          <p:cNvSpPr/>
          <p:nvPr/>
        </p:nvSpPr>
        <p:spPr>
          <a:xfrm>
            <a:off x="5872603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7765D-E832-4232-ADCA-3EAEF730F081}"/>
              </a:ext>
            </a:extLst>
          </p:cNvPr>
          <p:cNvSpPr/>
          <p:nvPr/>
        </p:nvSpPr>
        <p:spPr>
          <a:xfrm>
            <a:off x="6262388" y="5638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BABCEE-8457-4DA2-9683-F17F884A4232}"/>
              </a:ext>
            </a:extLst>
          </p:cNvPr>
          <p:cNvSpPr txBox="1"/>
          <p:nvPr/>
        </p:nvSpPr>
        <p:spPr>
          <a:xfrm>
            <a:off x="8567058" y="5638800"/>
            <a:ext cx="316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(-7 in signed magnitude)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F0EE9-904E-4F51-B6EC-0BD3068A90CF}"/>
              </a:ext>
            </a:extLst>
          </p:cNvPr>
          <p:cNvCxnSpPr>
            <a:cxnSpLocks/>
          </p:cNvCxnSpPr>
          <p:nvPr/>
        </p:nvCxnSpPr>
        <p:spPr>
          <a:xfrm flipV="1">
            <a:off x="2057400" y="5932950"/>
            <a:ext cx="311793" cy="239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25312A-C411-4953-BE87-92289B92C95A}"/>
              </a:ext>
            </a:extLst>
          </p:cNvPr>
          <p:cNvSpPr txBox="1"/>
          <p:nvPr/>
        </p:nvSpPr>
        <p:spPr>
          <a:xfrm>
            <a:off x="1295400" y="610401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Position reserved </a:t>
            </a:r>
          </a:p>
          <a:p>
            <a:r>
              <a:rPr lang="en-IN" dirty="0"/>
              <a:t>as sign bit</a:t>
            </a:r>
          </a:p>
        </p:txBody>
      </p:sp>
    </p:spTree>
    <p:extLst>
      <p:ext uri="{BB962C8B-B14F-4D97-AF65-F5344CB8AC3E}">
        <p14:creationId xmlns:p14="http://schemas.microsoft.com/office/powerpoint/2010/main" val="16959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The one’s complement of a binary number is simply the bitwise complement of that binary number</a:t>
            </a:r>
          </a:p>
          <a:p>
            <a:r>
              <a:rPr lang="en-IN" dirty="0"/>
              <a:t>A long time ago (25-30 years ago) </a:t>
            </a:r>
            <a:r>
              <a:rPr lang="en-IN" dirty="0">
                <a:solidFill>
                  <a:srgbClr val="FF0000"/>
                </a:solidFill>
              </a:rPr>
              <a:t>one’s complement </a:t>
            </a:r>
            <a:r>
              <a:rPr lang="en-IN" dirty="0"/>
              <a:t>used to be used to represent </a:t>
            </a:r>
            <a:r>
              <a:rPr lang="en-IN" dirty="0">
                <a:solidFill>
                  <a:srgbClr val="FF0000"/>
                </a:solidFill>
              </a:rPr>
              <a:t>negative numbers</a:t>
            </a:r>
          </a:p>
          <a:p>
            <a:r>
              <a:rPr lang="en-IN" dirty="0"/>
              <a:t>35 as a 4 byte </a:t>
            </a:r>
            <a:r>
              <a:rPr lang="en-IN" dirty="0" err="1"/>
              <a:t>int</a:t>
            </a:r>
            <a:r>
              <a:rPr lang="en-IN" dirty="0"/>
              <a:t> is represented as</a:t>
            </a:r>
            <a:br>
              <a:rPr lang="en-IN" dirty="0"/>
            </a:br>
            <a:r>
              <a:rPr lang="en-IN" dirty="0"/>
              <a:t>0000 0000    0000 0000    0000 0000    </a:t>
            </a:r>
            <a:r>
              <a:rPr lang="en-US" dirty="0"/>
              <a:t>0010 0011</a:t>
            </a:r>
            <a:endParaRPr lang="en-IN" dirty="0"/>
          </a:p>
          <a:p>
            <a:r>
              <a:rPr lang="en-IN" dirty="0"/>
              <a:t>So, in those old computers, -35 used to be represented as</a:t>
            </a:r>
            <a:br>
              <a:rPr lang="en-IN" dirty="0"/>
            </a:br>
            <a:r>
              <a:rPr lang="en-IN" dirty="0"/>
              <a:t>1111 1111    1111 1111    1111 1111    1101 1100</a:t>
            </a:r>
          </a:p>
          <a:p>
            <a:r>
              <a:rPr lang="en-IN" dirty="0"/>
              <a:t>Note that b + ~b = 11111111 11111111 11111111 11111111</a:t>
            </a:r>
          </a:p>
          <a:p>
            <a:r>
              <a:rPr lang="en-IN" dirty="0"/>
              <a:t>Used no more</a:t>
            </a:r>
            <a:r>
              <a:rPr lang="en-IN" dirty="0">
                <a:sym typeface="Wingdings" panose="05000000000000000000" pitchFamily="2" charset="2"/>
              </a:rPr>
              <a:t>. T</a:t>
            </a:r>
            <a:r>
              <a:rPr lang="en-IN" dirty="0"/>
              <a:t>hese days, computers use two’s complement to represent negative integers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3353" y="3457431"/>
            <a:ext cx="11600329" cy="1949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Largest positive integer is 01111111 11111111 11111111 11111111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Smallest negative integer is 1000000 00000000 00000000 00000000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Weird thing – negative 0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11111111 11111111 11111111 11111111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2272150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n bits, then using one’s complement, we can represent numbers between –(2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and +(2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5835" y="1010613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sz="3000" dirty="0"/>
              <a:t>Two’s complement of an n-bit binary number is the number which when </a:t>
            </a:r>
            <a:r>
              <a:rPr lang="en-IN" sz="3000" dirty="0">
                <a:solidFill>
                  <a:srgbClr val="FF0000"/>
                </a:solidFill>
              </a:rPr>
              <a:t>added</a:t>
            </a:r>
            <a:r>
              <a:rPr lang="en-IN" sz="3000" dirty="0"/>
              <a:t> to this number, gives 2</a:t>
            </a:r>
            <a:r>
              <a:rPr lang="en-IN" sz="3000" baseline="30000" dirty="0"/>
              <a:t>n </a:t>
            </a:r>
          </a:p>
          <a:p>
            <a:r>
              <a:rPr lang="en-IN" sz="3000" baseline="30000" dirty="0"/>
              <a:t> </a:t>
            </a:r>
            <a:r>
              <a:rPr lang="en-IN" sz="3000" dirty="0"/>
              <a:t>       2</a:t>
            </a:r>
            <a:r>
              <a:rPr lang="en-IN" sz="3000" baseline="30000" dirty="0"/>
              <a:t>n </a:t>
            </a:r>
            <a:r>
              <a:rPr lang="en-IN" sz="3000" dirty="0"/>
              <a:t>=1 0 0 0 0 0 0 0 …… 0      (1 followed by </a:t>
            </a:r>
            <a:r>
              <a:rPr lang="en-IN" sz="3000" dirty="0">
                <a:solidFill>
                  <a:srgbClr val="FF0000"/>
                </a:solidFill>
              </a:rPr>
              <a:t>n zero bits</a:t>
            </a:r>
            <a:r>
              <a:rPr lang="en-IN" sz="3000" dirty="0"/>
              <a:t>)</a:t>
            </a:r>
          </a:p>
          <a:p>
            <a:r>
              <a:rPr lang="en-IN" sz="3000" dirty="0"/>
              <a:t>This means two’s complement of b is </a:t>
            </a:r>
            <a:r>
              <a:rPr lang="en-IN" sz="3000" dirty="0">
                <a:solidFill>
                  <a:srgbClr val="FF0000"/>
                </a:solidFill>
              </a:rPr>
              <a:t>2</a:t>
            </a:r>
            <a:r>
              <a:rPr lang="en-IN" sz="3000" baseline="30000" dirty="0">
                <a:solidFill>
                  <a:srgbClr val="FF0000"/>
                </a:solidFill>
              </a:rPr>
              <a:t>n</a:t>
            </a:r>
            <a:r>
              <a:rPr lang="en-IN" sz="3000" dirty="0">
                <a:solidFill>
                  <a:srgbClr val="FF0000"/>
                </a:solidFill>
              </a:rPr>
              <a:t> – b</a:t>
            </a:r>
          </a:p>
          <a:p>
            <a:r>
              <a:rPr lang="en-IN" sz="3000" dirty="0"/>
              <a:t>Recall that b + ~b = all ones = 2</a:t>
            </a:r>
            <a:r>
              <a:rPr lang="en-IN" sz="3000" baseline="30000" dirty="0"/>
              <a:t>n</a:t>
            </a:r>
            <a:r>
              <a:rPr lang="en-IN" sz="3000" dirty="0"/>
              <a:t> – 1 i.e. two’s complement of b is 2</a:t>
            </a:r>
            <a:r>
              <a:rPr lang="en-IN" sz="3000" baseline="30000" dirty="0"/>
              <a:t>n</a:t>
            </a:r>
            <a:r>
              <a:rPr lang="en-IN" sz="3000" dirty="0"/>
              <a:t> – b = </a:t>
            </a:r>
            <a:r>
              <a:rPr lang="en-IN" sz="3000" dirty="0">
                <a:solidFill>
                  <a:srgbClr val="FF0000"/>
                </a:solidFill>
              </a:rPr>
              <a:t>~b + 1</a:t>
            </a:r>
          </a:p>
          <a:p>
            <a:r>
              <a:rPr lang="en-IN" sz="3000" dirty="0"/>
              <a:t>So a way of calculating two’s complement – take the one’s complement and add 1 to the binary string </a:t>
            </a:r>
            <a:r>
              <a:rPr lang="en-IN" sz="3000" dirty="0">
                <a:sym typeface="Wingdings" panose="05000000000000000000" pitchFamily="2" charset="2"/>
              </a:rPr>
              <a:t></a:t>
            </a:r>
          </a:p>
          <a:p>
            <a:r>
              <a:rPr lang="en-IN" sz="3000" dirty="0">
                <a:sym typeface="Wingdings" panose="05000000000000000000" pitchFamily="2" charset="2"/>
              </a:rPr>
              <a:t>These days two’s complement of an integer n represents its negative (that is –n)</a:t>
            </a:r>
          </a:p>
          <a:p>
            <a:r>
              <a:rPr lang="en-US" sz="3000" dirty="0"/>
              <a:t>So for any integer n, </a:t>
            </a:r>
            <a:r>
              <a:rPr lang="en-US" sz="3000" dirty="0">
                <a:solidFill>
                  <a:srgbClr val="FF0000"/>
                </a:solidFill>
              </a:rPr>
              <a:t>one’s complement of n </a:t>
            </a:r>
            <a:r>
              <a:rPr lang="en-US" sz="3000" dirty="0"/>
              <a:t>will be </a:t>
            </a:r>
            <a:r>
              <a:rPr lang="en-US" sz="3000" dirty="0">
                <a:solidFill>
                  <a:srgbClr val="FF0000"/>
                </a:solidFill>
              </a:rPr>
              <a:t>-(n+1)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Two’s Complement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5086991"/>
            <a:ext cx="10231655" cy="11235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n bits, then using one’s complement, we can represent numbers between –2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+(2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1)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729" y="1409486"/>
            <a:ext cx="11600329" cy="11764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bit acts as a sign bit – if the first bit is 1, it is treated as a negative number, if the first bit is 0, it is treated as a positive number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1654" y="3097266"/>
            <a:ext cx="11600329" cy="15817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Largest positive number is 01111111 11111111 11111111 11111111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Smallest negative number is 1000000 00000000 00000000 00000000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11111111 11111111 11111111 11111111 now represents -1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6668" y="4098687"/>
            <a:ext cx="884582" cy="50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Floating Point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D960D0A-5C3A-4050-AAB2-06DB0C87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Have to represent three things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Exponent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Number</a:t>
            </a:r>
          </a:p>
          <a:p>
            <a:pPr marL="4572" lvl="1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Assign some bits of memory for each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1 bit for 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m for exponent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 for mantissa</a:t>
            </a:r>
          </a:p>
        </p:txBody>
      </p:sp>
    </p:spTree>
    <p:extLst>
      <p:ext uri="{BB962C8B-B14F-4D97-AF65-F5344CB8AC3E}">
        <p14:creationId xmlns:p14="http://schemas.microsoft.com/office/powerpoint/2010/main" val="33426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911E4F-8F17-4F57-8B6D-8C7404565ED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a 4 bit memory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unsigned int?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0,1,.....15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signed int?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twos complement notation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-8,-7,.... ,7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can you assign with float?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601EB-E636-44F8-A3DA-86E72AACFF0F}"/>
              </a:ext>
            </a:extLst>
          </p:cNvPr>
          <p:cNvSpPr/>
          <p:nvPr/>
        </p:nvSpPr>
        <p:spPr>
          <a:xfrm>
            <a:off x="2123728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6C683-8B0C-453F-8642-5B4BA5AAF9BB}"/>
              </a:ext>
            </a:extLst>
          </p:cNvPr>
          <p:cNvSpPr/>
          <p:nvPr/>
        </p:nvSpPr>
        <p:spPr>
          <a:xfrm>
            <a:off x="2627784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63E9C-09FA-4FB3-A7A2-AA33573BD00B}"/>
              </a:ext>
            </a:extLst>
          </p:cNvPr>
          <p:cNvSpPr/>
          <p:nvPr/>
        </p:nvSpPr>
        <p:spPr>
          <a:xfrm>
            <a:off x="3131840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95A7B-4BF0-45AA-A0C7-8F25AE41B71E}"/>
              </a:ext>
            </a:extLst>
          </p:cNvPr>
          <p:cNvSpPr/>
          <p:nvPr/>
        </p:nvSpPr>
        <p:spPr>
          <a:xfrm>
            <a:off x="3635896" y="5000600"/>
            <a:ext cx="432048" cy="43204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3F47-0EB3-481E-AD4C-2597C7153225}"/>
              </a:ext>
            </a:extLst>
          </p:cNvPr>
          <p:cNvSpPr txBox="1"/>
          <p:nvPr/>
        </p:nvSpPr>
        <p:spPr>
          <a:xfrm>
            <a:off x="1331640" y="57206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(-1)</a:t>
            </a:r>
            <a:r>
              <a:rPr lang="en-GB" kern="1200" baseline="30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</a:t>
            </a:r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* 1.m* 2</a:t>
            </a:r>
            <a:r>
              <a:rPr lang="en-GB" kern="1200" baseline="30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e-0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D1AD7-D0F1-4716-B402-BD341AE34702}"/>
              </a:ext>
            </a:extLst>
          </p:cNvPr>
          <p:cNvSpPr txBox="1"/>
          <p:nvPr/>
        </p:nvSpPr>
        <p:spPr>
          <a:xfrm>
            <a:off x="4716016" y="500060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1.0, 1.1, 1.2, 1.3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2.0, 2.2, 2.4, 2.6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-1.0, -1.1, -1.2, -1.3</a:t>
            </a:r>
          </a:p>
          <a:p>
            <a:pPr algn="ctr" hangingPunct="1"/>
            <a:r>
              <a:rPr lang="en-GB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-2.0, -2.2, -2.4, -2.6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1F781-C33C-4DFB-BCDB-4973C6BA8D1D}"/>
              </a:ext>
            </a:extLst>
          </p:cNvPr>
          <p:cNvSpPr/>
          <p:nvPr/>
        </p:nvSpPr>
        <p:spPr>
          <a:xfrm>
            <a:off x="3023456" y="5791200"/>
            <a:ext cx="216768" cy="29881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ular Callout 7">
            <a:extLst>
              <a:ext uri="{FF2B5EF4-FFF2-40B4-BE49-F238E27FC236}">
                <a16:creationId xmlns:a16="http://schemas.microsoft.com/office/drawing/2014/main" id="{6934DA27-976B-46E4-9440-46A9E0EAD530}"/>
              </a:ext>
            </a:extLst>
          </p:cNvPr>
          <p:cNvSpPr/>
          <p:nvPr/>
        </p:nvSpPr>
        <p:spPr>
          <a:xfrm>
            <a:off x="2209800" y="6351304"/>
            <a:ext cx="6705600" cy="369332"/>
          </a:xfrm>
          <a:prstGeom prst="wedgeRectCallout">
            <a:avLst>
              <a:gd name="adj1" fmla="val -35500"/>
              <a:gd name="adj2" fmla="val -1162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 is the d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ecimal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equivalent of 2 bits 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4" grpId="0" uiExpand="1" build="p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IEEE 754 Floating Point Representation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18</a:t>
            </a:r>
          </a:p>
        </p:txBody>
      </p:sp>
      <p:pic>
        <p:nvPicPr>
          <p:cNvPr id="13" name="Picture 2" descr="http://www.c-jump.com/bcc/common/Talk2/Cxx/IEEE_754_fp_standard/const_images/ieee.gif">
            <a:extLst>
              <a:ext uri="{FF2B5EF4-FFF2-40B4-BE49-F238E27FC236}">
                <a16:creationId xmlns:a16="http://schemas.microsoft.com/office/drawing/2014/main" id="{AA6AE68B-A41E-4F93-A194-1DB6397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7456512" cy="3399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807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Single-precision (float)</a:t>
            </a:r>
          </a:p>
        </p:txBody>
      </p:sp>
      <p:pic>
        <p:nvPicPr>
          <p:cNvPr id="17410" name="Picture 2" descr="https://www.cise.ufl.edu/~mssz/CompOrg/MIPS-SciNotation-2to10cn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700808"/>
            <a:ext cx="6768752" cy="39604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95600" y="594928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is what you’re using when you are invoking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float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6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85293" cy="5746376"/>
          </a:xfrm>
        </p:spPr>
        <p:txBody>
          <a:bodyPr>
            <a:normAutofit/>
          </a:bodyPr>
          <a:lstStyle/>
          <a:p>
            <a:r>
              <a:rPr lang="en-IN" dirty="0"/>
              <a:t>Just two digits – 0 and 1 (also known as bits – binary digits)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will today see how the binary system is used to represent negative and fractional numbers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42930" y="1885078"/>
            <a:ext cx="8621173" cy="1117600"/>
            <a:chOff x="1925571" y="2966385"/>
            <a:chExt cx="8621173" cy="1117600"/>
          </a:xfrm>
        </p:grpSpPr>
        <p:sp>
          <p:nvSpPr>
            <p:cNvPr id="6" name="Rectangle 5"/>
            <p:cNvSpPr/>
            <p:nvPr/>
          </p:nvSpPr>
          <p:spPr>
            <a:xfrm>
              <a:off x="192557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06501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88018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9535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51052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32569" y="2966385"/>
              <a:ext cx="1214175" cy="111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2343" y="2028378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13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E8AB4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315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AD5BB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AD5BB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8832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60B1F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60B1F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8411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DC6FE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DC6FE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9927" y="2028379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91" y="3847262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1 + 0 + 4 + 8 + 0 + 32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91" y="4418830"/>
            <a:ext cx="919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45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5250-A063-4CAD-90FC-0F8749A4EA6A}"/>
              </a:ext>
            </a:extLst>
          </p:cNvPr>
          <p:cNvSpPr txBox="1"/>
          <p:nvPr/>
        </p:nvSpPr>
        <p:spPr>
          <a:xfrm>
            <a:off x="556591" y="329518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= </a:t>
            </a:r>
            <a:r>
              <a:rPr lang="en-IN" sz="3200" b="1" kern="1200" dirty="0">
                <a:solidFill>
                  <a:srgbClr val="F03B5E"/>
                </a:solidFill>
                <a:latin typeface="Arial Narrow" panose="020B0606020202030204" pitchFamily="34" charset="0"/>
              </a:rPr>
              <a:t>1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0</a:t>
            </a:r>
            <a:endParaRPr lang="en-IN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9CABA-EF0E-4F4E-81A0-C0F173920646}"/>
              </a:ext>
            </a:extLst>
          </p:cNvPr>
          <p:cNvSpPr txBox="1"/>
          <p:nvPr/>
        </p:nvSpPr>
        <p:spPr>
          <a:xfrm>
            <a:off x="1777108" y="3296053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+ </a:t>
            </a:r>
            <a:r>
              <a:rPr lang="en-IN" sz="3200" b="1" kern="1200" dirty="0">
                <a:solidFill>
                  <a:srgbClr val="DC6FEC"/>
                </a:solidFill>
                <a:latin typeface="Arial Narrow" panose="020B0606020202030204" pitchFamily="34" charset="0"/>
              </a:rPr>
              <a:t>0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  <a:endParaRPr lang="en-IN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F72AE-6B2C-45AC-8519-0B2D7FED5596}"/>
              </a:ext>
            </a:extLst>
          </p:cNvPr>
          <p:cNvSpPr txBox="1"/>
          <p:nvPr/>
        </p:nvSpPr>
        <p:spPr>
          <a:xfrm>
            <a:off x="3080450" y="3295187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+ </a:t>
            </a:r>
            <a:r>
              <a:rPr lang="en-IN" sz="3200" b="1" kern="1200" dirty="0">
                <a:solidFill>
                  <a:srgbClr val="60B1F2"/>
                </a:solidFill>
                <a:latin typeface="Arial Narrow" panose="020B0606020202030204" pitchFamily="34" charset="0"/>
              </a:rPr>
              <a:t>1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2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endParaRPr lang="en-IN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19C26-37CA-40B8-95FB-159B57193035}"/>
              </a:ext>
            </a:extLst>
          </p:cNvPr>
          <p:cNvSpPr txBox="1"/>
          <p:nvPr/>
        </p:nvSpPr>
        <p:spPr>
          <a:xfrm>
            <a:off x="4435528" y="3307244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+ </a:t>
            </a:r>
            <a:r>
              <a:rPr lang="en-IN" sz="3200" b="1" kern="1200" dirty="0">
                <a:solidFill>
                  <a:srgbClr val="6AD5BB"/>
                </a:solidFill>
                <a:latin typeface="Arial Narrow" panose="020B0606020202030204" pitchFamily="34" charset="0"/>
              </a:rPr>
              <a:t>1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3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endParaRPr lang="en-IN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F843B-9FC9-4CE3-99B0-147C2B5490AE}"/>
              </a:ext>
            </a:extLst>
          </p:cNvPr>
          <p:cNvSpPr txBox="1"/>
          <p:nvPr/>
        </p:nvSpPr>
        <p:spPr>
          <a:xfrm>
            <a:off x="5763496" y="329518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+ </a:t>
            </a:r>
            <a:r>
              <a:rPr lang="en-IN" sz="3200" b="1" kern="1200" dirty="0">
                <a:solidFill>
                  <a:srgbClr val="E8AB4E"/>
                </a:solidFill>
                <a:latin typeface="Arial Narrow" panose="020B0606020202030204" pitchFamily="34" charset="0"/>
              </a:rPr>
              <a:t>0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4</a:t>
            </a:r>
            <a:endParaRPr lang="en-I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9CEA8-C6FB-4763-BA34-974490FE6C0F}"/>
              </a:ext>
            </a:extLst>
          </p:cNvPr>
          <p:cNvSpPr txBox="1"/>
          <p:nvPr/>
        </p:nvSpPr>
        <p:spPr>
          <a:xfrm>
            <a:off x="7092706" y="330724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+ </a:t>
            </a:r>
            <a:r>
              <a:rPr lang="en-IN" sz="3200" b="1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1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x 2</a:t>
            </a:r>
            <a:r>
              <a:rPr lang="en-IN" sz="3200" kern="1200" baseline="30000" dirty="0">
                <a:solidFill>
                  <a:prstClr val="black"/>
                </a:solidFill>
                <a:latin typeface="Arial Narrow" panose="020B0606020202030204" pitchFamily="34" charset="0"/>
              </a:rPr>
              <a:t>5</a:t>
            </a:r>
            <a:r>
              <a:rPr lang="en-IN" sz="3200" kern="12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636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9" grpId="0" uiExpand="1"/>
      <p:bldP spid="20" grpId="0" uiExpand="1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68444" y="1111624"/>
          <a:ext cx="10970145" cy="4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AND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&amp;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a |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XOR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a ^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BITWISE</a:t>
                      </a:r>
                    </a:p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COMPLEMENT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 = ~a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0110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111634" y="97619"/>
            <a:ext cx="5214595" cy="873031"/>
          </a:xfrm>
          <a:prstGeom prst="wedgeRectCallout">
            <a:avLst>
              <a:gd name="adj1" fmla="val 61662"/>
              <a:gd name="adj2" fmla="val 544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the word is compl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ment and not compl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6" y="4898497"/>
            <a:ext cx="1959503" cy="1959503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5640404" y="4385007"/>
            <a:ext cx="447966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word compliment means to praise someone, complement means to enhance something</a:t>
            </a:r>
          </a:p>
        </p:txBody>
      </p:sp>
    </p:spTree>
    <p:extLst>
      <p:ext uri="{BB962C8B-B14F-4D97-AF65-F5344CB8AC3E}">
        <p14:creationId xmlns:p14="http://schemas.microsoft.com/office/powerpoint/2010/main" val="37444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 Operator &amp;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AND is 1 if the </a:t>
            </a:r>
            <a:r>
              <a:rPr lang="en-US" dirty="0">
                <a:solidFill>
                  <a:srgbClr val="FF0000"/>
                </a:solidFill>
              </a:rPr>
              <a:t>corresponding bits </a:t>
            </a:r>
            <a:r>
              <a:rPr lang="en-US" dirty="0"/>
              <a:t>of two operands are </a:t>
            </a:r>
            <a:r>
              <a:rPr lang="en-US" dirty="0">
                <a:solidFill>
                  <a:srgbClr val="FF0000"/>
                </a:solidFill>
              </a:rPr>
              <a:t>both 1</a:t>
            </a:r>
            <a:r>
              <a:rPr lang="en-US" dirty="0"/>
              <a:t>. If either bit of an operand is 0, the result of corresponding bit is evaluated to 0</a:t>
            </a:r>
          </a:p>
          <a:p>
            <a:r>
              <a:rPr lang="en-US" dirty="0"/>
              <a:t>In C Programming, bitwise AND operator is denoted by &amp;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= 00001100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 = 00011001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Bitwise AND of 12 and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0000 1100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 0001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0000 1000  = 8 (In decimal)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12, b = 25;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("Output = %d", a &amp; b);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1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 Operator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output of bitwise OR is 1 if </a:t>
            </a:r>
            <a:r>
              <a:rPr lang="en-US" dirty="0">
                <a:solidFill>
                  <a:srgbClr val="FF0000"/>
                </a:solidFill>
              </a:rPr>
              <a:t>at least one of the corresponding bit</a:t>
            </a:r>
            <a:r>
              <a:rPr lang="en-US" dirty="0"/>
              <a:t> of two operands is 1</a:t>
            </a:r>
          </a:p>
          <a:p>
            <a:r>
              <a:rPr lang="en-US" dirty="0"/>
              <a:t>In C Programming, bitwise OR operator is denoted by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= 00001100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 = 00011001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Bitwise OR of 12 and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0000 1100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 0001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00011101  = 29 (In decimal)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12, b = 25;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("Output = %d", a | b);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7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XOR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The result of bitwise XOR operator is 1 if the </a:t>
            </a:r>
            <a:r>
              <a:rPr lang="en-US" dirty="0">
                <a:solidFill>
                  <a:srgbClr val="FF0000"/>
                </a:solidFill>
              </a:rPr>
              <a:t>corresponding bits </a:t>
            </a:r>
            <a:r>
              <a:rPr lang="en-US" dirty="0"/>
              <a:t>of two operands are </a:t>
            </a:r>
            <a:r>
              <a:rPr lang="en-US" dirty="0">
                <a:solidFill>
                  <a:srgbClr val="FF0000"/>
                </a:solidFill>
              </a:rPr>
              <a:t>opposite</a:t>
            </a:r>
            <a:r>
              <a:rPr lang="en-US" dirty="0"/>
              <a:t> i.e. one is 1 and the other is 0</a:t>
            </a:r>
          </a:p>
          <a:p>
            <a:r>
              <a:rPr lang="en-US" dirty="0"/>
              <a:t>In C Programming, bitwise XOR operator is denoted by ^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038" y="3137836"/>
            <a:ext cx="450772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= 00001100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 = 00011001 (In Binary)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Bitwise XOR of 12 and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00001100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^ 00011001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00010101  = 21 (In decimal)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770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12, b = 25;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("Output = %d",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a^b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4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Complement Operator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2026212"/>
          </a:xfrm>
        </p:spPr>
        <p:txBody>
          <a:bodyPr>
            <a:normAutofit/>
          </a:bodyPr>
          <a:lstStyle/>
          <a:p>
            <a:r>
              <a:rPr lang="en-US" dirty="0"/>
              <a:t>A unary operator that simply flips each bit of the input</a:t>
            </a:r>
          </a:p>
          <a:p>
            <a:r>
              <a:rPr lang="en-US" dirty="0"/>
              <a:t>In C Programming, bitwise complement operator is denoted by 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3137836"/>
            <a:ext cx="7186975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= 0000 0000  0000 0000  0000 0000  0000 1100 Bitwise complement of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 0000 0000  0000 0000  0000 0000  0000 1100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1111 1111   1111  1111    1111 1111   1111  0011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-13 (decimal)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7816" y="3137836"/>
            <a:ext cx="4215866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12;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("Output = %d", ~a);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48" y="36190"/>
            <a:ext cx="2017392" cy="201739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759550" y="203066"/>
            <a:ext cx="3655198" cy="799913"/>
          </a:xfrm>
          <a:prstGeom prst="wedgeRectCallout">
            <a:avLst>
              <a:gd name="adj1" fmla="val 75119"/>
              <a:gd name="adj2" fmla="val 85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 does flipping bits of 12 generate -13?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84294" y="212473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968624" y="1541893"/>
            <a:ext cx="5178731" cy="799913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Wait just a sec – I will show you how negative integers are represented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 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dirty="0"/>
              <a:t>Right shift operator shifts all bits towards right by a certain number of locations</a:t>
            </a:r>
          </a:p>
          <a:p>
            <a:r>
              <a:rPr lang="en-IN" dirty="0"/>
              <a:t>Bits that “fall off” from the right most end are lost</a:t>
            </a:r>
            <a:endParaRPr lang="en-US" dirty="0"/>
          </a:p>
          <a:p>
            <a:r>
              <a:rPr lang="en-IN" dirty="0"/>
              <a:t>Blank spaces in the leftmost positions are filled with 0s</a:t>
            </a:r>
          </a:p>
          <a:p>
            <a:r>
              <a:rPr lang="nl-NL" dirty="0"/>
              <a:t>212 = 0000 0000    0000 0000    0000 0000    1101 0100</a:t>
            </a:r>
          </a:p>
          <a:p>
            <a:r>
              <a:rPr lang="nl-NL" dirty="0"/>
              <a:t>212 &gt;&gt; 0 = 0000 0000    0000 0000    0000 0000    1101 0100</a:t>
            </a:r>
          </a:p>
          <a:p>
            <a:r>
              <a:rPr lang="nl-NL" dirty="0"/>
              <a:t>212 &gt;&gt; 4 = 0000 0000    0000 0000    0000 0000    0000 1101</a:t>
            </a:r>
          </a:p>
          <a:p>
            <a:r>
              <a:rPr lang="nl-NL" dirty="0"/>
              <a:t>212 &gt;&gt; 6 = 0000 0000    0000 0000    0000 0000    0000 0011</a:t>
            </a:r>
          </a:p>
          <a:p>
            <a:r>
              <a:rPr lang="nl-NL" dirty="0"/>
              <a:t>212 &gt;&gt; 3 = 0000 0000    0000 0000    0000 0000    0001 1010</a:t>
            </a:r>
            <a:endParaRPr lang="en-IN" dirty="0"/>
          </a:p>
          <a:p>
            <a:r>
              <a:rPr lang="en-IN" dirty="0"/>
              <a:t>Right shift by k is equivalent to integer division with 2</a:t>
            </a:r>
            <a:r>
              <a:rPr lang="en-IN" baseline="30000" dirty="0"/>
              <a:t>k</a:t>
            </a:r>
            <a:r>
              <a:rPr lang="en-IN" dirty="0">
                <a:sym typeface="Wingdings" panose="05000000000000000000" pitchFamily="2" charset="2"/>
              </a:rPr>
              <a:t> </a:t>
            </a:r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5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 Operator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US" dirty="0"/>
              <a:t>Left shift operator shifts all bits towards left by a certain number of locations</a:t>
            </a:r>
          </a:p>
          <a:p>
            <a:r>
              <a:rPr lang="en-IN" dirty="0"/>
              <a:t>Bits that “fall off” from the left most end are lost</a:t>
            </a:r>
            <a:endParaRPr lang="en-US" dirty="0"/>
          </a:p>
          <a:p>
            <a:r>
              <a:rPr lang="en-IN" dirty="0"/>
              <a:t>Blank spaces in the right positions are filled with 0s</a:t>
            </a:r>
          </a:p>
          <a:p>
            <a:r>
              <a:rPr lang="nl-NL" dirty="0"/>
              <a:t>212 = 0000 0000    0000 0000    0000 0000    1101 0100</a:t>
            </a:r>
          </a:p>
          <a:p>
            <a:r>
              <a:rPr lang="nl-NL" dirty="0"/>
              <a:t>212 &lt;&lt; 0 = 0000 0000    0000 0000    0000 0000    1101 0100</a:t>
            </a:r>
          </a:p>
          <a:p>
            <a:r>
              <a:rPr lang="nl-NL" dirty="0"/>
              <a:t>212 &lt;&lt; 4 = 0000 0000    0000 0000    0000 1101    0100 0000</a:t>
            </a:r>
          </a:p>
          <a:p>
            <a:r>
              <a:rPr lang="nl-NL" dirty="0"/>
              <a:t>212 &lt;&lt; 6 = 0000 0000    0000 0000    0011 0101    0000 0000</a:t>
            </a:r>
          </a:p>
          <a:p>
            <a:r>
              <a:rPr lang="nl-NL" dirty="0"/>
              <a:t>212 &lt;&lt; 28 = 0100 0000    0000 0000    0000 0000    0000 0000</a:t>
            </a:r>
            <a:endParaRPr lang="en-IN" dirty="0"/>
          </a:p>
          <a:p>
            <a:r>
              <a:rPr lang="en-IN" dirty="0"/>
              <a:t>Left shift by k is equivalent to integer multiplication with 2</a:t>
            </a:r>
            <a:r>
              <a:rPr lang="en-IN" baseline="30000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161143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3984859" y="159585"/>
            <a:ext cx="5941116" cy="1487298"/>
          </a:xfrm>
          <a:prstGeom prst="wedgeRectCallout">
            <a:avLst>
              <a:gd name="adj1" fmla="val 55418"/>
              <a:gd name="adj2" fmla="val 828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be warned. If you left shift too much, multiplication with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give you a number too large to be represented by an int. You may get garbage results.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14497</TotalTime>
  <Words>1805</Words>
  <Application>Microsoft Office PowerPoint</Application>
  <PresentationFormat>Widescreen</PresentationFormat>
  <Paragraphs>323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Office Theme</vt:lpstr>
      <vt:lpstr>Metropolitan</vt:lpstr>
      <vt:lpstr>ESC101: Fundamentals of Computing</vt:lpstr>
      <vt:lpstr>The Binary Number System</vt:lpstr>
      <vt:lpstr>Bitwise Operators</vt:lpstr>
      <vt:lpstr>Bitwise AND Operator &amp;</vt:lpstr>
      <vt:lpstr>Bitwise OR Operator |</vt:lpstr>
      <vt:lpstr>Bitwise XOR Operator ^</vt:lpstr>
      <vt:lpstr>Bitwise Complement Operator ~</vt:lpstr>
      <vt:lpstr>Right Shift Operator &gt;&gt;</vt:lpstr>
      <vt:lpstr>Left Shift Operator &lt;&lt;</vt:lpstr>
      <vt:lpstr>Example use of bitwise operators</vt:lpstr>
      <vt:lpstr>Precedence Table with Bitwise Operators</vt:lpstr>
      <vt:lpstr>Representing Negative Integers</vt:lpstr>
      <vt:lpstr>One’s Complement</vt:lpstr>
      <vt:lpstr>Two’s Complement</vt:lpstr>
      <vt:lpstr>Two’s Complement</vt:lpstr>
      <vt:lpstr>Floating Point Representation</vt:lpstr>
      <vt:lpstr>Conceptual Example</vt:lpstr>
      <vt:lpstr>IEEE 754 Floating Point Representation</vt:lpstr>
      <vt:lpstr>Single-precision (float)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1035</cp:revision>
  <dcterms:modified xsi:type="dcterms:W3CDTF">2019-08-21T09:36:51Z</dcterms:modified>
</cp:coreProperties>
</file>