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68" r:id="rId2"/>
    <p:sldMasterId id="2147483780" r:id="rId3"/>
  </p:sldMasterIdLst>
  <p:notesMasterIdLst>
    <p:notesMasterId r:id="rId24"/>
  </p:notesMasterIdLst>
  <p:sldIdLst>
    <p:sldId id="268" r:id="rId4"/>
    <p:sldId id="337" r:id="rId5"/>
    <p:sldId id="281" r:id="rId6"/>
    <p:sldId id="288" r:id="rId7"/>
    <p:sldId id="279" r:id="rId8"/>
    <p:sldId id="326" r:id="rId9"/>
    <p:sldId id="332" r:id="rId10"/>
    <p:sldId id="321" r:id="rId11"/>
    <p:sldId id="330" r:id="rId12"/>
    <p:sldId id="323" r:id="rId13"/>
    <p:sldId id="333" r:id="rId14"/>
    <p:sldId id="263" r:id="rId15"/>
    <p:sldId id="257" r:id="rId16"/>
    <p:sldId id="264" r:id="rId17"/>
    <p:sldId id="265" r:id="rId18"/>
    <p:sldId id="266" r:id="rId19"/>
    <p:sldId id="267" r:id="rId20"/>
    <p:sldId id="334" r:id="rId21"/>
    <p:sldId id="335" r:id="rId22"/>
    <p:sldId id="3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2" autoAdjust="0"/>
  </p:normalViewPr>
  <p:slideViewPr>
    <p:cSldViewPr snapToGrid="0">
      <p:cViewPr varScale="1">
        <p:scale>
          <a:sx n="91" d="100"/>
          <a:sy n="91" d="100"/>
        </p:scale>
        <p:origin x="7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5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77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16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9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04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717C1-18AC-43E5-9353-1F2573691CB7}" type="datetime1">
              <a:rPr lang="en-GB" smtClean="0"/>
              <a:t>26/08/2019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A50D-F35C-40B4-866E-5BDBDF0BDCBA}" type="datetime1">
              <a:rPr lang="en-GB" smtClean="0"/>
              <a:t>26/08/2019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C09C-4A44-4F7B-AD95-13EBE17DA187}" type="datetime1">
              <a:rPr lang="en-GB" smtClean="0"/>
              <a:t>26/08/2019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E30-521F-4048-ADED-D6FCA8D38998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AD3E-C734-46E4-BAD1-2A6FCFDD3537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CBAB-409B-4EFA-8D9C-D663D238E790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1A2-7699-4D77-8812-97F00D1FB81F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9DE5-30E4-4B95-822E-EC8B8D61339C}" type="datetime1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CA8-318D-4B7B-A2D0-80703696F33E}" type="datetime1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912-E43E-44F0-954F-E59EC4CC2297}" type="datetime1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9168-38F4-4F6F-9260-01422B87D1A5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4F0-8E39-4369-AC53-EBDB1E1FDE66}" type="datetime1">
              <a:rPr lang="en-GB" smtClean="0"/>
              <a:t>26/08/2019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7DD-40DE-4C5F-85FA-98022FE0C913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BA91-E51A-4AD0-9728-1F6594D69696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375-9A0B-4D87-9D06-B3975C9C226E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628-02FD-4F45-97B4-514619582D78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74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6842-5BEC-4039-892C-F3D1FBAD88A9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90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6A51-A0BB-464A-B0AD-80F617109AF7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34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A00-6197-4882-996A-9BCE06582085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33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F000-AD53-4226-A772-3C6CAA9601C5}" type="datetime1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1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EDA-D127-4108-AAE7-F0D8E4251E63}" type="datetime1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351E-6ECD-4F4B-A30F-621DE67A7DB8}" type="datetime1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BD07-5A08-46DC-BAC5-B3AAFA02E800}" type="datetime1">
              <a:rPr lang="en-GB" smtClean="0"/>
              <a:t>26/08/2019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A1D-8E7B-44A8-8F7C-A6B72286BA13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41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200-218F-4F28-B172-B1CABEE49BAF}" type="datetime1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2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D80-8A41-4B61-B840-2F7D55E11209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15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3079-B99C-4D2E-A538-24C2CF0434A3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4F38-F684-4ACC-81CF-555057407D61}" type="datetime1">
              <a:rPr lang="en-GB" smtClean="0"/>
              <a:t>26/08/2019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6B6-63C1-4EA9-8E7E-BAC2C9262AE8}" type="datetime1">
              <a:rPr lang="en-GB" smtClean="0"/>
              <a:t>26/08/2019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8C2-0143-4E64-892D-ED4432779A9C}" type="datetime1">
              <a:rPr lang="en-GB" smtClean="0"/>
              <a:t>26/08/2019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1051-F06A-43BD-8E38-9D7D76D35B00}" type="datetime1">
              <a:rPr lang="en-GB" smtClean="0"/>
              <a:t>26/08/2019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67E-58F2-4392-BD48-83265170B910}" type="datetime1">
              <a:rPr lang="en-GB" smtClean="0"/>
              <a:t>26/08/2019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ADE22F8-2EF8-4D91-A9E7-1B2590C0D09F}" type="datetime1">
              <a:rPr lang="en-GB" smtClean="0"/>
              <a:t>26/08/2019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9E80EA4-3BA1-4A3E-BB1C-6EFE48690F83}" type="datetime1">
              <a:rPr lang="en-GB" smtClean="0"/>
              <a:t>26/08/2019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9829-FB3F-4187-BC82-9B7C5F30BC98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B680-A114-4388-8E16-25754D77F6B2}" type="datetime1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1765004"/>
            <a:ext cx="11734800" cy="22895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Representing Signed Integers and Floats,</a:t>
            </a:r>
          </a:p>
          <a:p>
            <a:pPr algn="l"/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    Programs with Loops: The </a:t>
            </a:r>
            <a:r>
              <a:rPr lang="en-IN" sz="5400" u="sng" dirty="0">
                <a:solidFill>
                  <a:schemeClr val="bg1"/>
                </a:solidFill>
                <a:latin typeface="Garamond" panose="02020404030301010803" pitchFamily="18" charset="0"/>
              </a:rPr>
              <a:t>for</a:t>
            </a:r>
            <a:r>
              <a:rPr lang="en-IN" sz="5400" dirty="0">
                <a:solidFill>
                  <a:srgbClr val="FFC000"/>
                </a:solidFill>
                <a:latin typeface="Garamond" panose="02020404030301010803" pitchFamily="18" charset="0"/>
              </a:rPr>
              <a:t> Loop)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12" y="2141035"/>
            <a:ext cx="7344935" cy="1919868"/>
          </a:xfrm>
        </p:spPr>
        <p:txBody>
          <a:bodyPr>
            <a:noAutofit/>
          </a:bodyPr>
          <a:lstStyle/>
          <a:p>
            <a:pPr algn="l"/>
            <a:r>
              <a:rPr lang="en-IN" sz="6600" dirty="0">
                <a:solidFill>
                  <a:srgbClr val="4117A9"/>
                </a:solidFill>
                <a:latin typeface="Garamond" panose="02020404030301010803" pitchFamily="18" charset="0"/>
              </a:rPr>
              <a:t>Programs with Loops</a:t>
            </a:r>
            <a:endParaRPr lang="en-IN" sz="66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29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65919" y="42255"/>
            <a:ext cx="2926080" cy="1069370"/>
          </a:xfrm>
        </p:spPr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335770" y="1111623"/>
            <a:ext cx="5563247" cy="556857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1 = 2\n”);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2 = 4\n”);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3 = 6\n”);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4 = 8\n”);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5 = 10\n”);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6 = 12\n”);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7 = 14\n”);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8 = 16\n”);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9 = 18\n”);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10 = 20\n”);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7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6 = 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7 = 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8 = 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9 = 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10 = 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sp>
        <p:nvSpPr>
          <p:cNvPr id="17" name="Content Placeholder 10"/>
          <p:cNvSpPr txBox="1">
            <a:spLocks/>
          </p:cNvSpPr>
          <p:nvPr/>
        </p:nvSpPr>
        <p:spPr>
          <a:xfrm>
            <a:off x="6343274" y="1111623"/>
            <a:ext cx="5563247" cy="556857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a = 2, b = 1;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…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97796E-2E17-46B3-BFF6-5B320CA9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55" y="4748131"/>
            <a:ext cx="2069612" cy="2069612"/>
          </a:xfrm>
          <a:prstGeom prst="rect">
            <a:avLst/>
          </a:prstGeom>
        </p:spPr>
      </p:pic>
      <p:sp>
        <p:nvSpPr>
          <p:cNvPr id="26" name="Rectangular Callout 23">
            <a:extLst>
              <a:ext uri="{FF2B5EF4-FFF2-40B4-BE49-F238E27FC236}">
                <a16:creationId xmlns:a16="http://schemas.microsoft.com/office/drawing/2014/main" id="{C51FAF3D-E415-445E-B4C5-7D3DB144B689}"/>
              </a:ext>
            </a:extLst>
          </p:cNvPr>
          <p:cNvSpPr/>
          <p:nvPr/>
        </p:nvSpPr>
        <p:spPr>
          <a:xfrm>
            <a:off x="808219" y="3471633"/>
            <a:ext cx="5563247" cy="1205785"/>
          </a:xfrm>
          <a:prstGeom prst="wedgeRectCallout">
            <a:avLst>
              <a:gd name="adj1" fmla="val -43012"/>
              <a:gd name="adj2" fmla="val 1367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new program now has 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same statements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 multiple times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printf(“%d x %d = %d\n”, a, b, a*b); b++;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F7EB7D-EFBA-46FF-8655-F1CC25AAABD3}"/>
              </a:ext>
            </a:extLst>
          </p:cNvPr>
          <p:cNvGrpSpPr/>
          <p:nvPr/>
        </p:nvGrpSpPr>
        <p:grpSpPr>
          <a:xfrm>
            <a:off x="230822" y="965200"/>
            <a:ext cx="1858617" cy="904461"/>
            <a:chOff x="3286682" y="2292350"/>
            <a:chExt cx="1858617" cy="904461"/>
          </a:xfrm>
        </p:grpSpPr>
        <p:sp>
          <p:nvSpPr>
            <p:cNvPr id="28" name="Rounded Rectangle 19">
              <a:extLst>
                <a:ext uri="{FF2B5EF4-FFF2-40B4-BE49-F238E27FC236}">
                  <a16:creationId xmlns:a16="http://schemas.microsoft.com/office/drawing/2014/main" id="{064685F0-DC3C-4325-9139-1793FBCA3A5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8E1AD4-A220-4829-896E-4EF071146CD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FB39B67-628E-4FF3-A2BF-E9657DF5AFD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ular Callout 22">
            <a:extLst>
              <a:ext uri="{FF2B5EF4-FFF2-40B4-BE49-F238E27FC236}">
                <a16:creationId xmlns:a16="http://schemas.microsoft.com/office/drawing/2014/main" id="{AB0C062C-6205-4252-84DB-B86A47102DFD}"/>
              </a:ext>
            </a:extLst>
          </p:cNvPr>
          <p:cNvSpPr/>
          <p:nvPr/>
        </p:nvSpPr>
        <p:spPr>
          <a:xfrm>
            <a:off x="627566" y="2284216"/>
            <a:ext cx="5567183" cy="853660"/>
          </a:xfrm>
          <a:prstGeom prst="wedgeRectCallout">
            <a:avLst>
              <a:gd name="adj1" fmla="val -40874"/>
              <a:gd name="adj2" fmla="val -1256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have to repeat them multiple times if you put them in a “loop”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6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6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6 = 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7 = 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8 = 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9 = 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10 = 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sp>
        <p:nvSpPr>
          <p:cNvPr id="8" name="Content Placeholder 10"/>
          <p:cNvSpPr txBox="1">
            <a:spLocks/>
          </p:cNvSpPr>
          <p:nvPr/>
        </p:nvSpPr>
        <p:spPr>
          <a:xfrm>
            <a:off x="6007608" y="1111624"/>
            <a:ext cx="5993296" cy="2190005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a = 2, b;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for(b = 1; b &lt;= 10; b++){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2547" y="164613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877009" y="2874173"/>
            <a:ext cx="4135715" cy="1318963"/>
          </a:xfrm>
          <a:prstGeom prst="wedgeRectCallout">
            <a:avLst>
              <a:gd name="adj1" fmla="val -41590"/>
              <a:gd name="adj2" fmla="val -81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this out on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Prutor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3</a:t>
            </a:r>
          </a:p>
          <a:p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2 from 10 to 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6007608" y="3466670"/>
            <a:ext cx="5993296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What the above program means?</a:t>
            </a:r>
            <a:endParaRPr lang="en-US" b="1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007608" y="3925958"/>
            <a:ext cx="6089390" cy="275424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200" dirty="0"/>
              <a:t>Let a = 2, b be integer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First set b = 1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dirty="0"/>
              <a:t>Then check if b &lt;= 10 or not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sz="2200" dirty="0"/>
              <a:t>If true, execute </a:t>
            </a:r>
            <a:r>
              <a:rPr lang="en-IN" sz="2200" dirty="0" err="1"/>
              <a:t>printf</a:t>
            </a:r>
            <a:r>
              <a:rPr lang="en-IN" sz="2200" dirty="0"/>
              <a:t>, execute b++ (or ++b or b=b+1), go to step 3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sz="2200" dirty="0"/>
              <a:t>If false (i.e. b &gt; 10), stop looping</a:t>
            </a:r>
            <a:endParaRPr lang="en-US" sz="2200" dirty="0"/>
          </a:p>
        </p:txBody>
      </p:sp>
      <p:sp>
        <p:nvSpPr>
          <p:cNvPr id="16" name="Rectangular Callout 14">
            <a:extLst>
              <a:ext uri="{FF2B5EF4-FFF2-40B4-BE49-F238E27FC236}">
                <a16:creationId xmlns:a16="http://schemas.microsoft.com/office/drawing/2014/main" id="{907E6D6E-93D2-4906-85C5-93CC9FF1C657}"/>
              </a:ext>
            </a:extLst>
          </p:cNvPr>
          <p:cNvSpPr/>
          <p:nvPr/>
        </p:nvSpPr>
        <p:spPr>
          <a:xfrm>
            <a:off x="9004256" y="869204"/>
            <a:ext cx="2996648" cy="725445"/>
          </a:xfrm>
          <a:prstGeom prst="wedgeRectCallout">
            <a:avLst>
              <a:gd name="adj1" fmla="val -56615"/>
              <a:gd name="adj2" fmla="val 725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++b or b = b + 1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also fine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B50CD-2253-4E5E-8E66-1C8C984B3C78}"/>
              </a:ext>
            </a:extLst>
          </p:cNvPr>
          <p:cNvSpPr/>
          <p:nvPr/>
        </p:nvSpPr>
        <p:spPr>
          <a:xfrm>
            <a:off x="2440265" y="4627166"/>
            <a:ext cx="3278175" cy="183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Each run of the loop is called an “iteration”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This for loop program runs for 10 iterations </a:t>
            </a:r>
          </a:p>
        </p:txBody>
      </p:sp>
    </p:spTree>
    <p:extLst>
      <p:ext uri="{BB962C8B-B14F-4D97-AF65-F5344CB8AC3E}">
        <p14:creationId xmlns:p14="http://schemas.microsoft.com/office/powerpoint/2010/main" val="20659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build="p"/>
      <p:bldP spid="15" grpId="0" uiExpand="1" build="p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My Problem Need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the problem carefully and identify some tasks that have to be repeated again and again</a:t>
            </a:r>
          </a:p>
          <a:p>
            <a:r>
              <a:rPr lang="en-IN" dirty="0"/>
              <a:t>Use this variable that is changing as the </a:t>
            </a:r>
            <a:r>
              <a:rPr lang="en-IN" dirty="0">
                <a:solidFill>
                  <a:srgbClr val="FF0000"/>
                </a:solidFill>
              </a:rPr>
              <a:t>loop counter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64223" y="5797931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0" y="3624954"/>
            <a:ext cx="2091422" cy="209142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539677" y="2703443"/>
            <a:ext cx="5435199" cy="1503603"/>
          </a:xfrm>
          <a:prstGeom prst="wedgeRectCallout">
            <a:avLst>
              <a:gd name="adj1" fmla="val 54456"/>
              <a:gd name="adj2" fmla="val 856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we could write the same code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printf(“%d x %d = %d\n”, a, b, a*b);</a:t>
            </a:r>
            <a:b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do all the tasks by simply changing the value of variable b again and again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104023" y="4980952"/>
            <a:ext cx="1721883" cy="570852"/>
          </a:xfrm>
          <a:prstGeom prst="wedgeRectCallout">
            <a:avLst>
              <a:gd name="adj1" fmla="val 78344"/>
              <a:gd name="adj2" fmla="val 1509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Very Good!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194950" y="5692583"/>
            <a:ext cx="3630956" cy="881472"/>
          </a:xfrm>
          <a:prstGeom prst="wedgeRectCallout">
            <a:avLst>
              <a:gd name="adj1" fmla="val 67243"/>
              <a:gd name="adj2" fmla="val 482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tasks may be slightly different from each other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>
          <a:xfrm>
            <a:off x="498517" y="2708252"/>
            <a:ext cx="4795997" cy="2190005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2, b;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for(b = 1; b &lt;= 10; b++){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 x %d = %d\n”, a, b, a*b);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63" y="4767023"/>
            <a:ext cx="2090977" cy="209097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1734191" y="4315092"/>
            <a:ext cx="5813675" cy="1271902"/>
          </a:xfrm>
          <a:prstGeom prst="wedgeRectCallout">
            <a:avLst>
              <a:gd name="adj1" fmla="val -59805"/>
              <a:gd name="adj2" fmla="val 895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in the multiplication table example, the tasks were slightly different. First print 2 x 1 = 2, then print 2 x 2 = 4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etc.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9" grpId="0" animBg="1"/>
      <p:bldP spid="1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and Flow of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General form of the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...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...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What this piece of code means?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/>
              <a:t>3. If stopping expression is true</a:t>
            </a:r>
          </a:p>
          <a:p>
            <a:pPr lvl="1"/>
            <a:r>
              <a:rPr lang="en-IN" sz="2800" dirty="0"/>
              <a:t>    Execute all statements inside braces</a:t>
            </a:r>
          </a:p>
          <a:p>
            <a:pPr lvl="1"/>
            <a:r>
              <a:rPr lang="en-IN" sz="2800" dirty="0"/>
              <a:t>    Execute update expression</a:t>
            </a:r>
          </a:p>
          <a:p>
            <a:pPr lvl="1"/>
            <a:r>
              <a:rPr lang="en-IN" sz="2800" dirty="0"/>
              <a:t>    Go back to step 2</a:t>
            </a:r>
          </a:p>
          <a:p>
            <a:pPr marL="4572" lvl="1" indent="0">
              <a:buNone/>
            </a:pPr>
            <a:r>
              <a:rPr lang="en-IN" sz="2800" dirty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 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14">
            <a:extLst>
              <a:ext uri="{FF2B5EF4-FFF2-40B4-BE49-F238E27FC236}">
                <a16:creationId xmlns:a16="http://schemas.microsoft.com/office/drawing/2014/main" id="{3172E267-AF9B-4DBE-9B52-B82A69269A7C}"/>
              </a:ext>
            </a:extLst>
          </p:cNvPr>
          <p:cNvSpPr/>
          <p:nvPr/>
        </p:nvSpPr>
        <p:spPr>
          <a:xfrm>
            <a:off x="9035734" y="1278865"/>
            <a:ext cx="2865700" cy="1130538"/>
          </a:xfrm>
          <a:prstGeom prst="wedgeRectCallout">
            <a:avLst>
              <a:gd name="adj1" fmla="val 2606"/>
              <a:gd name="adj2" fmla="val 1147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expression is executed only once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B62A75-2C5B-4BF0-970B-0646A03727F8}"/>
              </a:ext>
            </a:extLst>
          </p:cNvPr>
          <p:cNvSpPr/>
          <p:nvPr/>
        </p:nvSpPr>
        <p:spPr>
          <a:xfrm>
            <a:off x="2479249" y="1517007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51F238-FA59-494B-BCD3-C528F929D2D1}"/>
              </a:ext>
            </a:extLst>
          </p:cNvPr>
          <p:cNvSpPr/>
          <p:nvPr/>
        </p:nvSpPr>
        <p:spPr>
          <a:xfrm>
            <a:off x="5329768" y="1551631"/>
            <a:ext cx="226787" cy="75979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uiExpand="1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/>
              <a:t>The entire for loop is considered one statement</a:t>
            </a:r>
          </a:p>
          <a:p>
            <a:r>
              <a:rPr lang="en-IN" sz="2800" dirty="0"/>
              <a:t>Can </a:t>
            </a:r>
            <a:r>
              <a:rPr lang="en-IN" sz="2800" u="sng" dirty="0"/>
              <a:t>also</a:t>
            </a:r>
            <a:r>
              <a:rPr lang="en-IN" sz="2800" dirty="0"/>
              <a:t> put inside for loop: </a:t>
            </a:r>
            <a:r>
              <a:rPr lang="en-IN" sz="2800" dirty="0" err="1">
                <a:solidFill>
                  <a:srgbClr val="0000FF"/>
                </a:solidFill>
              </a:rPr>
              <a:t>printf</a:t>
            </a:r>
            <a:r>
              <a:rPr lang="en-IN" sz="2800" dirty="0"/>
              <a:t> statements, </a:t>
            </a:r>
            <a:r>
              <a:rPr lang="en-IN" sz="2800" dirty="0">
                <a:solidFill>
                  <a:srgbClr val="0000FF"/>
                </a:solidFill>
              </a:rPr>
              <a:t>if-else/switch </a:t>
            </a:r>
            <a:r>
              <a:rPr lang="en-IN" sz="2800" dirty="0"/>
              <a:t>statements, another </a:t>
            </a:r>
            <a:r>
              <a:rPr lang="en-IN" sz="2800" dirty="0">
                <a:solidFill>
                  <a:srgbClr val="0000FF"/>
                </a:solidFill>
              </a:rPr>
              <a:t>for</a:t>
            </a:r>
            <a:r>
              <a:rPr lang="en-IN" sz="2800" dirty="0"/>
              <a:t> loop statement (</a:t>
            </a:r>
            <a:r>
              <a:rPr lang="en-IN" sz="2800" dirty="0">
                <a:solidFill>
                  <a:srgbClr val="FF0000"/>
                </a:solidFill>
              </a:rPr>
              <a:t>nested for </a:t>
            </a:r>
            <a:r>
              <a:rPr lang="en-IN" sz="2800" dirty="0"/>
              <a:t>loop)</a:t>
            </a:r>
          </a:p>
          <a:p>
            <a:r>
              <a:rPr lang="en-IN" b="1" dirty="0"/>
              <a:t>Usually</a:t>
            </a:r>
            <a:r>
              <a:rPr lang="en-IN" dirty="0"/>
              <a:t> </a:t>
            </a:r>
            <a:r>
              <a:rPr lang="en-IN" dirty="0" err="1"/>
              <a:t>init_expr</a:t>
            </a:r>
            <a:r>
              <a:rPr lang="en-IN" dirty="0"/>
              <a:t>, </a:t>
            </a:r>
            <a:r>
              <a:rPr lang="en-IN" dirty="0" err="1"/>
              <a:t>stopping_expr</a:t>
            </a:r>
            <a:r>
              <a:rPr lang="en-IN" dirty="0"/>
              <a:t>, </a:t>
            </a:r>
            <a:r>
              <a:rPr lang="en-IN" dirty="0" err="1"/>
              <a:t>update_expr</a:t>
            </a:r>
            <a:r>
              <a:rPr lang="en-IN" dirty="0"/>
              <a:t> involve the same variable, e.g. b in multiplication table example</a:t>
            </a:r>
          </a:p>
          <a:p>
            <a:r>
              <a:rPr lang="en-IN" dirty="0"/>
              <a:t>Lovingly called </a:t>
            </a:r>
            <a:r>
              <a:rPr lang="en-IN" dirty="0">
                <a:solidFill>
                  <a:srgbClr val="FF0000"/>
                </a:solidFill>
              </a:rPr>
              <a:t>variable of the loop</a:t>
            </a:r>
            <a:r>
              <a:rPr lang="en-IN" dirty="0"/>
              <a:t>/</a:t>
            </a:r>
            <a:r>
              <a:rPr lang="en-IN" dirty="0">
                <a:solidFill>
                  <a:srgbClr val="FF0000"/>
                </a:solidFill>
              </a:rPr>
              <a:t>loop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1" y="1111624"/>
            <a:ext cx="8194909" cy="2554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of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 err="1"/>
              <a:t>stopping_expr</a:t>
            </a:r>
            <a:r>
              <a:rPr lang="en-IN" dirty="0"/>
              <a:t> must give true/false value</a:t>
            </a:r>
          </a:p>
          <a:p>
            <a:pPr lvl="1"/>
            <a:r>
              <a:rPr lang="en-IN" dirty="0"/>
              <a:t>Usually done by making </a:t>
            </a:r>
            <a:r>
              <a:rPr lang="en-IN" dirty="0" err="1"/>
              <a:t>stopping_expr</a:t>
            </a:r>
            <a:r>
              <a:rPr lang="en-IN" dirty="0"/>
              <a:t> a </a:t>
            </a:r>
            <a:r>
              <a:rPr lang="en-IN" dirty="0">
                <a:solidFill>
                  <a:srgbClr val="FF0000"/>
                </a:solidFill>
              </a:rPr>
              <a:t>relational expression</a:t>
            </a:r>
          </a:p>
          <a:p>
            <a:pPr lvl="1"/>
            <a:r>
              <a:rPr lang="en-IN" dirty="0"/>
              <a:t>Warning: you can say b * 2 in </a:t>
            </a:r>
            <a:r>
              <a:rPr lang="en-IN" dirty="0" err="1"/>
              <a:t>stopping_expr</a:t>
            </a:r>
            <a:r>
              <a:rPr lang="en-IN" dirty="0"/>
              <a:t> but dangerous</a:t>
            </a:r>
          </a:p>
          <a:p>
            <a:pPr lvl="1"/>
            <a:r>
              <a:rPr lang="en-IN" dirty="0" err="1"/>
              <a:t>init_expr</a:t>
            </a:r>
            <a:r>
              <a:rPr lang="en-IN" dirty="0"/>
              <a:t> and </a:t>
            </a:r>
            <a:r>
              <a:rPr lang="en-IN" dirty="0" err="1"/>
              <a:t>update_expr</a:t>
            </a:r>
            <a:r>
              <a:rPr lang="en-IN" dirty="0"/>
              <a:t> can be anything you want</a:t>
            </a:r>
          </a:p>
          <a:p>
            <a:r>
              <a:rPr lang="en-IN" dirty="0" err="1"/>
              <a:t>init_expr</a:t>
            </a:r>
            <a:r>
              <a:rPr lang="en-IN" dirty="0"/>
              <a:t> and </a:t>
            </a:r>
            <a:r>
              <a:rPr lang="en-IN" dirty="0" err="1"/>
              <a:t>update_expr</a:t>
            </a:r>
            <a:r>
              <a:rPr lang="en-IN" dirty="0"/>
              <a:t> can even be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78933" y="5834950"/>
            <a:ext cx="5149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for(;stopping_expr;){ ... 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276057" y="223549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01086" y="1211929"/>
            <a:ext cx="5214595" cy="873031"/>
          </a:xfrm>
          <a:prstGeom prst="wedgeRectCallout">
            <a:avLst>
              <a:gd name="adj1" fmla="val 61621"/>
              <a:gd name="adj2" fmla="val -503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645426" y="262781"/>
            <a:ext cx="4680803" cy="873031"/>
          </a:xfrm>
          <a:prstGeom prst="wedgeRectCallout">
            <a:avLst>
              <a:gd name="adj1" fmla="val 61240"/>
              <a:gd name="adj2" fmla="val 407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expressions generate values, even assignment/relational 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01086" y="2161077"/>
            <a:ext cx="4466787" cy="1119328"/>
          </a:xfrm>
          <a:prstGeom prst="wedgeRectCallout">
            <a:avLst>
              <a:gd name="adj1" fmla="val 66767"/>
              <a:gd name="adj2" fmla="val -16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can write the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init_expr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the loop and the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update_expr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8" grpId="0" animBg="1"/>
      <p:bldP spid="9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common errors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Initialization</a:t>
            </a:r>
            <a:r>
              <a:rPr lang="en-IN" dirty="0"/>
              <a:t>: forget to do it or did wrong initialization</a:t>
            </a:r>
          </a:p>
          <a:p>
            <a:r>
              <a:rPr lang="en-IN" b="1" dirty="0"/>
              <a:t>Update</a:t>
            </a:r>
            <a:r>
              <a:rPr lang="en-IN" dirty="0"/>
              <a:t>: </a:t>
            </a:r>
            <a:r>
              <a:rPr lang="en-US" dirty="0"/>
              <a:t>Forget to do update step or wrong update step</a:t>
            </a:r>
          </a:p>
          <a:p>
            <a:r>
              <a:rPr lang="en-IN" b="1" dirty="0"/>
              <a:t>Termination</a:t>
            </a:r>
            <a:r>
              <a:rPr lang="en-IN" dirty="0"/>
              <a:t>: wrong or missing termination</a:t>
            </a:r>
            <a:endParaRPr lang="en-US" b="1" dirty="0"/>
          </a:p>
          <a:p>
            <a:r>
              <a:rPr lang="en-IN" dirty="0"/>
              <a:t>for(b=1;</a:t>
            </a:r>
            <a:r>
              <a:rPr lang="en-IN" b="1" dirty="0"/>
              <a:t>b&lt;10</a:t>
            </a:r>
            <a:r>
              <a:rPr lang="en-IN" dirty="0"/>
              <a:t>;b++){…} not same as for(b=1;</a:t>
            </a:r>
            <a:r>
              <a:rPr lang="en-IN" b="1" dirty="0"/>
              <a:t>b&lt;=10</a:t>
            </a:r>
            <a:r>
              <a:rPr lang="en-IN" dirty="0"/>
              <a:t>;b++){…}</a:t>
            </a:r>
            <a:endParaRPr lang="en-US" dirty="0"/>
          </a:p>
          <a:p>
            <a:r>
              <a:rPr lang="en-US" b="1" dirty="0"/>
              <a:t>Infinite loop</a:t>
            </a:r>
            <a:r>
              <a:rPr lang="en-US" dirty="0"/>
              <a:t>: The loop goes on forever. Never terminates.</a:t>
            </a:r>
          </a:p>
          <a:p>
            <a:pPr algn="ctr"/>
            <a:r>
              <a:rPr lang="en-IN" dirty="0"/>
              <a:t>for(b=2;b&gt;=1,b++){…}</a:t>
            </a:r>
            <a:endParaRPr lang="en-US" dirty="0"/>
          </a:p>
          <a:p>
            <a:r>
              <a:rPr lang="en-US" dirty="0" err="1"/>
              <a:t>Prutor</a:t>
            </a:r>
            <a:r>
              <a:rPr lang="en-US" dirty="0"/>
              <a:t> will give “TLE” error (time limit exceeded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19" y="42255"/>
            <a:ext cx="11600329" cy="1075433"/>
          </a:xfrm>
        </p:spPr>
        <p:txBody>
          <a:bodyPr/>
          <a:lstStyle/>
          <a:p>
            <a:r>
              <a:rPr lang="en-IN" dirty="0"/>
              <a:t> Example: Find the smallest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C824B1F-842D-457E-B6A7-11858B8192BC}"/>
              </a:ext>
            </a:extLst>
          </p:cNvPr>
          <p:cNvSpPr txBox="1">
            <a:spLocks/>
          </p:cNvSpPr>
          <p:nvPr/>
        </p:nvSpPr>
        <p:spPr>
          <a:xfrm>
            <a:off x="530635" y="1111625"/>
            <a:ext cx="7048516" cy="5666248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int </a:t>
            </a:r>
            <a:r>
              <a:rPr lang="en-IN" sz="2000" dirty="0" err="1">
                <a:latin typeface="Arial Narrow" panose="020B0606020202030204" pitchFamily="34" charset="0"/>
              </a:rPr>
              <a:t>total_num,curr_num,i</a:t>
            </a:r>
            <a:r>
              <a:rPr lang="en-IN" sz="2000" dirty="0">
                <a:latin typeface="Arial Narrow" panose="020B0606020202030204" pitchFamily="34" charset="0"/>
              </a:rPr>
              <a:t>; 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int min = INT_MAX; // initialize min as a very large integer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</a:t>
            </a:r>
            <a:r>
              <a:rPr lang="en-IN" sz="2000" dirty="0" err="1">
                <a:latin typeface="Arial Narrow" panose="020B0606020202030204" pitchFamily="34" charset="0"/>
              </a:rPr>
              <a:t>scanf</a:t>
            </a:r>
            <a:r>
              <a:rPr lang="en-IN" sz="2000" dirty="0">
                <a:latin typeface="Arial Narrow" panose="020B0606020202030204" pitchFamily="34" charset="0"/>
              </a:rPr>
              <a:t>(“%d”,</a:t>
            </a:r>
            <a:r>
              <a:rPr lang="en-IN" sz="2000" dirty="0" err="1">
                <a:latin typeface="Arial Narrow" panose="020B0606020202030204" pitchFamily="34" charset="0"/>
              </a:rPr>
              <a:t>total_num</a:t>
            </a:r>
            <a:r>
              <a:rPr lang="en-IN" sz="2000" dirty="0">
                <a:latin typeface="Arial Narrow" panose="020B0606020202030204" pitchFamily="34" charset="0"/>
              </a:rPr>
              <a:t>); // read total number of inputs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for(</a:t>
            </a:r>
            <a:r>
              <a:rPr lang="en-IN" sz="2000" dirty="0" err="1">
                <a:latin typeface="Arial Narrow" panose="020B0606020202030204" pitchFamily="34" charset="0"/>
              </a:rPr>
              <a:t>i</a:t>
            </a:r>
            <a:r>
              <a:rPr lang="en-IN" sz="2000" dirty="0">
                <a:latin typeface="Arial Narrow" panose="020B0606020202030204" pitchFamily="34" charset="0"/>
              </a:rPr>
              <a:t> = 1; </a:t>
            </a:r>
            <a:r>
              <a:rPr lang="en-IN" sz="2000" dirty="0" err="1">
                <a:latin typeface="Arial Narrow" panose="020B0606020202030204" pitchFamily="34" charset="0"/>
              </a:rPr>
              <a:t>i</a:t>
            </a:r>
            <a:r>
              <a:rPr lang="en-IN" sz="2000" dirty="0">
                <a:latin typeface="Arial Narrow" panose="020B0606020202030204" pitchFamily="34" charset="0"/>
              </a:rPr>
              <a:t> &lt;= </a:t>
            </a:r>
            <a:r>
              <a:rPr lang="en-IN" sz="2000" dirty="0" err="1">
                <a:latin typeface="Arial Narrow" panose="020B0606020202030204" pitchFamily="34" charset="0"/>
              </a:rPr>
              <a:t>total_num</a:t>
            </a:r>
            <a:r>
              <a:rPr lang="en-IN" sz="2000" dirty="0">
                <a:latin typeface="Arial Narrow" panose="020B0606020202030204" pitchFamily="34" charset="0"/>
              </a:rPr>
              <a:t>; </a:t>
            </a:r>
            <a:r>
              <a:rPr lang="en-IN" sz="2000" dirty="0" err="1">
                <a:latin typeface="Arial Narrow" panose="020B0606020202030204" pitchFamily="34" charset="0"/>
              </a:rPr>
              <a:t>i</a:t>
            </a:r>
            <a:r>
              <a:rPr lang="en-IN" sz="2000" dirty="0">
                <a:latin typeface="Arial Narrow" panose="020B0606020202030204" pitchFamily="34" charset="0"/>
              </a:rPr>
              <a:t>++){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    </a:t>
            </a:r>
            <a:r>
              <a:rPr lang="en-IN" sz="2000" dirty="0" err="1">
                <a:latin typeface="Arial Narrow" panose="020B0606020202030204" pitchFamily="34" charset="0"/>
              </a:rPr>
              <a:t>scanf</a:t>
            </a:r>
            <a:r>
              <a:rPr lang="en-IN" sz="2000" dirty="0">
                <a:latin typeface="Arial Narrow" panose="020B0606020202030204" pitchFamily="34" charset="0"/>
              </a:rPr>
              <a:t>(“%d\n”,&amp;</a:t>
            </a:r>
            <a:r>
              <a:rPr lang="en-IN" sz="2000" dirty="0" err="1">
                <a:latin typeface="Arial Narrow" panose="020B0606020202030204" pitchFamily="34" charset="0"/>
              </a:rPr>
              <a:t>curr_num</a:t>
            </a:r>
            <a:r>
              <a:rPr lang="en-IN" sz="2000" dirty="0">
                <a:latin typeface="Arial Narrow" panose="020B0606020202030204" pitchFamily="34" charset="0"/>
              </a:rPr>
              <a:t>); // read a number (each on a new line)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    if(</a:t>
            </a:r>
            <a:r>
              <a:rPr lang="en-IN" sz="2000" dirty="0" err="1">
                <a:latin typeface="Arial Narrow" panose="020B0606020202030204" pitchFamily="34" charset="0"/>
              </a:rPr>
              <a:t>curr_num</a:t>
            </a:r>
            <a:r>
              <a:rPr lang="en-IN" sz="2000" dirty="0">
                <a:latin typeface="Arial Narrow" panose="020B0606020202030204" pitchFamily="34" charset="0"/>
              </a:rPr>
              <a:t> &lt;= min){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        min = </a:t>
            </a:r>
            <a:r>
              <a:rPr lang="en-IN" sz="2000" dirty="0" err="1">
                <a:latin typeface="Arial Narrow" panose="020B0606020202030204" pitchFamily="34" charset="0"/>
              </a:rPr>
              <a:t>curr_num</a:t>
            </a:r>
            <a:r>
              <a:rPr lang="en-IN" sz="2000" dirty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 err="1">
                <a:latin typeface="Arial Narrow" panose="020B0606020202030204" pitchFamily="34" charset="0"/>
              </a:rPr>
              <a:t>printf</a:t>
            </a:r>
            <a:r>
              <a:rPr lang="en-IN" sz="2000" dirty="0">
                <a:latin typeface="Arial Narrow" panose="020B0606020202030204" pitchFamily="34" charset="0"/>
              </a:rPr>
              <a:t>(“Smallest number = %d”, min);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5145-AE6B-472D-8405-2E9216B906C2}"/>
              </a:ext>
            </a:extLst>
          </p:cNvPr>
          <p:cNvSpPr txBox="1"/>
          <p:nvPr/>
        </p:nvSpPr>
        <p:spPr>
          <a:xfrm>
            <a:off x="7579151" y="1527142"/>
            <a:ext cx="410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Note: Need </a:t>
            </a:r>
            <a:r>
              <a:rPr lang="en-IN" sz="2400" dirty="0" err="1"/>
              <a:t>limit.h</a:t>
            </a:r>
            <a:r>
              <a:rPr lang="en-IN" sz="2400" dirty="0"/>
              <a:t> for INT_MAX</a:t>
            </a:r>
          </a:p>
        </p:txBody>
      </p:sp>
    </p:spTree>
    <p:extLst>
      <p:ext uri="{BB962C8B-B14F-4D97-AF65-F5344CB8AC3E}">
        <p14:creationId xmlns:p14="http://schemas.microsoft.com/office/powerpoint/2010/main" val="18727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19" y="42255"/>
            <a:ext cx="11600329" cy="1075433"/>
          </a:xfrm>
        </p:spPr>
        <p:txBody>
          <a:bodyPr/>
          <a:lstStyle/>
          <a:p>
            <a:r>
              <a:rPr lang="en-IN" dirty="0"/>
              <a:t>  Example: Print tables of 2 to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C824B1F-842D-457E-B6A7-11858B8192BC}"/>
              </a:ext>
            </a:extLst>
          </p:cNvPr>
          <p:cNvSpPr txBox="1">
            <a:spLocks/>
          </p:cNvSpPr>
          <p:nvPr/>
        </p:nvSpPr>
        <p:spPr>
          <a:xfrm>
            <a:off x="306922" y="1007162"/>
            <a:ext cx="4936911" cy="5698438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int </a:t>
            </a:r>
            <a:r>
              <a:rPr lang="en-IN" sz="1800" dirty="0" err="1">
                <a:latin typeface="Arial Narrow" panose="020B0606020202030204" pitchFamily="34" charset="0"/>
              </a:rPr>
              <a:t>i,j,val</a:t>
            </a:r>
            <a:r>
              <a:rPr lang="en-IN" sz="1800" dirty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for(</a:t>
            </a:r>
            <a:r>
              <a:rPr lang="en-IN" sz="1800" dirty="0" err="1">
                <a:latin typeface="Arial Narrow" panose="020B0606020202030204" pitchFamily="34" charset="0"/>
              </a:rPr>
              <a:t>i</a:t>
            </a:r>
            <a:r>
              <a:rPr lang="en-IN" sz="1800" dirty="0">
                <a:latin typeface="Arial Narrow" panose="020B0606020202030204" pitchFamily="34" charset="0"/>
              </a:rPr>
              <a:t> = 2; </a:t>
            </a:r>
            <a:r>
              <a:rPr lang="en-IN" sz="1800" dirty="0" err="1">
                <a:latin typeface="Arial Narrow" panose="020B0606020202030204" pitchFamily="34" charset="0"/>
              </a:rPr>
              <a:t>i</a:t>
            </a:r>
            <a:r>
              <a:rPr lang="en-IN" sz="1800" dirty="0">
                <a:latin typeface="Arial Narrow" panose="020B0606020202030204" pitchFamily="34" charset="0"/>
              </a:rPr>
              <a:t> &lt;= 10; </a:t>
            </a:r>
            <a:r>
              <a:rPr lang="en-IN" sz="1800" dirty="0" err="1">
                <a:latin typeface="Arial Narrow" panose="020B0606020202030204" pitchFamily="34" charset="0"/>
              </a:rPr>
              <a:t>i</a:t>
            </a:r>
            <a:r>
              <a:rPr lang="en-IN" sz="1800" dirty="0">
                <a:latin typeface="Arial Narrow" panose="020B0606020202030204" pitchFamily="34" charset="0"/>
              </a:rPr>
              <a:t>++){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for(j=1; j &lt;= 10; </a:t>
            </a:r>
            <a:r>
              <a:rPr lang="en-IN" sz="1800" dirty="0" err="1">
                <a:latin typeface="Arial Narrow" panose="020B0606020202030204" pitchFamily="34" charset="0"/>
              </a:rPr>
              <a:t>j++</a:t>
            </a:r>
            <a:r>
              <a:rPr lang="en-IN" sz="1800" dirty="0">
                <a:latin typeface="Arial Narrow" panose="020B0606020202030204" pitchFamily="34" charset="0"/>
              </a:rPr>
              <a:t>){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</a:t>
            </a:r>
            <a:r>
              <a:rPr lang="en-IN" sz="1800" dirty="0" err="1">
                <a:latin typeface="Arial Narrow" panose="020B0606020202030204" pitchFamily="34" charset="0"/>
              </a:rPr>
              <a:t>val</a:t>
            </a:r>
            <a:r>
              <a:rPr lang="en-IN" sz="1800" dirty="0">
                <a:latin typeface="Arial Narrow" panose="020B0606020202030204" pitchFamily="34" charset="0"/>
              </a:rPr>
              <a:t> = </a:t>
            </a:r>
            <a:r>
              <a:rPr lang="en-IN" sz="1800" dirty="0" err="1">
                <a:latin typeface="Arial Narrow" panose="020B0606020202030204" pitchFamily="34" charset="0"/>
              </a:rPr>
              <a:t>i</a:t>
            </a:r>
            <a:r>
              <a:rPr lang="en-IN" sz="1800" dirty="0">
                <a:latin typeface="Arial Narrow" panose="020B0606020202030204" pitchFamily="34" charset="0"/>
              </a:rPr>
              <a:t>*j;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if(</a:t>
            </a:r>
            <a:r>
              <a:rPr lang="en-IN" sz="1800" dirty="0" err="1">
                <a:latin typeface="Arial Narrow" panose="020B0606020202030204" pitchFamily="34" charset="0"/>
              </a:rPr>
              <a:t>val</a:t>
            </a:r>
            <a:r>
              <a:rPr lang="en-IN" sz="1800" dirty="0">
                <a:latin typeface="Arial Narrow" panose="020B0606020202030204" pitchFamily="34" charset="0"/>
              </a:rPr>
              <a:t> &lt; 10)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    </a:t>
            </a:r>
            <a:r>
              <a:rPr lang="en-IN" sz="1800" dirty="0" err="1">
                <a:latin typeface="Arial Narrow" panose="020B0606020202030204" pitchFamily="34" charset="0"/>
              </a:rPr>
              <a:t>printf</a:t>
            </a:r>
            <a:r>
              <a:rPr lang="en-IN" sz="1800" dirty="0">
                <a:latin typeface="Arial Narrow" panose="020B0606020202030204" pitchFamily="34" charset="0"/>
              </a:rPr>
              <a:t>("0%d\t",</a:t>
            </a:r>
            <a:r>
              <a:rPr lang="en-IN" sz="1800" dirty="0" err="1">
                <a:latin typeface="Arial Narrow" panose="020B0606020202030204" pitchFamily="34" charset="0"/>
              </a:rPr>
              <a:t>val</a:t>
            </a:r>
            <a:r>
              <a:rPr lang="en-IN" sz="1800" dirty="0">
                <a:latin typeface="Arial Narrow" panose="020B0606020202030204" pitchFamily="34" charset="0"/>
              </a:rPr>
              <a:t>); // prefix 0 if value &lt; 10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else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         </a:t>
            </a:r>
            <a:r>
              <a:rPr lang="en-IN" sz="1800" dirty="0" err="1">
                <a:latin typeface="Arial Narrow" panose="020B0606020202030204" pitchFamily="34" charset="0"/>
              </a:rPr>
              <a:t>printf</a:t>
            </a:r>
            <a:r>
              <a:rPr lang="en-IN" sz="1800" dirty="0">
                <a:latin typeface="Arial Narrow" panose="020B0606020202030204" pitchFamily="34" charset="0"/>
              </a:rPr>
              <a:t>("%d\t",</a:t>
            </a:r>
            <a:r>
              <a:rPr lang="en-IN" sz="1800" dirty="0" err="1">
                <a:latin typeface="Arial Narrow" panose="020B0606020202030204" pitchFamily="34" charset="0"/>
              </a:rPr>
              <a:t>val</a:t>
            </a:r>
            <a:r>
              <a:rPr lang="en-IN" sz="18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    </a:t>
            </a:r>
            <a:r>
              <a:rPr lang="en-IN" sz="1800" dirty="0" err="1">
                <a:latin typeface="Arial Narrow" panose="020B0606020202030204" pitchFamily="34" charset="0"/>
              </a:rPr>
              <a:t>printf</a:t>
            </a:r>
            <a:r>
              <a:rPr lang="en-IN" sz="1800" dirty="0">
                <a:latin typeface="Arial Narrow" panose="020B0606020202030204" pitchFamily="34" charset="0"/>
              </a:rPr>
              <a:t>("\n"); // start a new line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IN" sz="18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35318E-417E-4C70-A01B-A5A2C324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3" y="3081489"/>
            <a:ext cx="6010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39C2AD-EB68-4FFF-B5C8-AA3BA93D0E16}"/>
              </a:ext>
            </a:extLst>
          </p:cNvPr>
          <p:cNvGrpSpPr/>
          <p:nvPr/>
        </p:nvGrpSpPr>
        <p:grpSpPr>
          <a:xfrm>
            <a:off x="9947931" y="1364520"/>
            <a:ext cx="1858617" cy="904461"/>
            <a:chOff x="3286682" y="2292350"/>
            <a:chExt cx="1858617" cy="904461"/>
          </a:xfrm>
        </p:grpSpPr>
        <p:sp>
          <p:nvSpPr>
            <p:cNvPr id="10" name="Rounded Rectangle 22">
              <a:extLst>
                <a:ext uri="{FF2B5EF4-FFF2-40B4-BE49-F238E27FC236}">
                  <a16:creationId xmlns:a16="http://schemas.microsoft.com/office/drawing/2014/main" id="{DEDEC4A8-9259-4129-A13B-92AC7AA6045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B848B7-F9E6-4226-B128-12BBB3900552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838990-B94D-4226-B2C5-AB5BD4C1DC9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25">
            <a:extLst>
              <a:ext uri="{FF2B5EF4-FFF2-40B4-BE49-F238E27FC236}">
                <a16:creationId xmlns:a16="http://schemas.microsoft.com/office/drawing/2014/main" id="{63D8C75D-E928-4FC0-B9B2-070A137BF2AB}"/>
              </a:ext>
            </a:extLst>
          </p:cNvPr>
          <p:cNvSpPr/>
          <p:nvPr/>
        </p:nvSpPr>
        <p:spPr>
          <a:xfrm>
            <a:off x="6252117" y="1245301"/>
            <a:ext cx="2926404" cy="1205667"/>
          </a:xfrm>
          <a:prstGeom prst="wedgeRectCallout">
            <a:avLst>
              <a:gd name="adj1" fmla="val 79198"/>
              <a:gd name="adj2" fmla="val 259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nested for loop (for loop inside a for loop)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304799" y="1196128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Major Quiz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1 this Wednesday, Aug 28, 12pm-1pm, L-20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Don’t be late. Don’t be absent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Must carry your Student ID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No material allowed except a notebook (only handwritten notes allowed)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Answers to be written on question paper itself (just like minor quizzes)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Carry pencil, eraser, sharpener, pen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Can write final answers using pen or pencil (but must write clearly)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63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break/continue 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BE116A-F960-4378-8BEA-B0D1BED6929C}"/>
              </a:ext>
            </a:extLst>
          </p:cNvPr>
          <p:cNvSpPr txBox="1">
            <a:spLocks/>
          </p:cNvSpPr>
          <p:nvPr/>
        </p:nvSpPr>
        <p:spPr>
          <a:xfrm>
            <a:off x="404036" y="1503976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F9B88FB-D04F-49E5-BD33-0B183191621C}"/>
              </a:ext>
            </a:extLst>
          </p:cNvPr>
          <p:cNvSpPr txBox="1">
            <a:spLocks/>
          </p:cNvSpPr>
          <p:nvPr/>
        </p:nvSpPr>
        <p:spPr>
          <a:xfrm>
            <a:off x="636280" y="1441223"/>
            <a:ext cx="10438977" cy="5405845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int </a:t>
            </a:r>
            <a:r>
              <a:rPr lang="en-IN" dirty="0" err="1">
                <a:latin typeface="Arial Narrow" panose="020B0606020202030204" pitchFamily="34" charset="0"/>
              </a:rPr>
              <a:t>i</a:t>
            </a:r>
            <a:r>
              <a:rPr lang="en-IN" dirty="0">
                <a:latin typeface="Arial Narrow" panose="020B0606020202030204" pitchFamily="34" charset="0"/>
              </a:rPr>
              <a:t>, </a:t>
            </a:r>
            <a:r>
              <a:rPr lang="en-IN" dirty="0" err="1">
                <a:latin typeface="Arial Narrow" panose="020B0606020202030204" pitchFamily="34" charset="0"/>
              </a:rPr>
              <a:t>curr_num</a:t>
            </a:r>
            <a:r>
              <a:rPr lang="en-IN" dirty="0">
                <a:latin typeface="Arial Narrow" panose="020B0606020202030204" pitchFamily="34" charset="0"/>
              </a:rPr>
              <a:t>, sum = 0; // no numbers seen yet. Sum initialized to 0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for(</a:t>
            </a:r>
            <a:r>
              <a:rPr lang="en-IN" dirty="0" err="1">
                <a:latin typeface="Arial Narrow" panose="020B0606020202030204" pitchFamily="34" charset="0"/>
              </a:rPr>
              <a:t>i</a:t>
            </a:r>
            <a:r>
              <a:rPr lang="en-IN" dirty="0">
                <a:latin typeface="Arial Narrow" panose="020B0606020202030204" pitchFamily="34" charset="0"/>
              </a:rPr>
              <a:t> = 1; </a:t>
            </a:r>
            <a:r>
              <a:rPr lang="en-IN" dirty="0" err="1">
                <a:latin typeface="Arial Narrow" panose="020B0606020202030204" pitchFamily="34" charset="0"/>
              </a:rPr>
              <a:t>i</a:t>
            </a:r>
            <a:r>
              <a:rPr lang="en-IN" dirty="0">
                <a:latin typeface="Arial Narrow" panose="020B0606020202030204" pitchFamily="34" charset="0"/>
              </a:rPr>
              <a:t> &lt;= 10; </a:t>
            </a:r>
            <a:r>
              <a:rPr lang="en-IN" dirty="0" err="1">
                <a:latin typeface="Arial Narrow" panose="020B0606020202030204" pitchFamily="34" charset="0"/>
              </a:rPr>
              <a:t>i</a:t>
            </a:r>
            <a:r>
              <a:rPr lang="en-IN" dirty="0">
                <a:latin typeface="Arial Narrow" panose="020B0606020202030204" pitchFamily="34" charset="0"/>
              </a:rPr>
              <a:t>++){             // loop will run (a maximum of) 10 times             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</a:t>
            </a:r>
            <a:r>
              <a:rPr lang="en-IN" dirty="0" err="1">
                <a:latin typeface="Arial Narrow" panose="020B0606020202030204" pitchFamily="34" charset="0"/>
              </a:rPr>
              <a:t>scanf</a:t>
            </a:r>
            <a:r>
              <a:rPr lang="en-IN" dirty="0">
                <a:latin typeface="Arial Narrow" panose="020B0606020202030204" pitchFamily="34" charset="0"/>
              </a:rPr>
              <a:t>(“%d\n”,&amp;</a:t>
            </a:r>
            <a:r>
              <a:rPr lang="en-IN" dirty="0" err="1">
                <a:latin typeface="Arial Narrow" panose="020B0606020202030204" pitchFamily="34" charset="0"/>
              </a:rPr>
              <a:t>curr_num</a:t>
            </a:r>
            <a:r>
              <a:rPr lang="en-IN" dirty="0">
                <a:latin typeface="Arial Narrow" panose="020B0606020202030204" pitchFamily="34" charset="0"/>
              </a:rPr>
              <a:t>); // read a number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if(</a:t>
            </a:r>
            <a:r>
              <a:rPr lang="en-IN" dirty="0" err="1">
                <a:latin typeface="Arial Narrow" panose="020B0606020202030204" pitchFamily="34" charset="0"/>
              </a:rPr>
              <a:t>curr_num</a:t>
            </a:r>
            <a:r>
              <a:rPr lang="en-IN" dirty="0">
                <a:latin typeface="Arial Narrow" panose="020B0606020202030204" pitchFamily="34" charset="0"/>
              </a:rPr>
              <a:t> == 0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) break;   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// if input equals 0, quit the loop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else if (</a:t>
            </a:r>
            <a:r>
              <a:rPr lang="en-IN" dirty="0" err="1">
                <a:latin typeface="Arial Narrow" panose="020B0606020202030204" pitchFamily="34" charset="0"/>
              </a:rPr>
              <a:t>curr_num</a:t>
            </a:r>
            <a:r>
              <a:rPr lang="en-IN" dirty="0">
                <a:latin typeface="Arial Narrow" panose="020B0606020202030204" pitchFamily="34" charset="0"/>
              </a:rPr>
              <a:t> &lt; 0)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continue; 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// if input &lt; 0, skip and go to next iteration of for loop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    else sum = sum + </a:t>
            </a:r>
            <a:r>
              <a:rPr lang="en-IN" dirty="0" err="1">
                <a:latin typeface="Arial Narrow" panose="020B0606020202030204" pitchFamily="34" charset="0"/>
              </a:rPr>
              <a:t>curr_num</a:t>
            </a:r>
            <a:r>
              <a:rPr lang="en-IN" dirty="0">
                <a:latin typeface="Arial Narrow" panose="020B0606020202030204" pitchFamily="34" charset="0"/>
              </a:rPr>
              <a:t>;    // if input &gt; 0, add it to the sum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</a:t>
            </a:r>
            <a:r>
              <a:rPr lang="en-IN" dirty="0" err="1">
                <a:latin typeface="Arial Narrow" panose="020B0606020202030204" pitchFamily="34" charset="0"/>
              </a:rPr>
              <a:t>printf</a:t>
            </a:r>
            <a:r>
              <a:rPr lang="en-IN" dirty="0">
                <a:latin typeface="Arial Narrow" panose="020B0606020202030204" pitchFamily="34" charset="0"/>
              </a:rPr>
              <a:t>(“Sum = %d”, sum);   // print the sum of inputs that were &gt; 0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    return 0;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2D2234-714B-4C3C-BF7A-D84D28E22860}"/>
              </a:ext>
            </a:extLst>
          </p:cNvPr>
          <p:cNvGrpSpPr/>
          <p:nvPr/>
        </p:nvGrpSpPr>
        <p:grpSpPr>
          <a:xfrm>
            <a:off x="10052286" y="4098834"/>
            <a:ext cx="1858617" cy="904461"/>
            <a:chOff x="3286682" y="2292350"/>
            <a:chExt cx="1858617" cy="904461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40F476F7-788D-4DD6-8FB0-8EBD18D3419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0AA19C-B9FB-4CCB-8D5D-EC54273B91F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92E96A-FA7C-4574-A45A-032CF2F55773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4">
            <a:extLst>
              <a:ext uri="{FF2B5EF4-FFF2-40B4-BE49-F238E27FC236}">
                <a16:creationId xmlns:a16="http://schemas.microsoft.com/office/drawing/2014/main" id="{61114C8A-3376-47C1-BB78-B7C8400EA8AA}"/>
              </a:ext>
            </a:extLst>
          </p:cNvPr>
          <p:cNvSpPr/>
          <p:nvPr/>
        </p:nvSpPr>
        <p:spPr>
          <a:xfrm>
            <a:off x="9771190" y="2801644"/>
            <a:ext cx="2420810" cy="851663"/>
          </a:xfrm>
          <a:prstGeom prst="wedgeRectCallout">
            <a:avLst>
              <a:gd name="adj1" fmla="val 8939"/>
              <a:gd name="adj2" fmla="val 998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break;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exit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4">
            <a:extLst>
              <a:ext uri="{FF2B5EF4-FFF2-40B4-BE49-F238E27FC236}">
                <a16:creationId xmlns:a16="http://schemas.microsoft.com/office/drawing/2014/main" id="{33552C9C-ABF7-47BC-9C76-67A13473BA79}"/>
              </a:ext>
            </a:extLst>
          </p:cNvPr>
          <p:cNvSpPr/>
          <p:nvPr/>
        </p:nvSpPr>
        <p:spPr>
          <a:xfrm>
            <a:off x="8984499" y="5454841"/>
            <a:ext cx="3164224" cy="1319944"/>
          </a:xfrm>
          <a:prstGeom prst="wedgeRectCallout">
            <a:avLst>
              <a:gd name="adj1" fmla="val 20028"/>
              <a:gd name="adj2" fmla="val -95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continue; to skip the current iteration and go to next one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8A7ED-A149-4DA7-B710-D32989B9C71E}"/>
              </a:ext>
            </a:extLst>
          </p:cNvPr>
          <p:cNvSpPr txBox="1"/>
          <p:nvPr/>
        </p:nvSpPr>
        <p:spPr>
          <a:xfrm>
            <a:off x="78174" y="939369"/>
            <a:ext cx="1220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Program to read 10 numbers and compute sum of those that are &gt; 0. Stop reading if user enters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37622D-A30F-4245-A4BE-B28FD84CAE5C}"/>
              </a:ext>
            </a:extLst>
          </p:cNvPr>
          <p:cNvSpPr/>
          <p:nvPr/>
        </p:nvSpPr>
        <p:spPr>
          <a:xfrm>
            <a:off x="9388305" y="998506"/>
            <a:ext cx="2465377" cy="11786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For nested loops, break</a:t>
            </a:r>
          </a:p>
          <a:p>
            <a:r>
              <a:rPr lang="en-IN" b="1" dirty="0">
                <a:solidFill>
                  <a:schemeClr val="bg1"/>
                </a:solidFill>
              </a:rPr>
              <a:t>and continue only break from and skip the loop in </a:t>
            </a:r>
          </a:p>
          <a:p>
            <a:r>
              <a:rPr lang="en-IN" b="1" dirty="0">
                <a:solidFill>
                  <a:schemeClr val="bg1"/>
                </a:solidFill>
              </a:rPr>
              <a:t>which they are used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8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Bitwise AND, OR, XOR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2D89A7-472D-4F55-8B58-7AAB45179E30}"/>
              </a:ext>
            </a:extLst>
          </p:cNvPr>
          <p:cNvSpPr txBox="1">
            <a:spLocks/>
          </p:cNvSpPr>
          <p:nvPr/>
        </p:nvSpPr>
        <p:spPr>
          <a:xfrm>
            <a:off x="304799" y="1196128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Bitwise AND (&amp;), OR (|), XOR (^): Each takes two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integer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operands. E.g.,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		2 &amp; 3                  2 | 3              2 ^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They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operate on the binary bitwise representation on the int operands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Assuming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we are using 4 bits for integers, 2 is 0010 and 3 is 0011</a:t>
            </a: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2 &amp; 3 = 0010 &amp; 0011 =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0010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(result bit is 1 only if both bits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	2 | 3 = 0010 | 0011 = </a:t>
            </a:r>
            <a:r>
              <a:rPr lang="en-IN" sz="2800" dirty="0">
                <a:solidFill>
                  <a:srgbClr val="0000FF"/>
                </a:solidFill>
                <a:latin typeface="Garamond" panose="02020404030301010803" pitchFamily="18" charset="0"/>
                <a:sym typeface="Verdana"/>
              </a:rPr>
              <a:t>0011</a:t>
            </a: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       (result bit is 1 if at least one bit is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2 ^ 3 = 0010 ^ 0011 =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0001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     (result bit is 1 if both bits are different)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baseline="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Can print the result as signed or unsigned int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  <p:sp>
        <p:nvSpPr>
          <p:cNvPr id="7" name="Rectangular Callout 14">
            <a:extLst>
              <a:ext uri="{FF2B5EF4-FFF2-40B4-BE49-F238E27FC236}">
                <a16:creationId xmlns:a16="http://schemas.microsoft.com/office/drawing/2014/main" id="{D933A45E-A047-49BB-9760-AF40609BA530}"/>
              </a:ext>
            </a:extLst>
          </p:cNvPr>
          <p:cNvSpPr/>
          <p:nvPr/>
        </p:nvSpPr>
        <p:spPr>
          <a:xfrm>
            <a:off x="8466280" y="323097"/>
            <a:ext cx="3309408" cy="1022483"/>
          </a:xfrm>
          <a:prstGeom prst="wedgeRectCallout">
            <a:avLst>
              <a:gd name="adj1" fmla="val -66234"/>
              <a:gd name="adj2" fmla="val 12371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 symbol. In C it does not mean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 the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power”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Right-shift and Left-shift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8ABEE-2656-4E53-A45E-F4A702D809C6}"/>
              </a:ext>
            </a:extLst>
          </p:cNvPr>
          <p:cNvSpPr txBox="1">
            <a:spLocks/>
          </p:cNvSpPr>
          <p:nvPr/>
        </p:nvSpPr>
        <p:spPr>
          <a:xfrm>
            <a:off x="304799" y="1196128"/>
            <a:ext cx="11787963" cy="531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Right-shift operator &gt;&gt; shifts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all bits of an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unsigned int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towards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Left-shift operator &gt;&gt; shifts all bits of an </a:t>
            </a:r>
            <a:r>
              <a:rPr lang="en-IN" sz="2800" dirty="0">
                <a:solidFill>
                  <a:srgbClr val="FF0000"/>
                </a:solidFill>
                <a:latin typeface="Garamond" panose="02020404030301010803" pitchFamily="18" charset="0"/>
                <a:sym typeface="Verdana"/>
              </a:rPr>
              <a:t>unsigned int </a:t>
            </a: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toward left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Shift amount of a non-negative integer k (k &gt;= 0)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Right-shift by k means integer division by 2</a:t>
            </a:r>
            <a:r>
              <a:rPr lang="en-IN" sz="2800" baseline="300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k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Left-shift by k means integer multiplication by 2</a:t>
            </a:r>
            <a:r>
              <a:rPr lang="en-IN" sz="2800" baseline="300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k </a:t>
            </a: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(note: result may overflow)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Can print the result as signed or unsigned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74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2616"/>
            <a:ext cx="117348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Recap: Bitwise Complement of a Binary Sequence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2D89A7-472D-4F55-8B58-7AAB45179E30}"/>
              </a:ext>
            </a:extLst>
          </p:cNvPr>
          <p:cNvSpPr txBox="1">
            <a:spLocks/>
          </p:cNvSpPr>
          <p:nvPr/>
        </p:nvSpPr>
        <p:spPr>
          <a:xfrm>
            <a:off x="457200" y="1217393"/>
            <a:ext cx="11582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Bitwise Complement (~)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is also known as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One’s Complement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Takes an int and flips each bit of its binary sequence representation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For simplicity, assuming 4 bits for each unsigned integer</a:t>
            </a: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	                     ~2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= ~0010 =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1101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		                     ~3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= ~0011 =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1100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800" b="0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Can print the result as signed or unsigned int</a:t>
            </a:r>
          </a:p>
        </p:txBody>
      </p:sp>
    </p:spTree>
    <p:extLst>
      <p:ext uri="{BB962C8B-B14F-4D97-AF65-F5344CB8AC3E}">
        <p14:creationId xmlns:p14="http://schemas.microsoft.com/office/powerpoint/2010/main" val="28203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Recap: Two’s Complement of a Binary Sequence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4483A-268E-4E4D-A7AA-A43EF1C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2D89A7-472D-4F55-8B58-7AAB45179E30}"/>
              </a:ext>
            </a:extLst>
          </p:cNvPr>
          <p:cNvSpPr txBox="1">
            <a:spLocks/>
          </p:cNvSpPr>
          <p:nvPr/>
        </p:nvSpPr>
        <p:spPr>
          <a:xfrm>
            <a:off x="152399" y="1217393"/>
            <a:ext cx="11961043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Two’s Complement of an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N-bit sequence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b =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2</a:t>
            </a:r>
            <a:r>
              <a:rPr kumimoji="0" lang="en-I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N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– b (binary sequence subtraction)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baseline="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Two’s Complement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of an N-bit sequence is also = its 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One’s Complement plus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Example: Assuming N = 4 bits representation, consider b  = 0010 (2)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On today’s computers, Two’s Complement of an integer is used to store its negative (note that One’s Complement of x is –(x + 1) on these computers)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E3425-FA83-48F9-A2E1-5EF00DDA9FF6}"/>
              </a:ext>
            </a:extLst>
          </p:cNvPr>
          <p:cNvSpPr txBox="1"/>
          <p:nvPr/>
        </p:nvSpPr>
        <p:spPr>
          <a:xfrm>
            <a:off x="5653937" y="3857076"/>
            <a:ext cx="114221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1101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0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      1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97279-705F-4F8E-995F-1047C05D2452}"/>
              </a:ext>
            </a:extLst>
          </p:cNvPr>
          <p:cNvCxnSpPr>
            <a:cxnSpLocks/>
          </p:cNvCxnSpPr>
          <p:nvPr/>
        </p:nvCxnSpPr>
        <p:spPr>
          <a:xfrm>
            <a:off x="5453215" y="4672974"/>
            <a:ext cx="175511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1D8BC-929F-4442-BB90-E5750AACC7C7}"/>
              </a:ext>
            </a:extLst>
          </p:cNvPr>
          <p:cNvSpPr txBox="1"/>
          <p:nvPr/>
        </p:nvSpPr>
        <p:spPr>
          <a:xfrm>
            <a:off x="5653937" y="4790330"/>
            <a:ext cx="1142214" cy="490193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C777-3B33-475B-8A73-4A947478329B}"/>
              </a:ext>
            </a:extLst>
          </p:cNvPr>
          <p:cNvSpPr txBox="1"/>
          <p:nvPr/>
        </p:nvSpPr>
        <p:spPr>
          <a:xfrm>
            <a:off x="6568337" y="3857076"/>
            <a:ext cx="5404624" cy="4901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(One’s Complement of b = 0010)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A9CEF-1056-4790-B1E4-4118914FFB00}"/>
              </a:ext>
            </a:extLst>
          </p:cNvPr>
          <p:cNvSpPr txBox="1"/>
          <p:nvPr/>
        </p:nvSpPr>
        <p:spPr>
          <a:xfrm>
            <a:off x="6568335" y="4786877"/>
            <a:ext cx="4494569" cy="49019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Two’s Complement of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3D7EF-A9E7-4653-81C8-56125EE36707}"/>
              </a:ext>
            </a:extLst>
          </p:cNvPr>
          <p:cNvSpPr/>
          <p:nvPr/>
        </p:nvSpPr>
        <p:spPr>
          <a:xfrm>
            <a:off x="5304532" y="3698414"/>
            <a:ext cx="6668429" cy="1770925"/>
          </a:xfrm>
          <a:prstGeom prst="rect">
            <a:avLst/>
          </a:prstGeom>
          <a:solidFill>
            <a:srgbClr val="FFC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7EC37-3BB7-489E-A39B-32183AE8A827}"/>
              </a:ext>
            </a:extLst>
          </p:cNvPr>
          <p:cNvSpPr/>
          <p:nvPr/>
        </p:nvSpPr>
        <p:spPr>
          <a:xfrm>
            <a:off x="152400" y="3698415"/>
            <a:ext cx="5045703" cy="1770925"/>
          </a:xfrm>
          <a:prstGeom prst="rect">
            <a:avLst/>
          </a:prstGeom>
          <a:solidFill>
            <a:srgbClr val="FFC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7FDF1-74B5-4DBF-9929-B2A47241D28D}"/>
              </a:ext>
            </a:extLst>
          </p:cNvPr>
          <p:cNvSpPr txBox="1"/>
          <p:nvPr/>
        </p:nvSpPr>
        <p:spPr>
          <a:xfrm>
            <a:off x="5416441" y="4248768"/>
            <a:ext cx="377072" cy="438421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2BE22-2AB4-4EED-A811-071C8C80D499}"/>
              </a:ext>
            </a:extLst>
          </p:cNvPr>
          <p:cNvSpPr txBox="1"/>
          <p:nvPr/>
        </p:nvSpPr>
        <p:spPr>
          <a:xfrm>
            <a:off x="621940" y="3857076"/>
            <a:ext cx="291311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 10000   (2</a:t>
            </a:r>
            <a:r>
              <a:rPr kumimoji="0" lang="en-IN" sz="3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4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0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-   0010   (b)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858DB4-DF5B-4025-B589-464519A17C2B}"/>
              </a:ext>
            </a:extLst>
          </p:cNvPr>
          <p:cNvCxnSpPr>
            <a:cxnSpLocks/>
          </p:cNvCxnSpPr>
          <p:nvPr/>
        </p:nvCxnSpPr>
        <p:spPr>
          <a:xfrm>
            <a:off x="486631" y="4681251"/>
            <a:ext cx="175511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75555D-7D66-4AC1-9DF0-49601DBE5098}"/>
              </a:ext>
            </a:extLst>
          </p:cNvPr>
          <p:cNvSpPr txBox="1"/>
          <p:nvPr/>
        </p:nvSpPr>
        <p:spPr>
          <a:xfrm>
            <a:off x="929984" y="4659654"/>
            <a:ext cx="914400" cy="509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1110    </a:t>
            </a:r>
            <a:r>
              <a:rPr lang="en-IN" sz="24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Two’s Complement of b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1E5E39-C023-4A94-9828-818368E45A26}"/>
              </a:ext>
            </a:extLst>
          </p:cNvPr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2" name="Rounded Rectangle 22">
              <a:extLst>
                <a:ext uri="{FF2B5EF4-FFF2-40B4-BE49-F238E27FC236}">
                  <a16:creationId xmlns:a16="http://schemas.microsoft.com/office/drawing/2014/main" id="{466A5CDF-B45F-4FA0-A3F9-5B934C9B8BB1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935A5D-419F-4864-94F4-CFC9E95EA74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025A88-8917-4404-813B-43E94457B6F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0424F6D1-83F8-4205-BFEF-31C520475D19}"/>
              </a:ext>
            </a:extLst>
          </p:cNvPr>
          <p:cNvSpPr/>
          <p:nvPr/>
        </p:nvSpPr>
        <p:spPr>
          <a:xfrm>
            <a:off x="8295589" y="1370206"/>
            <a:ext cx="3439212" cy="800028"/>
          </a:xfrm>
          <a:prstGeom prst="wedgeRectCallout">
            <a:avLst>
              <a:gd name="adj1" fmla="val 38539"/>
              <a:gd name="adj2" fmla="val -9752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Number: 00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two’s complement: </a:t>
            </a:r>
            <a:r>
              <a:rPr lang="en-US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DB4BE-5CB6-411B-A509-DE656DBBA6F4}"/>
              </a:ext>
            </a:extLst>
          </p:cNvPr>
          <p:cNvSpPr txBox="1"/>
          <p:nvPr/>
        </p:nvSpPr>
        <p:spPr>
          <a:xfrm>
            <a:off x="3669039" y="3779484"/>
            <a:ext cx="1558220" cy="438418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Method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CCA10-B229-47B7-B9C0-8F15F586FB1F}"/>
              </a:ext>
            </a:extLst>
          </p:cNvPr>
          <p:cNvSpPr txBox="1"/>
          <p:nvPr/>
        </p:nvSpPr>
        <p:spPr>
          <a:xfrm>
            <a:off x="10448534" y="4976077"/>
            <a:ext cx="1558220" cy="438418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Method 2</a:t>
            </a:r>
          </a:p>
        </p:txBody>
      </p:sp>
      <p:sp>
        <p:nvSpPr>
          <p:cNvPr id="25" name="Rectangular Callout 25">
            <a:extLst>
              <a:ext uri="{FF2B5EF4-FFF2-40B4-BE49-F238E27FC236}">
                <a16:creationId xmlns:a16="http://schemas.microsoft.com/office/drawing/2014/main" id="{66CAFE00-84C3-402C-B914-A384721F9573}"/>
              </a:ext>
            </a:extLst>
          </p:cNvPr>
          <p:cNvSpPr/>
          <p:nvPr/>
        </p:nvSpPr>
        <p:spPr>
          <a:xfrm>
            <a:off x="4323300" y="198056"/>
            <a:ext cx="5206223" cy="1063552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shortcut to get two’s complement: Starting at 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rightmost bit, go left, copy all bits up to the first 1 you see. Flip all the bits after that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6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1" grpId="0"/>
      <p:bldP spid="12" grpId="0" animBg="1"/>
      <p:bldP spid="15" grpId="0" animBg="1"/>
      <p:bldP spid="13" grpId="0"/>
      <p:bldP spid="16" grpId="0"/>
      <p:bldP spid="18" grpId="0"/>
      <p:bldP spid="26" grpId="0" animBg="1"/>
      <p:bldP spid="27" grpId="0"/>
      <p:bldP spid="28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5182"/>
            <a:ext cx="109728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Binary Representation of Signed Integers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2D89A7-472D-4F55-8B58-7AAB45179E30}"/>
              </a:ext>
            </a:extLst>
          </p:cNvPr>
          <p:cNvSpPr txBox="1">
            <a:spLocks/>
          </p:cNvSpPr>
          <p:nvPr/>
        </p:nvSpPr>
        <p:spPr>
          <a:xfrm>
            <a:off x="152399" y="1217393"/>
            <a:ext cx="11961043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A signed integer has two things: sign (positive/negative) and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its absolute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800" baseline="0" dirty="0">
              <a:solidFill>
                <a:prstClr val="black"/>
              </a:solidFill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Two’s </a:t>
            </a:r>
            <a:r>
              <a:rPr lang="en-IN" sz="2800" dirty="0">
                <a:solidFill>
                  <a:prstClr val="black"/>
                </a:solidFill>
                <a:latin typeface="Garamond" panose="02020404030301010803" pitchFamily="18" charset="0"/>
                <a:sym typeface="Verdana"/>
              </a:rPr>
              <a:t>Complement based scheme for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N-bit binary representation of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a signed int</a:t>
            </a:r>
            <a:endParaRPr lang="en-IN" sz="2400" dirty="0">
              <a:solidFill>
                <a:srgbClr val="FF0000"/>
              </a:solidFill>
              <a:latin typeface="Garamond" panose="02020404030301010803" pitchFamily="18" charset="0"/>
              <a:sym typeface="Verdan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noProof="0" dirty="0">
                <a:solidFill>
                  <a:srgbClr val="333333"/>
                </a:solidFill>
                <a:latin typeface="Garamond" panose="02020404030301010803" pitchFamily="18" charset="0"/>
                <a:sym typeface="Verdana"/>
              </a:rPr>
              <a:t>Use left-most bit for the sign (0 for positive, 1 for negative)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noProof="0" dirty="0">
              <a:solidFill>
                <a:srgbClr val="333333"/>
              </a:solidFill>
              <a:latin typeface="Garamond" panose="02020404030301010803" pitchFamily="18" charset="0"/>
              <a:sym typeface="Verdan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333333"/>
                </a:solidFill>
                <a:latin typeface="Garamond" panose="02020404030301010803" pitchFamily="18" charset="0"/>
                <a:sym typeface="Verdana"/>
              </a:rPr>
              <a:t>For the remaining N-1 bits (assume N=8 for example below)):</a:t>
            </a:r>
            <a:endParaRPr lang="en-IN" noProof="0" dirty="0">
              <a:solidFill>
                <a:srgbClr val="333333"/>
              </a:solidFill>
              <a:latin typeface="Garamond" panose="02020404030301010803" pitchFamily="18" charset="0"/>
              <a:sym typeface="Verdana"/>
            </a:endParaRPr>
          </a:p>
          <a:p>
            <a:pPr lvl="2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333333"/>
                </a:solidFill>
                <a:latin typeface="Garamond" panose="02020404030301010803" pitchFamily="18" charset="0"/>
                <a:sym typeface="Verdana"/>
              </a:rPr>
              <a:t>If positive int, use the standard binary representation of the magnitude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IN" sz="2800" dirty="0">
              <a:solidFill>
                <a:srgbClr val="333333"/>
              </a:solidFill>
              <a:latin typeface="Garamond" panose="02020404030301010803" pitchFamily="18" charset="0"/>
              <a:sym typeface="Verdana"/>
            </a:endParaRPr>
          </a:p>
          <a:p>
            <a:pPr lvl="2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800" noProof="0" dirty="0">
              <a:solidFill>
                <a:srgbClr val="333333"/>
              </a:solidFill>
              <a:latin typeface="Garamond" panose="02020404030301010803" pitchFamily="18" charset="0"/>
              <a:sym typeface="Verdana"/>
            </a:endParaRPr>
          </a:p>
          <a:p>
            <a:pPr lvl="2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800" noProof="0" dirty="0">
                <a:solidFill>
                  <a:srgbClr val="333333"/>
                </a:solidFill>
                <a:latin typeface="Garamond" panose="02020404030301010803" pitchFamily="18" charset="0"/>
                <a:sym typeface="Verdana"/>
              </a:rPr>
              <a:t>If negative int, use two’s complement of the magnitude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6410FB0-F50C-4F95-8791-69445962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33568"/>
              </p:ext>
            </p:extLst>
          </p:nvPr>
        </p:nvGraphicFramePr>
        <p:xfrm>
          <a:off x="1159497" y="4803215"/>
          <a:ext cx="108801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77">
                  <a:extLst>
                    <a:ext uri="{9D8B030D-6E8A-4147-A177-3AD203B41FA5}">
                      <a16:colId xmlns:a16="http://schemas.microsoft.com/office/drawing/2014/main" val="525159984"/>
                    </a:ext>
                  </a:extLst>
                </a:gridCol>
                <a:gridCol w="6202837">
                  <a:extLst>
                    <a:ext uri="{9D8B030D-6E8A-4147-A177-3AD203B41FA5}">
                      <a16:colId xmlns:a16="http://schemas.microsoft.com/office/drawing/2014/main" val="2438250119"/>
                    </a:ext>
                  </a:extLst>
                </a:gridCol>
                <a:gridCol w="1660689">
                  <a:extLst>
                    <a:ext uri="{9D8B030D-6E8A-4147-A177-3AD203B41FA5}">
                      <a16:colId xmlns:a16="http://schemas.microsoft.com/office/drawing/2014/main" val="4237629314"/>
                    </a:ext>
                  </a:extLst>
                </a:gridCol>
              </a:tblGrid>
              <a:tr h="422951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Positive </a:t>
                      </a:r>
                      <a:r>
                        <a:rPr lang="en-GB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⇒ Sign bit = 0</a:t>
                      </a:r>
                      <a:endParaRPr lang="en-IN" sz="2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 Standard binary representation of 127 = 111 1111</a:t>
                      </a:r>
                      <a:endParaRPr lang="en-IN" sz="2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0111 1111</a:t>
                      </a: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05762"/>
                  </a:ext>
                </a:extLst>
              </a:tr>
            </a:tbl>
          </a:graphicData>
        </a:graphic>
      </p:graphicFrame>
      <p:sp>
        <p:nvSpPr>
          <p:cNvPr id="34" name="Rectangular Callout 23">
            <a:extLst>
              <a:ext uri="{FF2B5EF4-FFF2-40B4-BE49-F238E27FC236}">
                <a16:creationId xmlns:a16="http://schemas.microsoft.com/office/drawing/2014/main" id="{8F2494C0-3BEA-41AC-9A40-1C70A6557396}"/>
              </a:ext>
            </a:extLst>
          </p:cNvPr>
          <p:cNvSpPr/>
          <p:nvPr/>
        </p:nvSpPr>
        <p:spPr>
          <a:xfrm>
            <a:off x="152399" y="4803215"/>
            <a:ext cx="720585" cy="422951"/>
          </a:xfrm>
          <a:prstGeom prst="wedgeRectCallout">
            <a:avLst>
              <a:gd name="adj1" fmla="val 84068"/>
              <a:gd name="adj2" fmla="val -73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9A70A4-3D40-4B2F-A9FC-BA9DA0C0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2491"/>
              </p:ext>
            </p:extLst>
          </p:nvPr>
        </p:nvGraphicFramePr>
        <p:xfrm>
          <a:off x="1159497" y="5961158"/>
          <a:ext cx="107831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233">
                  <a:extLst>
                    <a:ext uri="{9D8B030D-6E8A-4147-A177-3AD203B41FA5}">
                      <a16:colId xmlns:a16="http://schemas.microsoft.com/office/drawing/2014/main" val="525159984"/>
                    </a:ext>
                  </a:extLst>
                </a:gridCol>
                <a:gridCol w="6128035">
                  <a:extLst>
                    <a:ext uri="{9D8B030D-6E8A-4147-A177-3AD203B41FA5}">
                      <a16:colId xmlns:a16="http://schemas.microsoft.com/office/drawing/2014/main" val="2438250119"/>
                    </a:ext>
                  </a:extLst>
                </a:gridCol>
                <a:gridCol w="1544928">
                  <a:extLst>
                    <a:ext uri="{9D8B030D-6E8A-4147-A177-3AD203B41FA5}">
                      <a16:colId xmlns:a16="http://schemas.microsoft.com/office/drawing/2014/main" val="42376293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Negative </a:t>
                      </a:r>
                      <a:r>
                        <a:rPr lang="en-GB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⇒ Sign bit = 1</a:t>
                      </a:r>
                      <a:endParaRPr lang="en-IN" sz="2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 Two’s complement of 127 (111 1111)= 000 0001</a:t>
                      </a:r>
                      <a:endParaRPr lang="en-IN" sz="24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1000 0001</a:t>
                      </a:r>
                    </a:p>
                  </a:txBody>
                  <a:tcPr>
                    <a:solidFill>
                      <a:schemeClr val="accent1"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05762"/>
                  </a:ext>
                </a:extLst>
              </a:tr>
            </a:tbl>
          </a:graphicData>
        </a:graphic>
      </p:graphicFrame>
      <p:sp>
        <p:nvSpPr>
          <p:cNvPr id="19" name="Rectangular Callout 23">
            <a:extLst>
              <a:ext uri="{FF2B5EF4-FFF2-40B4-BE49-F238E27FC236}">
                <a16:creationId xmlns:a16="http://schemas.microsoft.com/office/drawing/2014/main" id="{348AC104-41BC-4E09-82D5-FD734BF81110}"/>
              </a:ext>
            </a:extLst>
          </p:cNvPr>
          <p:cNvSpPr/>
          <p:nvPr/>
        </p:nvSpPr>
        <p:spPr>
          <a:xfrm>
            <a:off x="249307" y="5978282"/>
            <a:ext cx="720585" cy="422951"/>
          </a:xfrm>
          <a:prstGeom prst="wedgeRectCallout">
            <a:avLst>
              <a:gd name="adj1" fmla="val 84068"/>
              <a:gd name="adj2" fmla="val -73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9DD65-391F-4C72-9BE8-0579364B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4" name="Rectangular Callout 25">
            <a:extLst>
              <a:ext uri="{FF2B5EF4-FFF2-40B4-BE49-F238E27FC236}">
                <a16:creationId xmlns:a16="http://schemas.microsoft.com/office/drawing/2014/main" id="{5AFC09E3-B47A-462A-AE73-96F3456FF4D0}"/>
              </a:ext>
            </a:extLst>
          </p:cNvPr>
          <p:cNvSpPr/>
          <p:nvPr/>
        </p:nvSpPr>
        <p:spPr>
          <a:xfrm>
            <a:off x="1495720" y="1826185"/>
            <a:ext cx="9569778" cy="457200"/>
          </a:xfrm>
          <a:prstGeom prst="wedgeRectCallout">
            <a:avLst>
              <a:gd name="adj1" fmla="val -40380"/>
              <a:gd name="adj2" fmla="val 11721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schemes: Signed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Magnitude and One’s Complement not used nowadays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2817A6-397A-4E37-8B2A-B207BA7D457E}"/>
              </a:ext>
            </a:extLst>
          </p:cNvPr>
          <p:cNvCxnSpPr>
            <a:cxnSpLocks/>
          </p:cNvCxnSpPr>
          <p:nvPr/>
        </p:nvCxnSpPr>
        <p:spPr>
          <a:xfrm>
            <a:off x="10526751" y="3807164"/>
            <a:ext cx="473936" cy="996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10B31C-443D-4050-BBA2-B22618CF4C6C}"/>
              </a:ext>
            </a:extLst>
          </p:cNvPr>
          <p:cNvCxnSpPr>
            <a:cxnSpLocks/>
          </p:cNvCxnSpPr>
          <p:nvPr/>
        </p:nvCxnSpPr>
        <p:spPr>
          <a:xfrm>
            <a:off x="10439990" y="3810242"/>
            <a:ext cx="386498" cy="210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4378B-9D04-4075-9C5E-C6116E0267CF}"/>
              </a:ext>
            </a:extLst>
          </p:cNvPr>
          <p:cNvSpPr/>
          <p:nvPr/>
        </p:nvSpPr>
        <p:spPr>
          <a:xfrm>
            <a:off x="8509766" y="3132607"/>
            <a:ext cx="3432927" cy="7428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D6C367-E607-4B90-99F0-0D56E1A0EDC2}"/>
              </a:ext>
            </a:extLst>
          </p:cNvPr>
          <p:cNvSpPr txBox="1"/>
          <p:nvPr/>
        </p:nvSpPr>
        <p:spPr>
          <a:xfrm>
            <a:off x="8521016" y="3088344"/>
            <a:ext cx="33630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000" dirty="0">
                <a:solidFill>
                  <a:schemeClr val="bg1"/>
                </a:solidFill>
                <a:latin typeface="Garamond" panose="02020404030301010803" pitchFamily="18" charset="0"/>
                <a:sym typeface="Verdana"/>
              </a:rPr>
              <a:t>Adding both gives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8 </a:t>
            </a:r>
            <a:r>
              <a:rPr lang="en-IN" sz="3000" dirty="0">
                <a:solidFill>
                  <a:schemeClr val="bg1"/>
                </a:solidFill>
                <a:latin typeface="Garamond" panose="02020404030301010803" pitchFamily="18" charset="0"/>
                <a:sym typeface="Verdana"/>
              </a:rPr>
              <a:t>zero</a:t>
            </a:r>
            <a:r>
              <a:rPr kumimoji="0" lang="en-IN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  <a:sym typeface="Verdana"/>
              </a:rPr>
              <a:t> bits +1 </a:t>
            </a:r>
            <a:r>
              <a:rPr lang="en-IN" sz="3000" dirty="0">
                <a:solidFill>
                  <a:schemeClr val="bg1"/>
                </a:solidFill>
                <a:latin typeface="Garamond" panose="02020404030301010803" pitchFamily="18" charset="0"/>
                <a:sym typeface="Verdana"/>
              </a:rPr>
              <a:t>carry bit)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070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24" grpId="0" animBg="1"/>
      <p:bldP spid="13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IEEE 754 Floating Point Representation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Verdana"/>
                <a:cs typeface="Verdana"/>
                <a:sym typeface="Verdana"/>
              </a:rPr>
              <a:t>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68E2-0C12-49A8-AE32-BC69127CF5CF}"/>
              </a:ext>
            </a:extLst>
          </p:cNvPr>
          <p:cNvSpPr/>
          <p:nvPr/>
        </p:nvSpPr>
        <p:spPr>
          <a:xfrm>
            <a:off x="3352187" y="2142843"/>
            <a:ext cx="245327" cy="327102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547FD-DE5C-4BB4-BC4C-121F162B6AC1}"/>
              </a:ext>
            </a:extLst>
          </p:cNvPr>
          <p:cNvSpPr/>
          <p:nvPr/>
        </p:nvSpPr>
        <p:spPr>
          <a:xfrm>
            <a:off x="3597514" y="2142843"/>
            <a:ext cx="1672683" cy="32710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exponent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37D85-714D-4782-894A-A671928AE3BB}"/>
              </a:ext>
            </a:extLst>
          </p:cNvPr>
          <p:cNvSpPr/>
          <p:nvPr/>
        </p:nvSpPr>
        <p:spPr>
          <a:xfrm>
            <a:off x="5270197" y="2142843"/>
            <a:ext cx="4207727" cy="32710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mantissa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8F883-F30C-4FB2-A1E7-EF344A638215}"/>
              </a:ext>
            </a:extLst>
          </p:cNvPr>
          <p:cNvSpPr txBox="1"/>
          <p:nvPr/>
        </p:nvSpPr>
        <p:spPr>
          <a:xfrm>
            <a:off x="4169596" y="155786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(8 bits)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99BC4-355D-4ACE-B848-CAC5C2636C1D}"/>
              </a:ext>
            </a:extLst>
          </p:cNvPr>
          <p:cNvSpPr txBox="1"/>
          <p:nvPr/>
        </p:nvSpPr>
        <p:spPr>
          <a:xfrm>
            <a:off x="3121807" y="154710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(1 bit)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4EA15-6F62-4F0B-84E0-D947000D913B}"/>
              </a:ext>
            </a:extLst>
          </p:cNvPr>
          <p:cNvSpPr txBox="1"/>
          <p:nvPr/>
        </p:nvSpPr>
        <p:spPr>
          <a:xfrm>
            <a:off x="6868000" y="1557861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(23 bits)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D80CD-DE2B-4173-ABC2-685C9BDFB29B}"/>
              </a:ext>
            </a:extLst>
          </p:cNvPr>
          <p:cNvSpPr txBox="1"/>
          <p:nvPr/>
        </p:nvSpPr>
        <p:spPr>
          <a:xfrm>
            <a:off x="3303312" y="2922284"/>
            <a:ext cx="626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Number = (-1)</a:t>
            </a:r>
            <a:r>
              <a:rPr lang="en-IN" sz="4000" baseline="30000" dirty="0"/>
              <a:t>s</a:t>
            </a:r>
            <a:r>
              <a:rPr lang="en-IN" sz="4000" dirty="0"/>
              <a:t> x (1.m) x 2</a:t>
            </a:r>
            <a:r>
              <a:rPr lang="en-IN" sz="4000" baseline="30000" dirty="0"/>
              <a:t>e-127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672CE-74E3-46A5-A969-94F1628BA62E}"/>
              </a:ext>
            </a:extLst>
          </p:cNvPr>
          <p:cNvSpPr txBox="1"/>
          <p:nvPr/>
        </p:nvSpPr>
        <p:spPr>
          <a:xfrm>
            <a:off x="412596" y="4082509"/>
            <a:ext cx="109218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- e is decimal representation (0-255) of 8 exponent bits</a:t>
            </a:r>
            <a:endParaRPr lang="en-IN" sz="3600" baseline="30000" dirty="0"/>
          </a:p>
          <a:p>
            <a:r>
              <a:rPr lang="en-IN" sz="3600" dirty="0"/>
              <a:t>- m is calculated by reading mantissa bits from left to right</a:t>
            </a:r>
          </a:p>
          <a:p>
            <a:r>
              <a:rPr lang="en-IN" sz="3600" dirty="0"/>
              <a:t>(example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2680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850663" cy="1075433"/>
          </a:xfrm>
        </p:spPr>
        <p:txBody>
          <a:bodyPr>
            <a:normAutofit/>
          </a:bodyPr>
          <a:lstStyle/>
          <a:p>
            <a:r>
              <a:rPr lang="en-GB" dirty="0"/>
              <a:t>Float in IEEE 754 Format: An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D4174-12C8-4F9E-856E-DAB45A2A4906}"/>
              </a:ext>
            </a:extLst>
          </p:cNvPr>
          <p:cNvSpPr/>
          <p:nvPr/>
        </p:nvSpPr>
        <p:spPr>
          <a:xfrm>
            <a:off x="3003395" y="1423855"/>
            <a:ext cx="245327" cy="327102"/>
          </a:xfrm>
          <a:prstGeom prst="rect">
            <a:avLst/>
          </a:prstGeom>
          <a:solidFill>
            <a:srgbClr val="92D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A03CA-DADA-48E1-B5AE-9E73AD46EFA8}"/>
              </a:ext>
            </a:extLst>
          </p:cNvPr>
          <p:cNvSpPr/>
          <p:nvPr/>
        </p:nvSpPr>
        <p:spPr>
          <a:xfrm>
            <a:off x="3248722" y="1423855"/>
            <a:ext cx="1672683" cy="32710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0110 1000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426AD-B5BF-45DA-9434-23CE6AD9E5E8}"/>
              </a:ext>
            </a:extLst>
          </p:cNvPr>
          <p:cNvSpPr/>
          <p:nvPr/>
        </p:nvSpPr>
        <p:spPr>
          <a:xfrm>
            <a:off x="4921405" y="1423855"/>
            <a:ext cx="4207727" cy="327102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101 0101 0100 0011 0100 0010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6E770-43B2-431C-9E64-B7FB01413FEA}"/>
              </a:ext>
            </a:extLst>
          </p:cNvPr>
          <p:cNvSpPr txBox="1"/>
          <p:nvPr/>
        </p:nvSpPr>
        <p:spPr>
          <a:xfrm>
            <a:off x="75026" y="2334782"/>
            <a:ext cx="352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Sign (s) = 0 (positive)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6C775-6C7D-4040-83DB-41841CC2648C}"/>
              </a:ext>
            </a:extLst>
          </p:cNvPr>
          <p:cNvSpPr txBox="1"/>
          <p:nvPr/>
        </p:nvSpPr>
        <p:spPr>
          <a:xfrm>
            <a:off x="253353" y="3641089"/>
            <a:ext cx="5207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Exponent (</a:t>
            </a:r>
            <a:r>
              <a:rPr lang="en-IN" sz="2400" b="1" dirty="0">
                <a:solidFill>
                  <a:srgbClr val="0000FF"/>
                </a:solidFill>
              </a:rPr>
              <a:t>e</a:t>
            </a:r>
            <a:r>
              <a:rPr lang="en-IN" sz="2400" b="1" dirty="0"/>
              <a:t>) = 0110 1000</a:t>
            </a:r>
          </a:p>
          <a:p>
            <a:r>
              <a:rPr lang="en-IN" sz="2400" b="1" dirty="0"/>
              <a:t>                        = </a:t>
            </a:r>
            <a:r>
              <a:rPr lang="en-IN" sz="2400" b="1" dirty="0">
                <a:solidFill>
                  <a:srgbClr val="0000FF"/>
                </a:solidFill>
              </a:rPr>
              <a:t>104</a:t>
            </a:r>
            <a:r>
              <a:rPr lang="en-IN" sz="2400" b="1" dirty="0"/>
              <a:t> (read as unsigned 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FD460F-A7B5-45E0-98DB-63CFAC460EE7}"/>
              </a:ext>
            </a:extLst>
          </p:cNvPr>
          <p:cNvCxnSpPr>
            <a:cxnSpLocks/>
          </p:cNvCxnSpPr>
          <p:nvPr/>
        </p:nvCxnSpPr>
        <p:spPr>
          <a:xfrm flipH="1">
            <a:off x="1989056" y="1750957"/>
            <a:ext cx="888896" cy="65315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9E4B-3591-4A72-80B4-18F0B99DA60A}"/>
              </a:ext>
            </a:extLst>
          </p:cNvPr>
          <p:cNvCxnSpPr>
            <a:cxnSpLocks/>
          </p:cNvCxnSpPr>
          <p:nvPr/>
        </p:nvCxnSpPr>
        <p:spPr>
          <a:xfrm flipH="1">
            <a:off x="3248724" y="1851099"/>
            <a:ext cx="737769" cy="179847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A8EE6-7D31-430D-B5D1-52953292DDAA}"/>
              </a:ext>
            </a:extLst>
          </p:cNvPr>
          <p:cNvSpPr txBox="1"/>
          <p:nvPr/>
        </p:nvSpPr>
        <p:spPr>
          <a:xfrm>
            <a:off x="3849085" y="885080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(8 bits)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F78D3-2270-4FDB-95EF-DB6BE0137E6E}"/>
              </a:ext>
            </a:extLst>
          </p:cNvPr>
          <p:cNvSpPr txBox="1"/>
          <p:nvPr/>
        </p:nvSpPr>
        <p:spPr>
          <a:xfrm>
            <a:off x="2801296" y="874323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(1 bit)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C4418-5909-457C-95BA-FF304DCB8C78}"/>
              </a:ext>
            </a:extLst>
          </p:cNvPr>
          <p:cNvSpPr txBox="1"/>
          <p:nvPr/>
        </p:nvSpPr>
        <p:spPr>
          <a:xfrm>
            <a:off x="6547489" y="885080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(23 bits)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1F640-73B6-42DD-BAA3-BC59C4336E86}"/>
              </a:ext>
            </a:extLst>
          </p:cNvPr>
          <p:cNvSpPr txBox="1"/>
          <p:nvPr/>
        </p:nvSpPr>
        <p:spPr>
          <a:xfrm>
            <a:off x="4921405" y="3641089"/>
            <a:ext cx="718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Mantissa (</a:t>
            </a:r>
            <a:r>
              <a:rPr lang="en-IN" sz="2400" b="1" dirty="0">
                <a:solidFill>
                  <a:srgbClr val="FF0000"/>
                </a:solidFill>
              </a:rPr>
              <a:t>m</a:t>
            </a:r>
            <a:r>
              <a:rPr lang="en-IN" sz="2400" b="1" dirty="0"/>
              <a:t>) = 1 x 2</a:t>
            </a:r>
            <a:r>
              <a:rPr lang="en-IN" sz="2400" b="1" baseline="30000" dirty="0"/>
              <a:t>-1</a:t>
            </a:r>
            <a:r>
              <a:rPr lang="en-IN" sz="2400" b="1" dirty="0"/>
              <a:t> + 1 x 2</a:t>
            </a:r>
            <a:r>
              <a:rPr lang="en-IN" sz="2400" b="1" baseline="30000" dirty="0"/>
              <a:t>-3 </a:t>
            </a:r>
            <a:r>
              <a:rPr lang="en-IN" sz="2400" b="1" dirty="0"/>
              <a:t>+ …  + 1 x 2</a:t>
            </a:r>
            <a:r>
              <a:rPr lang="en-IN" sz="2400" b="1" baseline="30000" dirty="0"/>
              <a:t>-17</a:t>
            </a:r>
            <a:r>
              <a:rPr lang="en-IN" sz="2400" b="1" dirty="0"/>
              <a:t> + … + 1 x 2</a:t>
            </a:r>
            <a:r>
              <a:rPr lang="en-IN" sz="2400" b="1" baseline="30000" dirty="0"/>
              <a:t>-22</a:t>
            </a:r>
            <a:r>
              <a:rPr lang="en-IN" sz="2400" b="1" dirty="0"/>
              <a:t>                 </a:t>
            </a:r>
          </a:p>
          <a:p>
            <a:r>
              <a:rPr lang="en-IN" sz="2400" b="1" dirty="0"/>
              <a:t>                        = </a:t>
            </a:r>
            <a:r>
              <a:rPr lang="en-IN" sz="2400" b="1" dirty="0">
                <a:solidFill>
                  <a:srgbClr val="0000FF"/>
                </a:solidFill>
              </a:rPr>
              <a:t>0.666115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97C3E-8730-4D62-B06C-B2BED2630B1A}"/>
              </a:ext>
            </a:extLst>
          </p:cNvPr>
          <p:cNvCxnSpPr>
            <a:cxnSpLocks/>
          </p:cNvCxnSpPr>
          <p:nvPr/>
        </p:nvCxnSpPr>
        <p:spPr>
          <a:xfrm>
            <a:off x="5209282" y="1727474"/>
            <a:ext cx="2061315" cy="204794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395996-DCB6-4952-A4E1-5292426EFFA2}"/>
              </a:ext>
            </a:extLst>
          </p:cNvPr>
          <p:cNvCxnSpPr>
            <a:cxnSpLocks/>
          </p:cNvCxnSpPr>
          <p:nvPr/>
        </p:nvCxnSpPr>
        <p:spPr>
          <a:xfrm>
            <a:off x="5511943" y="1750957"/>
            <a:ext cx="2745937" cy="20244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90DAE4-6CB7-4096-A2C4-A927BD868C70}"/>
              </a:ext>
            </a:extLst>
          </p:cNvPr>
          <p:cNvCxnSpPr>
            <a:cxnSpLocks/>
          </p:cNvCxnSpPr>
          <p:nvPr/>
        </p:nvCxnSpPr>
        <p:spPr>
          <a:xfrm>
            <a:off x="8757501" y="1727474"/>
            <a:ext cx="2413262" cy="204794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D8C65-74A7-40AE-95E6-E60FF05C0F3D}"/>
              </a:ext>
            </a:extLst>
          </p:cNvPr>
          <p:cNvCxnSpPr>
            <a:cxnSpLocks/>
          </p:cNvCxnSpPr>
          <p:nvPr/>
        </p:nvCxnSpPr>
        <p:spPr>
          <a:xfrm>
            <a:off x="7892480" y="1727473"/>
            <a:ext cx="1922564" cy="20479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2DBC95-1D16-424C-99ED-3CE103D67491}"/>
              </a:ext>
            </a:extLst>
          </p:cNvPr>
          <p:cNvSpPr txBox="1"/>
          <p:nvPr/>
        </p:nvSpPr>
        <p:spPr>
          <a:xfrm>
            <a:off x="253353" y="5056708"/>
            <a:ext cx="6928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Number = (-1)</a:t>
            </a:r>
            <a:r>
              <a:rPr lang="en-IN" sz="3200" baseline="30000" dirty="0"/>
              <a:t>0 </a:t>
            </a:r>
            <a:r>
              <a:rPr lang="en-IN" sz="3200" dirty="0"/>
              <a:t>x (1.</a:t>
            </a:r>
            <a:r>
              <a:rPr lang="en-IN" sz="3200" dirty="0">
                <a:solidFill>
                  <a:srgbClr val="FF0000"/>
                </a:solidFill>
              </a:rPr>
              <a:t>666115</a:t>
            </a:r>
            <a:r>
              <a:rPr lang="en-IN" sz="3200" dirty="0"/>
              <a:t>) x 2</a:t>
            </a:r>
            <a:r>
              <a:rPr lang="en-IN" sz="3200" baseline="30000" dirty="0"/>
              <a:t>(</a:t>
            </a:r>
            <a:r>
              <a:rPr lang="en-IN" sz="3200" baseline="30000" dirty="0">
                <a:solidFill>
                  <a:srgbClr val="0000FF"/>
                </a:solidFill>
              </a:rPr>
              <a:t>104</a:t>
            </a:r>
            <a:r>
              <a:rPr lang="en-IN" sz="3200" baseline="30000" dirty="0"/>
              <a:t> – 127)</a:t>
            </a:r>
          </a:p>
          <a:p>
            <a:r>
              <a:rPr lang="en-IN" sz="3200" baseline="30000" dirty="0"/>
              <a:t>                       </a:t>
            </a:r>
            <a:r>
              <a:rPr lang="en-IN" sz="3200" dirty="0"/>
              <a:t>= </a:t>
            </a:r>
            <a:r>
              <a:rPr lang="en-IN" sz="3200" baseline="30000" dirty="0"/>
              <a:t> </a:t>
            </a:r>
            <a:r>
              <a:rPr lang="en-IN" sz="3200" dirty="0"/>
              <a:t>1.666115 x 2</a:t>
            </a:r>
            <a:r>
              <a:rPr lang="en-IN" sz="3200" baseline="30000" dirty="0"/>
              <a:t>-23</a:t>
            </a:r>
            <a:r>
              <a:rPr lang="en-IN" sz="3200" dirty="0"/>
              <a:t> </a:t>
            </a:r>
          </a:p>
          <a:p>
            <a:r>
              <a:rPr lang="en-IN" sz="3200" baseline="30000" dirty="0"/>
              <a:t>                       </a:t>
            </a:r>
            <a:r>
              <a:rPr lang="en-IN" sz="3200" dirty="0"/>
              <a:t>= 1.986 x 10</a:t>
            </a:r>
            <a:r>
              <a:rPr lang="en-IN" sz="3200" baseline="30000" dirty="0"/>
              <a:t>-7 </a:t>
            </a:r>
            <a:r>
              <a:rPr lang="en-IN" sz="3200" dirty="0"/>
              <a:t>(approx.)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607DE7-06EC-477D-B2B8-D6BC1C5C6EC0}"/>
              </a:ext>
            </a:extLst>
          </p:cNvPr>
          <p:cNvSpPr txBox="1"/>
          <p:nvPr/>
        </p:nvSpPr>
        <p:spPr>
          <a:xfrm>
            <a:off x="6884911" y="5056708"/>
            <a:ext cx="4952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Note: Number of reals is infinite.</a:t>
            </a:r>
          </a:p>
          <a:p>
            <a:r>
              <a:rPr lang="en-IN" b="1" dirty="0"/>
              <a:t>This scheme can only represent  finite many floating </a:t>
            </a:r>
          </a:p>
          <a:p>
            <a:r>
              <a:rPr lang="en-IN" b="1" dirty="0"/>
              <a:t>point numbers (since we have finite many bits).</a:t>
            </a:r>
          </a:p>
          <a:p>
            <a:r>
              <a:rPr lang="en-IN" b="1" dirty="0"/>
              <a:t>Therefore many reals will have to be approximated </a:t>
            </a:r>
          </a:p>
          <a:p>
            <a:r>
              <a:rPr lang="en-IN" b="1" dirty="0"/>
              <a:t>by the closest representable numbers)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CE450-58A1-4303-8C07-392D5F21E2B3}"/>
              </a:ext>
            </a:extLst>
          </p:cNvPr>
          <p:cNvSpPr/>
          <p:nvPr/>
        </p:nvSpPr>
        <p:spPr>
          <a:xfrm>
            <a:off x="6910791" y="5056708"/>
            <a:ext cx="4926694" cy="1477328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C7AF9A1-0D61-4CCA-A071-2299A3DD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5" grpId="0"/>
      <p:bldP spid="9" grpId="0"/>
      <p:bldP spid="18" grpId="0"/>
      <p:bldP spid="20" grpId="0"/>
      <p:bldP spid="21" grpId="0"/>
      <p:bldP spid="22" grpId="0"/>
      <p:bldP spid="34" grpId="0"/>
      <p:bldP spid="38" grpId="0"/>
      <p:bldP spid="3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77500" lnSpcReduction="2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Wingdings" panose="05000000000000000000" pitchFamily="2" charset="2"/>
          <a:buChar char="§"/>
          <a:tabLst/>
          <a:defRPr kumimoji="0" sz="30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Garamond" panose="02020404030301010803" pitchFamily="18" charset="0"/>
            <a:sym typeface="Verdan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4043</TotalTime>
  <Words>2333</Words>
  <Application>Microsoft Office PowerPoint</Application>
  <PresentationFormat>Widescreen</PresentationFormat>
  <Paragraphs>342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Metropolitan</vt:lpstr>
      <vt:lpstr>Office Theme</vt:lpstr>
      <vt:lpstr>1_Office Theme</vt:lpstr>
      <vt:lpstr>ESC101: Fundamentals of Computing</vt:lpstr>
      <vt:lpstr>Announcements</vt:lpstr>
      <vt:lpstr>Recap: Bitwise AND, OR, XOR</vt:lpstr>
      <vt:lpstr>Recap: Right-shift and Left-shift</vt:lpstr>
      <vt:lpstr>Recap: Bitwise Complement of a Binary Sequence</vt:lpstr>
      <vt:lpstr>Recap: Two’s Complement of a Binary Sequence</vt:lpstr>
      <vt:lpstr>Binary Representation of Signed Integers</vt:lpstr>
      <vt:lpstr>IEEE 754 Floating Point Representation</vt:lpstr>
      <vt:lpstr>Float in IEEE 754 Format: An Example</vt:lpstr>
      <vt:lpstr>Programs with Loops</vt:lpstr>
      <vt:lpstr>Printing the multiplication table of 2</vt:lpstr>
      <vt:lpstr>Printing the multiplication table of 2</vt:lpstr>
      <vt:lpstr>Does My Problem Need Loops?</vt:lpstr>
      <vt:lpstr>Syntax and Flow of the for loop</vt:lpstr>
      <vt:lpstr>Syntax of the for loop</vt:lpstr>
      <vt:lpstr>Syntax of the for loop</vt:lpstr>
      <vt:lpstr>Some common errors in loops</vt:lpstr>
      <vt:lpstr> Example: Find the smallest number</vt:lpstr>
      <vt:lpstr>  Example: Print tables of 2 to 10</vt:lpstr>
      <vt:lpstr>Use of break/continue in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294</cp:revision>
  <dcterms:created xsi:type="dcterms:W3CDTF">2018-07-30T05:08:11Z</dcterms:created>
  <dcterms:modified xsi:type="dcterms:W3CDTF">2019-08-26T09:15:23Z</dcterms:modified>
</cp:coreProperties>
</file>