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  <p:sldMasterId id="2147483768" r:id="rId2"/>
    <p:sldMasterId id="2147483780" r:id="rId3"/>
    <p:sldMasterId id="2147483792" r:id="rId4"/>
  </p:sldMasterIdLst>
  <p:notesMasterIdLst>
    <p:notesMasterId r:id="rId26"/>
  </p:notesMasterIdLst>
  <p:sldIdLst>
    <p:sldId id="268" r:id="rId5"/>
    <p:sldId id="337" r:id="rId6"/>
    <p:sldId id="354" r:id="rId7"/>
    <p:sldId id="358" r:id="rId8"/>
    <p:sldId id="355" r:id="rId9"/>
    <p:sldId id="339" r:id="rId10"/>
    <p:sldId id="359" r:id="rId11"/>
    <p:sldId id="341" r:id="rId12"/>
    <p:sldId id="257" r:id="rId13"/>
    <p:sldId id="357" r:id="rId14"/>
    <p:sldId id="356" r:id="rId15"/>
    <p:sldId id="361" r:id="rId16"/>
    <p:sldId id="362" r:id="rId17"/>
    <p:sldId id="363" r:id="rId18"/>
    <p:sldId id="344" r:id="rId19"/>
    <p:sldId id="269" r:id="rId20"/>
    <p:sldId id="271" r:id="rId21"/>
    <p:sldId id="270" r:id="rId22"/>
    <p:sldId id="272" r:id="rId23"/>
    <p:sldId id="345" r:id="rId24"/>
    <p:sldId id="34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2" autoAdjust="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25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58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7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38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C717C1-18AC-43E5-9353-1F2573691CB7}" type="datetime1">
              <a:rPr lang="en-GB" smtClean="0"/>
              <a:t>28/08/2019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A50D-F35C-40B4-866E-5BDBDF0BDCBA}" type="datetime1">
              <a:rPr lang="en-GB" smtClean="0"/>
              <a:t>28/08/2019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C09C-4A44-4F7B-AD95-13EBE17DA187}" type="datetime1">
              <a:rPr lang="en-GB" smtClean="0"/>
              <a:t>28/08/2019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E30-521F-4048-ADED-D6FCA8D38998}" type="datetime1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AD3E-C734-46E4-BAD1-2A6FCFDD3537}" type="datetime1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CBAB-409B-4EFA-8D9C-D663D238E790}" type="datetime1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81A2-7699-4D77-8812-97F00D1FB81F}" type="datetime1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9DE5-30E4-4B95-822E-EC8B8D61339C}" type="datetime1">
              <a:rPr lang="en-GB" smtClean="0"/>
              <a:t>28/08/2019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CA8-318D-4B7B-A2D0-80703696F33E}" type="datetime1">
              <a:rPr lang="en-GB" smtClean="0"/>
              <a:t>28/08/2019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912-E43E-44F0-954F-E59EC4CC2297}" type="datetime1">
              <a:rPr lang="en-GB" smtClean="0"/>
              <a:t>28/08/2019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9168-38F4-4F6F-9260-01422B87D1A5}" type="datetime1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F4F0-8E39-4369-AC53-EBDB1E1FDE66}" type="datetime1">
              <a:rPr lang="en-GB" smtClean="0"/>
              <a:t>28/08/2019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37DD-40DE-4C5F-85FA-98022FE0C913}" type="datetime1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BA91-E51A-4AD0-9728-1F6594D69696}" type="datetime1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375-9A0B-4D87-9D06-B3975C9C226E}" type="datetime1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628-02FD-4F45-97B4-514619582D78}" type="datetime1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574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842-5BEC-4039-892C-F3D1FBAD88A9}" type="datetime1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90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6A51-A0BB-464A-B0AD-80F617109AF7}" type="datetime1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340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0A00-6197-4882-996A-9BCE06582085}" type="datetime1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3338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F000-AD53-4226-A772-3C6CAA9601C5}" type="datetime1">
              <a:rPr lang="en-GB" smtClean="0"/>
              <a:t>28/08/2019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311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1EDA-D127-4108-AAE7-F0D8E4251E63}" type="datetime1">
              <a:rPr lang="en-GB" smtClean="0"/>
              <a:t>28/08/2019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003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351E-6ECD-4F4B-A30F-621DE67A7DB8}" type="datetime1">
              <a:rPr lang="en-GB" smtClean="0"/>
              <a:t>28/08/2019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43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BD07-5A08-46DC-BAC5-B3AAFA02E800}" type="datetime1">
              <a:rPr lang="en-GB" smtClean="0"/>
              <a:t>28/08/2019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9A1D-8E7B-44A8-8F7C-A6B72286BA13}" type="datetime1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41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5200-218F-4F28-B172-B1CABEE49BAF}" type="datetime1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421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0D80-8A41-4B61-B840-2F7D55E11209}" type="datetime1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6153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3079-B99C-4D2E-A538-24C2CF0434A3}" type="datetime1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4615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07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70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7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55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071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9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4F38-F684-4ACC-81CF-555057407D61}" type="datetime1">
              <a:rPr lang="en-GB" smtClean="0"/>
              <a:t>28/08/2019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670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320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8/28/2019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5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396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6B6-63C1-4EA9-8E7E-BAC2C9262AE8}" type="datetime1">
              <a:rPr lang="en-GB" smtClean="0"/>
              <a:t>28/08/2019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78C2-0143-4E64-892D-ED4432779A9C}" type="datetime1">
              <a:rPr lang="en-GB" smtClean="0"/>
              <a:t>28/08/2019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1051-F06A-43BD-8E38-9D7D76D35B00}" type="datetime1">
              <a:rPr lang="en-GB" smtClean="0"/>
              <a:t>28/08/2019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67E-58F2-4392-BD48-83265170B910}" type="datetime1">
              <a:rPr lang="en-GB" smtClean="0"/>
              <a:t>28/08/2019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ADE22F8-2EF8-4D91-A9E7-1B2590C0D09F}" type="datetime1">
              <a:rPr lang="en-GB" smtClean="0"/>
              <a:t>28/08/2019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9E80EA4-3BA1-4A3E-BB1C-6EFE48690F83}" type="datetime1">
              <a:rPr lang="en-GB" smtClean="0"/>
              <a:t>28/08/2019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99829-FB3F-4187-BC82-9B7C5F30BC98}" type="datetime1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B680-A114-4388-8E16-25754D77F6B2}" type="datetime1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67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507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228600" y="1961923"/>
            <a:ext cx="11734800" cy="18957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5400" dirty="0">
                <a:solidFill>
                  <a:srgbClr val="FFC000"/>
                </a:solidFill>
                <a:latin typeface="Garamond" panose="02020404030301010803" pitchFamily="18" charset="0"/>
              </a:rPr>
              <a:t>Programs with Loops,</a:t>
            </a:r>
          </a:p>
          <a:p>
            <a:r>
              <a:rPr lang="en-IN" sz="5400" dirty="0">
                <a:solidFill>
                  <a:srgbClr val="FFC000"/>
                </a:solidFill>
                <a:latin typeface="Garamond" panose="02020404030301010803" pitchFamily="18" charset="0"/>
              </a:rPr>
              <a:t>The </a:t>
            </a:r>
            <a:r>
              <a:rPr lang="en-IN" sz="5400" dirty="0">
                <a:solidFill>
                  <a:schemeClr val="bg1"/>
                </a:solidFill>
                <a:latin typeface="Garamond" panose="02020404030301010803" pitchFamily="18" charset="0"/>
              </a:rPr>
              <a:t>while</a:t>
            </a:r>
            <a:r>
              <a:rPr lang="en-IN" sz="5400" dirty="0">
                <a:solidFill>
                  <a:srgbClr val="FFC000"/>
                </a:solidFill>
                <a:latin typeface="Garamond" panose="02020404030301010803" pitchFamily="18" charset="0"/>
              </a:rPr>
              <a:t> and </a:t>
            </a:r>
            <a:r>
              <a:rPr lang="en-IN" sz="5400" dirty="0">
                <a:solidFill>
                  <a:schemeClr val="bg1"/>
                </a:solidFill>
                <a:latin typeface="Garamond" panose="02020404030301010803" pitchFamily="18" charset="0"/>
              </a:rPr>
              <a:t>do-while</a:t>
            </a:r>
            <a:r>
              <a:rPr lang="en-IN" sz="5400" dirty="0">
                <a:solidFill>
                  <a:srgbClr val="FFC000"/>
                </a:solidFill>
                <a:latin typeface="Garamond" panose="02020404030301010803" pitchFamily="18" charset="0"/>
              </a:rPr>
              <a:t> Loops</a:t>
            </a: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4483A-268E-4E4D-A7AA-A43EF1C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8ABEE-2656-4E53-A45E-F4A702D809C6}"/>
              </a:ext>
            </a:extLst>
          </p:cNvPr>
          <p:cNvSpPr txBox="1">
            <a:spLocks/>
          </p:cNvSpPr>
          <p:nvPr/>
        </p:nvSpPr>
        <p:spPr>
          <a:xfrm>
            <a:off x="0" y="906196"/>
            <a:ext cx="11787963" cy="5310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sz="54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           Some more examples, tips,</a:t>
            </a:r>
            <a:r>
              <a:rPr kumimoji="0" lang="en-IN" sz="5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5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               guidelines on using </a:t>
            </a:r>
            <a:r>
              <a:rPr kumimoji="0" lang="en-IN" sz="4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loops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372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Properly Divide Task into Subtasks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22015"/>
            <a:ext cx="11812266" cy="5300823"/>
          </a:xfrm>
        </p:spPr>
        <p:txBody>
          <a:bodyPr>
            <a:normAutofit/>
          </a:bodyPr>
          <a:lstStyle/>
          <a:p>
            <a:r>
              <a:rPr lang="en-IN" sz="2800" dirty="0"/>
              <a:t>Consider printing the pattern shown on right</a:t>
            </a:r>
          </a:p>
          <a:p>
            <a:r>
              <a:rPr lang="en-IN" sz="2800" dirty="0"/>
              <a:t>Step 1: Divide problem into smaller tasks that are</a:t>
            </a:r>
            <a:br>
              <a:rPr lang="en-IN" sz="2800" dirty="0"/>
            </a:br>
            <a:r>
              <a:rPr lang="en-IN" sz="2800" dirty="0"/>
              <a:t>very similar and have to be repeated</a:t>
            </a:r>
          </a:p>
          <a:p>
            <a:r>
              <a:rPr lang="en-IN" sz="2400" dirty="0"/>
              <a:t>Often, more than one way may seem possible. Not all may be implementable</a:t>
            </a:r>
          </a:p>
          <a:p>
            <a:r>
              <a:rPr lang="en-IN" sz="2400" dirty="0"/>
              <a:t>For this problem, column-wise printing will be hard. But </a:t>
            </a:r>
            <a:r>
              <a:rPr lang="en-IN" sz="2400" dirty="0">
                <a:solidFill>
                  <a:srgbClr val="FF0000"/>
                </a:solidFill>
              </a:rPr>
              <a:t>row-wise printing </a:t>
            </a:r>
            <a:r>
              <a:rPr lang="en-IN" sz="2400" dirty="0"/>
              <a:t>seems like an implementable idea. Row </a:t>
            </a:r>
            <a:r>
              <a:rPr lang="en-IN" sz="2400" dirty="0" err="1"/>
              <a:t>i</a:t>
            </a:r>
            <a:r>
              <a:rPr lang="en-IN" sz="2400" dirty="0"/>
              <a:t> can be printed using the following for loop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Can repeat the above for </a:t>
            </a:r>
            <a:r>
              <a:rPr lang="en-IN" sz="2800" dirty="0" err="1"/>
              <a:t>i</a:t>
            </a:r>
            <a:r>
              <a:rPr lang="en-IN" sz="2800" dirty="0"/>
              <a:t> = 1 to </a:t>
            </a:r>
            <a:r>
              <a:rPr lang="en-IN" sz="2800" dirty="0" err="1"/>
              <a:t>i</a:t>
            </a:r>
            <a:r>
              <a:rPr lang="en-IN" sz="2800" dirty="0"/>
              <a:t> = 10 using an outer loop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983903" y="202170"/>
            <a:ext cx="1993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1 2 3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1 2 3 4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1 2 3 4 ... 10</a:t>
            </a:r>
          </a:p>
        </p:txBody>
      </p:sp>
      <p:sp>
        <p:nvSpPr>
          <p:cNvPr id="18" name="Content Placeholder 10"/>
          <p:cNvSpPr txBox="1">
            <a:spLocks/>
          </p:cNvSpPr>
          <p:nvPr/>
        </p:nvSpPr>
        <p:spPr>
          <a:xfrm>
            <a:off x="1410401" y="4109931"/>
            <a:ext cx="3615081" cy="1476211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for(j = 1; j &lt;=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j++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 ”, j);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printf</a:t>
            </a:r>
            <a:r>
              <a:rPr lang="en-I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(“\n”);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" name="Content Placeholder 10">
            <a:extLst>
              <a:ext uri="{FF2B5EF4-FFF2-40B4-BE49-F238E27FC236}">
                <a16:creationId xmlns:a16="http://schemas.microsoft.com/office/drawing/2014/main" id="{91ECA3AB-CDED-4CE7-83BF-0FBC06E40D79}"/>
              </a:ext>
            </a:extLst>
          </p:cNvPr>
          <p:cNvSpPr txBox="1">
            <a:spLocks/>
          </p:cNvSpPr>
          <p:nvPr/>
        </p:nvSpPr>
        <p:spPr>
          <a:xfrm>
            <a:off x="6738010" y="3762652"/>
            <a:ext cx="3615081" cy="2170771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=1;i&lt;=10;i++){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for(j = 1; j &lt;=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j++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 ”, j);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   </a:t>
            </a:r>
            <a:r>
              <a:rPr lang="en-IN" sz="2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printf</a:t>
            </a:r>
            <a:r>
              <a:rPr lang="en-I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(“\n”);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23" name="Rectangular Callout 19">
            <a:extLst>
              <a:ext uri="{FF2B5EF4-FFF2-40B4-BE49-F238E27FC236}">
                <a16:creationId xmlns:a16="http://schemas.microsoft.com/office/drawing/2014/main" id="{AF5A56B5-56BD-49BB-A3A8-E8F483CA79CC}"/>
              </a:ext>
            </a:extLst>
          </p:cNvPr>
          <p:cNvSpPr/>
          <p:nvPr/>
        </p:nvSpPr>
        <p:spPr>
          <a:xfrm>
            <a:off x="10296818" y="3752492"/>
            <a:ext cx="1825076" cy="854162"/>
          </a:xfrm>
          <a:prstGeom prst="wedgeRectCallout">
            <a:avLst>
              <a:gd name="adj1" fmla="val -48548"/>
              <a:gd name="adj2" fmla="val 1071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nested for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8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Order of statements is important</a:t>
            </a:r>
            <a:endParaRPr lang="en-US" sz="4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F9D57B-ECAF-420D-BBAB-8D9A015D2D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533400" y="1524000"/>
            <a:ext cx="8305800" cy="4648200"/>
          </a:xfrm>
          <a:blipFill rotWithShape="1">
            <a:blip r:embed="rId2" cstate="print"/>
            <a:stretch>
              <a:fillRect t="-1835" r="-3377"/>
            </a:stretch>
          </a:blipFill>
        </p:spPr>
        <p:txBody>
          <a:bodyPr/>
          <a:lstStyle/>
          <a:p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5329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Order of statements is important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B03701-23CA-404E-AA7A-EF0DFCC9F521}"/>
                  </a:ext>
                </a:extLst>
              </p:cNvPr>
              <p:cNvSpPr/>
              <p:nvPr/>
            </p:nvSpPr>
            <p:spPr bwMode="auto">
              <a:xfrm>
                <a:off x="161165" y="925769"/>
                <a:ext cx="11777482" cy="563858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latin typeface="Arial Narrow" panose="020B0606020202030204" pitchFamily="34" charset="0"/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nt main(){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 int n,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; float r, a, term;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Arial Narrow" panose="020B0606020202030204" pitchFamily="34" charset="0"/>
                  </a:rPr>
                  <a:t>   // Reading inputs from the user 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("%f", &amp;r); 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("%f", &amp;a);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("%d", &amp;n);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term = a;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for (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=1;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&lt;=n;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=i+1) {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     printf("%f\n", term);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Arial Narrow" panose="020B0606020202030204" pitchFamily="34" charset="0"/>
                  </a:rPr>
                  <a:t>// Displaying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Arial Narrow" panose="020B0606020202030204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     term = term * r;        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Arial Narrow" panose="020B0606020202030204" pitchFamily="34" charset="0"/>
                  </a:rPr>
                  <a:t>//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Arial Narrow" panose="020B0606020202030204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}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 return 0;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}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B03701-23CA-404E-AA7A-EF0DFCC9F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165" y="925769"/>
                <a:ext cx="11777482" cy="5638581"/>
              </a:xfrm>
              <a:prstGeom prst="rect">
                <a:avLst/>
              </a:prstGeom>
              <a:blipFill>
                <a:blip r:embed="rId2"/>
                <a:stretch>
                  <a:fillRect l="-724" t="-1294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82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Order of statements is important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03701-23CA-404E-AA7A-EF0DFCC9F521}"/>
              </a:ext>
            </a:extLst>
          </p:cNvPr>
          <p:cNvSpPr/>
          <p:nvPr/>
        </p:nvSpPr>
        <p:spPr bwMode="auto">
          <a:xfrm>
            <a:off x="161165" y="925769"/>
            <a:ext cx="11777482" cy="56385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latin typeface="Arial Narrow" panose="020B060602020203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nt main(){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   int n,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; float r, a, term;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Arial Narrow" panose="020B0606020202030204" pitchFamily="34" charset="0"/>
              </a:rPr>
              <a:t>   // Reading inputs from the user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scanf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("%f", &amp;r);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scanf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("%f", &amp;a);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scanf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("%d", &amp;n);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   term = a;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   for (</a:t>
            </a:r>
            <a:r>
              <a:rPr lang="en-US" sz="2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=1; </a:t>
            </a:r>
            <a:r>
              <a:rPr lang="en-US" sz="2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&lt;=n; </a:t>
            </a:r>
            <a:r>
              <a:rPr lang="en-US" sz="2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=i+1) {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       </a:t>
            </a:r>
            <a:r>
              <a:rPr lang="en-US" sz="2400" b="1" dirty="0">
                <a:latin typeface="Arial Narrow" panose="020B0606020202030204" pitchFamily="34" charset="0"/>
              </a:rPr>
              <a:t> term = term * r;         </a:t>
            </a:r>
            <a:endParaRPr lang="en-US" sz="2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b="1" dirty="0">
                <a:latin typeface="Arial Narrow" panose="020B0606020202030204" pitchFamily="34" charset="0"/>
              </a:rPr>
              <a:t>       </a:t>
            </a:r>
            <a:r>
              <a:rPr lang="en-US" sz="2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("%f\n", term);  </a:t>
            </a:r>
            <a:endParaRPr lang="en-US" sz="2400" dirty="0">
              <a:solidFill>
                <a:schemeClr val="accent5">
                  <a:lumMod val="10000"/>
                </a:schemeClr>
              </a:solidFill>
              <a:latin typeface="Arial Narrow" panose="020B0606020202030204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  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   return 0;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CA7851B-BF3D-4100-936C-FF1EAD307C75}"/>
                  </a:ext>
                </a:extLst>
              </p:cNvPr>
              <p:cNvSpPr/>
              <p:nvPr/>
            </p:nvSpPr>
            <p:spPr bwMode="auto">
              <a:xfrm>
                <a:off x="4668644" y="1228831"/>
                <a:ext cx="6943493" cy="26740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Careful</a:t>
                </a: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: Changing the order of statements changes the meanin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g of the program. 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:endParaRPr lang="en-US" sz="2400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Computation of </a:t>
                </a:r>
              </a:p>
              <a:p>
                <a:pPr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</a:pPr>
                <a14:m>
                  <m:oMath xmlns:m="http://schemas.openxmlformats.org/officeDocument/2006/math"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𝑎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, 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𝑎𝑟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, …,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𝑛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   (previous program)  </a:t>
                </a:r>
              </a:p>
              <a:p>
                <a:pPr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𝑎𝑟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,…,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Verdana" pitchFamily="34" charset="0"/>
                  </a:rPr>
                  <a:t>   (this program)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CA7851B-BF3D-4100-936C-FF1EAD307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8644" y="1228831"/>
                <a:ext cx="6943493" cy="2674096"/>
              </a:xfrm>
              <a:prstGeom prst="rect">
                <a:avLst/>
              </a:prstGeom>
              <a:blipFill>
                <a:blip r:embed="rId3"/>
                <a:stretch>
                  <a:fillRect l="-1315" t="-2955" r="-1490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64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break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254705" cy="5300823"/>
          </a:xfrm>
        </p:spPr>
        <p:txBody>
          <a:bodyPr/>
          <a:lstStyle/>
          <a:p>
            <a:r>
              <a:rPr lang="en-IN" dirty="0"/>
              <a:t>Allows us to stop executing a loop and exit immediately</a:t>
            </a:r>
          </a:p>
          <a:p>
            <a:pPr lvl="1"/>
            <a:r>
              <a:rPr lang="en-IN" dirty="0"/>
              <a:t>Even if the stopping condition is still true</a:t>
            </a:r>
          </a:p>
          <a:p>
            <a:pPr lvl="1"/>
            <a:r>
              <a:rPr lang="en-IN" dirty="0"/>
              <a:t>Can be used inside a for </a:t>
            </a:r>
            <a:r>
              <a:rPr lang="en-IN" dirty="0">
                <a:solidFill>
                  <a:srgbClr val="0000FF"/>
                </a:solidFill>
              </a:rPr>
              <a:t>loop, while loop, do-while </a:t>
            </a:r>
            <a:r>
              <a:rPr lang="en-IN" dirty="0"/>
              <a:t>loop</a:t>
            </a:r>
          </a:p>
          <a:p>
            <a:r>
              <a:rPr lang="en-IN" dirty="0"/>
              <a:t>When to use break</a:t>
            </a:r>
          </a:p>
          <a:p>
            <a:pPr lvl="1"/>
            <a:r>
              <a:rPr lang="en-IN" dirty="0"/>
              <a:t>Avoid if possible</a:t>
            </a:r>
          </a:p>
          <a:p>
            <a:pPr lvl="1"/>
            <a:r>
              <a:rPr lang="en-IN" dirty="0"/>
              <a:t>Can make code error-prone and hard to read</a:t>
            </a:r>
          </a:p>
          <a:p>
            <a:pPr lvl="1"/>
            <a:r>
              <a:rPr lang="en-IN" dirty="0"/>
              <a:t>Used when one stopping condition not enough</a:t>
            </a:r>
          </a:p>
          <a:p>
            <a:pPr lvl="1"/>
            <a:r>
              <a:rPr lang="en-IN" dirty="0"/>
              <a:t>Or sometimes to make code more elegant</a:t>
            </a:r>
          </a:p>
          <a:p>
            <a:pPr lvl="1"/>
            <a:r>
              <a:rPr lang="en-IN" dirty="0"/>
              <a:t>Allows us to avoid specifying a stopping condition</a:t>
            </a:r>
          </a:p>
          <a:p>
            <a:r>
              <a:rPr lang="en-IN" sz="2800" dirty="0"/>
              <a:t>Note: Here, the else not even needed since </a:t>
            </a:r>
            <a:br>
              <a:rPr lang="en-IN" sz="2800" dirty="0"/>
            </a:br>
            <a:r>
              <a:rPr lang="en-IN" sz="2800" dirty="0"/>
              <a:t>Mr C. neglects all remaining statements in</a:t>
            </a:r>
            <a:br>
              <a:rPr lang="en-IN" sz="2800" dirty="0"/>
            </a:br>
            <a:r>
              <a:rPr lang="en-IN" sz="2800" dirty="0"/>
              <a:t>loop body upon encountering break;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8211483" y="2463346"/>
            <a:ext cx="3496813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sum = 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while(1){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(“%d”, &amp;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== -1)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else sum +=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   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d",sum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8209772" y="2463346"/>
            <a:ext cx="3496813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sum = 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while(1){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(“%d”, &amp;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== -1)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sum +=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   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d",sum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840356" y="1111623"/>
            <a:ext cx="2782957" cy="876203"/>
          </a:xfrm>
          <a:prstGeom prst="wedgeRectCallout">
            <a:avLst>
              <a:gd name="adj1" fmla="val 99368"/>
              <a:gd name="adj2" fmla="val 17762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we did not have break, infinite loop!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Curved Left Arrow 7"/>
          <p:cNvSpPr/>
          <p:nvPr/>
        </p:nvSpPr>
        <p:spPr>
          <a:xfrm rot="1212888">
            <a:off x="10982593" y="4338507"/>
            <a:ext cx="734332" cy="19589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11034983" y="4581940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55157" y="4117081"/>
            <a:ext cx="1348677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73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fancy for loop using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353" y="1668215"/>
            <a:ext cx="6723917" cy="440120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for(init_expr; stop_expr; upd_expr){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statement1;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statement2;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statement3;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statement4;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5444" y="573907"/>
            <a:ext cx="4731026" cy="6247864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init_expr;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for(;;){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if(!(stop_expr))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statement1;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statement2;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upd_expr;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statement3;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statement4;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38535" y="410746"/>
            <a:ext cx="5753551" cy="876203"/>
          </a:xfrm>
          <a:prstGeom prst="wedgeRectCallout">
            <a:avLst>
              <a:gd name="adj1" fmla="val 69216"/>
              <a:gd name="adj2" fmla="val 8120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we did not have break this would have been an infinite loop since no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stop_expr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Curved Left Arrow 7"/>
          <p:cNvSpPr/>
          <p:nvPr/>
        </p:nvSpPr>
        <p:spPr>
          <a:xfrm rot="1426555">
            <a:off x="10393587" y="2415754"/>
            <a:ext cx="921387" cy="40063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0967" y="3677210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3031436" y="4758503"/>
            <a:ext cx="3727173" cy="1155280"/>
          </a:xfrm>
          <a:prstGeom prst="wedgeRectCallout">
            <a:avLst>
              <a:gd name="adj1" fmla="val -22728"/>
              <a:gd name="adj2" fmla="val -7461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Remember, the order is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stop_expr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body  update 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stop_expr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 …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1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continue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6863063" cy="5746376"/>
          </a:xfrm>
        </p:spPr>
        <p:txBody>
          <a:bodyPr/>
          <a:lstStyle/>
          <a:p>
            <a:r>
              <a:rPr lang="en-IN" dirty="0"/>
              <a:t>Allows us to skip the rest of the statements in body of the loop</a:t>
            </a:r>
          </a:p>
          <a:p>
            <a:r>
              <a:rPr lang="en-IN" dirty="0"/>
              <a:t>Upon encountering continue, Mr C thinks that body of loop is over</a:t>
            </a:r>
          </a:p>
          <a:p>
            <a:r>
              <a:rPr lang="en-IN" dirty="0"/>
              <a:t>Loop not exited (unlike break)</a:t>
            </a:r>
          </a:p>
          <a:p>
            <a:pPr lvl="1"/>
            <a:r>
              <a:rPr lang="en-IN" dirty="0"/>
              <a:t>If we say continue </a:t>
            </a:r>
            <a:r>
              <a:rPr lang="en-IN" dirty="0">
                <a:solidFill>
                  <a:srgbClr val="0000FF"/>
                </a:solidFill>
              </a:rPr>
              <a:t>in for loop</a:t>
            </a:r>
            <a:r>
              <a:rPr lang="en-IN" dirty="0"/>
              <a:t>, </a:t>
            </a:r>
            <a:r>
              <a:rPr lang="en-IN" dirty="0" err="1"/>
              <a:t>update_expr</a:t>
            </a:r>
            <a:r>
              <a:rPr lang="en-IN" dirty="0"/>
              <a:t> evaluated, then stop condition checked</a:t>
            </a:r>
          </a:p>
          <a:p>
            <a:pPr lvl="1"/>
            <a:r>
              <a:rPr lang="en-IN" dirty="0"/>
              <a:t>If we say continue </a:t>
            </a:r>
            <a:r>
              <a:rPr lang="en-IN" dirty="0">
                <a:solidFill>
                  <a:srgbClr val="0000FF"/>
                </a:solidFill>
              </a:rPr>
              <a:t>in while </a:t>
            </a:r>
            <a:r>
              <a:rPr lang="en-IN" dirty="0"/>
              <a:t>or </a:t>
            </a:r>
            <a:r>
              <a:rPr lang="en-IN" dirty="0">
                <a:solidFill>
                  <a:srgbClr val="0000FF"/>
                </a:solidFill>
              </a:rPr>
              <a:t>do-while</a:t>
            </a:r>
            <a:r>
              <a:rPr lang="en-IN" dirty="0"/>
              <a:t> loop, then stop condition checked</a:t>
            </a:r>
          </a:p>
          <a:p>
            <a:pPr lvl="1"/>
            <a:r>
              <a:rPr lang="en-IN" dirty="0"/>
              <a:t>In all cases, rest of body not executed</a:t>
            </a:r>
          </a:p>
          <a:p>
            <a:r>
              <a:rPr lang="en-IN" dirty="0"/>
              <a:t>Read 100 integers and print sum of only positive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6416" y="1111624"/>
            <a:ext cx="4929809" cy="5016758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sum = 0, i, num;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for(i = 1; i &lt;= 100; i++){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scanf("%d", &amp;num);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 (num &lt; 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continue;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sum += num;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Curved Left Arrow 5"/>
          <p:cNvSpPr/>
          <p:nvPr/>
        </p:nvSpPr>
        <p:spPr>
          <a:xfrm rot="2439846" flipV="1">
            <a:off x="10571980" y="2105694"/>
            <a:ext cx="644597" cy="24135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10232615" y="4843323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4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Careful using break,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US" dirty="0"/>
              <a:t>If there are nested loops, a break inside the inner loop will apply only to the inner loop, same with continue</a:t>
            </a:r>
          </a:p>
          <a:p>
            <a:r>
              <a:rPr lang="en-IN" dirty="0"/>
              <a:t>Be careful not to create an infinite loop using continue if you bypass any update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913" y="3138157"/>
            <a:ext cx="4795725" cy="3539430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 (i = 0; i &lt; 100; i++){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for (j = 0; j &lt; 100; j++){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if (…) break;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statement1;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statement2</a:t>
            </a:r>
          </a:p>
        </p:txBody>
      </p:sp>
      <p:sp>
        <p:nvSpPr>
          <p:cNvPr id="6" name="Rectangle 5"/>
          <p:cNvSpPr/>
          <p:nvPr/>
        </p:nvSpPr>
        <p:spPr>
          <a:xfrm>
            <a:off x="7057958" y="2662600"/>
            <a:ext cx="4795725" cy="3970318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0, sum = 0,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while 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&lt; 100){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(“%d”, &amp;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 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&lt; 0) continue;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sum +=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21" y="0"/>
            <a:ext cx="2090977" cy="20909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57957" y="2662600"/>
            <a:ext cx="4795725" cy="39703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0, sum = 0,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while 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&lt; 100){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(“%d”, &amp;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 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&lt; 0) continue;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sum +=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Curved Left Arrow 6"/>
          <p:cNvSpPr/>
          <p:nvPr/>
        </p:nvSpPr>
        <p:spPr>
          <a:xfrm rot="18524370" flipV="1">
            <a:off x="10444086" y="2730902"/>
            <a:ext cx="658346" cy="22421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Curved Left Arrow 12"/>
          <p:cNvSpPr/>
          <p:nvPr/>
        </p:nvSpPr>
        <p:spPr>
          <a:xfrm rot="1668445">
            <a:off x="2850956" y="4476753"/>
            <a:ext cx="734332" cy="2345386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3234918" y="5498546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Curved Left Arrow 11"/>
          <p:cNvSpPr/>
          <p:nvPr/>
        </p:nvSpPr>
        <p:spPr>
          <a:xfrm rot="3083593">
            <a:off x="2539552" y="4350088"/>
            <a:ext cx="734332" cy="20090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4913" y="3138157"/>
            <a:ext cx="4795725" cy="35394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 (i = 0; i &lt; 100; i++){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for (j = 0; j &lt; 100; j++){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if (…) continue;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statement1;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statement2</a:t>
            </a:r>
          </a:p>
        </p:txBody>
      </p:sp>
      <p:sp>
        <p:nvSpPr>
          <p:cNvPr id="20" name="Curved Left Arrow 19"/>
          <p:cNvSpPr/>
          <p:nvPr/>
        </p:nvSpPr>
        <p:spPr>
          <a:xfrm rot="11627491" flipH="1">
            <a:off x="3861724" y="3483609"/>
            <a:ext cx="1459543" cy="1267722"/>
          </a:xfrm>
          <a:prstGeom prst="curvedLeftArrow">
            <a:avLst>
              <a:gd name="adj1" fmla="val 13277"/>
              <a:gd name="adj2" fmla="val 31118"/>
              <a:gd name="adj3" fmla="val 1263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4904692" y="3976436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" name="Curved Left Arrow 21"/>
          <p:cNvSpPr/>
          <p:nvPr/>
        </p:nvSpPr>
        <p:spPr>
          <a:xfrm rot="12665717" flipH="1">
            <a:off x="3818781" y="4147158"/>
            <a:ext cx="835062" cy="6252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4148" y="1517144"/>
            <a:ext cx="4144617" cy="500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114195" y="41055"/>
            <a:ext cx="6216959" cy="1520377"/>
          </a:xfrm>
          <a:prstGeom prst="wedgeRectCallout">
            <a:avLst>
              <a:gd name="adj1" fmla="val 76652"/>
              <a:gd name="adj2" fmla="val 373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we have a sequence of 100000 negative numbers, it will read all of them even though we wanted to read only first 100 numbers – continue statement skipping counter update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Curved Left Arrow 22"/>
          <p:cNvSpPr/>
          <p:nvPr/>
        </p:nvSpPr>
        <p:spPr>
          <a:xfrm rot="19015590" flipV="1">
            <a:off x="10305834" y="2975341"/>
            <a:ext cx="658346" cy="24436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23" y="0"/>
            <a:ext cx="2090977" cy="2090977"/>
          </a:xfrm>
          <a:prstGeom prst="rect">
            <a:avLst/>
          </a:prstGeom>
        </p:spPr>
      </p:pic>
      <p:sp>
        <p:nvSpPr>
          <p:cNvPr id="25" name="Rectangular Callout 24"/>
          <p:cNvSpPr/>
          <p:nvPr/>
        </p:nvSpPr>
        <p:spPr>
          <a:xfrm>
            <a:off x="5648037" y="36816"/>
            <a:ext cx="3683118" cy="1521540"/>
          </a:xfrm>
          <a:prstGeom prst="wedgeRectCallout">
            <a:avLst>
              <a:gd name="adj1" fmla="val 86820"/>
              <a:gd name="adj2" fmla="val 324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Much better, always updates counter whether skipping the sum+=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step using continue or not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7" grpId="0" animBg="1"/>
      <p:bldP spid="7" grpId="1" animBg="1"/>
      <p:bldP spid="13" grpId="0" animBg="1"/>
      <p:bldP spid="14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11" grpId="0" animBg="1"/>
      <p:bldP spid="9" grpId="0" animBg="1"/>
      <p:bldP spid="9" grpId="1" animBg="1"/>
      <p:bldP spid="23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Careful using break,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Excessive use </a:t>
            </a:r>
            <a:r>
              <a:rPr lang="en-IN" dirty="0"/>
              <a:t>of break and continue can make your program </a:t>
            </a:r>
            <a:r>
              <a:rPr lang="en-IN" dirty="0">
                <a:solidFill>
                  <a:srgbClr val="FF0000"/>
                </a:solidFill>
              </a:rPr>
              <a:t>error-prone</a:t>
            </a:r>
            <a:r>
              <a:rPr lang="en-IN" dirty="0"/>
              <a:t>, and </a:t>
            </a:r>
            <a:r>
              <a:rPr lang="en-IN" dirty="0">
                <a:solidFill>
                  <a:srgbClr val="FF0000"/>
                </a:solidFill>
              </a:rPr>
              <a:t>hard for you to correct</a:t>
            </a:r>
          </a:p>
          <a:p>
            <a:r>
              <a:rPr lang="en-IN" dirty="0"/>
              <a:t>If you have 10 break statements inside the same loop body, you will have a hard time figuring out which one caused your loop to end </a:t>
            </a:r>
            <a:r>
              <a:rPr lang="en-IN" dirty="0">
                <a:sym typeface="Wingdings" panose="05000000000000000000" pitchFamily="2" charset="2"/>
              </a:rPr>
              <a:t></a:t>
            </a:r>
          </a:p>
          <a:p>
            <a:r>
              <a:rPr lang="en-IN" dirty="0">
                <a:sym typeface="Wingdings" panose="05000000000000000000" pitchFamily="2" charset="2"/>
              </a:rPr>
              <a:t>If you have 10 continue statements inside the same loop body, you will have a hard time figuring out why body statements are not getting executed.</a:t>
            </a:r>
            <a:endParaRPr lang="en-IN" dirty="0"/>
          </a:p>
          <a:p>
            <a:r>
              <a:rPr lang="en-IN" dirty="0"/>
              <a:t>Should not misuse break, continue - used in moderation these can result in nice, beautiful code</a:t>
            </a:r>
          </a:p>
          <a:p>
            <a:r>
              <a:rPr lang="en-IN" dirty="0"/>
              <a:t>We will see some elegant alternatives to break,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39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55182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4483A-268E-4E4D-A7AA-A43EF1C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8ABEE-2656-4E53-A45E-F4A702D809C6}"/>
              </a:ext>
            </a:extLst>
          </p:cNvPr>
          <p:cNvSpPr txBox="1">
            <a:spLocks/>
          </p:cNvSpPr>
          <p:nvPr/>
        </p:nvSpPr>
        <p:spPr>
          <a:xfrm>
            <a:off x="304799" y="1196128"/>
            <a:ext cx="11787963" cy="5310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Major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Quiz 1 tomorrow (L-20, 12:00-12:50). Instructions already shared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2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Regrading request deadline for Lab 3, Lab 4, and Minor Quiz 2: </a:t>
            </a:r>
            <a:r>
              <a:rPr lang="en-IN" sz="2800" dirty="0">
                <a:solidFill>
                  <a:srgbClr val="FF0000"/>
                </a:solidFill>
                <a:latin typeface="Garamond" panose="02020404030301010803" pitchFamily="18" charset="0"/>
                <a:sym typeface="Verdana"/>
              </a:rPr>
              <a:t>Sept 1, 11:59pm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Must write your name on answer sheets (minor/major quizzes/exams)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lvl="1" indent="-3429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IN" sz="24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Your responsibility. If you miss, it makes it very hard/impossible for us to locate it</a:t>
            </a:r>
            <a:endParaRPr lang="en-IN" sz="20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5635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 and Continue: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985243"/>
            <a:ext cx="11600328" cy="5746376"/>
          </a:xfrm>
        </p:spPr>
        <p:txBody>
          <a:bodyPr/>
          <a:lstStyle/>
          <a:p>
            <a:r>
              <a:rPr lang="en-IN" b="1" dirty="0"/>
              <a:t>Break</a:t>
            </a:r>
            <a:r>
              <a:rPr lang="en-IN" dirty="0"/>
              <a:t> helps us </a:t>
            </a:r>
            <a:r>
              <a:rPr lang="en-IN" dirty="0">
                <a:solidFill>
                  <a:srgbClr val="FF0000"/>
                </a:solidFill>
              </a:rPr>
              <a:t>exit loop immediately</a:t>
            </a:r>
          </a:p>
          <a:p>
            <a:pPr lvl="1"/>
            <a:r>
              <a:rPr lang="en-IN" dirty="0"/>
              <a:t>In for loops, even </a:t>
            </a:r>
            <a:r>
              <a:rPr lang="en-IN" dirty="0" err="1"/>
              <a:t>update_expr</a:t>
            </a:r>
            <a:r>
              <a:rPr lang="en-IN" dirty="0"/>
              <a:t> or </a:t>
            </a:r>
            <a:r>
              <a:rPr lang="en-IN" dirty="0" err="1"/>
              <a:t>stop_expr</a:t>
            </a:r>
            <a:r>
              <a:rPr lang="en-IN" dirty="0"/>
              <a:t> not checked – just exit</a:t>
            </a:r>
          </a:p>
          <a:p>
            <a:pPr lvl="1"/>
            <a:r>
              <a:rPr lang="en-IN" dirty="0"/>
              <a:t>In while, do-while loops, even </a:t>
            </a:r>
            <a:r>
              <a:rPr lang="en-IN" dirty="0" err="1"/>
              <a:t>stop_expr</a:t>
            </a:r>
            <a:r>
              <a:rPr lang="en-IN" dirty="0"/>
              <a:t> not checked – just exit</a:t>
            </a:r>
          </a:p>
          <a:p>
            <a:r>
              <a:rPr lang="en-IN" b="1" dirty="0"/>
              <a:t>Continue</a:t>
            </a:r>
            <a:r>
              <a:rPr lang="en-IN" dirty="0"/>
              <a:t> helps us </a:t>
            </a:r>
            <a:r>
              <a:rPr lang="en-IN" dirty="0">
                <a:solidFill>
                  <a:srgbClr val="FF0000"/>
                </a:solidFill>
              </a:rPr>
              <a:t>skip the rest of the body of loop</a:t>
            </a:r>
          </a:p>
          <a:p>
            <a:pPr lvl="1"/>
            <a:r>
              <a:rPr lang="en-IN" dirty="0"/>
              <a:t>In for loops, after Mr C receives a continue statement, he evaluates the </a:t>
            </a:r>
            <a:r>
              <a:rPr lang="en-IN" dirty="0" err="1"/>
              <a:t>update_expr</a:t>
            </a:r>
            <a:r>
              <a:rPr lang="en-IN" dirty="0"/>
              <a:t> (if it’s inside for() part), then checks the </a:t>
            </a:r>
            <a:r>
              <a:rPr lang="en-IN" dirty="0" err="1"/>
              <a:t>stop_expr</a:t>
            </a:r>
            <a:r>
              <a:rPr lang="en-IN" dirty="0"/>
              <a:t> and so on …</a:t>
            </a:r>
          </a:p>
          <a:p>
            <a:pPr lvl="1"/>
            <a:r>
              <a:rPr lang="en-IN" dirty="0"/>
              <a:t>In while loops, after Mr C receives a continue statement, he checks the </a:t>
            </a:r>
            <a:r>
              <a:rPr lang="en-IN" dirty="0" err="1"/>
              <a:t>stop_expr</a:t>
            </a:r>
            <a:endParaRPr lang="en-IN" dirty="0"/>
          </a:p>
          <a:p>
            <a:pPr lvl="1"/>
            <a:r>
              <a:rPr lang="en-IN" dirty="0"/>
              <a:t>Loop not exited just because of continue, </a:t>
            </a:r>
            <a:r>
              <a:rPr lang="en-IN" dirty="0" err="1"/>
              <a:t>stop_expr</a:t>
            </a:r>
            <a:r>
              <a:rPr lang="en-IN" dirty="0"/>
              <a:t> still controls exit</a:t>
            </a:r>
          </a:p>
          <a:p>
            <a:r>
              <a:rPr lang="en-IN" b="1" dirty="0">
                <a:solidFill>
                  <a:srgbClr val="FF0000"/>
                </a:solidFill>
              </a:rPr>
              <a:t>Warning</a:t>
            </a:r>
            <a:r>
              <a:rPr lang="en-IN" dirty="0">
                <a:solidFill>
                  <a:srgbClr val="FF0000"/>
                </a:solidFill>
              </a:rPr>
              <a:t>:</a:t>
            </a:r>
            <a:r>
              <a:rPr lang="en-IN" dirty="0"/>
              <a:t> Break legal only in body of loops and switch</a:t>
            </a:r>
          </a:p>
          <a:p>
            <a:pPr lvl="1"/>
            <a:r>
              <a:rPr lang="en-IN" dirty="0"/>
              <a:t>Illegal inside body of if, if-else statements</a:t>
            </a:r>
          </a:p>
          <a:p>
            <a:r>
              <a:rPr lang="en-IN" b="1" dirty="0">
                <a:solidFill>
                  <a:srgbClr val="FF0000"/>
                </a:solidFill>
              </a:rPr>
              <a:t>Warning</a:t>
            </a:r>
            <a:r>
              <a:rPr lang="en-IN" dirty="0">
                <a:solidFill>
                  <a:srgbClr val="FF0000"/>
                </a:solidFill>
              </a:rPr>
              <a:t>: </a:t>
            </a:r>
            <a:r>
              <a:rPr lang="en-IN" dirty="0"/>
              <a:t>Continue legal only in body of loops</a:t>
            </a:r>
          </a:p>
          <a:p>
            <a:pPr lvl="1"/>
            <a:r>
              <a:rPr lang="en-IN" dirty="0"/>
              <a:t>Illegal inside body of if, if-else, switch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76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4483A-268E-4E4D-A7AA-A43EF1C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8ABEE-2656-4E53-A45E-F4A702D809C6}"/>
              </a:ext>
            </a:extLst>
          </p:cNvPr>
          <p:cNvSpPr txBox="1">
            <a:spLocks/>
          </p:cNvSpPr>
          <p:nvPr/>
        </p:nvSpPr>
        <p:spPr>
          <a:xfrm>
            <a:off x="509551" y="1045353"/>
            <a:ext cx="11394747" cy="5310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A1913-CEBB-4250-A7E3-C63DD81A9E4F}"/>
              </a:ext>
            </a:extLst>
          </p:cNvPr>
          <p:cNvSpPr txBox="1"/>
          <p:nvPr/>
        </p:nvSpPr>
        <p:spPr>
          <a:xfrm>
            <a:off x="323259" y="133445"/>
            <a:ext cx="11581039" cy="646499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  Can we avoid break and continue?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60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 Yes. Use “flag” (next class - Monday)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72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  Will also start looking at </a:t>
            </a:r>
            <a:r>
              <a: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30686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Recap: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General form of the for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353" y="1517007"/>
            <a:ext cx="8065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for(init_expr; stopping_expr; update_expr){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statement1;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statement2;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statement3;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statement4;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...	</a:t>
            </a:r>
          </a:p>
        </p:txBody>
      </p:sp>
      <p:sp>
        <p:nvSpPr>
          <p:cNvPr id="6" name="Rectangle 5"/>
          <p:cNvSpPr/>
          <p:nvPr/>
        </p:nvSpPr>
        <p:spPr>
          <a:xfrm>
            <a:off x="920616" y="1590261"/>
            <a:ext cx="1653619" cy="6031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4889607" y="2409404"/>
            <a:ext cx="584607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What this piece of code means?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3580598" y="3091070"/>
            <a:ext cx="8464092" cy="3515949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1. First do what is told in initialization expression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2. Then check the stopping expression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3. If stopping expression is true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Execute all statements inside braces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Execute update expression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Go back to step 2</a:t>
            </a:r>
          </a:p>
          <a:p>
            <a:pPr marL="4572" marR="0" lvl="1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Else stop looping and execute rest of code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95135" y="3126161"/>
            <a:ext cx="4017270" cy="4802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53788" y="1590261"/>
            <a:ext cx="2653099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8651" y="3606433"/>
            <a:ext cx="3550132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2960" y="2245713"/>
            <a:ext cx="2377665" cy="17126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01480" y="4579418"/>
            <a:ext cx="4878297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86440" y="1590261"/>
            <a:ext cx="2374803" cy="6031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01479" y="5054069"/>
            <a:ext cx="3289851" cy="5318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0960" y="4647803"/>
            <a:ext cx="2243275" cy="17646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402416" y="5932176"/>
            <a:ext cx="2196829" cy="480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91062" y="157351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3352" y="40181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23" name="Rounded Rectangle 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4859529" y="230385"/>
            <a:ext cx="4796167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Brackets essential if you want me to do many things while looping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Rectangular Callout 14">
            <a:extLst>
              <a:ext uri="{FF2B5EF4-FFF2-40B4-BE49-F238E27FC236}">
                <a16:creationId xmlns:a16="http://schemas.microsoft.com/office/drawing/2014/main" id="{3172E267-AF9B-4DBE-9B52-B82A69269A7C}"/>
              </a:ext>
            </a:extLst>
          </p:cNvPr>
          <p:cNvSpPr/>
          <p:nvPr/>
        </p:nvSpPr>
        <p:spPr>
          <a:xfrm>
            <a:off x="9035734" y="1278865"/>
            <a:ext cx="2865700" cy="1130538"/>
          </a:xfrm>
          <a:prstGeom prst="wedgeRectCallout">
            <a:avLst>
              <a:gd name="adj1" fmla="val 2606"/>
              <a:gd name="adj2" fmla="val 11477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Initialization expression is executed only once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B62A75-2C5B-4BF0-970B-0646A03727F8}"/>
              </a:ext>
            </a:extLst>
          </p:cNvPr>
          <p:cNvSpPr/>
          <p:nvPr/>
        </p:nvSpPr>
        <p:spPr>
          <a:xfrm>
            <a:off x="2479249" y="1517007"/>
            <a:ext cx="226787" cy="759793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51F238-FA59-494B-BCD3-C528F929D2D1}"/>
              </a:ext>
            </a:extLst>
          </p:cNvPr>
          <p:cNvSpPr/>
          <p:nvPr/>
        </p:nvSpPr>
        <p:spPr>
          <a:xfrm>
            <a:off x="5329768" y="1551631"/>
            <a:ext cx="226787" cy="759793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9" grpId="0" build="p"/>
      <p:bldP spid="10" grpId="0" uiExpand="1" build="p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55D1639-3E40-41B1-A037-5353559811B9}"/>
              </a:ext>
            </a:extLst>
          </p:cNvPr>
          <p:cNvSpPr txBox="1">
            <a:spLocks/>
          </p:cNvSpPr>
          <p:nvPr/>
        </p:nvSpPr>
        <p:spPr>
          <a:xfrm>
            <a:off x="1354873" y="3222843"/>
            <a:ext cx="4724400" cy="3162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Evaluate 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init_expr</a:t>
            </a:r>
            <a:r>
              <a:rPr lang="en-US" sz="2000">
                <a:latin typeface="Arial" pitchFamily="34" charset="0"/>
                <a:cs typeface="Arial" pitchFamily="34" charset="0"/>
              </a:rPr>
              <a:t>; i.e.,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i=1;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Evaluate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>
                <a:latin typeface="Arial" pitchFamily="34" charset="0"/>
                <a:cs typeface="Arial" pitchFamily="34" charset="0"/>
              </a:rPr>
              <a:t> i.e.,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i&lt;=4 </a:t>
            </a:r>
            <a:r>
              <a:rPr lang="en-US" sz="20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Enter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body of loop </a:t>
            </a:r>
            <a:r>
              <a:rPr lang="en-US" sz="2000">
                <a:latin typeface="Arial" pitchFamily="34" charset="0"/>
                <a:cs typeface="Arial" pitchFamily="34" charset="0"/>
              </a:rPr>
              <a:t>and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>
                <a:latin typeface="Arial" pitchFamily="34" charset="0"/>
                <a:cs typeface="Arial" pitchFamily="34" charset="0"/>
              </a:rPr>
              <a:t>execute.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Execute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update_expr</a:t>
            </a:r>
            <a:r>
              <a:rPr lang="en-US" sz="2000">
                <a:latin typeface="Arial" pitchFamily="34" charset="0"/>
                <a:cs typeface="Arial" pitchFamily="34" charset="0"/>
              </a:rPr>
              <a:t>;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i=i+1</a:t>
            </a:r>
            <a:r>
              <a:rPr lang="en-US" sz="2000">
                <a:latin typeface="Arial" pitchFamily="34" charset="0"/>
                <a:cs typeface="Arial" pitchFamily="34" charset="0"/>
              </a:rPr>
              <a:t>; i is 2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Evaluate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 i&lt;=4</a:t>
            </a:r>
            <a:r>
              <a:rPr lang="en-US" sz="2000">
                <a:latin typeface="Arial" pitchFamily="34" charset="0"/>
                <a:cs typeface="Arial" pitchFamily="34" charset="0"/>
              </a:rPr>
              <a:t>: </a:t>
            </a:r>
            <a:r>
              <a:rPr lang="en-US" sz="20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Enter body of loop and execute.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Execute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i=i+1</a:t>
            </a:r>
            <a:r>
              <a:rPr lang="en-US" sz="2000">
                <a:latin typeface="Arial" pitchFamily="34" charset="0"/>
                <a:cs typeface="Arial" pitchFamily="34" charset="0"/>
              </a:rPr>
              <a:t>; i is 3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Evaluate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 i&lt;=4</a:t>
            </a:r>
            <a:r>
              <a:rPr lang="en-US" sz="2000">
                <a:latin typeface="Arial" pitchFamily="34" charset="0"/>
                <a:cs typeface="Arial" pitchFamily="34" charset="0"/>
              </a:rPr>
              <a:t>: </a:t>
            </a:r>
            <a:r>
              <a:rPr lang="en-US" sz="20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TRUE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ounded Rectangle 3">
            <a:extLst>
              <a:ext uri="{FF2B5EF4-FFF2-40B4-BE49-F238E27FC236}">
                <a16:creationId xmlns:a16="http://schemas.microsoft.com/office/drawing/2014/main" id="{FE387F2D-6788-4D32-A049-87F906DA8627}"/>
              </a:ext>
            </a:extLst>
          </p:cNvPr>
          <p:cNvSpPr/>
          <p:nvPr/>
        </p:nvSpPr>
        <p:spPr bwMode="auto">
          <a:xfrm>
            <a:off x="1507272" y="186345"/>
            <a:ext cx="6129813" cy="2884488"/>
          </a:xfrm>
          <a:prstGeom prst="roundRect">
            <a:avLst/>
          </a:pr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float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= 0.0; // sum of reciprocals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8064A2"/>
              </a:solidFill>
              <a:effectLst/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(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=1;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&lt;=4;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=i+1) {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=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+ (1.0/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8064A2"/>
              </a:solidFill>
              <a:effectLst/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printf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(“sum of reciprocals is %f”,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	</a:t>
            </a:r>
          </a:p>
        </p:txBody>
      </p:sp>
      <p:sp>
        <p:nvSpPr>
          <p:cNvPr id="32" name="Right Arrow 9">
            <a:extLst>
              <a:ext uri="{FF2B5EF4-FFF2-40B4-BE49-F238E27FC236}">
                <a16:creationId xmlns:a16="http://schemas.microsoft.com/office/drawing/2014/main" id="{E2D8F9D8-6F30-49D0-958A-7CB827E70020}"/>
              </a:ext>
            </a:extLst>
          </p:cNvPr>
          <p:cNvSpPr/>
          <p:nvPr/>
        </p:nvSpPr>
        <p:spPr bwMode="auto">
          <a:xfrm>
            <a:off x="21168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grpSp>
        <p:nvGrpSpPr>
          <p:cNvPr id="33" name="Group 13">
            <a:extLst>
              <a:ext uri="{FF2B5EF4-FFF2-40B4-BE49-F238E27FC236}">
                <a16:creationId xmlns:a16="http://schemas.microsoft.com/office/drawing/2014/main" id="{1A468462-FD9B-4722-AD70-6CA17937A582}"/>
              </a:ext>
            </a:extLst>
          </p:cNvPr>
          <p:cNvGrpSpPr>
            <a:grpSpLocks/>
          </p:cNvGrpSpPr>
          <p:nvPr/>
        </p:nvGrpSpPr>
        <p:grpSpPr bwMode="auto">
          <a:xfrm>
            <a:off x="7983397" y="424012"/>
            <a:ext cx="2590799" cy="954313"/>
            <a:chOff x="5105400" y="3389087"/>
            <a:chExt cx="2590265" cy="954313"/>
          </a:xfrm>
        </p:grpSpPr>
        <p:sp>
          <p:nvSpPr>
            <p:cNvPr id="34" name="Rounded Rectangle 5">
              <a:extLst>
                <a:ext uri="{FF2B5EF4-FFF2-40B4-BE49-F238E27FC236}">
                  <a16:creationId xmlns:a16="http://schemas.microsoft.com/office/drawing/2014/main" id="{538B4B88-6464-4F55-8916-E10446FE7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8100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5" name="Rounded Rectangle 6">
              <a:extLst>
                <a:ext uri="{FF2B5EF4-FFF2-40B4-BE49-F238E27FC236}">
                  <a16:creationId xmlns:a16="http://schemas.microsoft.com/office/drawing/2014/main" id="{FBBA771A-2907-4318-BEC4-1400E56F1C6C}"/>
                </a:ext>
              </a:extLst>
            </p:cNvPr>
            <p:cNvSpPr/>
            <p:nvPr/>
          </p:nvSpPr>
          <p:spPr bwMode="auto">
            <a:xfrm>
              <a:off x="6248164" y="3810000"/>
              <a:ext cx="1447501" cy="533400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</a:endParaRPr>
            </a:p>
          </p:txBody>
        </p:sp>
        <p:sp>
          <p:nvSpPr>
            <p:cNvPr id="36" name="TextBox 7">
              <a:extLst>
                <a:ext uri="{FF2B5EF4-FFF2-40B4-BE49-F238E27FC236}">
                  <a16:creationId xmlns:a16="http://schemas.microsoft.com/office/drawing/2014/main" id="{5C7FF3BB-A6F8-47A6-A8A4-F875E2E0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342900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96C71C-18F2-4390-AFDF-1B969CC85C73}"/>
                </a:ext>
              </a:extLst>
            </p:cNvPr>
            <p:cNvSpPr txBox="1"/>
            <p:nvPr/>
          </p:nvSpPr>
          <p:spPr>
            <a:xfrm>
              <a:off x="6144755" y="3389087"/>
              <a:ext cx="812875" cy="43088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alibri"/>
                </a:rPr>
                <a:t>rsum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8" name="TextBox 10">
              <a:extLst>
                <a:ext uri="{FF2B5EF4-FFF2-40B4-BE49-F238E27FC236}">
                  <a16:creationId xmlns:a16="http://schemas.microsoft.com/office/drawing/2014/main" id="{3931E90A-519D-4FB7-B631-016F17E74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3810000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0.0</a:t>
              </a:r>
            </a:p>
          </p:txBody>
        </p:sp>
      </p:grpSp>
      <p:sp>
        <p:nvSpPr>
          <p:cNvPr id="39" name="Right Arrow 14">
            <a:extLst>
              <a:ext uri="{FF2B5EF4-FFF2-40B4-BE49-F238E27FC236}">
                <a16:creationId xmlns:a16="http://schemas.microsoft.com/office/drawing/2014/main" id="{8233FE15-304E-4766-8731-AF40EF481681}"/>
              </a:ext>
            </a:extLst>
          </p:cNvPr>
          <p:cNvSpPr/>
          <p:nvPr/>
        </p:nvSpPr>
        <p:spPr bwMode="auto">
          <a:xfrm>
            <a:off x="29550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40" name="Right Arrow 16">
            <a:extLst>
              <a:ext uri="{FF2B5EF4-FFF2-40B4-BE49-F238E27FC236}">
                <a16:creationId xmlns:a16="http://schemas.microsoft.com/office/drawing/2014/main" id="{EB2F9235-DFDD-420F-9BD5-B7CBD14ABF6D}"/>
              </a:ext>
            </a:extLst>
          </p:cNvPr>
          <p:cNvSpPr/>
          <p:nvPr/>
        </p:nvSpPr>
        <p:spPr bwMode="auto">
          <a:xfrm>
            <a:off x="1659673" y="14817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41" name="Right Arrow 17">
            <a:extLst>
              <a:ext uri="{FF2B5EF4-FFF2-40B4-BE49-F238E27FC236}">
                <a16:creationId xmlns:a16="http://schemas.microsoft.com/office/drawing/2014/main" id="{1DA4BE8B-BD97-403E-B8B1-828963F723D2}"/>
              </a:ext>
            </a:extLst>
          </p:cNvPr>
          <p:cNvSpPr/>
          <p:nvPr/>
        </p:nvSpPr>
        <p:spPr bwMode="auto">
          <a:xfrm>
            <a:off x="39456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42" name="Rounded Rectangle 18">
            <a:extLst>
              <a:ext uri="{FF2B5EF4-FFF2-40B4-BE49-F238E27FC236}">
                <a16:creationId xmlns:a16="http://schemas.microsoft.com/office/drawing/2014/main" id="{7A11431A-9C42-490E-BC9B-98C4C858FACC}"/>
              </a:ext>
            </a:extLst>
          </p:cNvPr>
          <p:cNvSpPr/>
          <p:nvPr/>
        </p:nvSpPr>
        <p:spPr bwMode="auto">
          <a:xfrm>
            <a:off x="9126397" y="844925"/>
            <a:ext cx="1447800" cy="533400"/>
          </a:xfrm>
          <a:prstGeom prst="round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081E2E-648C-41A2-B512-DB43B0189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3597" y="92112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1.0</a:t>
            </a:r>
          </a:p>
        </p:txBody>
      </p:sp>
      <p:sp>
        <p:nvSpPr>
          <p:cNvPr id="44" name="Right Arrow 20">
            <a:extLst>
              <a:ext uri="{FF2B5EF4-FFF2-40B4-BE49-F238E27FC236}">
                <a16:creationId xmlns:a16="http://schemas.microsoft.com/office/drawing/2014/main" id="{F2E33764-38F5-4C91-B6B6-8859AA04E1E7}"/>
              </a:ext>
            </a:extLst>
          </p:cNvPr>
          <p:cNvSpPr/>
          <p:nvPr/>
        </p:nvSpPr>
        <p:spPr bwMode="auto">
          <a:xfrm>
            <a:off x="1659673" y="14817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45" name="Rounded Rectangle 21">
            <a:extLst>
              <a:ext uri="{FF2B5EF4-FFF2-40B4-BE49-F238E27FC236}">
                <a16:creationId xmlns:a16="http://schemas.microsoft.com/office/drawing/2014/main" id="{34475BBD-6770-423D-BAD0-99DF4A514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397" y="844925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60C788-3B46-453B-9420-1E674D8CC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1997" y="9211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7B9375-DCB7-4BEB-97C4-1FA368FE9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1997" y="9211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48" name="Right Arrow 25">
            <a:extLst>
              <a:ext uri="{FF2B5EF4-FFF2-40B4-BE49-F238E27FC236}">
                <a16:creationId xmlns:a16="http://schemas.microsoft.com/office/drawing/2014/main" id="{943783F4-5F90-4D83-A9F8-BDE1E0CB2EA0}"/>
              </a:ext>
            </a:extLst>
          </p:cNvPr>
          <p:cNvSpPr/>
          <p:nvPr/>
        </p:nvSpPr>
        <p:spPr bwMode="auto">
          <a:xfrm>
            <a:off x="39456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49" name="Rounded Rectangle 26">
            <a:extLst>
              <a:ext uri="{FF2B5EF4-FFF2-40B4-BE49-F238E27FC236}">
                <a16:creationId xmlns:a16="http://schemas.microsoft.com/office/drawing/2014/main" id="{88BE188E-B8FB-4AAD-B8C6-BB8117BB6448}"/>
              </a:ext>
            </a:extLst>
          </p:cNvPr>
          <p:cNvSpPr/>
          <p:nvPr/>
        </p:nvSpPr>
        <p:spPr bwMode="auto">
          <a:xfrm>
            <a:off x="9126397" y="844925"/>
            <a:ext cx="1447800" cy="533400"/>
          </a:xfrm>
          <a:prstGeom prst="round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B75DC7-9B83-4AAE-8919-F6C3FCE21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3597" y="92112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1.5</a:t>
            </a:r>
          </a:p>
        </p:txBody>
      </p:sp>
      <p:sp>
        <p:nvSpPr>
          <p:cNvPr id="51" name="Right Arrow 28">
            <a:extLst>
              <a:ext uri="{FF2B5EF4-FFF2-40B4-BE49-F238E27FC236}">
                <a16:creationId xmlns:a16="http://schemas.microsoft.com/office/drawing/2014/main" id="{9E3D8EA2-FF69-4CF6-97CC-A784BE133946}"/>
              </a:ext>
            </a:extLst>
          </p:cNvPr>
          <p:cNvSpPr/>
          <p:nvPr/>
        </p:nvSpPr>
        <p:spPr bwMode="auto">
          <a:xfrm>
            <a:off x="1659673" y="14817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52" name="Rounded Rectangle 29">
            <a:extLst>
              <a:ext uri="{FF2B5EF4-FFF2-40B4-BE49-F238E27FC236}">
                <a16:creationId xmlns:a16="http://schemas.microsoft.com/office/drawing/2014/main" id="{49E414B9-9E62-4595-BD92-1A4C9CFFF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397" y="844925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30A3BF-C70B-4CE5-9F5A-DC0347B6E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1997" y="9211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54" name="Right Arrow 31">
            <a:extLst>
              <a:ext uri="{FF2B5EF4-FFF2-40B4-BE49-F238E27FC236}">
                <a16:creationId xmlns:a16="http://schemas.microsoft.com/office/drawing/2014/main" id="{67B7679A-19E2-4AE6-9E89-2A5D11FF3A3A}"/>
              </a:ext>
            </a:extLst>
          </p:cNvPr>
          <p:cNvSpPr/>
          <p:nvPr/>
        </p:nvSpPr>
        <p:spPr bwMode="auto">
          <a:xfrm>
            <a:off x="39456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55" name="Rounded Rectangle 32">
            <a:extLst>
              <a:ext uri="{FF2B5EF4-FFF2-40B4-BE49-F238E27FC236}">
                <a16:creationId xmlns:a16="http://schemas.microsoft.com/office/drawing/2014/main" id="{6CEFC9C1-336F-4972-A2D1-10EF20C26823}"/>
              </a:ext>
            </a:extLst>
          </p:cNvPr>
          <p:cNvSpPr/>
          <p:nvPr/>
        </p:nvSpPr>
        <p:spPr bwMode="auto">
          <a:xfrm>
            <a:off x="9126397" y="844925"/>
            <a:ext cx="1447800" cy="533400"/>
          </a:xfrm>
          <a:prstGeom prst="round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FA27C6-C558-434A-8044-463DE6BBC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2597" y="921125"/>
            <a:ext cx="1274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1.833333..</a:t>
            </a:r>
          </a:p>
        </p:txBody>
      </p:sp>
      <p:sp>
        <p:nvSpPr>
          <p:cNvPr id="57" name="Rounded Rectangle 35">
            <a:extLst>
              <a:ext uri="{FF2B5EF4-FFF2-40B4-BE49-F238E27FC236}">
                <a16:creationId xmlns:a16="http://schemas.microsoft.com/office/drawing/2014/main" id="{DD459B69-DD85-42D9-A354-E71874DC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397" y="844925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9EF45D-8434-4EE6-ACB4-6206CC05B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1997" y="9211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59" name="Right Arrow 37">
            <a:extLst>
              <a:ext uri="{FF2B5EF4-FFF2-40B4-BE49-F238E27FC236}">
                <a16:creationId xmlns:a16="http://schemas.microsoft.com/office/drawing/2014/main" id="{06C6C06D-6DB1-40A1-8161-6B66AA07F6A7}"/>
              </a:ext>
            </a:extLst>
          </p:cNvPr>
          <p:cNvSpPr/>
          <p:nvPr/>
        </p:nvSpPr>
        <p:spPr bwMode="auto">
          <a:xfrm>
            <a:off x="29550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60" name="Right Arrow 38">
            <a:extLst>
              <a:ext uri="{FF2B5EF4-FFF2-40B4-BE49-F238E27FC236}">
                <a16:creationId xmlns:a16="http://schemas.microsoft.com/office/drawing/2014/main" id="{50CFF8E0-DEB6-44CB-813D-FF1FFDD66183}"/>
              </a:ext>
            </a:extLst>
          </p:cNvPr>
          <p:cNvSpPr/>
          <p:nvPr/>
        </p:nvSpPr>
        <p:spPr bwMode="auto">
          <a:xfrm>
            <a:off x="29550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61" name="Right Arrow 39">
            <a:extLst>
              <a:ext uri="{FF2B5EF4-FFF2-40B4-BE49-F238E27FC236}">
                <a16:creationId xmlns:a16="http://schemas.microsoft.com/office/drawing/2014/main" id="{799CB8E5-6E4C-4900-937E-7EFBFF613462}"/>
              </a:ext>
            </a:extLst>
          </p:cNvPr>
          <p:cNvSpPr/>
          <p:nvPr/>
        </p:nvSpPr>
        <p:spPr bwMode="auto">
          <a:xfrm>
            <a:off x="29550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62" name="Right Arrow 41">
            <a:extLst>
              <a:ext uri="{FF2B5EF4-FFF2-40B4-BE49-F238E27FC236}">
                <a16:creationId xmlns:a16="http://schemas.microsoft.com/office/drawing/2014/main" id="{5C2CA2CD-931A-42EA-9A2F-0BB6E90E2F97}"/>
              </a:ext>
            </a:extLst>
          </p:cNvPr>
          <p:cNvSpPr/>
          <p:nvPr/>
        </p:nvSpPr>
        <p:spPr bwMode="auto">
          <a:xfrm>
            <a:off x="1659673" y="14817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63" name="Right Arrow 42">
            <a:extLst>
              <a:ext uri="{FF2B5EF4-FFF2-40B4-BE49-F238E27FC236}">
                <a16:creationId xmlns:a16="http://schemas.microsoft.com/office/drawing/2014/main" id="{7F3C3AC3-969F-4079-91EA-80CB5FC9B271}"/>
              </a:ext>
            </a:extLst>
          </p:cNvPr>
          <p:cNvSpPr/>
          <p:nvPr/>
        </p:nvSpPr>
        <p:spPr bwMode="auto">
          <a:xfrm>
            <a:off x="39456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64" name="Rounded Rectangle 43">
            <a:extLst>
              <a:ext uri="{FF2B5EF4-FFF2-40B4-BE49-F238E27FC236}">
                <a16:creationId xmlns:a16="http://schemas.microsoft.com/office/drawing/2014/main" id="{4A653301-963C-4022-B4F3-D5E00DAA61FC}"/>
              </a:ext>
            </a:extLst>
          </p:cNvPr>
          <p:cNvSpPr/>
          <p:nvPr/>
        </p:nvSpPr>
        <p:spPr bwMode="auto">
          <a:xfrm>
            <a:off x="9126397" y="844925"/>
            <a:ext cx="1447800" cy="533400"/>
          </a:xfrm>
          <a:prstGeom prst="round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82E658-40C6-4AFC-81EF-419D526B4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397" y="921125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2.0833333..</a:t>
            </a:r>
          </a:p>
        </p:txBody>
      </p:sp>
      <p:sp>
        <p:nvSpPr>
          <p:cNvPr id="66" name="Rounded Rectangle 45">
            <a:extLst>
              <a:ext uri="{FF2B5EF4-FFF2-40B4-BE49-F238E27FC236}">
                <a16:creationId xmlns:a16="http://schemas.microsoft.com/office/drawing/2014/main" id="{EFE2AA14-8BF2-40F2-A2D2-D1E99B29F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397" y="844925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7" name="Right Arrow 46">
            <a:extLst>
              <a:ext uri="{FF2B5EF4-FFF2-40B4-BE49-F238E27FC236}">
                <a16:creationId xmlns:a16="http://schemas.microsoft.com/office/drawing/2014/main" id="{492D4AAA-1AA0-4B1B-8114-29F867A06135}"/>
              </a:ext>
            </a:extLst>
          </p:cNvPr>
          <p:cNvSpPr/>
          <p:nvPr/>
        </p:nvSpPr>
        <p:spPr bwMode="auto">
          <a:xfrm>
            <a:off x="29550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C8C91D-DF89-4B5D-B819-99D581BED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1997" y="9211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69" name="Right Arrow 48">
            <a:extLst>
              <a:ext uri="{FF2B5EF4-FFF2-40B4-BE49-F238E27FC236}">
                <a16:creationId xmlns:a16="http://schemas.microsoft.com/office/drawing/2014/main" id="{D304506B-B262-4A0D-B20A-31B4323AE6AD}"/>
              </a:ext>
            </a:extLst>
          </p:cNvPr>
          <p:cNvSpPr/>
          <p:nvPr/>
        </p:nvSpPr>
        <p:spPr bwMode="auto">
          <a:xfrm>
            <a:off x="1278673" y="23961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B802B62-7763-4A71-81FF-390A556C68BD}"/>
              </a:ext>
            </a:extLst>
          </p:cNvPr>
          <p:cNvSpPr txBox="1">
            <a:spLocks/>
          </p:cNvSpPr>
          <p:nvPr/>
        </p:nvSpPr>
        <p:spPr bwMode="auto">
          <a:xfrm>
            <a:off x="5926873" y="3234345"/>
            <a:ext cx="4419600" cy="275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Enter body of loop and execute.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Execute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=i+1</a:t>
            </a: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2000" kern="0" dirty="0" err="1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 is 4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Evaluate</a:t>
            </a:r>
            <a:r>
              <a:rPr lang="en-US" sz="20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&lt;=4</a:t>
            </a:r>
            <a:r>
              <a:rPr lang="en-US" sz="20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kern="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Enter body of loop and execute.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Execute</a:t>
            </a:r>
            <a:r>
              <a:rPr lang="en-US" sz="20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=i+1; </a:t>
            </a:r>
            <a:r>
              <a:rPr lang="en-US" sz="2000" kern="0" dirty="0" err="1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 is 5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Evaluate</a:t>
            </a:r>
            <a:r>
              <a:rPr lang="en-US" sz="20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&lt;=4</a:t>
            </a:r>
            <a:r>
              <a:rPr lang="en-US" sz="20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kern="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FALSE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Exit loop &amp; jump to </a:t>
            </a:r>
            <a:r>
              <a:rPr lang="en-US" sz="2000" kern="0" dirty="0" err="1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printf</a:t>
            </a:r>
            <a:endParaRPr lang="en-US" sz="2000" kern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endParaRPr lang="en-US" sz="2200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49">
            <a:extLst>
              <a:ext uri="{FF2B5EF4-FFF2-40B4-BE49-F238E27FC236}">
                <a16:creationId xmlns:a16="http://schemas.microsoft.com/office/drawing/2014/main" id="{111B7BBC-EB14-458F-A2A5-5C90CA96DED9}"/>
              </a:ext>
            </a:extLst>
          </p:cNvPr>
          <p:cNvSpPr txBox="1"/>
          <p:nvPr/>
        </p:nvSpPr>
        <p:spPr>
          <a:xfrm>
            <a:off x="2574073" y="6384858"/>
            <a:ext cx="4140877" cy="430887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sum of reciprocals is 2.083333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F61002-F397-4955-AACC-7E7AA633DFDA}"/>
              </a:ext>
            </a:extLst>
          </p:cNvPr>
          <p:cNvSpPr txBox="1"/>
          <p:nvPr/>
        </p:nvSpPr>
        <p:spPr>
          <a:xfrm>
            <a:off x="7983397" y="2001069"/>
            <a:ext cx="395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/>
              <a:t>rsum</a:t>
            </a:r>
            <a:r>
              <a:rPr lang="en-IN" sz="2800" dirty="0"/>
              <a:t> = 1 + 1/2 + 1/3 + 1/4</a:t>
            </a:r>
          </a:p>
        </p:txBody>
      </p:sp>
    </p:spTree>
    <p:extLst>
      <p:ext uri="{BB962C8B-B14F-4D97-AF65-F5344CB8AC3E}">
        <p14:creationId xmlns:p14="http://schemas.microsoft.com/office/powerpoint/2010/main" val="174766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2" grpId="0" animBg="1"/>
      <p:bldP spid="43" grpId="0"/>
      <p:bldP spid="45" grpId="0" animBg="1"/>
      <p:bldP spid="46" grpId="0"/>
      <p:bldP spid="47" grpId="0"/>
      <p:bldP spid="49" grpId="0" animBg="1"/>
      <p:bldP spid="50" grpId="0"/>
      <p:bldP spid="52" grpId="0" animBg="1"/>
      <p:bldP spid="53" grpId="0"/>
      <p:bldP spid="55" grpId="0" animBg="1"/>
      <p:bldP spid="56" grpId="0"/>
      <p:bldP spid="57" grpId="0" animBg="1"/>
      <p:bldP spid="58" grpId="0"/>
      <p:bldP spid="64" grpId="0" animBg="1"/>
      <p:bldP spid="65" grpId="0"/>
      <p:bldP spid="65" grpId="1"/>
      <p:bldP spid="66" grpId="0" animBg="1"/>
      <p:bldP spid="68" grpId="0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/>
          <a:lstStyle/>
          <a:p>
            <a:r>
              <a:rPr lang="en-IN" dirty="0"/>
              <a:t>The for Loop: More on its syntax..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664215-6699-47B2-8628-89E9F942F056}"/>
              </a:ext>
            </a:extLst>
          </p:cNvPr>
          <p:cNvSpPr/>
          <p:nvPr/>
        </p:nvSpPr>
        <p:spPr>
          <a:xfrm>
            <a:off x="242814" y="2038393"/>
            <a:ext cx="2951386" cy="5555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for (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=1;i &lt;= 10; 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+=2)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A625958-EA1B-435B-85FE-8ACBBD52F0FF}"/>
              </a:ext>
            </a:extLst>
          </p:cNvPr>
          <p:cNvSpPr/>
          <p:nvPr/>
        </p:nvSpPr>
        <p:spPr>
          <a:xfrm>
            <a:off x="242814" y="3227633"/>
            <a:ext cx="2951386" cy="5555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for (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=-5,i &lt;= 10; 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++)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3C062F6-07E7-4D53-8D28-D1B5612327CD}"/>
              </a:ext>
            </a:extLst>
          </p:cNvPr>
          <p:cNvSpPr/>
          <p:nvPr/>
        </p:nvSpPr>
        <p:spPr>
          <a:xfrm>
            <a:off x="3840452" y="3227633"/>
            <a:ext cx="2951386" cy="5555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for (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=10;i &gt;= 0; 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--)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99407D6-9F9F-44A7-B7E0-E3B209C9FD57}"/>
              </a:ext>
            </a:extLst>
          </p:cNvPr>
          <p:cNvSpPr/>
          <p:nvPr/>
        </p:nvSpPr>
        <p:spPr>
          <a:xfrm>
            <a:off x="7515851" y="4102155"/>
            <a:ext cx="3176358" cy="16921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for (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=1;i &lt;= 10; 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++){</a:t>
            </a:r>
          </a:p>
          <a:p>
            <a:r>
              <a:rPr lang="en-IN" sz="2400" dirty="0">
                <a:solidFill>
                  <a:schemeClr val="tx1"/>
                </a:solidFill>
              </a:rPr>
              <a:t>      for(j=1; j&lt;= 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; </a:t>
            </a:r>
            <a:r>
              <a:rPr lang="en-IN" sz="2400" dirty="0" err="1">
                <a:solidFill>
                  <a:schemeClr val="tx1"/>
                </a:solidFill>
              </a:rPr>
              <a:t>j++</a:t>
            </a:r>
            <a:r>
              <a:rPr lang="en-IN" sz="2400" dirty="0">
                <a:solidFill>
                  <a:schemeClr val="tx1"/>
                </a:solidFill>
              </a:rPr>
              <a:t>){</a:t>
            </a:r>
          </a:p>
          <a:p>
            <a:r>
              <a:rPr lang="en-IN" sz="2400" dirty="0">
                <a:solidFill>
                  <a:schemeClr val="tx1"/>
                </a:solidFill>
              </a:rPr>
              <a:t>      }</a:t>
            </a:r>
          </a:p>
          <a:p>
            <a:r>
              <a:rPr lang="en-I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1C13A4A-DAFE-42F7-914A-A1761D0103CB}"/>
              </a:ext>
            </a:extLst>
          </p:cNvPr>
          <p:cNvSpPr/>
          <p:nvPr/>
        </p:nvSpPr>
        <p:spPr>
          <a:xfrm>
            <a:off x="3854242" y="2044985"/>
            <a:ext cx="2951386" cy="5555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for (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=1;i &lt;= 64; 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*=2)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A2F263-2B93-4F03-AEB1-380F28EDB020}"/>
              </a:ext>
            </a:extLst>
          </p:cNvPr>
          <p:cNvSpPr txBox="1"/>
          <p:nvPr/>
        </p:nvSpPr>
        <p:spPr>
          <a:xfrm>
            <a:off x="253353" y="1179091"/>
            <a:ext cx="11600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Many forms possible for the </a:t>
            </a:r>
            <a:r>
              <a:rPr lang="en-IN" sz="2800" dirty="0" err="1"/>
              <a:t>init</a:t>
            </a:r>
            <a:r>
              <a:rPr lang="en-IN" sz="2800" dirty="0"/>
              <a:t>/stopping/update expressions. Some examples: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AEDBD0-88B9-4B33-BB2E-97B3A830471E}"/>
              </a:ext>
            </a:extLst>
          </p:cNvPr>
          <p:cNvSpPr/>
          <p:nvPr/>
        </p:nvSpPr>
        <p:spPr>
          <a:xfrm>
            <a:off x="253353" y="4517053"/>
            <a:ext cx="5888867" cy="5555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for (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=1,j=2;i &lt;= 10 &amp;&amp; j &lt;= 20; 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++,j=j+2)</a:t>
            </a:r>
          </a:p>
        </p:txBody>
      </p:sp>
      <p:sp>
        <p:nvSpPr>
          <p:cNvPr id="11" name="Rectangular Callout 14">
            <a:extLst>
              <a:ext uri="{FF2B5EF4-FFF2-40B4-BE49-F238E27FC236}">
                <a16:creationId xmlns:a16="http://schemas.microsoft.com/office/drawing/2014/main" id="{AA6E999B-A8C8-4777-AF32-C79A8B8CA106}"/>
              </a:ext>
            </a:extLst>
          </p:cNvPr>
          <p:cNvSpPr/>
          <p:nvPr/>
        </p:nvSpPr>
        <p:spPr>
          <a:xfrm>
            <a:off x="3008502" y="5545607"/>
            <a:ext cx="3490020" cy="813311"/>
          </a:xfrm>
          <a:prstGeom prst="wedgeRectCallout">
            <a:avLst>
              <a:gd name="adj1" fmla="val -54634"/>
              <a:gd name="adj2" fmla="val -10452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Multiple loop counter variables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the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init</a:t>
            </a: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stopping/update expressions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4">
            <a:extLst>
              <a:ext uri="{FF2B5EF4-FFF2-40B4-BE49-F238E27FC236}">
                <a16:creationId xmlns:a16="http://schemas.microsoft.com/office/drawing/2014/main" id="{A4C68876-C102-4F0E-8594-B531A66AC566}"/>
              </a:ext>
            </a:extLst>
          </p:cNvPr>
          <p:cNvSpPr/>
          <p:nvPr/>
        </p:nvSpPr>
        <p:spPr>
          <a:xfrm>
            <a:off x="8176012" y="5860170"/>
            <a:ext cx="3176358" cy="955575"/>
          </a:xfrm>
          <a:prstGeom prst="wedgeRectCallout">
            <a:avLst>
              <a:gd name="adj1" fmla="val -13500"/>
              <a:gd name="adj2" fmla="val -1462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Inner loop’s counter can depend on outer loop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counter’s current value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E468F4-F49C-4574-8F1B-C1EAF7ADAF4F}"/>
              </a:ext>
            </a:extLst>
          </p:cNvPr>
          <p:cNvGrpSpPr/>
          <p:nvPr/>
        </p:nvGrpSpPr>
        <p:grpSpPr>
          <a:xfrm>
            <a:off x="10090569" y="2077976"/>
            <a:ext cx="1858617" cy="904461"/>
            <a:chOff x="3286682" y="2292350"/>
            <a:chExt cx="1858617" cy="904461"/>
          </a:xfrm>
        </p:grpSpPr>
        <p:sp>
          <p:nvSpPr>
            <p:cNvPr id="14" name="Rounded Rectangle 22">
              <a:extLst>
                <a:ext uri="{FF2B5EF4-FFF2-40B4-BE49-F238E27FC236}">
                  <a16:creationId xmlns:a16="http://schemas.microsoft.com/office/drawing/2014/main" id="{E23A1F12-89D7-4C52-87BE-D99EDF0F8C76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199D9C0-5F35-4348-BFA9-E7356F9C245B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58D326-5EF4-46D9-B2C4-532C58FBC354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7" name="Rectangular Callout 25">
            <a:extLst>
              <a:ext uri="{FF2B5EF4-FFF2-40B4-BE49-F238E27FC236}">
                <a16:creationId xmlns:a16="http://schemas.microsoft.com/office/drawing/2014/main" id="{20E894F8-F402-4007-9CB2-C665809C3CC8}"/>
              </a:ext>
            </a:extLst>
          </p:cNvPr>
          <p:cNvSpPr/>
          <p:nvPr/>
        </p:nvSpPr>
        <p:spPr>
          <a:xfrm>
            <a:off x="9670291" y="3304329"/>
            <a:ext cx="1974205" cy="658606"/>
          </a:xfrm>
          <a:prstGeom prst="wedgeRectCallout">
            <a:avLst>
              <a:gd name="adj1" fmla="val 20979"/>
              <a:gd name="adj2" fmla="val -12123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 more by practicing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ular Callout 25">
            <a:extLst>
              <a:ext uri="{FF2B5EF4-FFF2-40B4-BE49-F238E27FC236}">
                <a16:creationId xmlns:a16="http://schemas.microsoft.com/office/drawing/2014/main" id="{D53CC836-1B4B-480E-ABA8-3502F94DB601}"/>
              </a:ext>
            </a:extLst>
          </p:cNvPr>
          <p:cNvSpPr/>
          <p:nvPr/>
        </p:nvSpPr>
        <p:spPr>
          <a:xfrm>
            <a:off x="6901431" y="1946650"/>
            <a:ext cx="2884448" cy="1218459"/>
          </a:xfrm>
          <a:prstGeom prst="wedgeRectCallout">
            <a:avLst>
              <a:gd name="adj1" fmla="val 66165"/>
              <a:gd name="adj2" fmla="val 1308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nit_exp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be before the start of for loop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update_expr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be inside the body of for loop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9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10" grpId="0" animBg="1"/>
      <p:bldP spid="11" grpId="0" animBg="1"/>
      <p:bldP spid="12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0000FF"/>
                </a:solidFill>
              </a:rPr>
              <a:t>while</a:t>
            </a:r>
            <a:r>
              <a:rPr lang="en-IN" dirty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General form of a while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353" y="1517007"/>
            <a:ext cx="8065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while(stopping_expr){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statement1;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statement2;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statement3;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statement4;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...	</a:t>
            </a: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4889607" y="3742823"/>
            <a:ext cx="584607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What</a:t>
            </a:r>
            <a:r>
              <a:rPr kumimoji="0" lang="en-IN" sz="2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this piece of code does?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3580598" y="4214192"/>
            <a:ext cx="8464092" cy="2504660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1. First check the stopping expression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2. If stopping expression is true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Execute all statements inside braces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Go back to step 2</a:t>
            </a:r>
          </a:p>
          <a:p>
            <a:pPr marL="4572" marR="0" lvl="1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Else stop looping and execute rest of code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2597" y="1590261"/>
            <a:ext cx="2653099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39491" y="4241556"/>
            <a:ext cx="3550132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2960" y="2245713"/>
            <a:ext cx="2377665" cy="17126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27657" y="5236499"/>
            <a:ext cx="4878297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0960" y="4647803"/>
            <a:ext cx="2243275" cy="17646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76216" y="6118737"/>
            <a:ext cx="2196829" cy="480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22207" y="159026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3352" y="40181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23" name="Rounded Rectangle 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5007603" y="123919"/>
            <a:ext cx="4796167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Brackets essential if you want me to do many things while looping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960" y="1268631"/>
            <a:ext cx="2092982" cy="2092982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6189024" y="1127481"/>
            <a:ext cx="3614746" cy="873031"/>
          </a:xfrm>
          <a:prstGeom prst="wedgeRectCallout">
            <a:avLst>
              <a:gd name="adj1" fmla="val 84888"/>
              <a:gd name="adj2" fmla="val 6126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what is the difference between for and while?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79955" y="1295997"/>
            <a:ext cx="2049968" cy="2049968"/>
          </a:xfrm>
          <a:prstGeom prst="rect">
            <a:avLst/>
          </a:prstGeom>
        </p:spPr>
      </p:pic>
      <p:sp>
        <p:nvSpPr>
          <p:cNvPr id="31" name="Rectangular Callout 30"/>
          <p:cNvSpPr/>
          <p:nvPr/>
        </p:nvSpPr>
        <p:spPr>
          <a:xfrm>
            <a:off x="6312390" y="2140552"/>
            <a:ext cx="4266400" cy="1534838"/>
          </a:xfrm>
          <a:prstGeom prst="wedgeRectCallout">
            <a:avLst>
              <a:gd name="adj1" fmla="val -71015"/>
              <a:gd name="adj2" fmla="val 1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 general not much – it is a matter of style. Often we </a:t>
            </a:r>
            <a:r>
              <a:rPr lang="en-I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while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when we don’t exactly know how many iterations will loop run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(but usually it can be done with for loop too)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4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 build="p"/>
      <p:bldP spid="10" grpId="0" build="p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8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0000FF"/>
                </a:solidFill>
              </a:rPr>
              <a:t>while</a:t>
            </a:r>
            <a:r>
              <a:rPr lang="en-IN" dirty="0"/>
              <a:t> loop in action..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Rounded Rectangle 3">
            <a:extLst>
              <a:ext uri="{FF2B5EF4-FFF2-40B4-BE49-F238E27FC236}">
                <a16:creationId xmlns:a16="http://schemas.microsoft.com/office/drawing/2014/main" id="{B8FB1B9B-5659-4E6A-B69C-9603A5E90872}"/>
              </a:ext>
            </a:extLst>
          </p:cNvPr>
          <p:cNvSpPr/>
          <p:nvPr/>
        </p:nvSpPr>
        <p:spPr bwMode="auto">
          <a:xfrm>
            <a:off x="1077951" y="1050073"/>
            <a:ext cx="10244254" cy="3200400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	int a;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	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scanf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(“%d”, &amp;a);                /* read into a */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	while ( a !=  -1) {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		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scanf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(“%d”, &amp;a);  /*read into a inside loop*/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	}</a:t>
            </a:r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D6AF369D-BF50-4F86-8D37-90D111420464}"/>
              </a:ext>
            </a:extLst>
          </p:cNvPr>
          <p:cNvSpPr/>
          <p:nvPr/>
        </p:nvSpPr>
        <p:spPr bwMode="auto">
          <a:xfrm>
            <a:off x="1230350" y="4326673"/>
            <a:ext cx="2731801" cy="2495136"/>
          </a:xfrm>
          <a:prstGeom prst="round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INPUT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4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15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-5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-1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-3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8064A2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3EC7C6-78A3-455D-8789-5C7D1AC54478}"/>
              </a:ext>
            </a:extLst>
          </p:cNvPr>
          <p:cNvSpPr/>
          <p:nvPr/>
        </p:nvSpPr>
        <p:spPr bwMode="auto">
          <a:xfrm>
            <a:off x="3897351" y="4402873"/>
            <a:ext cx="1109794" cy="83820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??</a:t>
            </a:r>
          </a:p>
        </p:txBody>
      </p:sp>
      <p:sp>
        <p:nvSpPr>
          <p:cNvPr id="34" name="Right Arrow 7">
            <a:extLst>
              <a:ext uri="{FF2B5EF4-FFF2-40B4-BE49-F238E27FC236}">
                <a16:creationId xmlns:a16="http://schemas.microsoft.com/office/drawing/2014/main" id="{364637FB-C40C-4793-BC5F-E056AA7E8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50" y="1888273"/>
            <a:ext cx="939057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9826F3-AE9C-4AC5-A68B-0739BF122A89}"/>
              </a:ext>
            </a:extLst>
          </p:cNvPr>
          <p:cNvSpPr/>
          <p:nvPr/>
        </p:nvSpPr>
        <p:spPr bwMode="auto">
          <a:xfrm>
            <a:off x="3897351" y="4402873"/>
            <a:ext cx="1109794" cy="83820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B3D986-9762-477E-A18E-C37D6740595A}"/>
              </a:ext>
            </a:extLst>
          </p:cNvPr>
          <p:cNvSpPr/>
          <p:nvPr/>
        </p:nvSpPr>
        <p:spPr bwMode="auto">
          <a:xfrm>
            <a:off x="3897351" y="4402873"/>
            <a:ext cx="1109794" cy="83820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15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8B9F19-863F-4FBC-8866-F925417AA73F}"/>
              </a:ext>
            </a:extLst>
          </p:cNvPr>
          <p:cNvSpPr/>
          <p:nvPr/>
        </p:nvSpPr>
        <p:spPr bwMode="auto">
          <a:xfrm>
            <a:off x="3897351" y="4402873"/>
            <a:ext cx="1109794" cy="83820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-5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5D91DB-3A8A-41FF-AD7D-29C048104AF6}"/>
              </a:ext>
            </a:extLst>
          </p:cNvPr>
          <p:cNvSpPr/>
          <p:nvPr/>
        </p:nvSpPr>
        <p:spPr bwMode="auto">
          <a:xfrm>
            <a:off x="3897351" y="4402873"/>
            <a:ext cx="1109794" cy="83820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-1</a:t>
            </a:r>
          </a:p>
        </p:txBody>
      </p:sp>
      <p:sp>
        <p:nvSpPr>
          <p:cNvPr id="39" name="Right Arrow 13">
            <a:extLst>
              <a:ext uri="{FF2B5EF4-FFF2-40B4-BE49-F238E27FC236}">
                <a16:creationId xmlns:a16="http://schemas.microsoft.com/office/drawing/2014/main" id="{1EFFC380-A9D4-4C4A-B8D8-855E3088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50" y="2802673"/>
            <a:ext cx="939057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0" name="Right Arrow 14">
            <a:extLst>
              <a:ext uri="{FF2B5EF4-FFF2-40B4-BE49-F238E27FC236}">
                <a16:creationId xmlns:a16="http://schemas.microsoft.com/office/drawing/2014/main" id="{DFA7573A-EEF8-4F36-A523-4B5C39DA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50" y="2269273"/>
            <a:ext cx="939057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1" name="Right Arrow 15">
            <a:extLst>
              <a:ext uri="{FF2B5EF4-FFF2-40B4-BE49-F238E27FC236}">
                <a16:creationId xmlns:a16="http://schemas.microsoft.com/office/drawing/2014/main" id="{34A7D217-51FB-4381-BC72-4F0BB6DE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50" y="2269273"/>
            <a:ext cx="939057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2" name="Right Arrow 16">
            <a:extLst>
              <a:ext uri="{FF2B5EF4-FFF2-40B4-BE49-F238E27FC236}">
                <a16:creationId xmlns:a16="http://schemas.microsoft.com/office/drawing/2014/main" id="{9AE202D6-C24B-409D-A921-E08548DF9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50" y="2802673"/>
            <a:ext cx="939057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3" name="Right Arrow 17">
            <a:extLst>
              <a:ext uri="{FF2B5EF4-FFF2-40B4-BE49-F238E27FC236}">
                <a16:creationId xmlns:a16="http://schemas.microsoft.com/office/drawing/2014/main" id="{CEEA205F-656B-4B7A-87EA-46AB1B4F5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50" y="2269273"/>
            <a:ext cx="939057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4" name="Right Arrow 18">
            <a:extLst>
              <a:ext uri="{FF2B5EF4-FFF2-40B4-BE49-F238E27FC236}">
                <a16:creationId xmlns:a16="http://schemas.microsoft.com/office/drawing/2014/main" id="{0E4EE261-8B46-4555-91A6-F169BA30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50" y="2802673"/>
            <a:ext cx="939057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5" name="Right Arrow 19">
            <a:extLst>
              <a:ext uri="{FF2B5EF4-FFF2-40B4-BE49-F238E27FC236}">
                <a16:creationId xmlns:a16="http://schemas.microsoft.com/office/drawing/2014/main" id="{CA0243CF-A510-48A1-9E6C-5D36E59D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50" y="2269273"/>
            <a:ext cx="939057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6" name="Right Arrow 20">
            <a:extLst>
              <a:ext uri="{FF2B5EF4-FFF2-40B4-BE49-F238E27FC236}">
                <a16:creationId xmlns:a16="http://schemas.microsoft.com/office/drawing/2014/main" id="{DF2DCE57-874A-4ED8-8FE1-C87F0CD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50" y="3640873"/>
            <a:ext cx="939057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B1156204-98D8-4E54-8373-FEB342ED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973" y="4437252"/>
            <a:ext cx="285402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prstClr val="black"/>
                </a:solidFill>
                <a:latin typeface="Comic Sans MS" pitchFamily="66" charset="0"/>
              </a:rPr>
              <a:t>Trace of memory</a:t>
            </a:r>
          </a:p>
          <a:p>
            <a:pPr eaLnBrk="1" hangingPunct="1"/>
            <a:r>
              <a:rPr lang="en-US" altLang="en-US" sz="2200" b="1" dirty="0">
                <a:solidFill>
                  <a:prstClr val="black"/>
                </a:solidFill>
                <a:latin typeface="Comic Sans MS" pitchFamily="66" charset="0"/>
              </a:rPr>
              <a:t>location a</a:t>
            </a:r>
          </a:p>
        </p:txBody>
      </p:sp>
      <p:sp>
        <p:nvSpPr>
          <p:cNvPr id="48" name="TextBox 21">
            <a:extLst>
              <a:ext uri="{FF2B5EF4-FFF2-40B4-BE49-F238E27FC236}">
                <a16:creationId xmlns:a16="http://schemas.microsoft.com/office/drawing/2014/main" id="{4BB3D476-73C3-4EEE-A05D-4854F9714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044" y="5427852"/>
            <a:ext cx="7427084" cy="1107996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One </a:t>
            </a:r>
            <a:r>
              <a:rPr kumimoji="0" lang="en-US" alt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scanf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 is executed every time body of the loop is executed.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Every </a:t>
            </a:r>
            <a:r>
              <a:rPr kumimoji="0" lang="en-US" alt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scanf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 execution reads one integer.</a:t>
            </a:r>
          </a:p>
        </p:txBody>
      </p:sp>
    </p:spTree>
    <p:extLst>
      <p:ext uri="{BB962C8B-B14F-4D97-AF65-F5344CB8AC3E}">
        <p14:creationId xmlns:p14="http://schemas.microsoft.com/office/powerpoint/2010/main" val="405515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build="allAtOnce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0000FF"/>
                </a:solidFill>
              </a:rPr>
              <a:t>do-while</a:t>
            </a:r>
            <a:r>
              <a:rPr lang="en-IN" dirty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 form of a do-while loop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353" y="1517007"/>
            <a:ext cx="65052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do{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statement1;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statement2;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}while(stopping_expr);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statement3;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statement4;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...	</a:t>
            </a:r>
          </a:p>
        </p:txBody>
      </p:sp>
      <p:sp>
        <p:nvSpPr>
          <p:cNvPr id="6" name="Text Placeholder 11"/>
          <p:cNvSpPr txBox="1">
            <a:spLocks/>
          </p:cNvSpPr>
          <p:nvPr/>
        </p:nvSpPr>
        <p:spPr>
          <a:xfrm>
            <a:off x="5669564" y="3291018"/>
            <a:ext cx="584607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IN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What this piece of code does?</a:t>
            </a:r>
            <a:endParaRPr lang="en-US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Content Placeholder 12"/>
          <p:cNvSpPr txBox="1">
            <a:spLocks/>
          </p:cNvSpPr>
          <p:nvPr/>
        </p:nvSpPr>
        <p:spPr>
          <a:xfrm>
            <a:off x="4735082" y="3754152"/>
            <a:ext cx="7417818" cy="3063678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First execute statements inside braces</a:t>
            </a:r>
          </a:p>
          <a:p>
            <a:pPr marL="514350" marR="0" lvl="0" indent="-51435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Then check stopping criterion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2. If stopping expression is true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Execute all statements inside braces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Go back to step 2</a:t>
            </a:r>
          </a:p>
          <a:p>
            <a:pPr marL="4572" marR="0" lvl="1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Else stop looping, execute rest of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960" y="2245713"/>
            <a:ext cx="2377665" cy="17126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72353" y="3841624"/>
            <a:ext cx="4420613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6757" y="4062202"/>
            <a:ext cx="2607555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48659" y="4242722"/>
            <a:ext cx="3123919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960" y="4647803"/>
            <a:ext cx="2243275" cy="17646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96137" y="6134867"/>
            <a:ext cx="2196829" cy="480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59621" y="5297696"/>
            <a:ext cx="4420613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2959" y="159026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3352" y="40181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18" name="Rounded Rectangle 1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" name="Rectangular Callout 20"/>
          <p:cNvSpPr/>
          <p:nvPr/>
        </p:nvSpPr>
        <p:spPr>
          <a:xfrm>
            <a:off x="5007603" y="123919"/>
            <a:ext cx="4796167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Brackets essential if you want me to do many things while looping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18692" y="4025386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7460041" y="1046669"/>
            <a:ext cx="2468692" cy="854286"/>
          </a:xfrm>
          <a:prstGeom prst="wedgeRectCallout">
            <a:avLst>
              <a:gd name="adj1" fmla="val 65577"/>
              <a:gd name="adj2" fmla="val -632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Notice additional semi-colon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319" y="1282536"/>
            <a:ext cx="2049968" cy="2049968"/>
          </a:xfrm>
          <a:prstGeom prst="rect">
            <a:avLst/>
          </a:prstGeom>
        </p:spPr>
      </p:pic>
      <p:sp>
        <p:nvSpPr>
          <p:cNvPr id="26" name="Rectangular Callout 25"/>
          <p:cNvSpPr/>
          <p:nvPr/>
        </p:nvSpPr>
        <p:spPr>
          <a:xfrm>
            <a:off x="7891670" y="1981069"/>
            <a:ext cx="2615105" cy="854286"/>
          </a:xfrm>
          <a:prstGeom prst="wedgeRectCallout">
            <a:avLst>
              <a:gd name="adj1" fmla="val 65577"/>
              <a:gd name="adj2" fmla="val -632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Yet another minor quiz question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97" y="1282535"/>
            <a:ext cx="2049969" cy="2049969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5396310" y="1962931"/>
            <a:ext cx="2416390" cy="1172496"/>
          </a:xfrm>
          <a:prstGeom prst="wedgeRectCallout">
            <a:avLst>
              <a:gd name="adj1" fmla="val -92611"/>
              <a:gd name="adj2" fmla="val 44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When to use do-while instead of while?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8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build="p"/>
      <p:bldP spid="7" grpId="0" uiExpand="1" build="p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use of do-while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do-while loop is executed </a:t>
            </a:r>
            <a:r>
              <a:rPr lang="en-IN" dirty="0">
                <a:solidFill>
                  <a:srgbClr val="FF0000"/>
                </a:solidFill>
              </a:rPr>
              <a:t>at least once</a:t>
            </a:r>
          </a:p>
          <a:p>
            <a:r>
              <a:rPr lang="en-IN" dirty="0"/>
              <a:t>Example: </a:t>
            </a:r>
            <a:r>
              <a:rPr lang="en-US" i="1" dirty="0"/>
              <a:t>read integers till you read the number -1 and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359570" y="2294381"/>
            <a:ext cx="5693948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sum = 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(“%d”, &amp;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while(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!= -1){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sum +=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(“%d”, &amp;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d",sum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6159734" y="2294381"/>
            <a:ext cx="5693948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sum = 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do{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(“%d”, &amp;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!= -1)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sum +=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}while(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!= -1);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d",sum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5685183" y="230385"/>
            <a:ext cx="3970513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Notice proper indentation for while and do-while loops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562060" y="1156897"/>
            <a:ext cx="5093635" cy="1110118"/>
          </a:xfrm>
          <a:prstGeom prst="wedgeRectCallout">
            <a:avLst>
              <a:gd name="adj1" fmla="val 63676"/>
              <a:gd name="adj2" fmla="val -818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while and do-while equally powerful, sometimes one looks prettier, easier to read than the other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77500" lnSpcReduction="20000"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Wingdings" panose="05000000000000000000" pitchFamily="2" charset="2"/>
          <a:buChar char="§"/>
          <a:tabLst/>
          <a:defRPr kumimoji="0" sz="30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Garamond" panose="02020404030301010803" pitchFamily="18" charset="0"/>
            <a:sym typeface="Verdan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5191</TotalTime>
  <Words>2352</Words>
  <Application>Microsoft Office PowerPoint</Application>
  <PresentationFormat>Widescreen</PresentationFormat>
  <Paragraphs>376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Cambria Math</vt:lpstr>
      <vt:lpstr>Century Gothic</vt:lpstr>
      <vt:lpstr>Comic Sans MS</vt:lpstr>
      <vt:lpstr>Courier New</vt:lpstr>
      <vt:lpstr>Garamond</vt:lpstr>
      <vt:lpstr>Verdana</vt:lpstr>
      <vt:lpstr>Wingdings</vt:lpstr>
      <vt:lpstr>Metropolitan</vt:lpstr>
      <vt:lpstr>Office Theme</vt:lpstr>
      <vt:lpstr>1_Office Theme</vt:lpstr>
      <vt:lpstr>1_Metropolitan</vt:lpstr>
      <vt:lpstr>ESC101: Fundamentals of Computing</vt:lpstr>
      <vt:lpstr>Announcements</vt:lpstr>
      <vt:lpstr>Recap: for Loop</vt:lpstr>
      <vt:lpstr>PowerPoint Presentation</vt:lpstr>
      <vt:lpstr>The for Loop: More on its syntax..</vt:lpstr>
      <vt:lpstr>The while loop</vt:lpstr>
      <vt:lpstr>The while loop in action..</vt:lpstr>
      <vt:lpstr>The do-while loop</vt:lpstr>
      <vt:lpstr>The use of do-while</vt:lpstr>
      <vt:lpstr>PowerPoint Presentation</vt:lpstr>
      <vt:lpstr>Properly Divide Task into Subtasks</vt:lpstr>
      <vt:lpstr>Order of statements is important</vt:lpstr>
      <vt:lpstr>Order of statements is important</vt:lpstr>
      <vt:lpstr>Order of statements is important</vt:lpstr>
      <vt:lpstr>The break keyword</vt:lpstr>
      <vt:lpstr>A fancy for loop using break</vt:lpstr>
      <vt:lpstr>The continue keyword</vt:lpstr>
      <vt:lpstr>Careful using break, continue</vt:lpstr>
      <vt:lpstr>Careful using break, continue</vt:lpstr>
      <vt:lpstr>Break and Continue: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387</cp:revision>
  <dcterms:created xsi:type="dcterms:W3CDTF">2018-07-30T05:08:11Z</dcterms:created>
  <dcterms:modified xsi:type="dcterms:W3CDTF">2019-08-27T23:45:26Z</dcterms:modified>
</cp:coreProperties>
</file>