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92" r:id="rId2"/>
  </p:sldMasterIdLst>
  <p:notesMasterIdLst>
    <p:notesMasterId r:id="rId22"/>
  </p:notesMasterIdLst>
  <p:sldIdLst>
    <p:sldId id="268" r:id="rId3"/>
    <p:sldId id="375" r:id="rId4"/>
    <p:sldId id="392" r:id="rId5"/>
    <p:sldId id="393" r:id="rId6"/>
    <p:sldId id="391" r:id="rId7"/>
    <p:sldId id="376" r:id="rId8"/>
    <p:sldId id="388" r:id="rId9"/>
    <p:sldId id="389" r:id="rId10"/>
    <p:sldId id="395" r:id="rId11"/>
    <p:sldId id="378" r:id="rId12"/>
    <p:sldId id="379" r:id="rId13"/>
    <p:sldId id="381" r:id="rId14"/>
    <p:sldId id="380" r:id="rId15"/>
    <p:sldId id="383" r:id="rId16"/>
    <p:sldId id="384" r:id="rId17"/>
    <p:sldId id="382" r:id="rId18"/>
    <p:sldId id="385" r:id="rId19"/>
    <p:sldId id="387" r:id="rId20"/>
    <p:sldId id="3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4722" autoAdjust="0"/>
  </p:normalViewPr>
  <p:slideViewPr>
    <p:cSldViewPr snapToGrid="0">
      <p:cViewPr varScale="1">
        <p:scale>
          <a:sx n="91" d="100"/>
          <a:sy n="91" d="100"/>
        </p:scale>
        <p:origin x="5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357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038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344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809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070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88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01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724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63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178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806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633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594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858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595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BD23-6782-4FCA-8803-4675512F1E27}" type="datetime1">
              <a:rPr lang="en-US" smtClean="0"/>
              <a:t>9/5/2019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7525-FB9E-4BE9-A61F-C27AB08204B5}" type="datetime1">
              <a:rPr lang="en-US" smtClean="0"/>
              <a:t>9/5/2019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A857-F53B-4747-B735-6FCD35FA324C}" type="datetime1">
              <a:rPr lang="en-US" smtClean="0"/>
              <a:t>9/5/2019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97E16D0-4D6D-4B83-8C61-21B5DA7209AD}" type="datetime1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60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0D70-A6FD-40A7-9FC2-8369A422972B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07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5421-75E9-47FE-B69D-0EAB579102BF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7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4D24-77CA-431F-83C0-1B09BB74823F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55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9D4-61CB-46D4-8050-56B98D789C7C}" type="datetime1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07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2459-93BD-42B1-82A8-B64EE9FEF670}" type="datetime1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92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8176-0F72-4BE8-A52A-D7B41ED45EA5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67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12C5-F363-4E4D-9CE0-2FB817FD3576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3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E43E-BAE7-4549-AAEC-B78F40E2B140}" type="datetime1">
              <a:rPr lang="en-US" smtClean="0"/>
              <a:t>9/5/2019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D8E2754-F3D7-434A-925F-BDB0D4454709}" type="datetime1">
              <a:rPr lang="en-US" smtClean="0"/>
              <a:t>9/5/2019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95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33A9-F146-40D8-8D4F-E44BBA1CF7D3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39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DC45-8E01-4B7F-8371-5A1717D0901D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5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0B3C-6765-4D57-940E-77B7219BA29C}" type="datetime1">
              <a:rPr lang="en-US" smtClean="0"/>
              <a:t>9/5/2019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4B63-E7EC-43AC-9E46-5F1C005CE0B9}" type="datetime1">
              <a:rPr lang="en-US" smtClean="0"/>
              <a:t>9/5/2019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BE6E-2F6B-4BB5-B6F0-C3106A94283F}" type="datetime1">
              <a:rPr lang="en-US" smtClean="0"/>
              <a:t>9/5/2019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CD39-BF6F-4636-AB01-B82A26CB3622}" type="datetime1">
              <a:rPr lang="en-US" smtClean="0"/>
              <a:t>9/5/2019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ED37-B8B0-4EF4-9A1C-216C48A651B6}" type="datetime1">
              <a:rPr lang="en-US" smtClean="0"/>
              <a:t>9/5/2019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2802-190E-4509-8E5D-22FDE2D1AA6B}" type="datetime1">
              <a:rPr lang="en-US" smtClean="0"/>
              <a:t>9/5/2019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CE2F-AF3C-431E-A21C-921AEFE8530D}" type="datetime1">
              <a:rPr lang="en-US" smtClean="0"/>
              <a:t>9/5/2019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BB195-1009-460D-B475-BCFFDA192000}" type="datetime1">
              <a:rPr lang="en-US" smtClean="0"/>
              <a:t>9/5/2019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383F71-85EA-4A28-B4DE-52E3B855A9C1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507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ictionary.reference.com/browse/organiz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228600" y="1961923"/>
            <a:ext cx="11734800" cy="189570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5400" dirty="0">
                <a:solidFill>
                  <a:schemeClr val="bg1"/>
                </a:solidFill>
                <a:latin typeface="Garamond" panose="02020404030301010803" pitchFamily="18" charset="0"/>
              </a:rPr>
              <a:t>Flags</a:t>
            </a:r>
            <a:r>
              <a:rPr lang="en-IN" sz="5400" dirty="0">
                <a:solidFill>
                  <a:srgbClr val="FFC000"/>
                </a:solidFill>
                <a:latin typeface="Garamond" panose="02020404030301010803" pitchFamily="18" charset="0"/>
              </a:rPr>
              <a:t>, Variable </a:t>
            </a:r>
            <a:r>
              <a:rPr lang="en-IN" sz="5400" dirty="0">
                <a:solidFill>
                  <a:schemeClr val="bg1"/>
                </a:solidFill>
                <a:latin typeface="Garamond" panose="02020404030301010803" pitchFamily="18" charset="0"/>
              </a:rPr>
              <a:t>Scope</a:t>
            </a:r>
            <a:r>
              <a:rPr lang="en-IN" sz="5400" dirty="0">
                <a:solidFill>
                  <a:srgbClr val="FFC000"/>
                </a:solidFill>
                <a:latin typeface="Garamond" panose="02020404030301010803" pitchFamily="18" charset="0"/>
              </a:rPr>
              <a:t> Rules,</a:t>
            </a:r>
          </a:p>
          <a:p>
            <a:r>
              <a:rPr lang="en-IN" sz="5400" dirty="0">
                <a:solidFill>
                  <a:srgbClr val="FFC000"/>
                </a:solidFill>
                <a:latin typeface="Garamond" panose="02020404030301010803" pitchFamily="18" charset="0"/>
              </a:rPr>
              <a:t>and Introduction to </a:t>
            </a:r>
            <a:r>
              <a:rPr lang="en-IN" sz="5400" dirty="0">
                <a:solidFill>
                  <a:schemeClr val="bg1"/>
                </a:solidFill>
                <a:latin typeface="Garamond" panose="02020404030301010803" pitchFamily="18" charset="0"/>
              </a:rPr>
              <a:t>Arrays</a:t>
            </a: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Piyush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Rai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113" y="231643"/>
            <a:ext cx="10489987" cy="899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				       </a:t>
            </a:r>
            <a:r>
              <a:rPr lang="en-GB" sz="6600" dirty="0">
                <a:latin typeface="Garamond" panose="02020404030301010803" pitchFamily="18" charset="0"/>
              </a:rPr>
              <a:t>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19C490-2448-4C1D-8EEC-0F036EDD79CA}"/>
              </a:ext>
            </a:extLst>
          </p:cNvPr>
          <p:cNvSpPr>
            <a:spLocks noGrp="1"/>
          </p:cNvSpPr>
          <p:nvPr/>
        </p:nvSpPr>
        <p:spPr bwMode="auto">
          <a:xfrm>
            <a:off x="537472" y="2040604"/>
            <a:ext cx="933188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70000"/>
              <a:buFont typeface="Wingdings 2" pitchFamily="18" charset="2"/>
              <a:buChar char="¢"/>
              <a:defRPr sz="2200" b="1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75000"/>
              <a:buFont typeface="Wingdings 3" pitchFamily="18" charset="2"/>
              <a:buChar char="{"/>
              <a:defRPr sz="2200" b="1" baseline="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75000"/>
              <a:buFont typeface="Wingdings 3" pitchFamily="18" charset="2"/>
              <a:buChar char="{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arr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-ay: noun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800" kern="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1.   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a large and impressive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Garamond" panose="02020404030301010803" pitchFamily="18" charset="0"/>
              </a:rPr>
              <a:t>grouping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or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  <a:hlinkClick r:id="rId3"/>
              </a:rPr>
              <a:t>organization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 of things: He couldn't dismiss the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ED9C01"/>
                </a:solidFill>
                <a:effectLst/>
                <a:uLnTx/>
                <a:uFillTx/>
                <a:latin typeface="Garamond" panose="02020404030301010803" pitchFamily="18" charset="0"/>
              </a:rPr>
              <a:t>array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 of facts.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800" kern="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2.  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DE8201"/>
                </a:solidFill>
                <a:effectLst/>
                <a:uLnTx/>
                <a:uFillTx/>
                <a:latin typeface="Garamond" panose="02020404030301010803" pitchFamily="18" charset="0"/>
              </a:rPr>
              <a:t>regular order or arrangement;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D08201"/>
                </a:solidFill>
                <a:effectLst/>
                <a:uLnTx/>
                <a:uFillTx/>
                <a:latin typeface="Garamond" panose="02020404030301010803" pitchFamily="18" charset="0"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Garamond" panose="02020404030301010803" pitchFamily="18" charset="0"/>
              </a:rPr>
              <a:t>series: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 an array of figures.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70000"/>
              <a:buFont typeface="Wingdings 2" pitchFamily="18" charset="2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A37FB88-80CB-4A0C-A9BB-B0FD8342034B}"/>
              </a:ext>
            </a:extLst>
          </p:cNvPr>
          <p:cNvSpPr txBox="1"/>
          <p:nvPr/>
        </p:nvSpPr>
        <p:spPr>
          <a:xfrm>
            <a:off x="537472" y="1465905"/>
            <a:ext cx="595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800" b="1" dirty="0">
                <a:latin typeface="Garamond" panose="02020404030301010803" pitchFamily="18" charset="0"/>
              </a:rPr>
              <a:t>Dictionary meaning of the word array</a:t>
            </a:r>
          </a:p>
        </p:txBody>
      </p:sp>
      <p:pic>
        <p:nvPicPr>
          <p:cNvPr id="6" name="Picture 5" descr="Moving-independence-day-marching-band.gif">
            <a:extLst>
              <a:ext uri="{FF2B5EF4-FFF2-40B4-BE49-F238E27FC236}">
                <a16:creationId xmlns:a16="http://schemas.microsoft.com/office/drawing/2014/main" id="{ED1548AC-A3A2-456F-AD32-57D83FFDED1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92754" y="4051741"/>
            <a:ext cx="3048000" cy="219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0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How to store lots of values of same type?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We have seen many data types so far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int, float, char,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We can use a variable to store a single value of some data type, e.g.,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int x = 2; // variable x stores one integer value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float x = 2.3; // variable x stores a one float value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char x = ‘c’; // variable x stores one char value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What if we want to store several values, all of same data type?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Example 1: Marks of all ESC101 students in Major Quiz 1 (all floats)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Example 2: Roll numbers of all ESC101 students (all int)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Example 3: Final grade of all ESC101 students (all char)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9091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How to store lots of values of same type?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Consider storing Major Quiz 1 marks of all ESC101 students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This is very time consuming, inelegant, and boring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Arrays provide a better and more efficient way of doing such things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BE522553-14D0-4F05-AC10-02A697B0D47C}"/>
              </a:ext>
            </a:extLst>
          </p:cNvPr>
          <p:cNvSpPr txBox="1">
            <a:spLocks/>
          </p:cNvSpPr>
          <p:nvPr/>
        </p:nvSpPr>
        <p:spPr>
          <a:xfrm>
            <a:off x="2813170" y="2014988"/>
            <a:ext cx="6442512" cy="2557012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28575">
            <a:solidFill>
              <a:srgbClr val="DC6FEC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float marks1, marks2, marks3, .... ,marks500;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scanf(“%f”, &amp;marks1);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scanf(“%f”, &amp;marks2);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scanf(“%f”, &amp;marks500);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79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39" y="1212220"/>
            <a:ext cx="119634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Not a new data type but a “data structure” (a collection of variables)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Enables storing multiple values of the same data type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Specification/declaration of an array needs the following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data type </a:t>
            </a:r>
            <a:r>
              <a:rPr lang="en-GB" dirty="0">
                <a:latin typeface="Garamond" panose="02020404030301010803" pitchFamily="18" charset="0"/>
              </a:rPr>
              <a:t>(data type of values to be stored; </a:t>
            </a:r>
            <a:r>
              <a:rPr lang="en-GB" dirty="0">
                <a:solidFill>
                  <a:srgbClr val="0000FF"/>
                </a:solidFill>
                <a:latin typeface="Garamond" panose="02020404030301010803" pitchFamily="18" charset="0"/>
              </a:rPr>
              <a:t>all must be of same type</a:t>
            </a:r>
            <a:r>
              <a:rPr lang="en-GB" dirty="0">
                <a:latin typeface="Garamond" panose="02020404030301010803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name</a:t>
            </a:r>
            <a:r>
              <a:rPr lang="en-GB" dirty="0">
                <a:latin typeface="Garamond" panose="02020404030301010803" pitchFamily="18" charset="0"/>
              </a:rPr>
              <a:t> (same naming convention as variables)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size</a:t>
            </a:r>
            <a:r>
              <a:rPr lang="en-GB" dirty="0">
                <a:latin typeface="Garamond" panose="02020404030301010803" pitchFamily="18" charset="0"/>
              </a:rPr>
              <a:t> (how many values to be stored)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An example of array declaration: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FC3EC-7E69-4436-93FA-3777972BA495}"/>
              </a:ext>
            </a:extLst>
          </p:cNvPr>
          <p:cNvSpPr txBox="1"/>
          <p:nvPr/>
        </p:nvSpPr>
        <p:spPr>
          <a:xfrm>
            <a:off x="3915462" y="5186565"/>
            <a:ext cx="3751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float marks[500];</a:t>
            </a:r>
          </a:p>
        </p:txBody>
      </p:sp>
      <p:sp>
        <p:nvSpPr>
          <p:cNvPr id="10" name="Rectangular Callout 16">
            <a:extLst>
              <a:ext uri="{FF2B5EF4-FFF2-40B4-BE49-F238E27FC236}">
                <a16:creationId xmlns:a16="http://schemas.microsoft.com/office/drawing/2014/main" id="{3967F1A8-18E0-45A8-8669-06849DAB1EFA}"/>
              </a:ext>
            </a:extLst>
          </p:cNvPr>
          <p:cNvSpPr/>
          <p:nvPr/>
        </p:nvSpPr>
        <p:spPr>
          <a:xfrm>
            <a:off x="1077952" y="5437624"/>
            <a:ext cx="1557810" cy="560116"/>
          </a:xfrm>
          <a:prstGeom prst="wedgeRectCallout">
            <a:avLst>
              <a:gd name="adj1" fmla="val 133041"/>
              <a:gd name="adj2" fmla="val -2799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type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ular Callout 16">
            <a:extLst>
              <a:ext uri="{FF2B5EF4-FFF2-40B4-BE49-F238E27FC236}">
                <a16:creationId xmlns:a16="http://schemas.microsoft.com/office/drawing/2014/main" id="{6B843513-18A4-46F8-8488-53D44093C1F4}"/>
              </a:ext>
            </a:extLst>
          </p:cNvPr>
          <p:cNvSpPr/>
          <p:nvPr/>
        </p:nvSpPr>
        <p:spPr>
          <a:xfrm>
            <a:off x="3553521" y="6135986"/>
            <a:ext cx="1279031" cy="560116"/>
          </a:xfrm>
          <a:prstGeom prst="wedgeRectCallout">
            <a:avLst>
              <a:gd name="adj1" fmla="val 100113"/>
              <a:gd name="adj2" fmla="val -118251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Name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ular Callout 16">
            <a:extLst>
              <a:ext uri="{FF2B5EF4-FFF2-40B4-BE49-F238E27FC236}">
                <a16:creationId xmlns:a16="http://schemas.microsoft.com/office/drawing/2014/main" id="{3D2D3280-DF44-4D37-817B-BD367EBC4852}"/>
              </a:ext>
            </a:extLst>
          </p:cNvPr>
          <p:cNvSpPr/>
          <p:nvPr/>
        </p:nvSpPr>
        <p:spPr>
          <a:xfrm>
            <a:off x="7359450" y="6055414"/>
            <a:ext cx="1279031" cy="560116"/>
          </a:xfrm>
          <a:prstGeom prst="wedgeRectCallout">
            <a:avLst>
              <a:gd name="adj1" fmla="val -95762"/>
              <a:gd name="adj2" fmla="val -10232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Size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ular Callout 16">
            <a:extLst>
              <a:ext uri="{FF2B5EF4-FFF2-40B4-BE49-F238E27FC236}">
                <a16:creationId xmlns:a16="http://schemas.microsoft.com/office/drawing/2014/main" id="{1707D040-92A6-4F16-B2F6-3CFF9B085CC2}"/>
              </a:ext>
            </a:extLst>
          </p:cNvPr>
          <p:cNvSpPr/>
          <p:nvPr/>
        </p:nvSpPr>
        <p:spPr>
          <a:xfrm>
            <a:off x="9281740" y="5642022"/>
            <a:ext cx="2300660" cy="707886"/>
          </a:xfrm>
          <a:prstGeom prst="wedgeRectCallout">
            <a:avLst>
              <a:gd name="adj1" fmla="val -84724"/>
              <a:gd name="adj2" fmla="val 6008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Size is an integer in </a:t>
            </a: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square brackets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1BA173-065C-4246-8265-FF887E0C0651}"/>
              </a:ext>
            </a:extLst>
          </p:cNvPr>
          <p:cNvSpPr/>
          <p:nvPr/>
        </p:nvSpPr>
        <p:spPr>
          <a:xfrm>
            <a:off x="6308593" y="5285327"/>
            <a:ext cx="140864" cy="516118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1E599E-9B53-4281-BD0A-5CC9202734C8}"/>
              </a:ext>
            </a:extLst>
          </p:cNvPr>
          <p:cNvSpPr/>
          <p:nvPr/>
        </p:nvSpPr>
        <p:spPr>
          <a:xfrm>
            <a:off x="7249831" y="5285327"/>
            <a:ext cx="140864" cy="516118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8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9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Arrays: Basic Syntax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39" y="1212220"/>
            <a:ext cx="119634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Each value within the array is called “element” of the array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Each element is accessed using a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non-negative</a:t>
            </a:r>
            <a:r>
              <a:rPr lang="en-GB" dirty="0">
                <a:latin typeface="Garamond" panose="02020404030301010803" pitchFamily="18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integer-valued</a:t>
            </a:r>
            <a:r>
              <a:rPr lang="en-GB" dirty="0">
                <a:latin typeface="Garamond" panose="02020404030301010803" pitchFamily="18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Garamond" panose="02020404030301010803" pitchFamily="18" charset="0"/>
              </a:rPr>
              <a:t>index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First index is 0 (index of first element)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Last index is array size minus one (index of last element)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Syntax to access/use each element of the array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				</a:t>
            </a:r>
            <a:r>
              <a:rPr lang="en-GB" dirty="0" err="1">
                <a:latin typeface="Garamond" panose="02020404030301010803" pitchFamily="18" charset="0"/>
              </a:rPr>
              <a:t>name_of_array</a:t>
            </a:r>
            <a:r>
              <a:rPr lang="en-GB" dirty="0">
                <a:latin typeface="Garamond" panose="02020404030301010803" pitchFamily="18" charset="0"/>
              </a:rPr>
              <a:t>[index]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For example: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marks[0] is the first element of an array named marks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marks[1] is the second element of array marks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marks[499] is the last element of array marks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CA0187-E9C3-466B-B32F-14F350A81A8F}"/>
              </a:ext>
            </a:extLst>
          </p:cNvPr>
          <p:cNvSpPr/>
          <p:nvPr/>
        </p:nvSpPr>
        <p:spPr>
          <a:xfrm>
            <a:off x="6308593" y="4079234"/>
            <a:ext cx="84523" cy="516118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5555E-0F56-4F7D-B3F7-8C9CA837E5E8}"/>
              </a:ext>
            </a:extLst>
          </p:cNvPr>
          <p:cNvSpPr/>
          <p:nvPr/>
        </p:nvSpPr>
        <p:spPr>
          <a:xfrm>
            <a:off x="7252490" y="4079234"/>
            <a:ext cx="140864" cy="516118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ular Callout 16">
            <a:extLst>
              <a:ext uri="{FF2B5EF4-FFF2-40B4-BE49-F238E27FC236}">
                <a16:creationId xmlns:a16="http://schemas.microsoft.com/office/drawing/2014/main" id="{0E709246-DF5A-498C-8431-260F8E6D97DD}"/>
              </a:ext>
            </a:extLst>
          </p:cNvPr>
          <p:cNvSpPr/>
          <p:nvPr/>
        </p:nvSpPr>
        <p:spPr>
          <a:xfrm>
            <a:off x="8082204" y="3428999"/>
            <a:ext cx="1995860" cy="867697"/>
          </a:xfrm>
          <a:prstGeom prst="wedgeRectCallout">
            <a:avLst>
              <a:gd name="adj1" fmla="val -84724"/>
              <a:gd name="adj2" fmla="val 6008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Index is</a:t>
            </a:r>
            <a:r>
              <a:rPr kumimoji="0" lang="en-I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</a:t>
            </a: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 integer in </a:t>
            </a: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square brackets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3E7DF3-98C4-44BC-8F5E-2E00A69C050E}"/>
              </a:ext>
            </a:extLst>
          </p:cNvPr>
          <p:cNvGrpSpPr/>
          <p:nvPr/>
        </p:nvGrpSpPr>
        <p:grpSpPr>
          <a:xfrm>
            <a:off x="9793156" y="464883"/>
            <a:ext cx="1858617" cy="904461"/>
            <a:chOff x="3286682" y="2292350"/>
            <a:chExt cx="1858617" cy="904461"/>
          </a:xfrm>
        </p:grpSpPr>
        <p:sp>
          <p:nvSpPr>
            <p:cNvPr id="9" name="Rounded Rectangle 40">
              <a:extLst>
                <a:ext uri="{FF2B5EF4-FFF2-40B4-BE49-F238E27FC236}">
                  <a16:creationId xmlns:a16="http://schemas.microsoft.com/office/drawing/2014/main" id="{F541670A-F202-4071-8669-E365FBB43B18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46A122-F682-4E17-B4AC-A89CDE4FFAD7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496C46-2E42-4E1A-8C4C-DF101395B7A0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Rectangular Callout 45">
            <a:extLst>
              <a:ext uri="{FF2B5EF4-FFF2-40B4-BE49-F238E27FC236}">
                <a16:creationId xmlns:a16="http://schemas.microsoft.com/office/drawing/2014/main" id="{7BCA6BF1-7FA6-4902-9A88-9E066E6E442E}"/>
              </a:ext>
            </a:extLst>
          </p:cNvPr>
          <p:cNvSpPr/>
          <p:nvPr/>
        </p:nvSpPr>
        <p:spPr>
          <a:xfrm>
            <a:off x="5716922" y="81082"/>
            <a:ext cx="3634428" cy="1131138"/>
          </a:xfrm>
          <a:prstGeom prst="wedgeRectCallout">
            <a:avLst>
              <a:gd name="adj1" fmla="val 72327"/>
              <a:gd name="adj2" fmla="val 2973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some other languages (such as</a:t>
            </a:r>
            <a:r>
              <a:rPr kumimoji="0" lang="en-IN" sz="2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Python), array indexing starts with 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23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uiExpan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Arrays: Basic Syntax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39" y="1212220"/>
            <a:ext cx="119634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Array index needs to be within limits (0 to array size - 1)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For an array declared as marks[500]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Index -1 is invalid (may give segmentation fault, also known as “</a:t>
            </a:r>
            <a:r>
              <a:rPr lang="en-GB" dirty="0" err="1">
                <a:solidFill>
                  <a:srgbClr val="FF0000"/>
                </a:solidFill>
                <a:latin typeface="Garamond" panose="02020404030301010803" pitchFamily="18" charset="0"/>
              </a:rPr>
              <a:t>segfault</a:t>
            </a:r>
            <a:r>
              <a:rPr lang="en-GB" dirty="0">
                <a:latin typeface="Garamond" panose="02020404030301010803" pitchFamily="18" charset="0"/>
              </a:rPr>
              <a:t>”)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Index 510 is invalid (may give </a:t>
            </a:r>
            <a:r>
              <a:rPr lang="en-GB" dirty="0" err="1">
                <a:latin typeface="Garamond" panose="02020404030301010803" pitchFamily="18" charset="0"/>
              </a:rPr>
              <a:t>segfault</a:t>
            </a:r>
            <a:r>
              <a:rPr lang="en-GB" dirty="0">
                <a:latin typeface="Garamond" panose="02020404030301010803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Index 500 is also invalid (recall that 499 is the index of last element)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Array index need not be a constant integer,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Can also be a variable/expression (but only int)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Example: marks[</a:t>
            </a:r>
            <a:r>
              <a:rPr lang="en-GB" dirty="0" err="1">
                <a:latin typeface="Garamond" panose="02020404030301010803" pitchFamily="18" charset="0"/>
              </a:rPr>
              <a:t>i</a:t>
            </a:r>
            <a:r>
              <a:rPr lang="en-GB" dirty="0">
                <a:latin typeface="Garamond" panose="02020404030301010803" pitchFamily="18" charset="0"/>
              </a:rPr>
              <a:t>] or marks[2*</a:t>
            </a:r>
            <a:r>
              <a:rPr lang="en-GB" dirty="0" err="1">
                <a:latin typeface="Garamond" panose="02020404030301010803" pitchFamily="18" charset="0"/>
              </a:rPr>
              <a:t>i</a:t>
            </a:r>
            <a:r>
              <a:rPr lang="en-GB" dirty="0">
                <a:latin typeface="Garamond" panose="02020404030301010803" pitchFamily="18" charset="0"/>
              </a:rPr>
              <a:t> + 1] where </a:t>
            </a:r>
            <a:r>
              <a:rPr lang="en-GB" dirty="0" err="1">
                <a:latin typeface="Garamond" panose="02020404030301010803" pitchFamily="18" charset="0"/>
              </a:rPr>
              <a:t>i</a:t>
            </a:r>
            <a:r>
              <a:rPr lang="en-GB" dirty="0">
                <a:latin typeface="Garamond" panose="02020404030301010803" pitchFamily="18" charset="0"/>
              </a:rPr>
              <a:t> is an integer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Never use a float/double as index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1104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Arrays: Storage in memory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38" y="1061481"/>
            <a:ext cx="119634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 single variable (int/float/char etc) is stored in a single box in memory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An array is stored in several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consecutive</a:t>
            </a:r>
            <a:r>
              <a:rPr lang="en-GB" dirty="0">
                <a:latin typeface="Garamond" panose="02020404030301010803" pitchFamily="18" charset="0"/>
              </a:rPr>
              <a:t> boxes in memory (number of these boxes is equal to the size of the array)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More on storage of arrays when we study Pointers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8E818-BC81-4D8C-B306-230C098BCBC5}"/>
              </a:ext>
            </a:extLst>
          </p:cNvPr>
          <p:cNvSpPr txBox="1"/>
          <p:nvPr/>
        </p:nvSpPr>
        <p:spPr>
          <a:xfrm>
            <a:off x="2830060" y="2152384"/>
            <a:ext cx="2076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int a  = 2;</a:t>
            </a:r>
          </a:p>
          <a:p>
            <a:r>
              <a:rPr lang="en-IN" sz="2800" dirty="0"/>
              <a:t>float b = 3.2;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B12DA-D455-47CB-B170-15803CE7D4D0}"/>
              </a:ext>
            </a:extLst>
          </p:cNvPr>
          <p:cNvSpPr/>
          <p:nvPr/>
        </p:nvSpPr>
        <p:spPr>
          <a:xfrm>
            <a:off x="5687406" y="2137540"/>
            <a:ext cx="948065" cy="851846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619A3-87FA-4ED3-B744-77F925A39137}"/>
              </a:ext>
            </a:extLst>
          </p:cNvPr>
          <p:cNvSpPr/>
          <p:nvPr/>
        </p:nvSpPr>
        <p:spPr>
          <a:xfrm>
            <a:off x="5991043" y="2844225"/>
            <a:ext cx="340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3200" dirty="0">
                <a:solidFill>
                  <a:prstClr val="black"/>
                </a:solidFill>
                <a:latin typeface="Arial Narrow" panose="020B0606020202030204" pitchFamily="34" charset="0"/>
              </a:rPr>
              <a:t>a</a:t>
            </a:r>
            <a:endParaRPr lang="en-US" sz="3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61A12C-3270-495B-8067-332700C392A5}"/>
              </a:ext>
            </a:extLst>
          </p:cNvPr>
          <p:cNvSpPr/>
          <p:nvPr/>
        </p:nvSpPr>
        <p:spPr>
          <a:xfrm>
            <a:off x="7246340" y="2152384"/>
            <a:ext cx="948065" cy="851846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664B2D-F9B6-41D4-A43F-85A58848103A}"/>
              </a:ext>
            </a:extLst>
          </p:cNvPr>
          <p:cNvSpPr/>
          <p:nvPr/>
        </p:nvSpPr>
        <p:spPr>
          <a:xfrm>
            <a:off x="7556462" y="2922746"/>
            <a:ext cx="340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3200" dirty="0">
                <a:solidFill>
                  <a:prstClr val="black"/>
                </a:solidFill>
                <a:latin typeface="Arial Narrow" panose="020B0606020202030204" pitchFamily="34" charset="0"/>
              </a:rPr>
              <a:t>b</a:t>
            </a:r>
            <a:endParaRPr lang="en-US" sz="3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517F5F-0871-43EF-8373-68F1C4B4743E}"/>
              </a:ext>
            </a:extLst>
          </p:cNvPr>
          <p:cNvSpPr/>
          <p:nvPr/>
        </p:nvSpPr>
        <p:spPr>
          <a:xfrm>
            <a:off x="5991043" y="2259450"/>
            <a:ext cx="340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3200" dirty="0">
                <a:solidFill>
                  <a:prstClr val="black"/>
                </a:solidFill>
                <a:latin typeface="Arial Narrow" panose="020B0606020202030204" pitchFamily="34" charset="0"/>
              </a:rPr>
              <a:t>2</a:t>
            </a:r>
            <a:endParaRPr lang="en-US" sz="3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2CC784-24EC-4619-963D-D0922C4A6476}"/>
              </a:ext>
            </a:extLst>
          </p:cNvPr>
          <p:cNvSpPr/>
          <p:nvPr/>
        </p:nvSpPr>
        <p:spPr>
          <a:xfrm>
            <a:off x="7416736" y="2246120"/>
            <a:ext cx="8192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3200" dirty="0">
                <a:solidFill>
                  <a:prstClr val="black"/>
                </a:solidFill>
                <a:latin typeface="Arial Narrow" panose="020B0606020202030204" pitchFamily="34" charset="0"/>
              </a:rPr>
              <a:t>3.2</a:t>
            </a:r>
            <a:endParaRPr lang="en-US" sz="3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36F3E-E544-4D48-8BB2-162543842905}"/>
              </a:ext>
            </a:extLst>
          </p:cNvPr>
          <p:cNvSpPr txBox="1"/>
          <p:nvPr/>
        </p:nvSpPr>
        <p:spPr>
          <a:xfrm>
            <a:off x="576728" y="4982954"/>
            <a:ext cx="2685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float marks[500];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9C0180-16E7-4FDD-A14C-7E58004DC821}"/>
              </a:ext>
            </a:extLst>
          </p:cNvPr>
          <p:cNvSpPr/>
          <p:nvPr/>
        </p:nvSpPr>
        <p:spPr>
          <a:xfrm>
            <a:off x="3789013" y="4818641"/>
            <a:ext cx="948065" cy="851846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6D32CD-C5DE-4608-84E1-1D15127455D7}"/>
              </a:ext>
            </a:extLst>
          </p:cNvPr>
          <p:cNvSpPr/>
          <p:nvPr/>
        </p:nvSpPr>
        <p:spPr>
          <a:xfrm>
            <a:off x="3685194" y="5670487"/>
            <a:ext cx="1155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400" dirty="0">
                <a:solidFill>
                  <a:prstClr val="black"/>
                </a:solidFill>
                <a:latin typeface="Arial Narrow" panose="020B0606020202030204" pitchFamily="34" charset="0"/>
              </a:rPr>
              <a:t>marks[0]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FED2E7-B815-466F-8B77-9789718801A8}"/>
              </a:ext>
            </a:extLst>
          </p:cNvPr>
          <p:cNvSpPr/>
          <p:nvPr/>
        </p:nvSpPr>
        <p:spPr>
          <a:xfrm>
            <a:off x="4936587" y="4818641"/>
            <a:ext cx="948065" cy="851846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B2CFDD-B3BD-4482-A888-595E9064F83A}"/>
              </a:ext>
            </a:extLst>
          </p:cNvPr>
          <p:cNvSpPr/>
          <p:nvPr/>
        </p:nvSpPr>
        <p:spPr>
          <a:xfrm>
            <a:off x="4832768" y="5670487"/>
            <a:ext cx="1155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400" dirty="0">
                <a:solidFill>
                  <a:prstClr val="black"/>
                </a:solidFill>
                <a:latin typeface="Arial Narrow" panose="020B0606020202030204" pitchFamily="34" charset="0"/>
              </a:rPr>
              <a:t>marks[1]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EC987B-AD58-4484-BD1E-5CC759A4214F}"/>
              </a:ext>
            </a:extLst>
          </p:cNvPr>
          <p:cNvSpPr/>
          <p:nvPr/>
        </p:nvSpPr>
        <p:spPr>
          <a:xfrm>
            <a:off x="6096000" y="4818641"/>
            <a:ext cx="948065" cy="851846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BA03FF-34EC-4C16-BF57-7C4A9F2B34A1}"/>
              </a:ext>
            </a:extLst>
          </p:cNvPr>
          <p:cNvSpPr/>
          <p:nvPr/>
        </p:nvSpPr>
        <p:spPr>
          <a:xfrm>
            <a:off x="5992181" y="5670487"/>
            <a:ext cx="1155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400" dirty="0">
                <a:solidFill>
                  <a:prstClr val="black"/>
                </a:solidFill>
                <a:latin typeface="Arial Narrow" panose="020B0606020202030204" pitchFamily="34" charset="0"/>
              </a:rPr>
              <a:t>marks[2]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9DF05D-06F9-4C60-B6E9-BA1CBD1F53B1}"/>
              </a:ext>
            </a:extLst>
          </p:cNvPr>
          <p:cNvSpPr/>
          <p:nvPr/>
        </p:nvSpPr>
        <p:spPr>
          <a:xfrm>
            <a:off x="9693059" y="4818641"/>
            <a:ext cx="948065" cy="851846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BE03FD-3D4B-467A-BDC7-A18D3A371A16}"/>
              </a:ext>
            </a:extLst>
          </p:cNvPr>
          <p:cNvSpPr/>
          <p:nvPr/>
        </p:nvSpPr>
        <p:spPr>
          <a:xfrm>
            <a:off x="9418259" y="5668318"/>
            <a:ext cx="1497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400" dirty="0">
                <a:solidFill>
                  <a:prstClr val="black"/>
                </a:solidFill>
                <a:latin typeface="Arial Narrow" panose="020B0606020202030204" pitchFamily="34" charset="0"/>
              </a:rPr>
              <a:t>marks[499]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2FCF90-0882-443A-80ED-016807005139}"/>
              </a:ext>
            </a:extLst>
          </p:cNvPr>
          <p:cNvCxnSpPr>
            <a:cxnSpLocks/>
          </p:cNvCxnSpPr>
          <p:nvPr/>
        </p:nvCxnSpPr>
        <p:spPr>
          <a:xfrm>
            <a:off x="7530027" y="5263818"/>
            <a:ext cx="1789471" cy="0"/>
          </a:xfrm>
          <a:prstGeom prst="line">
            <a:avLst/>
          </a:prstGeom>
          <a:ln w="603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E60F23-056D-471E-9076-97EC8287A9A0}"/>
              </a:ext>
            </a:extLst>
          </p:cNvPr>
          <p:cNvGrpSpPr/>
          <p:nvPr/>
        </p:nvGrpSpPr>
        <p:grpSpPr>
          <a:xfrm>
            <a:off x="10070929" y="2099769"/>
            <a:ext cx="1858617" cy="904461"/>
            <a:chOff x="3286682" y="2292350"/>
            <a:chExt cx="1858617" cy="904461"/>
          </a:xfrm>
        </p:grpSpPr>
        <p:sp>
          <p:nvSpPr>
            <p:cNvPr id="24" name="Rounded Rectangle 40">
              <a:extLst>
                <a:ext uri="{FF2B5EF4-FFF2-40B4-BE49-F238E27FC236}">
                  <a16:creationId xmlns:a16="http://schemas.microsoft.com/office/drawing/2014/main" id="{C1878541-264A-4250-8C4B-8ACCB3CAF9AD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EE87EB2-2213-4498-BD34-5044547578E3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5EA9CD9-1EBC-4B35-83B3-093BB18A00AB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7" name="Rectangular Callout 45">
            <a:extLst>
              <a:ext uri="{FF2B5EF4-FFF2-40B4-BE49-F238E27FC236}">
                <a16:creationId xmlns:a16="http://schemas.microsoft.com/office/drawing/2014/main" id="{65F4E0D4-3DD6-4D36-AC51-F130DF88FE71}"/>
              </a:ext>
            </a:extLst>
          </p:cNvPr>
          <p:cNvSpPr/>
          <p:nvPr/>
        </p:nvSpPr>
        <p:spPr>
          <a:xfrm>
            <a:off x="7365809" y="70409"/>
            <a:ext cx="3634428" cy="1131138"/>
          </a:xfrm>
          <a:prstGeom prst="wedgeRectCallout">
            <a:avLst>
              <a:gd name="adj1" fmla="val 54356"/>
              <a:gd name="adj2" fmla="val 13026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Array name is like</a:t>
            </a:r>
            <a:r>
              <a:rPr kumimoji="0" lang="en-IN" sz="2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street name, index is like house number </a:t>
            </a:r>
            <a:r>
              <a:rPr kumimoji="0" lang="en-IN" sz="2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animBg="1"/>
      <p:bldP spid="9" grpId="0"/>
      <p:bldP spid="10" grpId="0"/>
      <p:bldP spid="11" grpId="0"/>
      <p:bldP spid="12" grpId="0"/>
      <p:bldP spid="13" grpId="0" animBg="1"/>
      <p:bldP spid="14" grpId="0"/>
      <p:bldP spid="15" grpId="0" animBg="1"/>
      <p:bldP spid="17" grpId="0"/>
      <p:bldP spid="18" grpId="0" animBg="1"/>
      <p:bldP spid="19" grpId="0"/>
      <p:bldP spid="20" grpId="0" animBg="1"/>
      <p:bldP spid="21" grpId="0"/>
      <p:bldP spid="27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Array: Declaration and Initialization</a:t>
            </a:r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8D04308D-D7FF-43FE-9DC1-6BCFE980BA37}"/>
              </a:ext>
            </a:extLst>
          </p:cNvPr>
          <p:cNvSpPr txBox="1">
            <a:spLocks/>
          </p:cNvSpPr>
          <p:nvPr/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Can be initialized at time of declaration itself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Can be partly initialized as well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However, if not initialized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in same line with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declaration, have to be initialized one by one!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357CA20-923B-4205-9224-1DC8037A680E}"/>
              </a:ext>
            </a:extLst>
          </p:cNvPr>
          <p:cNvSpPr/>
          <p:nvPr/>
        </p:nvSpPr>
        <p:spPr>
          <a:xfrm>
            <a:off x="253353" y="1539006"/>
            <a:ext cx="47275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4400" dirty="0">
                <a:solidFill>
                  <a:prstClr val="black"/>
                </a:solidFill>
                <a:latin typeface="Arial Narrow" panose="020B0606020202030204" pitchFamily="34" charset="0"/>
              </a:rPr>
              <a:t>int a[6] = {3,7,6,2,1,0};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AAF4E48-561D-4C7B-B3C9-666AB20A0D66}"/>
              </a:ext>
            </a:extLst>
          </p:cNvPr>
          <p:cNvSpPr/>
          <p:nvPr/>
        </p:nvSpPr>
        <p:spPr>
          <a:xfrm>
            <a:off x="253353" y="2719916"/>
            <a:ext cx="36968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4400" dirty="0">
                <a:solidFill>
                  <a:prstClr val="black"/>
                </a:solidFill>
                <a:latin typeface="Arial Narrow" panose="020B0606020202030204" pitchFamily="34" charset="0"/>
              </a:rPr>
              <a:t>int a[6] = {3,7,6};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1E98189-0BA9-4160-A0E0-D5A40B641045}"/>
              </a:ext>
            </a:extLst>
          </p:cNvPr>
          <p:cNvSpPr/>
          <p:nvPr/>
        </p:nvSpPr>
        <p:spPr>
          <a:xfrm>
            <a:off x="6773831" y="1637479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6C673F6-3452-42B0-8E4D-2BDD12EF8749}"/>
              </a:ext>
            </a:extLst>
          </p:cNvPr>
          <p:cNvSpPr/>
          <p:nvPr/>
        </p:nvSpPr>
        <p:spPr>
          <a:xfrm>
            <a:off x="7489448" y="1637479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DD2AA4F-27EE-4FB0-B288-7413E58BC229}"/>
              </a:ext>
            </a:extLst>
          </p:cNvPr>
          <p:cNvSpPr/>
          <p:nvPr/>
        </p:nvSpPr>
        <p:spPr>
          <a:xfrm>
            <a:off x="8205065" y="1637479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D1E71D3-F8F5-4742-9038-B3E87D049678}"/>
              </a:ext>
            </a:extLst>
          </p:cNvPr>
          <p:cNvSpPr/>
          <p:nvPr/>
        </p:nvSpPr>
        <p:spPr>
          <a:xfrm>
            <a:off x="8920682" y="1637479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BCFC281-DB5F-42E8-8795-B12AFCEA0153}"/>
              </a:ext>
            </a:extLst>
          </p:cNvPr>
          <p:cNvSpPr/>
          <p:nvPr/>
        </p:nvSpPr>
        <p:spPr>
          <a:xfrm>
            <a:off x="9636299" y="1637479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5A6CDA3-2584-4642-930E-104827736C15}"/>
              </a:ext>
            </a:extLst>
          </p:cNvPr>
          <p:cNvSpPr/>
          <p:nvPr/>
        </p:nvSpPr>
        <p:spPr>
          <a:xfrm>
            <a:off x="10351916" y="1637479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4DB887D-3DC7-4131-874D-85726859B16D}"/>
              </a:ext>
            </a:extLst>
          </p:cNvPr>
          <p:cNvSpPr/>
          <p:nvPr/>
        </p:nvSpPr>
        <p:spPr>
          <a:xfrm>
            <a:off x="6645633" y="1539006"/>
            <a:ext cx="4416619" cy="769441"/>
          </a:xfrm>
          <a:prstGeom prst="rect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A6F8B78-CCF2-485B-8B7D-10CD605FC04C}"/>
              </a:ext>
            </a:extLst>
          </p:cNvPr>
          <p:cNvSpPr/>
          <p:nvPr/>
        </p:nvSpPr>
        <p:spPr>
          <a:xfrm>
            <a:off x="6116342" y="1477450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4800" dirty="0">
                <a:solidFill>
                  <a:prstClr val="black"/>
                </a:solidFill>
                <a:latin typeface="Arial Narrow" panose="020B0606020202030204" pitchFamily="34" charset="0"/>
              </a:rPr>
              <a:t>a</a:t>
            </a:r>
            <a:endParaRPr lang="en-US" sz="48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3EFDC4C-B0CF-4D3B-BBFC-A708A8835907}"/>
              </a:ext>
            </a:extLst>
          </p:cNvPr>
          <p:cNvSpPr txBox="1"/>
          <p:nvPr/>
        </p:nvSpPr>
        <p:spPr>
          <a:xfrm>
            <a:off x="6853822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Arial Narrow" panose="020B0606020202030204" pitchFamily="34" charset="0"/>
              </a:rPr>
              <a:t>3</a:t>
            </a:r>
            <a:endParaRPr lang="en-US" sz="44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FA78E5A-34E3-4BF8-A219-546B7FE34539}"/>
              </a:ext>
            </a:extLst>
          </p:cNvPr>
          <p:cNvSpPr txBox="1"/>
          <p:nvPr/>
        </p:nvSpPr>
        <p:spPr>
          <a:xfrm>
            <a:off x="7569439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Arial Narrow" panose="020B0606020202030204" pitchFamily="34" charset="0"/>
              </a:rPr>
              <a:t>7</a:t>
            </a:r>
            <a:endParaRPr lang="en-US" sz="44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F60C0B9-CD41-42F0-B7F9-88341945FE93}"/>
              </a:ext>
            </a:extLst>
          </p:cNvPr>
          <p:cNvSpPr txBox="1"/>
          <p:nvPr/>
        </p:nvSpPr>
        <p:spPr>
          <a:xfrm>
            <a:off x="8291634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Arial Narrow" panose="020B0606020202030204" pitchFamily="34" charset="0"/>
              </a:rPr>
              <a:t>6</a:t>
            </a:r>
            <a:endParaRPr lang="en-US" sz="44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E83A484-FB42-49B4-9F15-A93F2D734F4E}"/>
              </a:ext>
            </a:extLst>
          </p:cNvPr>
          <p:cNvSpPr txBox="1"/>
          <p:nvPr/>
        </p:nvSpPr>
        <p:spPr>
          <a:xfrm>
            <a:off x="8996159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Arial Narrow" panose="020B0606020202030204" pitchFamily="34" charset="0"/>
              </a:rPr>
              <a:t>2</a:t>
            </a:r>
            <a:endParaRPr lang="en-US" sz="44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3D7B01B-F01F-4917-94E4-1C52D2BEFC37}"/>
              </a:ext>
            </a:extLst>
          </p:cNvPr>
          <p:cNvSpPr txBox="1"/>
          <p:nvPr/>
        </p:nvSpPr>
        <p:spPr>
          <a:xfrm>
            <a:off x="9711776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Arial Narrow" panose="020B0606020202030204" pitchFamily="34" charset="0"/>
              </a:rPr>
              <a:t>1</a:t>
            </a:r>
            <a:endParaRPr lang="en-US" sz="44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50E939E-D320-4ACA-A195-038D90E2EC1B}"/>
              </a:ext>
            </a:extLst>
          </p:cNvPr>
          <p:cNvSpPr txBox="1"/>
          <p:nvPr/>
        </p:nvSpPr>
        <p:spPr>
          <a:xfrm>
            <a:off x="10427393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Arial Narrow" panose="020B0606020202030204" pitchFamily="34" charset="0"/>
              </a:rPr>
              <a:t>0</a:t>
            </a:r>
            <a:endParaRPr lang="en-US" sz="44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AC826B6-E5FF-4485-89C6-B4F671B6C3BC}"/>
              </a:ext>
            </a:extLst>
          </p:cNvPr>
          <p:cNvSpPr/>
          <p:nvPr/>
        </p:nvSpPr>
        <p:spPr>
          <a:xfrm>
            <a:off x="6773831" y="287994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71A840B-263A-4ED7-BE7A-64651605452B}"/>
              </a:ext>
            </a:extLst>
          </p:cNvPr>
          <p:cNvSpPr/>
          <p:nvPr/>
        </p:nvSpPr>
        <p:spPr>
          <a:xfrm>
            <a:off x="7489448" y="287994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84481BD-3416-49DB-8654-0E55A5361E36}"/>
              </a:ext>
            </a:extLst>
          </p:cNvPr>
          <p:cNvSpPr/>
          <p:nvPr/>
        </p:nvSpPr>
        <p:spPr>
          <a:xfrm>
            <a:off x="8205065" y="287994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24047A2-3649-458A-BCB2-3573DD01AE17}"/>
              </a:ext>
            </a:extLst>
          </p:cNvPr>
          <p:cNvSpPr/>
          <p:nvPr/>
        </p:nvSpPr>
        <p:spPr>
          <a:xfrm>
            <a:off x="8920682" y="287994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5030C06-95D9-4A27-9ABC-AC24EB5ACEEC}"/>
              </a:ext>
            </a:extLst>
          </p:cNvPr>
          <p:cNvSpPr/>
          <p:nvPr/>
        </p:nvSpPr>
        <p:spPr>
          <a:xfrm>
            <a:off x="9636299" y="287994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629AD75-1C21-4A94-B4E4-ED72547D70C5}"/>
              </a:ext>
            </a:extLst>
          </p:cNvPr>
          <p:cNvSpPr/>
          <p:nvPr/>
        </p:nvSpPr>
        <p:spPr>
          <a:xfrm>
            <a:off x="10351916" y="287994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F4FD947-69F4-445B-9D89-8DFD20DCF2E2}"/>
              </a:ext>
            </a:extLst>
          </p:cNvPr>
          <p:cNvSpPr/>
          <p:nvPr/>
        </p:nvSpPr>
        <p:spPr>
          <a:xfrm>
            <a:off x="6645633" y="2781472"/>
            <a:ext cx="4416619" cy="769441"/>
          </a:xfrm>
          <a:prstGeom prst="rect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E90F9B0-55BA-4ABB-878D-BB0D29831AE7}"/>
              </a:ext>
            </a:extLst>
          </p:cNvPr>
          <p:cNvSpPr/>
          <p:nvPr/>
        </p:nvSpPr>
        <p:spPr>
          <a:xfrm>
            <a:off x="6116342" y="2719916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4800" dirty="0">
                <a:solidFill>
                  <a:prstClr val="black"/>
                </a:solidFill>
                <a:latin typeface="Arial Narrow" panose="020B0606020202030204" pitchFamily="34" charset="0"/>
              </a:rPr>
              <a:t>a</a:t>
            </a:r>
            <a:endParaRPr lang="en-US" sz="48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6FD5F05-8707-4B9A-8A9A-AC370A95F251}"/>
              </a:ext>
            </a:extLst>
          </p:cNvPr>
          <p:cNvSpPr txBox="1"/>
          <p:nvPr/>
        </p:nvSpPr>
        <p:spPr>
          <a:xfrm>
            <a:off x="6853822" y="284302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Arial Narrow" panose="020B0606020202030204" pitchFamily="34" charset="0"/>
              </a:rPr>
              <a:t>3</a:t>
            </a:r>
            <a:endParaRPr lang="en-US" sz="44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5FEA26D-D55B-4190-8F78-09BD21E1D5BF}"/>
              </a:ext>
            </a:extLst>
          </p:cNvPr>
          <p:cNvSpPr txBox="1"/>
          <p:nvPr/>
        </p:nvSpPr>
        <p:spPr>
          <a:xfrm>
            <a:off x="7569439" y="284302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Arial Narrow" panose="020B0606020202030204" pitchFamily="34" charset="0"/>
              </a:rPr>
              <a:t>7</a:t>
            </a:r>
            <a:endParaRPr lang="en-US" sz="44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477B45A-88BB-424E-8220-7B66B94981A4}"/>
              </a:ext>
            </a:extLst>
          </p:cNvPr>
          <p:cNvSpPr txBox="1"/>
          <p:nvPr/>
        </p:nvSpPr>
        <p:spPr>
          <a:xfrm>
            <a:off x="8291634" y="284302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Arial Narrow" panose="020B0606020202030204" pitchFamily="34" charset="0"/>
              </a:rPr>
              <a:t>6</a:t>
            </a:r>
            <a:endParaRPr lang="en-US" sz="44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EB5E15E-DBEC-408B-9D56-EEACF8581722}"/>
              </a:ext>
            </a:extLst>
          </p:cNvPr>
          <p:cNvSpPr/>
          <p:nvPr/>
        </p:nvSpPr>
        <p:spPr>
          <a:xfrm>
            <a:off x="253353" y="4896585"/>
            <a:ext cx="359585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4400" dirty="0">
                <a:solidFill>
                  <a:prstClr val="black"/>
                </a:solidFill>
                <a:latin typeface="Arial Narrow" panose="020B0606020202030204" pitchFamily="34" charset="0"/>
              </a:rPr>
              <a:t>int a[6];</a:t>
            </a:r>
          </a:p>
          <a:p>
            <a:pPr>
              <a:defRPr/>
            </a:pPr>
            <a:r>
              <a:rPr lang="it-IT" sz="4400" dirty="0">
                <a:solidFill>
                  <a:prstClr val="black"/>
                </a:solidFill>
                <a:latin typeface="Arial Narrow" panose="020B0606020202030204" pitchFamily="34" charset="0"/>
              </a:rPr>
              <a:t>a = {3,7,6,2,1,0};</a:t>
            </a:r>
          </a:p>
        </p:txBody>
      </p:sp>
      <p:sp>
        <p:nvSpPr>
          <p:cNvPr id="167" name="Multiply 37">
            <a:extLst>
              <a:ext uri="{FF2B5EF4-FFF2-40B4-BE49-F238E27FC236}">
                <a16:creationId xmlns:a16="http://schemas.microsoft.com/office/drawing/2014/main" id="{34BBC76C-9D17-46F1-BD86-F67E5A9AB822}"/>
              </a:ext>
            </a:extLst>
          </p:cNvPr>
          <p:cNvSpPr/>
          <p:nvPr/>
        </p:nvSpPr>
        <p:spPr>
          <a:xfrm>
            <a:off x="3849209" y="4896585"/>
            <a:ext cx="1446550" cy="1446550"/>
          </a:xfrm>
          <a:prstGeom prst="mathMultiply">
            <a:avLst>
              <a:gd name="adj1" fmla="val 10465"/>
            </a:avLst>
          </a:prstGeom>
          <a:solidFill>
            <a:srgbClr val="F03B5E"/>
          </a:solidFill>
          <a:ln w="12700" cap="flat" cmpd="sng" algn="ctr">
            <a:solidFill>
              <a:srgbClr val="F03B5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00F2469-C96C-4458-B4F4-B6AD43665521}"/>
              </a:ext>
            </a:extLst>
          </p:cNvPr>
          <p:cNvSpPr/>
          <p:nvPr/>
        </p:nvSpPr>
        <p:spPr>
          <a:xfrm>
            <a:off x="5600934" y="4896585"/>
            <a:ext cx="187102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4400" dirty="0">
                <a:solidFill>
                  <a:prstClr val="black"/>
                </a:solidFill>
                <a:latin typeface="Arial Narrow" panose="020B0606020202030204" pitchFamily="34" charset="0"/>
              </a:rPr>
              <a:t>int a[6];</a:t>
            </a:r>
          </a:p>
          <a:p>
            <a:pPr>
              <a:defRPr/>
            </a:pPr>
            <a:r>
              <a:rPr lang="it-IT" sz="4400" dirty="0">
                <a:solidFill>
                  <a:prstClr val="black"/>
                </a:solidFill>
                <a:latin typeface="Arial Narrow" panose="020B0606020202030204" pitchFamily="34" charset="0"/>
              </a:rPr>
              <a:t>a[2] = 6;</a:t>
            </a:r>
          </a:p>
        </p:txBody>
      </p:sp>
      <p:sp>
        <p:nvSpPr>
          <p:cNvPr id="169" name="L-Shape 168">
            <a:extLst>
              <a:ext uri="{FF2B5EF4-FFF2-40B4-BE49-F238E27FC236}">
                <a16:creationId xmlns:a16="http://schemas.microsoft.com/office/drawing/2014/main" id="{A35E9FF0-3D86-47D2-867C-95B4770C1A7D}"/>
              </a:ext>
            </a:extLst>
          </p:cNvPr>
          <p:cNvSpPr/>
          <p:nvPr/>
        </p:nvSpPr>
        <p:spPr>
          <a:xfrm rot="18900000">
            <a:off x="7759427" y="5219408"/>
            <a:ext cx="1077150" cy="396088"/>
          </a:xfrm>
          <a:prstGeom prst="corner">
            <a:avLst>
              <a:gd name="adj1" fmla="val 30000"/>
              <a:gd name="adj2" fmla="val 33333"/>
            </a:avLst>
          </a:prstGeom>
          <a:solidFill>
            <a:srgbClr val="6AD5BB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5" name="Rectangular Callout 16">
            <a:extLst>
              <a:ext uri="{FF2B5EF4-FFF2-40B4-BE49-F238E27FC236}">
                <a16:creationId xmlns:a16="http://schemas.microsoft.com/office/drawing/2014/main" id="{FE44F2F5-88E1-4461-BDF7-90BA7405FE07}"/>
              </a:ext>
            </a:extLst>
          </p:cNvPr>
          <p:cNvSpPr/>
          <p:nvPr/>
        </p:nvSpPr>
        <p:spPr>
          <a:xfrm>
            <a:off x="3027501" y="54222"/>
            <a:ext cx="2268258" cy="562474"/>
          </a:xfrm>
          <a:prstGeom prst="wedgeRectCallout">
            <a:avLst>
              <a:gd name="adj1" fmla="val -49340"/>
              <a:gd name="adj2" fmla="val 31341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Array elements are</a:t>
            </a:r>
            <a:r>
              <a:rPr kumimoji="0" lang="en-I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</a:t>
            </a: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omma separated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76C76D-6221-44E8-9BEC-A2D26D85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22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uiExpand="1" build="p"/>
      <p:bldP spid="139" grpId="0" uiExpand="1"/>
      <p:bldP spid="140" grpId="0" uiExpand="1"/>
      <p:bldP spid="141" grpId="0" uiExpand="1" animBg="1"/>
      <p:bldP spid="142" grpId="0" uiExpand="1" animBg="1"/>
      <p:bldP spid="143" grpId="0" uiExpand="1" animBg="1"/>
      <p:bldP spid="144" grpId="0" uiExpand="1" animBg="1"/>
      <p:bldP spid="145" grpId="0" uiExpand="1" animBg="1"/>
      <p:bldP spid="146" grpId="0" uiExpand="1" animBg="1"/>
      <p:bldP spid="147" grpId="0" uiExpand="1" animBg="1"/>
      <p:bldP spid="148" grpId="0" uiExpand="1"/>
      <p:bldP spid="149" grpId="0" uiExpand="1"/>
      <p:bldP spid="150" grpId="0" uiExpand="1"/>
      <p:bldP spid="151" grpId="0" uiExpand="1"/>
      <p:bldP spid="152" grpId="0" uiExpand="1"/>
      <p:bldP spid="153" grpId="0" uiExpand="1"/>
      <p:bldP spid="154" grpId="0" uiExpand="1"/>
      <p:bldP spid="155" grpId="0" uiExpand="1" animBg="1"/>
      <p:bldP spid="156" grpId="0" uiExpand="1" animBg="1"/>
      <p:bldP spid="157" grpId="0" uiExpand="1" animBg="1"/>
      <p:bldP spid="158" grpId="0" uiExpand="1" animBg="1"/>
      <p:bldP spid="159" grpId="0" uiExpand="1" animBg="1"/>
      <p:bldP spid="160" grpId="0" uiExpand="1" animBg="1"/>
      <p:bldP spid="161" grpId="0" animBg="1"/>
      <p:bldP spid="162" grpId="0" uiExpand="1"/>
      <p:bldP spid="163" grpId="0"/>
      <p:bldP spid="164" grpId="0"/>
      <p:bldP spid="165" grpId="0"/>
      <p:bldP spid="166" grpId="0"/>
      <p:bldP spid="167" grpId="0" animBg="1"/>
      <p:bldP spid="168" grpId="0"/>
      <p:bldP spid="169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Array: Declaration and Initialization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3EB2E796-39A2-4F22-8B1E-8420C46D3309}"/>
              </a:ext>
            </a:extLst>
          </p:cNvPr>
          <p:cNvSpPr txBox="1">
            <a:spLocks/>
          </p:cNvSpPr>
          <p:nvPr/>
        </p:nvSpPr>
        <p:spPr>
          <a:xfrm>
            <a:off x="201423" y="1300600"/>
            <a:ext cx="11600328" cy="536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Can be initialized at time of declaration itself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Can be partly initialized as well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Over initialization may crash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Better way to initialize is the following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Warning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uninitialized arrays contain garbage, not zeros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222C0D-0CC5-4013-B512-6D85ECB34549}"/>
              </a:ext>
            </a:extLst>
          </p:cNvPr>
          <p:cNvSpPr/>
          <p:nvPr/>
        </p:nvSpPr>
        <p:spPr>
          <a:xfrm>
            <a:off x="238722" y="1648734"/>
            <a:ext cx="47275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4400" dirty="0">
                <a:solidFill>
                  <a:prstClr val="black"/>
                </a:solidFill>
                <a:latin typeface="Arial Narrow" panose="020B0606020202030204" pitchFamily="34" charset="0"/>
              </a:rPr>
              <a:t>int a[6] = {3,7,6,2,1,0};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C160B2E-79F2-4692-BCCD-04604F08CDBA}"/>
              </a:ext>
            </a:extLst>
          </p:cNvPr>
          <p:cNvSpPr/>
          <p:nvPr/>
        </p:nvSpPr>
        <p:spPr>
          <a:xfrm>
            <a:off x="238722" y="2829644"/>
            <a:ext cx="36968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4400" dirty="0">
                <a:solidFill>
                  <a:prstClr val="black"/>
                </a:solidFill>
                <a:latin typeface="Arial Narrow" panose="020B0606020202030204" pitchFamily="34" charset="0"/>
              </a:rPr>
              <a:t>int a[6] = {3,7,6};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157E257-8E55-425C-A8BD-1936586A4969}"/>
              </a:ext>
            </a:extLst>
          </p:cNvPr>
          <p:cNvSpPr/>
          <p:nvPr/>
        </p:nvSpPr>
        <p:spPr>
          <a:xfrm>
            <a:off x="6672631" y="1852584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5674D07-6E94-409F-892B-26A5C6D01B57}"/>
              </a:ext>
            </a:extLst>
          </p:cNvPr>
          <p:cNvSpPr/>
          <p:nvPr/>
        </p:nvSpPr>
        <p:spPr>
          <a:xfrm>
            <a:off x="7388248" y="1852584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3080CDF-8E09-4646-9E59-D8456D25586A}"/>
              </a:ext>
            </a:extLst>
          </p:cNvPr>
          <p:cNvSpPr/>
          <p:nvPr/>
        </p:nvSpPr>
        <p:spPr>
          <a:xfrm>
            <a:off x="8103865" y="1852584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015438-CF59-4A20-896C-85607107CBD5}"/>
              </a:ext>
            </a:extLst>
          </p:cNvPr>
          <p:cNvSpPr/>
          <p:nvPr/>
        </p:nvSpPr>
        <p:spPr>
          <a:xfrm>
            <a:off x="8819482" y="1852584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123E755-1D14-4E9B-B777-4FBA9E56AC15}"/>
              </a:ext>
            </a:extLst>
          </p:cNvPr>
          <p:cNvSpPr/>
          <p:nvPr/>
        </p:nvSpPr>
        <p:spPr>
          <a:xfrm>
            <a:off x="9535099" y="1852584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B0C1AB7-7E10-406D-9D76-8F37BDBCA48C}"/>
              </a:ext>
            </a:extLst>
          </p:cNvPr>
          <p:cNvSpPr/>
          <p:nvPr/>
        </p:nvSpPr>
        <p:spPr>
          <a:xfrm>
            <a:off x="10250716" y="1852584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D6C1EB-0CF7-4838-A3AF-779516F63184}"/>
              </a:ext>
            </a:extLst>
          </p:cNvPr>
          <p:cNvSpPr/>
          <p:nvPr/>
        </p:nvSpPr>
        <p:spPr>
          <a:xfrm>
            <a:off x="6544433" y="1754111"/>
            <a:ext cx="4416619" cy="769441"/>
          </a:xfrm>
          <a:prstGeom prst="rect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1874CC7-67C0-4872-BD22-5F9A9844885F}"/>
              </a:ext>
            </a:extLst>
          </p:cNvPr>
          <p:cNvSpPr/>
          <p:nvPr/>
        </p:nvSpPr>
        <p:spPr>
          <a:xfrm>
            <a:off x="6015142" y="1692555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4800" dirty="0">
                <a:solidFill>
                  <a:prstClr val="black"/>
                </a:solidFill>
                <a:latin typeface="Arial Narrow" panose="020B0606020202030204" pitchFamily="34" charset="0"/>
              </a:rPr>
              <a:t>a</a:t>
            </a:r>
            <a:endParaRPr lang="en-US" sz="48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B9DA82-59FD-40E0-9A41-0937BDE85BA4}"/>
              </a:ext>
            </a:extLst>
          </p:cNvPr>
          <p:cNvSpPr txBox="1"/>
          <p:nvPr/>
        </p:nvSpPr>
        <p:spPr>
          <a:xfrm>
            <a:off x="6752622" y="1815665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Arial Narrow" panose="020B0606020202030204" pitchFamily="34" charset="0"/>
              </a:rPr>
              <a:t>3</a:t>
            </a:r>
            <a:endParaRPr lang="en-US" sz="44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97D911-7021-47B2-88FA-3201818775D8}"/>
              </a:ext>
            </a:extLst>
          </p:cNvPr>
          <p:cNvSpPr txBox="1"/>
          <p:nvPr/>
        </p:nvSpPr>
        <p:spPr>
          <a:xfrm>
            <a:off x="7468239" y="1815665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Arial Narrow" panose="020B0606020202030204" pitchFamily="34" charset="0"/>
              </a:rPr>
              <a:t>7</a:t>
            </a:r>
            <a:endParaRPr lang="en-US" sz="44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95F3CB-2181-4960-9339-F3D20075D2CB}"/>
              </a:ext>
            </a:extLst>
          </p:cNvPr>
          <p:cNvSpPr txBox="1"/>
          <p:nvPr/>
        </p:nvSpPr>
        <p:spPr>
          <a:xfrm>
            <a:off x="8190434" y="1815665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Arial Narrow" panose="020B0606020202030204" pitchFamily="34" charset="0"/>
              </a:rPr>
              <a:t>6</a:t>
            </a:r>
            <a:endParaRPr lang="en-US" sz="44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9A671C-4E94-4186-85B2-74187DE5E777}"/>
              </a:ext>
            </a:extLst>
          </p:cNvPr>
          <p:cNvSpPr txBox="1"/>
          <p:nvPr/>
        </p:nvSpPr>
        <p:spPr>
          <a:xfrm>
            <a:off x="8894959" y="1815665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Arial Narrow" panose="020B0606020202030204" pitchFamily="34" charset="0"/>
              </a:rPr>
              <a:t>2</a:t>
            </a:r>
            <a:endParaRPr lang="en-US" sz="44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08730A-6B35-4529-A033-F9568067DEF2}"/>
              </a:ext>
            </a:extLst>
          </p:cNvPr>
          <p:cNvSpPr txBox="1"/>
          <p:nvPr/>
        </p:nvSpPr>
        <p:spPr>
          <a:xfrm>
            <a:off x="9610576" y="1815665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Arial Narrow" panose="020B0606020202030204" pitchFamily="34" charset="0"/>
              </a:rPr>
              <a:t>1</a:t>
            </a:r>
            <a:endParaRPr lang="en-US" sz="44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B40D3F5-3D75-49A5-8313-456BB94DEC6B}"/>
              </a:ext>
            </a:extLst>
          </p:cNvPr>
          <p:cNvSpPr txBox="1"/>
          <p:nvPr/>
        </p:nvSpPr>
        <p:spPr>
          <a:xfrm>
            <a:off x="10326193" y="1815665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Arial Narrow" panose="020B0606020202030204" pitchFamily="34" charset="0"/>
              </a:rPr>
              <a:t>0</a:t>
            </a:r>
            <a:endParaRPr lang="en-US" sz="44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94067E-740E-4E37-9201-78C87A3FFD9D}"/>
              </a:ext>
            </a:extLst>
          </p:cNvPr>
          <p:cNvSpPr/>
          <p:nvPr/>
        </p:nvSpPr>
        <p:spPr>
          <a:xfrm>
            <a:off x="6759200" y="2989673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1E59376-0CA7-4EF8-9806-737BC50ED78F}"/>
              </a:ext>
            </a:extLst>
          </p:cNvPr>
          <p:cNvSpPr/>
          <p:nvPr/>
        </p:nvSpPr>
        <p:spPr>
          <a:xfrm>
            <a:off x="7474817" y="2989673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7F52CE3-4587-43C5-8567-1AFD0BD2F921}"/>
              </a:ext>
            </a:extLst>
          </p:cNvPr>
          <p:cNvSpPr/>
          <p:nvPr/>
        </p:nvSpPr>
        <p:spPr>
          <a:xfrm>
            <a:off x="8190434" y="2989673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D8FBBD-1789-4F51-B1C5-10880BB3D493}"/>
              </a:ext>
            </a:extLst>
          </p:cNvPr>
          <p:cNvSpPr/>
          <p:nvPr/>
        </p:nvSpPr>
        <p:spPr>
          <a:xfrm>
            <a:off x="8906051" y="2989673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1AA4A3B-28F1-4780-95A0-231A29D5B3E3}"/>
              </a:ext>
            </a:extLst>
          </p:cNvPr>
          <p:cNvSpPr/>
          <p:nvPr/>
        </p:nvSpPr>
        <p:spPr>
          <a:xfrm>
            <a:off x="9621668" y="2989673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870C39F-2F3F-4B42-8B75-6EADBCA45DA6}"/>
              </a:ext>
            </a:extLst>
          </p:cNvPr>
          <p:cNvSpPr/>
          <p:nvPr/>
        </p:nvSpPr>
        <p:spPr>
          <a:xfrm>
            <a:off x="10337285" y="2989673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8FF5A57-A763-4633-A86A-ABB2280CC349}"/>
              </a:ext>
            </a:extLst>
          </p:cNvPr>
          <p:cNvSpPr/>
          <p:nvPr/>
        </p:nvSpPr>
        <p:spPr>
          <a:xfrm>
            <a:off x="6631002" y="2891200"/>
            <a:ext cx="4416619" cy="769441"/>
          </a:xfrm>
          <a:prstGeom prst="rect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0FBD736-96E1-4D14-B34B-94DF0E052352}"/>
              </a:ext>
            </a:extLst>
          </p:cNvPr>
          <p:cNvSpPr/>
          <p:nvPr/>
        </p:nvSpPr>
        <p:spPr>
          <a:xfrm>
            <a:off x="6101711" y="2829644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4800" dirty="0">
                <a:solidFill>
                  <a:prstClr val="black"/>
                </a:solidFill>
                <a:latin typeface="Arial Narrow" panose="020B0606020202030204" pitchFamily="34" charset="0"/>
              </a:rPr>
              <a:t>a</a:t>
            </a:r>
            <a:endParaRPr lang="en-US" sz="48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5B471D-A351-4BFA-AEAC-7B6554DA0291}"/>
              </a:ext>
            </a:extLst>
          </p:cNvPr>
          <p:cNvSpPr txBox="1"/>
          <p:nvPr/>
        </p:nvSpPr>
        <p:spPr>
          <a:xfrm>
            <a:off x="6839191" y="2952754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Arial Narrow" panose="020B0606020202030204" pitchFamily="34" charset="0"/>
              </a:rPr>
              <a:t>3</a:t>
            </a:r>
            <a:endParaRPr lang="en-US" sz="44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2C8849-4640-46E4-92CE-35F411D1CD58}"/>
              </a:ext>
            </a:extLst>
          </p:cNvPr>
          <p:cNvSpPr txBox="1"/>
          <p:nvPr/>
        </p:nvSpPr>
        <p:spPr>
          <a:xfrm>
            <a:off x="7554808" y="2952754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Arial Narrow" panose="020B0606020202030204" pitchFamily="34" charset="0"/>
              </a:rPr>
              <a:t>7</a:t>
            </a:r>
            <a:endParaRPr lang="en-US" sz="44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C0D164D-74DA-49BC-8193-B21E98B52B6A}"/>
              </a:ext>
            </a:extLst>
          </p:cNvPr>
          <p:cNvSpPr txBox="1"/>
          <p:nvPr/>
        </p:nvSpPr>
        <p:spPr>
          <a:xfrm>
            <a:off x="8277003" y="2952754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Arial Narrow" panose="020B0606020202030204" pitchFamily="34" charset="0"/>
              </a:rPr>
              <a:t>6</a:t>
            </a:r>
            <a:endParaRPr lang="en-US" sz="44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E3FC64F-ED31-4EE4-BB2C-E7AE66CD783B}"/>
              </a:ext>
            </a:extLst>
          </p:cNvPr>
          <p:cNvSpPr/>
          <p:nvPr/>
        </p:nvSpPr>
        <p:spPr>
          <a:xfrm>
            <a:off x="238722" y="3963615"/>
            <a:ext cx="58865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4400" dirty="0">
                <a:solidFill>
                  <a:prstClr val="black"/>
                </a:solidFill>
                <a:latin typeface="Arial Narrow" panose="020B0606020202030204" pitchFamily="34" charset="0"/>
              </a:rPr>
              <a:t>int a[6] = {1,2,3,4,5,6,7,8,9};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24E6150-5580-4A7F-9A8B-5D504A0AD218}"/>
              </a:ext>
            </a:extLst>
          </p:cNvPr>
          <p:cNvSpPr/>
          <p:nvPr/>
        </p:nvSpPr>
        <p:spPr>
          <a:xfrm>
            <a:off x="238721" y="5097586"/>
            <a:ext cx="56284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4400" dirty="0">
                <a:solidFill>
                  <a:prstClr val="black"/>
                </a:solidFill>
                <a:latin typeface="Arial Narrow" panose="020B0606020202030204" pitchFamily="34" charset="0"/>
              </a:rPr>
              <a:t>int a[] = {1,2,3,4,5,6,7,8,9};</a:t>
            </a:r>
          </a:p>
        </p:txBody>
      </p:sp>
      <p:sp>
        <p:nvSpPr>
          <p:cNvPr id="98" name="L-Shape 97">
            <a:extLst>
              <a:ext uri="{FF2B5EF4-FFF2-40B4-BE49-F238E27FC236}">
                <a16:creationId xmlns:a16="http://schemas.microsoft.com/office/drawing/2014/main" id="{AF712B73-3D74-4675-9C88-7615579C49B9}"/>
              </a:ext>
            </a:extLst>
          </p:cNvPr>
          <p:cNvSpPr/>
          <p:nvPr/>
        </p:nvSpPr>
        <p:spPr>
          <a:xfrm rot="18900000">
            <a:off x="5806985" y="5225159"/>
            <a:ext cx="1077150" cy="396088"/>
          </a:xfrm>
          <a:prstGeom prst="corner">
            <a:avLst>
              <a:gd name="adj1" fmla="val 30000"/>
              <a:gd name="adj2" fmla="val 33333"/>
            </a:avLst>
          </a:prstGeom>
          <a:solidFill>
            <a:srgbClr val="6AD5BB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7C1636B-8460-48EB-9F73-3D794F6C864B}"/>
              </a:ext>
            </a:extLst>
          </p:cNvPr>
          <p:cNvGrpSpPr/>
          <p:nvPr/>
        </p:nvGrpSpPr>
        <p:grpSpPr>
          <a:xfrm>
            <a:off x="9947393" y="4411313"/>
            <a:ext cx="1858617" cy="904461"/>
            <a:chOff x="3286682" y="2292350"/>
            <a:chExt cx="1858617" cy="904461"/>
          </a:xfrm>
        </p:grpSpPr>
        <p:sp>
          <p:nvSpPr>
            <p:cNvPr id="100" name="Rounded Rectangle 40">
              <a:extLst>
                <a:ext uri="{FF2B5EF4-FFF2-40B4-BE49-F238E27FC236}">
                  <a16:creationId xmlns:a16="http://schemas.microsoft.com/office/drawing/2014/main" id="{52EB2547-F91B-4AF0-B6CF-D5867CFC2BA1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58103A0-1DCA-4769-A68A-AB41250A7A7D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C531085-46B6-4F53-B146-FA62ADC50946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03" name="Teardrop 102">
            <a:extLst>
              <a:ext uri="{FF2B5EF4-FFF2-40B4-BE49-F238E27FC236}">
                <a16:creationId xmlns:a16="http://schemas.microsoft.com/office/drawing/2014/main" id="{B2B6BE96-E2D7-47DC-BC79-CDA6334D547F}"/>
              </a:ext>
            </a:extLst>
          </p:cNvPr>
          <p:cNvSpPr/>
          <p:nvPr/>
        </p:nvSpPr>
        <p:spPr>
          <a:xfrm rot="18900000">
            <a:off x="10116859" y="5112124"/>
            <a:ext cx="236548" cy="236548"/>
          </a:xfrm>
          <a:prstGeom prst="teardrop">
            <a:avLst>
              <a:gd name="adj" fmla="val 200000"/>
            </a:avLst>
          </a:prstGeom>
          <a:solidFill>
            <a:srgbClr val="60B1F2"/>
          </a:solidFill>
          <a:ln w="19050" cap="flat" cmpd="sng" algn="ctr">
            <a:solidFill>
              <a:srgbClr val="60B1F2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4" name="Teardrop 103">
            <a:extLst>
              <a:ext uri="{FF2B5EF4-FFF2-40B4-BE49-F238E27FC236}">
                <a16:creationId xmlns:a16="http://schemas.microsoft.com/office/drawing/2014/main" id="{5F6102D8-5CE1-4298-9AEC-D079676D8083}"/>
              </a:ext>
            </a:extLst>
          </p:cNvPr>
          <p:cNvSpPr/>
          <p:nvPr/>
        </p:nvSpPr>
        <p:spPr>
          <a:xfrm rot="18900000">
            <a:off x="10357932" y="5279389"/>
            <a:ext cx="236548" cy="236548"/>
          </a:xfrm>
          <a:prstGeom prst="teardrop">
            <a:avLst>
              <a:gd name="adj" fmla="val 200000"/>
            </a:avLst>
          </a:prstGeom>
          <a:solidFill>
            <a:srgbClr val="60B1F2"/>
          </a:solidFill>
          <a:ln w="19050" cap="flat" cmpd="sng" algn="ctr">
            <a:solidFill>
              <a:srgbClr val="60B1F2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5" name="Teardrop 104">
            <a:extLst>
              <a:ext uri="{FF2B5EF4-FFF2-40B4-BE49-F238E27FC236}">
                <a16:creationId xmlns:a16="http://schemas.microsoft.com/office/drawing/2014/main" id="{2E27A172-AA00-48EB-BECA-C486A346DC7A}"/>
              </a:ext>
            </a:extLst>
          </p:cNvPr>
          <p:cNvSpPr/>
          <p:nvPr/>
        </p:nvSpPr>
        <p:spPr>
          <a:xfrm rot="18900000">
            <a:off x="10147399" y="5605993"/>
            <a:ext cx="236548" cy="236548"/>
          </a:xfrm>
          <a:prstGeom prst="teardrop">
            <a:avLst>
              <a:gd name="adj" fmla="val 200000"/>
            </a:avLst>
          </a:prstGeom>
          <a:solidFill>
            <a:srgbClr val="60B1F2"/>
          </a:solidFill>
          <a:ln w="19050" cap="flat" cmpd="sng" algn="ctr">
            <a:solidFill>
              <a:srgbClr val="60B1F2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6" name="Rectangular Callout 45">
            <a:extLst>
              <a:ext uri="{FF2B5EF4-FFF2-40B4-BE49-F238E27FC236}">
                <a16:creationId xmlns:a16="http://schemas.microsoft.com/office/drawing/2014/main" id="{831AC3C6-5C34-4D55-9688-2EB68656E516}"/>
              </a:ext>
            </a:extLst>
          </p:cNvPr>
          <p:cNvSpPr/>
          <p:nvPr/>
        </p:nvSpPr>
        <p:spPr>
          <a:xfrm>
            <a:off x="6603694" y="3879573"/>
            <a:ext cx="3005382" cy="703340"/>
          </a:xfrm>
          <a:prstGeom prst="wedgeRectCallout">
            <a:avLst>
              <a:gd name="adj1" fmla="val 66446"/>
              <a:gd name="adj2" fmla="val 6070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will figure out how much space needed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Rectangular Callout 16">
            <a:extLst>
              <a:ext uri="{FF2B5EF4-FFF2-40B4-BE49-F238E27FC236}">
                <a16:creationId xmlns:a16="http://schemas.microsoft.com/office/drawing/2014/main" id="{44676EA9-D326-4923-9CEC-165299B2D560}"/>
              </a:ext>
            </a:extLst>
          </p:cNvPr>
          <p:cNvSpPr/>
          <p:nvPr/>
        </p:nvSpPr>
        <p:spPr>
          <a:xfrm>
            <a:off x="2243170" y="4301685"/>
            <a:ext cx="2318778" cy="856277"/>
          </a:xfrm>
          <a:prstGeom prst="wedgeRectCallout">
            <a:avLst>
              <a:gd name="adj1" fmla="val -84724"/>
              <a:gd name="adj2" fmla="val 6008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 need to specify the array size during declaration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F3C0AC-F9FF-46F8-83F7-00A9EF44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51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96" grpId="0" uiExpand="1"/>
      <p:bldP spid="97" grpId="0" uiExpand="1"/>
      <p:bldP spid="98" grpId="0" uiExpand="1" animBg="1"/>
      <p:bldP spid="103" grpId="0" uiExpand="1" animBg="1"/>
      <p:bldP spid="103" grpId="1" uiExpand="1" animBg="1"/>
      <p:bldP spid="104" grpId="0" uiExpand="1" animBg="1"/>
      <p:bldP spid="104" grpId="1" uiExpand="1" animBg="1"/>
      <p:bldP spid="105" grpId="0" uiExpand="1" animBg="1"/>
      <p:bldP spid="105" grpId="1" uiExpand="1" animBg="1"/>
      <p:bldP spid="106" grpId="0" uiExpand="1" animBg="1"/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Next Class: More on arrays..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Other ways of initializing arrays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Example programs using arrays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Array of characters (they are special – also known as “string”)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0088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Announcements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Minor Quiz 3 graded, Major Quiz 1 almost graded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Scores will be released by tomorrow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Regrading deadline will be 1 week from the day of release of marks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Same policy for regrading of weekly labs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9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Mid-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sem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Lab Exam: September 8 (Sunday)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Morning exam (Wed, Thu batches)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latin typeface="Garamond" panose="02020404030301010803" pitchFamily="18" charset="0"/>
              </a:rPr>
              <a:t>10:30 AM - 1:30 PM – starts 10:30 AM sharp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latin typeface="Garamond" panose="02020404030301010803" pitchFamily="18" charset="0"/>
              </a:rPr>
              <a:t>CC-01</a:t>
            </a:r>
            <a:r>
              <a:rPr lang="en-IN" sz="2400" dirty="0">
                <a:latin typeface="Garamond" panose="02020404030301010803" pitchFamily="18" charset="0"/>
              </a:rPr>
              <a:t>: B9, {B14 even roll numbers}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latin typeface="Garamond" panose="02020404030301010803" pitchFamily="18" charset="0"/>
              </a:rPr>
              <a:t>CC-02</a:t>
            </a:r>
            <a:r>
              <a:rPr lang="en-IN" sz="2400" dirty="0">
                <a:latin typeface="Garamond" panose="02020404030301010803" pitchFamily="18" charset="0"/>
              </a:rPr>
              <a:t>: B7, B10, B11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latin typeface="Garamond" panose="02020404030301010803" pitchFamily="18" charset="0"/>
              </a:rPr>
              <a:t>CC-03</a:t>
            </a:r>
            <a:r>
              <a:rPr lang="en-IN" sz="2400" dirty="0">
                <a:latin typeface="Garamond" panose="02020404030301010803" pitchFamily="18" charset="0"/>
              </a:rPr>
              <a:t>: B12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latin typeface="Garamond" panose="02020404030301010803" pitchFamily="18" charset="0"/>
              </a:rPr>
              <a:t>MATH-LINUX</a:t>
            </a:r>
            <a:r>
              <a:rPr lang="en-IN" sz="2400" dirty="0">
                <a:latin typeface="Garamond" panose="02020404030301010803" pitchFamily="18" charset="0"/>
              </a:rPr>
              <a:t>: B8, {B14 odd roll numbers}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Afternoon exam (Mon, Tue batches)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Garamond" panose="02020404030301010803" pitchFamily="18" charset="0"/>
              </a:rPr>
              <a:t>2 PM - 5 PM – starts 2 PM sharp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latin typeface="Garamond" panose="02020404030301010803" pitchFamily="18" charset="0"/>
              </a:rPr>
              <a:t>CC-01</a:t>
            </a:r>
            <a:r>
              <a:rPr lang="en-IN" sz="2400" dirty="0">
                <a:latin typeface="Garamond" panose="02020404030301010803" pitchFamily="18" charset="0"/>
              </a:rPr>
              <a:t>: B1, {B2 even roll numbers}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latin typeface="Garamond" panose="02020404030301010803" pitchFamily="18" charset="0"/>
              </a:rPr>
              <a:t>CC-02</a:t>
            </a:r>
            <a:r>
              <a:rPr lang="en-IN" sz="2400" dirty="0">
                <a:latin typeface="Garamond" panose="02020404030301010803" pitchFamily="18" charset="0"/>
              </a:rPr>
              <a:t>: B4, B5, B6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latin typeface="Garamond" panose="02020404030301010803" pitchFamily="18" charset="0"/>
              </a:rPr>
              <a:t>CC-03</a:t>
            </a:r>
            <a:r>
              <a:rPr lang="en-IN" sz="2400" dirty="0">
                <a:latin typeface="Garamond" panose="02020404030301010803" pitchFamily="18" charset="0"/>
              </a:rPr>
              <a:t>: B3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latin typeface="Garamond" panose="02020404030301010803" pitchFamily="18" charset="0"/>
              </a:rPr>
              <a:t>MATH-LINUX</a:t>
            </a:r>
            <a:r>
              <a:rPr lang="en-IN" sz="2400" dirty="0">
                <a:latin typeface="Garamond" panose="02020404030301010803" pitchFamily="18" charset="0"/>
              </a:rPr>
              <a:t>: B13, {B2 odd roll numbers}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26" name="Picture 2" descr="NCL Plan">
            <a:extLst>
              <a:ext uri="{FF2B5EF4-FFF2-40B4-BE49-F238E27FC236}">
                <a16:creationId xmlns:a16="http://schemas.microsoft.com/office/drawing/2014/main" id="{A2B3003A-8B86-4BA3-B718-BE97AEF0D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94" y="1314299"/>
            <a:ext cx="5277606" cy="193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68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Mid-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sem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Lab Exam: September 8 (Sunday)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Go see your room during this week’s lab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Be there 15 minutes before your exam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Cannot switch to another session (morning to afternoon or vice-versa)</a:t>
            </a:r>
          </a:p>
          <a:p>
            <a:r>
              <a:rPr lang="en-IN" sz="3000" dirty="0">
                <a:latin typeface="Garamond" panose="02020404030301010803" pitchFamily="18" charset="0"/>
              </a:rPr>
              <a:t>Syllabus – till loops (no arrays)</a:t>
            </a:r>
          </a:p>
          <a:p>
            <a:r>
              <a:rPr lang="en-IN" sz="3000" dirty="0">
                <a:latin typeface="Garamond" panose="02020404030301010803" pitchFamily="18" charset="0"/>
              </a:rPr>
              <a:t>Open handwritten notes – However, </a:t>
            </a:r>
            <a:r>
              <a:rPr lang="en-IN" sz="3000" b="1" dirty="0">
                <a:latin typeface="Garamond" panose="02020404030301010803" pitchFamily="18" charset="0"/>
              </a:rPr>
              <a:t>NO</a:t>
            </a:r>
            <a:r>
              <a:rPr lang="en-IN" sz="3000" dirty="0">
                <a:latin typeface="Garamond" panose="02020404030301010803" pitchFamily="18" charset="0"/>
              </a:rPr>
              <a:t> printouts, photocopies, slides, websites, mobile phone, </a:t>
            </a:r>
            <a:r>
              <a:rPr lang="en-IN" sz="3000" dirty="0" err="1">
                <a:latin typeface="Garamond" panose="02020404030301010803" pitchFamily="18" charset="0"/>
              </a:rPr>
              <a:t>Ipad</a:t>
            </a:r>
            <a:endParaRPr lang="en-IN" sz="3000" dirty="0">
              <a:latin typeface="Garamond" panose="02020404030301010803" pitchFamily="18" charset="0"/>
            </a:endParaRPr>
          </a:p>
          <a:p>
            <a:r>
              <a:rPr lang="en-IN" sz="3000" b="1" dirty="0">
                <a:latin typeface="Garamond" panose="02020404030301010803" pitchFamily="18" charset="0"/>
              </a:rPr>
              <a:t>USE OF ANY OF ABOVE WILL BE CONSIDERED CHEATING</a:t>
            </a:r>
          </a:p>
          <a:p>
            <a:r>
              <a:rPr lang="en-IN" sz="3000" dirty="0" err="1">
                <a:latin typeface="Garamond" panose="02020404030301010803" pitchFamily="18" charset="0"/>
              </a:rPr>
              <a:t>Prutor</a:t>
            </a:r>
            <a:r>
              <a:rPr lang="en-IN" sz="3000" dirty="0">
                <a:latin typeface="Garamond" panose="02020404030301010803" pitchFamily="18" charset="0"/>
              </a:rPr>
              <a:t> </a:t>
            </a:r>
            <a:r>
              <a:rPr lang="en-IN" sz="3000" dirty="0" err="1">
                <a:latin typeface="Garamond" panose="02020404030301010803" pitchFamily="18" charset="0"/>
              </a:rPr>
              <a:t>CodeBook</a:t>
            </a:r>
            <a:r>
              <a:rPr lang="en-IN" sz="3000" dirty="0">
                <a:latin typeface="Garamond" panose="02020404030301010803" pitchFamily="18" charset="0"/>
              </a:rPr>
              <a:t> will be unavailable during lab exam</a:t>
            </a:r>
          </a:p>
          <a:p>
            <a:r>
              <a:rPr lang="en-IN" sz="3000" dirty="0">
                <a:latin typeface="Garamond" panose="02020404030301010803" pitchFamily="18" charset="0"/>
              </a:rPr>
              <a:t>Exam will be like labs - marks for passing test cases</a:t>
            </a:r>
          </a:p>
          <a:p>
            <a:r>
              <a:rPr lang="en-IN" sz="3000" dirty="0">
                <a:latin typeface="Garamond" panose="02020404030301010803" pitchFamily="18" charset="0"/>
              </a:rPr>
              <a:t>Marks for writing clean indented code, proper variable names, a few comments – illegible code poor marks</a:t>
            </a:r>
            <a:endParaRPr lang="en-US" sz="3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3873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Major Quiz 1: Operator Confusion 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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58876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Set A and B, problem 5.2 (increment and decrement operators)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“post” have larger precedence than “pre”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Increment has larger precedence than decrement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Pre has right to left associativity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Post has left to right associativity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We will give you credit if you have a reasonable answer (e.g., assumed both pre and post to have same precedence, but correct 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2F2A7-0F98-4F62-AA1C-A393ED1F55E8}"/>
              </a:ext>
            </a:extLst>
          </p:cNvPr>
          <p:cNvSpPr txBox="1"/>
          <p:nvPr/>
        </p:nvSpPr>
        <p:spPr>
          <a:xfrm>
            <a:off x="814507" y="1959429"/>
            <a:ext cx="43135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a = a++ + ++a + --a ;</a:t>
            </a:r>
          </a:p>
          <a:p>
            <a:r>
              <a:rPr lang="en-IN" sz="4000" dirty="0"/>
              <a:t>b = b++ +  --b + ++b;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9AD9E-ACA5-49D7-8E01-51C3D42A54FE}"/>
              </a:ext>
            </a:extLst>
          </p:cNvPr>
          <p:cNvSpPr txBox="1"/>
          <p:nvPr/>
        </p:nvSpPr>
        <p:spPr>
          <a:xfrm>
            <a:off x="5623432" y="1959429"/>
            <a:ext cx="55061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    a = --a + a++ + ++a ;</a:t>
            </a:r>
          </a:p>
          <a:p>
            <a:r>
              <a:rPr lang="en-IN" sz="4000" dirty="0"/>
              <a:t>    b = b++ +  --b + ++b + a;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AA67A-FCAF-4A12-8F02-2C23225130D8}"/>
              </a:ext>
            </a:extLst>
          </p:cNvPr>
          <p:cNvSpPr/>
          <p:nvPr/>
        </p:nvSpPr>
        <p:spPr>
          <a:xfrm>
            <a:off x="599355" y="1976375"/>
            <a:ext cx="4813264" cy="1323439"/>
          </a:xfrm>
          <a:prstGeom prst="rect">
            <a:avLst/>
          </a:prstGeom>
          <a:ln w="38100">
            <a:solidFill>
              <a:srgbClr val="DC6FEC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85000"/>
              </a:lnSpc>
              <a:spcBef>
                <a:spcPts val="1300"/>
              </a:spcBef>
              <a:defRPr/>
            </a:pPr>
            <a:endParaRPr lang="en-IN" sz="2000" dirty="0">
              <a:solidFill>
                <a:prstClr val="black">
                  <a:lumMod val="85000"/>
                  <a:lumOff val="15000"/>
                </a:prstClr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632E-843E-4C72-B23A-02AAC77F40FA}"/>
              </a:ext>
            </a:extLst>
          </p:cNvPr>
          <p:cNvSpPr/>
          <p:nvPr/>
        </p:nvSpPr>
        <p:spPr>
          <a:xfrm>
            <a:off x="5907991" y="1989591"/>
            <a:ext cx="5221628" cy="1323439"/>
          </a:xfrm>
          <a:prstGeom prst="rect">
            <a:avLst/>
          </a:prstGeom>
          <a:ln w="38100">
            <a:solidFill>
              <a:srgbClr val="DC6FEC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85000"/>
              </a:lnSpc>
              <a:spcBef>
                <a:spcPts val="1300"/>
              </a:spcBef>
              <a:defRPr/>
            </a:pPr>
            <a:endParaRPr lang="en-IN" sz="2000" dirty="0">
              <a:solidFill>
                <a:prstClr val="black">
                  <a:lumMod val="85000"/>
                  <a:lumOff val="15000"/>
                </a:prstClr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6FF801-EF9A-4596-9BA9-CA48EC0E86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0" y="3804427"/>
            <a:ext cx="1815651" cy="181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7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Recap: Break and Continue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4993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Garamond" panose="02020404030301010803" pitchFamily="18" charset="0"/>
              </a:rPr>
              <a:t>Use break; to exit a loop (or switch) immediately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Garamond" panose="02020404030301010803" pitchFamily="18" charset="0"/>
              </a:rPr>
              <a:t>Use continue; to skip rest of the body of loop and start next iteration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800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8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sz="2800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800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>
                <a:latin typeface="Garamond" panose="02020404030301010803" pitchFamily="18" charset="0"/>
              </a:rPr>
              <a:t>Warning</a:t>
            </a:r>
            <a:r>
              <a:rPr lang="en-IN" sz="2800" dirty="0">
                <a:latin typeface="Garamond" panose="02020404030301010803" pitchFamily="18" charset="0"/>
              </a:rPr>
              <a:t>: Break legal only in body of loops and switch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Illegal inside body of if, if-else statements (unless already in a loop or switch)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>
                <a:latin typeface="Garamond" panose="02020404030301010803" pitchFamily="18" charset="0"/>
              </a:rPr>
              <a:t>Warning</a:t>
            </a:r>
            <a:r>
              <a:rPr lang="en-IN" sz="2800" dirty="0">
                <a:latin typeface="Garamond" panose="02020404030301010803" pitchFamily="18" charset="0"/>
              </a:rPr>
              <a:t>: Continue legal only in body of loops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Illegal inside body of if, if-else, switch statements (unless already in a loop)</a:t>
            </a:r>
            <a:endParaRPr lang="en-US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12AB0E-F19C-4342-A8F2-FF793CF161E2}"/>
              </a:ext>
            </a:extLst>
          </p:cNvPr>
          <p:cNvSpPr/>
          <p:nvPr/>
        </p:nvSpPr>
        <p:spPr>
          <a:xfrm>
            <a:off x="6465530" y="2269815"/>
            <a:ext cx="4338015" cy="2246769"/>
          </a:xfrm>
          <a:prstGeom prst="rect">
            <a:avLst/>
          </a:prstGeom>
          <a:ln w="38100">
            <a:solidFill>
              <a:srgbClr val="DC6FEC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for(i = 1; i &lt;= 100; i++){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    scanf("%d", &amp;num);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    if (num &lt; 0){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        continue;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    sum += num;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3E9FE-E6E3-4BB1-AA0A-0D2BE857642F}"/>
              </a:ext>
            </a:extLst>
          </p:cNvPr>
          <p:cNvSpPr/>
          <p:nvPr/>
        </p:nvSpPr>
        <p:spPr>
          <a:xfrm>
            <a:off x="1105340" y="2145423"/>
            <a:ext cx="4338015" cy="2495555"/>
          </a:xfrm>
          <a:prstGeom prst="rect">
            <a:avLst/>
          </a:prstGeom>
          <a:ln w="38100">
            <a:solidFill>
              <a:srgbClr val="DC6FEC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85000"/>
              </a:lnSpc>
              <a:spcBef>
                <a:spcPts val="1300"/>
              </a:spcBef>
              <a:defRPr/>
            </a:pPr>
            <a:r>
              <a:rPr lang="en-I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while(1){</a:t>
            </a:r>
          </a:p>
          <a:p>
            <a:pPr lvl="0">
              <a:lnSpc>
                <a:spcPct val="85000"/>
              </a:lnSpc>
              <a:spcBef>
                <a:spcPts val="1300"/>
              </a:spcBef>
              <a:defRPr/>
            </a:pPr>
            <a:r>
              <a:rPr lang="en-I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    </a:t>
            </a:r>
            <a:r>
              <a:rPr lang="en-IN" sz="2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scanf</a:t>
            </a:r>
            <a:r>
              <a:rPr lang="en-I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(“%d”, &amp;</a:t>
            </a:r>
            <a:r>
              <a:rPr lang="en-IN" sz="2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num</a:t>
            </a:r>
            <a:r>
              <a:rPr lang="en-I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);</a:t>
            </a:r>
          </a:p>
          <a:p>
            <a:pPr lvl="0">
              <a:lnSpc>
                <a:spcPct val="85000"/>
              </a:lnSpc>
              <a:spcBef>
                <a:spcPts val="1300"/>
              </a:spcBef>
              <a:defRPr/>
            </a:pPr>
            <a:r>
              <a:rPr lang="en-I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    if(</a:t>
            </a:r>
            <a:r>
              <a:rPr lang="en-IN" sz="2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num</a:t>
            </a:r>
            <a:r>
              <a:rPr lang="en-I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 == -1) break;</a:t>
            </a:r>
          </a:p>
          <a:p>
            <a:pPr lvl="0">
              <a:lnSpc>
                <a:spcPct val="85000"/>
              </a:lnSpc>
              <a:spcBef>
                <a:spcPts val="1300"/>
              </a:spcBef>
              <a:defRPr/>
            </a:pPr>
            <a:r>
              <a:rPr lang="en-I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    sum += </a:t>
            </a:r>
            <a:r>
              <a:rPr lang="en-IN" sz="2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num</a:t>
            </a:r>
            <a:r>
              <a:rPr lang="en-I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;    </a:t>
            </a:r>
          </a:p>
          <a:p>
            <a:pPr lvl="0">
              <a:lnSpc>
                <a:spcPct val="85000"/>
              </a:lnSpc>
              <a:spcBef>
                <a:spcPts val="1300"/>
              </a:spcBef>
              <a:defRPr/>
            </a:pPr>
            <a:r>
              <a:rPr lang="en-I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}</a:t>
            </a:r>
          </a:p>
          <a:p>
            <a:pPr lvl="0">
              <a:lnSpc>
                <a:spcPct val="85000"/>
              </a:lnSpc>
              <a:spcBef>
                <a:spcPts val="1300"/>
              </a:spcBef>
              <a:defRPr/>
            </a:pPr>
            <a:r>
              <a:rPr lang="en-IN" sz="2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printf</a:t>
            </a:r>
            <a:r>
              <a:rPr lang="en-I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("%</a:t>
            </a:r>
            <a:r>
              <a:rPr lang="en-IN" sz="2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d",sum</a:t>
            </a:r>
            <a:r>
              <a:rPr lang="en-I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6E70EB4A-D330-48CC-9E8E-9A49239CB7E8}"/>
              </a:ext>
            </a:extLst>
          </p:cNvPr>
          <p:cNvSpPr/>
          <p:nvPr/>
        </p:nvSpPr>
        <p:spPr>
          <a:xfrm rot="18728238">
            <a:off x="7858988" y="2963278"/>
            <a:ext cx="1220604" cy="426380"/>
          </a:xfrm>
          <a:prstGeom prst="curved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580AE2D7-855B-4F0E-A8B2-FF8DA802F403}"/>
              </a:ext>
            </a:extLst>
          </p:cNvPr>
          <p:cNvSpPr/>
          <p:nvPr/>
        </p:nvSpPr>
        <p:spPr>
          <a:xfrm rot="1455603">
            <a:off x="3050437" y="3264936"/>
            <a:ext cx="343092" cy="1365867"/>
          </a:xfrm>
          <a:prstGeom prst="curved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E82BA0-BFA5-4B53-8BAB-0D82B422F159}"/>
              </a:ext>
            </a:extLst>
          </p:cNvPr>
          <p:cNvGrpSpPr/>
          <p:nvPr/>
        </p:nvGrpSpPr>
        <p:grpSpPr>
          <a:xfrm>
            <a:off x="10028583" y="320064"/>
            <a:ext cx="1858617" cy="904461"/>
            <a:chOff x="3286682" y="2292350"/>
            <a:chExt cx="1858617" cy="904461"/>
          </a:xfrm>
        </p:grpSpPr>
        <p:sp>
          <p:nvSpPr>
            <p:cNvPr id="14" name="Rounded Rectangle 40">
              <a:extLst>
                <a:ext uri="{FF2B5EF4-FFF2-40B4-BE49-F238E27FC236}">
                  <a16:creationId xmlns:a16="http://schemas.microsoft.com/office/drawing/2014/main" id="{709009E1-7124-4CB6-97E1-C817BA72C668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FC869E3-26FA-4311-AF8B-9C1FB6EF507B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DD222C0-6F7A-41C4-8AE6-277B8CD9D640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8" name="Rectangular Callout 45">
            <a:extLst>
              <a:ext uri="{FF2B5EF4-FFF2-40B4-BE49-F238E27FC236}">
                <a16:creationId xmlns:a16="http://schemas.microsoft.com/office/drawing/2014/main" id="{E39E619E-05ED-41C7-B38E-974B127093A9}"/>
              </a:ext>
            </a:extLst>
          </p:cNvPr>
          <p:cNvSpPr/>
          <p:nvPr/>
        </p:nvSpPr>
        <p:spPr>
          <a:xfrm>
            <a:off x="6807627" y="651930"/>
            <a:ext cx="3005382" cy="904461"/>
          </a:xfrm>
          <a:prstGeom prst="wedgeRectCallout">
            <a:avLst>
              <a:gd name="adj1" fmla="val 70097"/>
              <a:gd name="adj2" fmla="val -38101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 nested</a:t>
            </a:r>
            <a:r>
              <a:rPr kumimoji="0" lang="en-IN" sz="2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loop</a:t>
            </a: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s, break and continue from the inner-most loop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6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" grpId="0" animBg="1"/>
      <p:bldP spid="11" grpId="0" animBg="1"/>
      <p:bldP spid="18" grpId="0" uiExpan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Example: Take a number, if it is even print “Even”, if it is also divisible by 5, print “Divisible by 10” as well, on a different 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Several ways to solve this problem. One wrong way is given below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3081280"/>
            <a:ext cx="3950899" cy="3331167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20;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%2 == 0){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(“Even”);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if(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% 5 != 0) break;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(“\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nDivisible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by 10”);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482686" y="5891925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635" y="3638713"/>
            <a:ext cx="2019523" cy="2019523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66767" y="2730356"/>
            <a:ext cx="3815189" cy="701848"/>
          </a:xfrm>
          <a:prstGeom prst="wedgeRectCallout">
            <a:avLst>
              <a:gd name="adj1" fmla="val 55853"/>
              <a:gd name="adj2" fmla="val 1643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if I want to skip the rest of the body of the if?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76944" y="3671497"/>
            <a:ext cx="1950840" cy="1950840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8913435" y="5831953"/>
            <a:ext cx="1565558" cy="701848"/>
          </a:xfrm>
          <a:prstGeom prst="wedgeRectCallout">
            <a:avLst>
              <a:gd name="adj1" fmla="val 90527"/>
              <a:gd name="adj2" fmla="val -1004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flags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9769950" y="2720580"/>
            <a:ext cx="1863760" cy="701848"/>
          </a:xfrm>
          <a:prstGeom prst="wedgeRectCallout">
            <a:avLst>
              <a:gd name="adj1" fmla="val -56803"/>
              <a:gd name="adj2" fmla="val 22009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are flags?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tangular Callout 14">
            <a:extLst>
              <a:ext uri="{FF2B5EF4-FFF2-40B4-BE49-F238E27FC236}">
                <a16:creationId xmlns:a16="http://schemas.microsoft.com/office/drawing/2014/main" id="{E5A32D09-5D30-4361-85B5-3879361F82EC}"/>
              </a:ext>
            </a:extLst>
          </p:cNvPr>
          <p:cNvSpPr/>
          <p:nvPr/>
        </p:nvSpPr>
        <p:spPr>
          <a:xfrm>
            <a:off x="5002596" y="5655854"/>
            <a:ext cx="3249545" cy="932141"/>
          </a:xfrm>
          <a:prstGeom prst="wedgeRectCallout">
            <a:avLst>
              <a:gd name="adj1" fmla="val -80640"/>
              <a:gd name="adj2" fmla="val 2741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PROGRAM WILL</a:t>
            </a:r>
            <a:r>
              <a:rPr kumimoji="0" lang="en-IN" sz="24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NOT COMPILE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F949A71-D5BD-4921-80AD-F4FAF217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How to break without using break ?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4612893" y="3671497"/>
            <a:ext cx="3249544" cy="1433260"/>
          </a:xfrm>
          <a:prstGeom prst="wedgeRectCallout">
            <a:avLst>
              <a:gd name="adj1" fmla="val 2754"/>
              <a:gd name="adj2" fmla="val 10001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Reason: break does not make sense to me inside if or if-else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73B65E-870A-43D9-B78B-37CF43D5E0A0}"/>
              </a:ext>
            </a:extLst>
          </p:cNvPr>
          <p:cNvSpPr/>
          <p:nvPr/>
        </p:nvSpPr>
        <p:spPr>
          <a:xfrm>
            <a:off x="427459" y="3671497"/>
            <a:ext cx="2055227" cy="36746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5829AF-D8F1-413A-9F2F-E6CA9B8F9FD1}"/>
              </a:ext>
            </a:extLst>
          </p:cNvPr>
          <p:cNvSpPr/>
          <p:nvPr/>
        </p:nvSpPr>
        <p:spPr>
          <a:xfrm>
            <a:off x="2818469" y="4766629"/>
            <a:ext cx="923655" cy="367463"/>
          </a:xfrm>
          <a:prstGeom prst="rect">
            <a:avLst/>
          </a:prstGeom>
          <a:solidFill>
            <a:srgbClr val="0000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3D3244-0B6D-44B2-BBB6-7649B1381942}"/>
              </a:ext>
            </a:extLst>
          </p:cNvPr>
          <p:cNvCxnSpPr/>
          <p:nvPr/>
        </p:nvCxnSpPr>
        <p:spPr>
          <a:xfrm>
            <a:off x="2626157" y="3920947"/>
            <a:ext cx="753465" cy="775411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1FFD89-16BF-4BA9-A310-6432E8CB5098}"/>
              </a:ext>
            </a:extLst>
          </p:cNvPr>
          <p:cNvSpPr txBox="1"/>
          <p:nvPr/>
        </p:nvSpPr>
        <p:spPr>
          <a:xfrm>
            <a:off x="2810337" y="3700061"/>
            <a:ext cx="16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</a:rPr>
              <a:t>Trying to ‘break’ </a:t>
            </a:r>
          </a:p>
          <a:p>
            <a:r>
              <a:rPr lang="en-IN" b="1" dirty="0">
                <a:solidFill>
                  <a:srgbClr val="0000FF"/>
                </a:solidFill>
              </a:rPr>
              <a:t>  from this ‘if’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FC64CE68-2BD9-4F1A-B6EF-828EB789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  <p:bldP spid="15" grpId="0" animBg="1"/>
      <p:bldP spid="16" grpId="0" animBg="1"/>
      <p:bldP spid="17" grpId="0" animBg="1"/>
      <p:bldP spid="10" grpId="0" animBg="1"/>
      <p:bldP spid="18" grpId="0" animBg="1"/>
      <p:bldP spid="20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6018237" cy="5746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Flags </a:t>
            </a:r>
            <a:r>
              <a:rPr lang="en-IN" b="1" dirty="0">
                <a:latin typeface="Garamond" panose="02020404030301010803" pitchFamily="18" charset="0"/>
              </a:rPr>
              <a:t>NOT A KEYWORD</a:t>
            </a:r>
            <a:r>
              <a:rPr lang="en-IN" dirty="0">
                <a:latin typeface="Garamond" panose="02020404030301010803" pitchFamily="18" charset="0"/>
              </a:rPr>
              <a:t> – they are a programming style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As name suggests, they signal important happenings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Can be used to avoid using break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Can also be used to avoid using continue in loops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Flags can be integer, long variables – usually 0/1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You can give your flag any legal, sensible name you want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6182140" y="1111624"/>
            <a:ext cx="5913782" cy="5418385"/>
          </a:xfrm>
          <a:prstGeom prst="roundRect">
            <a:avLst>
              <a:gd name="adj" fmla="val 279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20;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flag = 0; // Assume not div by 5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%2 == 0){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(“Even”);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if(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% 5 == 0) flag = 1;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if(flag)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(“\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nDivisible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by 10”);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834887" y="1964117"/>
            <a:ext cx="4028497" cy="1160872"/>
          </a:xfrm>
          <a:prstGeom prst="wedgeRectCallout">
            <a:avLst>
              <a:gd name="adj1" fmla="val 94229"/>
              <a:gd name="adj2" fmla="val 1167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you don’t initialize and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not multiple of 5, flag may contain garbage value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873964" y="685377"/>
            <a:ext cx="3044523" cy="852493"/>
          </a:xfrm>
          <a:prstGeom prst="wedgeRectCallout">
            <a:avLst>
              <a:gd name="adj1" fmla="val 94229"/>
              <a:gd name="adj2" fmla="val 1167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CRITICAL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Always initialize your flags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07979" y="4579170"/>
            <a:ext cx="1950840" cy="195084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4918487" y="4318275"/>
            <a:ext cx="4909404" cy="840134"/>
          </a:xfrm>
          <a:prstGeom prst="wedgeRectCallout">
            <a:avLst>
              <a:gd name="adj1" fmla="val 73426"/>
              <a:gd name="adj2" fmla="val 10471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Could have also named this flag isDivBy5 – more descriptive name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58D0E7-2FEA-4AF0-A2DC-E7BAF2B2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Flags</a:t>
            </a:r>
          </a:p>
        </p:txBody>
      </p:sp>
      <p:sp>
        <p:nvSpPr>
          <p:cNvPr id="9" name="Rectangular Callout 9">
            <a:extLst>
              <a:ext uri="{FF2B5EF4-FFF2-40B4-BE49-F238E27FC236}">
                <a16:creationId xmlns:a16="http://schemas.microsoft.com/office/drawing/2014/main" id="{E93A4982-6F54-4CFF-A4DB-EBF836CC3F25}"/>
              </a:ext>
            </a:extLst>
          </p:cNvPr>
          <p:cNvSpPr/>
          <p:nvPr/>
        </p:nvSpPr>
        <p:spPr>
          <a:xfrm>
            <a:off x="3431458" y="5369137"/>
            <a:ext cx="5624601" cy="1375792"/>
          </a:xfrm>
          <a:prstGeom prst="wedgeRectCallout">
            <a:avLst>
              <a:gd name="adj1" fmla="val 85996"/>
              <a:gd name="adj2" fmla="val -737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Note: Could also avoid flag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by using if(num%5==0){</a:t>
            </a:r>
            <a:r>
              <a:rPr kumimoji="0" lang="en-IN" sz="24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printf</a:t>
            </a: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(“Divisible by 10”);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 but using flag is a better practice in larger programs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2A448E-CD86-4881-B340-11DCA417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6" grpId="0" animBg="1"/>
      <p:bldP spid="10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21" y="1023485"/>
            <a:ext cx="11995114" cy="53008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000" dirty="0"/>
              <a:t> </a:t>
            </a:r>
            <a:r>
              <a:rPr lang="en-IN" sz="3000" dirty="0">
                <a:latin typeface="Garamond" panose="02020404030301010803" pitchFamily="18" charset="0"/>
              </a:rPr>
              <a:t>Scope defines the regions in program where a variable is “visible”</a:t>
            </a:r>
          </a:p>
          <a:p>
            <a:pPr marL="0" indent="0"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 A pair of opening and closing curly braces creates a “block”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 Can re-declare a variable with same name if the name hasn’t been declared earlier in the same block. This variable will be visible until this block ends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 More on scope rules when we discuss </a:t>
            </a:r>
            <a:r>
              <a:rPr lang="en-IN" sz="3000" dirty="0">
                <a:solidFill>
                  <a:srgbClr val="0000FF"/>
                </a:solidFill>
                <a:latin typeface="Garamond" panose="02020404030301010803" pitchFamily="18" charset="0"/>
              </a:rPr>
              <a:t>functions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F295FAA6-FABB-4D38-A4EA-1D898CC0AC7B}"/>
              </a:ext>
            </a:extLst>
          </p:cNvPr>
          <p:cNvSpPr txBox="1">
            <a:spLocks/>
          </p:cNvSpPr>
          <p:nvPr/>
        </p:nvSpPr>
        <p:spPr>
          <a:xfrm>
            <a:off x="2344626" y="1642613"/>
            <a:ext cx="2605282" cy="3227538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main(){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int a = 0;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int b = 2;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d”,b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07D94136-F64E-4A23-A3F6-04D936070627}"/>
              </a:ext>
            </a:extLst>
          </p:cNvPr>
          <p:cNvSpPr txBox="1">
            <a:spLocks/>
          </p:cNvSpPr>
          <p:nvPr/>
        </p:nvSpPr>
        <p:spPr>
          <a:xfrm>
            <a:off x="8178249" y="1564197"/>
            <a:ext cx="2605282" cy="3305954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main(){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int a = 0;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int b = 2;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if(a==0){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int b = 1;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d”,b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}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d”,b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return 0;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BE12A-7088-4C93-96CF-C6FA54C762D8}"/>
              </a:ext>
            </a:extLst>
          </p:cNvPr>
          <p:cNvSpPr/>
          <p:nvPr/>
        </p:nvSpPr>
        <p:spPr>
          <a:xfrm>
            <a:off x="2344626" y="2101140"/>
            <a:ext cx="2605282" cy="2078974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A7FCC-C343-4C60-A5E3-A9326B6E8FFA}"/>
              </a:ext>
            </a:extLst>
          </p:cNvPr>
          <p:cNvSpPr/>
          <p:nvPr/>
        </p:nvSpPr>
        <p:spPr>
          <a:xfrm>
            <a:off x="2451207" y="4180114"/>
            <a:ext cx="248602" cy="36746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33723-321A-443D-A249-B8ADC84ADC5D}"/>
              </a:ext>
            </a:extLst>
          </p:cNvPr>
          <p:cNvSpPr/>
          <p:nvPr/>
        </p:nvSpPr>
        <p:spPr>
          <a:xfrm>
            <a:off x="3723910" y="1733676"/>
            <a:ext cx="179579" cy="36746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D4653D-03F6-4657-80FA-C7CC58B2BA46}"/>
              </a:ext>
            </a:extLst>
          </p:cNvPr>
          <p:cNvSpPr/>
          <p:nvPr/>
        </p:nvSpPr>
        <p:spPr>
          <a:xfrm>
            <a:off x="8178250" y="1904667"/>
            <a:ext cx="2605282" cy="67919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E012E4-04E0-4B81-87D8-8F1563DD5241}"/>
              </a:ext>
            </a:extLst>
          </p:cNvPr>
          <p:cNvSpPr/>
          <p:nvPr/>
        </p:nvSpPr>
        <p:spPr>
          <a:xfrm>
            <a:off x="8150012" y="3788637"/>
            <a:ext cx="2605282" cy="681636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D316FF-0120-449F-84F2-D175D3AA4A6B}"/>
              </a:ext>
            </a:extLst>
          </p:cNvPr>
          <p:cNvSpPr/>
          <p:nvPr/>
        </p:nvSpPr>
        <p:spPr>
          <a:xfrm>
            <a:off x="8998002" y="1607951"/>
            <a:ext cx="155943" cy="304594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B4B2F-8B56-4AAC-9CD7-BE49F528882C}"/>
              </a:ext>
            </a:extLst>
          </p:cNvPr>
          <p:cNvSpPr/>
          <p:nvPr/>
        </p:nvSpPr>
        <p:spPr>
          <a:xfrm>
            <a:off x="8240689" y="4470273"/>
            <a:ext cx="276616" cy="18625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882259-C5B5-4C25-8014-6E449B4BB579}"/>
              </a:ext>
            </a:extLst>
          </p:cNvPr>
          <p:cNvSpPr/>
          <p:nvPr/>
        </p:nvSpPr>
        <p:spPr>
          <a:xfrm>
            <a:off x="8150011" y="2856019"/>
            <a:ext cx="2605283" cy="681636"/>
          </a:xfrm>
          <a:prstGeom prst="rect">
            <a:avLst/>
          </a:prstGeom>
          <a:solidFill>
            <a:schemeClr val="accent4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244E50-9C37-4ACB-A43E-840B477F4275}"/>
              </a:ext>
            </a:extLst>
          </p:cNvPr>
          <p:cNvSpPr/>
          <p:nvPr/>
        </p:nvSpPr>
        <p:spPr>
          <a:xfrm>
            <a:off x="8517305" y="3525667"/>
            <a:ext cx="138308" cy="262970"/>
          </a:xfrm>
          <a:prstGeom prst="rect">
            <a:avLst/>
          </a:prstGeom>
          <a:solidFill>
            <a:schemeClr val="accent4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Rectangular Callout 12">
            <a:extLst>
              <a:ext uri="{FF2B5EF4-FFF2-40B4-BE49-F238E27FC236}">
                <a16:creationId xmlns:a16="http://schemas.microsoft.com/office/drawing/2014/main" id="{8CAFB839-2A0A-4712-9FAA-933731CBBF11}"/>
              </a:ext>
            </a:extLst>
          </p:cNvPr>
          <p:cNvSpPr/>
          <p:nvPr/>
        </p:nvSpPr>
        <p:spPr>
          <a:xfrm>
            <a:off x="404214" y="2403094"/>
            <a:ext cx="1658816" cy="1925935"/>
          </a:xfrm>
          <a:prstGeom prst="wedgeRectCallout">
            <a:avLst>
              <a:gd name="adj1" fmla="val 94968"/>
              <a:gd name="adj2" fmla="val -256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Visible everywhere in the whole block of the program within { and 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tangular Callout 12">
            <a:extLst>
              <a:ext uri="{FF2B5EF4-FFF2-40B4-BE49-F238E27FC236}">
                <a16:creationId xmlns:a16="http://schemas.microsoft.com/office/drawing/2014/main" id="{35C34190-2006-48B5-9B31-F7CFCBA5B5C4}"/>
              </a:ext>
            </a:extLst>
          </p:cNvPr>
          <p:cNvSpPr/>
          <p:nvPr/>
        </p:nvSpPr>
        <p:spPr>
          <a:xfrm>
            <a:off x="5361195" y="2746280"/>
            <a:ext cx="1772277" cy="1582750"/>
          </a:xfrm>
          <a:prstGeom prst="wedgeRectCallout">
            <a:avLst>
              <a:gd name="adj1" fmla="val 135592"/>
              <a:gd name="adj2" fmla="val -343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b is a different variable than the outer b. Visible only within the green region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ular Callout 12">
            <a:extLst>
              <a:ext uri="{FF2B5EF4-FFF2-40B4-BE49-F238E27FC236}">
                <a16:creationId xmlns:a16="http://schemas.microsoft.com/office/drawing/2014/main" id="{56620214-6C4A-4EBE-8A0C-6481BE6431BD}"/>
              </a:ext>
            </a:extLst>
          </p:cNvPr>
          <p:cNvSpPr/>
          <p:nvPr/>
        </p:nvSpPr>
        <p:spPr>
          <a:xfrm>
            <a:off x="5990900" y="1815190"/>
            <a:ext cx="1663423" cy="767607"/>
          </a:xfrm>
          <a:prstGeom prst="wedgeRectCallout">
            <a:avLst>
              <a:gd name="adj1" fmla="val 97117"/>
              <a:gd name="adj2" fmla="val 2416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b is visible only in the red region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DC24ED-0304-4CAF-8736-D36EE1D8C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Scope rules for variables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EC3D85-A58D-49EB-A144-126230C55B0E}"/>
              </a:ext>
            </a:extLst>
          </p:cNvPr>
          <p:cNvSpPr/>
          <p:nvPr/>
        </p:nvSpPr>
        <p:spPr>
          <a:xfrm>
            <a:off x="8162716" y="2582797"/>
            <a:ext cx="2592577" cy="304594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" name="Rectangular Callout 12">
            <a:extLst>
              <a:ext uri="{FF2B5EF4-FFF2-40B4-BE49-F238E27FC236}">
                <a16:creationId xmlns:a16="http://schemas.microsoft.com/office/drawing/2014/main" id="{59947062-35C8-42A0-AD62-147D8DDF0DC3}"/>
              </a:ext>
            </a:extLst>
          </p:cNvPr>
          <p:cNvSpPr/>
          <p:nvPr/>
        </p:nvSpPr>
        <p:spPr>
          <a:xfrm>
            <a:off x="10882663" y="2403094"/>
            <a:ext cx="1175271" cy="399349"/>
          </a:xfrm>
          <a:prstGeom prst="wedgeRectCallout">
            <a:avLst>
              <a:gd name="adj1" fmla="val -156690"/>
              <a:gd name="adj2" fmla="val 17474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 print 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ular Callout 12">
            <a:extLst>
              <a:ext uri="{FF2B5EF4-FFF2-40B4-BE49-F238E27FC236}">
                <a16:creationId xmlns:a16="http://schemas.microsoft.com/office/drawing/2014/main" id="{3E556BC7-99A2-43DF-B53C-6BF4A2ABB4F1}"/>
              </a:ext>
            </a:extLst>
          </p:cNvPr>
          <p:cNvSpPr/>
          <p:nvPr/>
        </p:nvSpPr>
        <p:spPr>
          <a:xfrm>
            <a:off x="10865012" y="3029651"/>
            <a:ext cx="1175271" cy="399349"/>
          </a:xfrm>
          <a:prstGeom prst="wedgeRectCallout">
            <a:avLst>
              <a:gd name="adj1" fmla="val -166787"/>
              <a:gd name="adj2" fmla="val 1799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 print 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6BBB7-BAB2-47C5-8F26-000A7646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61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0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8639</TotalTime>
  <Words>1929</Words>
  <Application>Microsoft Office PowerPoint</Application>
  <PresentationFormat>Widescreen</PresentationFormat>
  <Paragraphs>303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Century Gothic</vt:lpstr>
      <vt:lpstr>Comic Sans MS</vt:lpstr>
      <vt:lpstr>Garamond</vt:lpstr>
      <vt:lpstr>Verdana</vt:lpstr>
      <vt:lpstr>Wingdings</vt:lpstr>
      <vt:lpstr>Wingdings 2</vt:lpstr>
      <vt:lpstr>Office Theme</vt:lpstr>
      <vt:lpstr>1_Metropolitan</vt:lpstr>
      <vt:lpstr>ESC101: Fundamentals of Computing</vt:lpstr>
      <vt:lpstr>Announcements</vt:lpstr>
      <vt:lpstr>Mid-sem Lab Exam: September 8 (Sunday)</vt:lpstr>
      <vt:lpstr>Mid-sem Lab Exam: September 8 (Sunday)</vt:lpstr>
      <vt:lpstr>Major Quiz 1: Operator Confusion </vt:lpstr>
      <vt:lpstr>Recap: Break and Continue</vt:lpstr>
      <vt:lpstr>How to break without using break ?</vt:lpstr>
      <vt:lpstr>Flags</vt:lpstr>
      <vt:lpstr>Scope rules for variables</vt:lpstr>
      <vt:lpstr>PowerPoint Presentation</vt:lpstr>
      <vt:lpstr>How to store lots of values of same type?</vt:lpstr>
      <vt:lpstr>How to store lots of values of same type?</vt:lpstr>
      <vt:lpstr>Arrays</vt:lpstr>
      <vt:lpstr>Arrays: Basic Syntax</vt:lpstr>
      <vt:lpstr>Arrays: Basic Syntax</vt:lpstr>
      <vt:lpstr>Arrays: Storage in memory</vt:lpstr>
      <vt:lpstr>Array: Declaration and Initialization</vt:lpstr>
      <vt:lpstr>Array: Declaration and Initialization</vt:lpstr>
      <vt:lpstr>Next Class: More on arrays..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534</cp:revision>
  <dcterms:created xsi:type="dcterms:W3CDTF">2018-07-30T05:08:11Z</dcterms:created>
  <dcterms:modified xsi:type="dcterms:W3CDTF">2019-09-05T09:27:28Z</dcterms:modified>
</cp:coreProperties>
</file>