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</p:sldMasterIdLst>
  <p:notesMasterIdLst>
    <p:notesMasterId r:id="rId22"/>
  </p:notesMasterIdLst>
  <p:sldIdLst>
    <p:sldId id="268" r:id="rId4"/>
    <p:sldId id="406" r:id="rId5"/>
    <p:sldId id="430" r:id="rId6"/>
    <p:sldId id="413" r:id="rId7"/>
    <p:sldId id="432" r:id="rId8"/>
    <p:sldId id="421" r:id="rId9"/>
    <p:sldId id="431" r:id="rId10"/>
    <p:sldId id="433" r:id="rId11"/>
    <p:sldId id="415" r:id="rId12"/>
    <p:sldId id="416" r:id="rId13"/>
    <p:sldId id="422" r:id="rId14"/>
    <p:sldId id="424" r:id="rId15"/>
    <p:sldId id="425" r:id="rId16"/>
    <p:sldId id="426" r:id="rId17"/>
    <p:sldId id="427" r:id="rId18"/>
    <p:sldId id="429" r:id="rId19"/>
    <p:sldId id="261" r:id="rId20"/>
    <p:sldId id="4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898BE2-5366-4451-8D1C-11045710D919}" type="datetime1">
              <a:rPr lang="en-GB" smtClean="0"/>
              <a:t>07/09/2019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67A-08D5-4173-9617-49D133D53F0E}" type="datetime1">
              <a:rPr lang="en-GB" smtClean="0"/>
              <a:t>07/09/2019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138E-6F1E-4B2D-9E5F-1B31C140B513}" type="datetime1">
              <a:rPr lang="en-GB" smtClean="0"/>
              <a:t>07/09/2019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73D2-0C14-4317-8D0C-0E900B6D1AA4}" type="datetime1">
              <a:rPr lang="en-GB" smtClean="0"/>
              <a:t>07/09/2019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6863-2605-48C3-AB22-979A7AE5CA3A}" type="datetime1">
              <a:rPr lang="en-GB" smtClean="0"/>
              <a:t>07/09/2019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A95-FC9B-4D13-A9DA-7BAC97DB100B}" type="datetime1">
              <a:rPr lang="en-GB" smtClean="0"/>
              <a:t>07/09/2019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8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8348-BDF8-4909-BE18-1A56FDC73301}" type="datetime1">
              <a:rPr lang="en-GB" smtClean="0"/>
              <a:t>07/09/2019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1AA-48E5-43B2-BBD6-1BC757A8BA7E}" type="datetime1">
              <a:rPr lang="en-GB" smtClean="0"/>
              <a:t>07/09/2019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F934F38-AD00-42C9-84E3-9F225EAC6B79}" type="datetime1">
              <a:rPr lang="en-GB" smtClean="0"/>
              <a:t>07/09/2019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3FA2-16A6-47BE-9FB5-871B501ABA82}" type="datetime1">
              <a:rPr lang="en-GB" smtClean="0"/>
              <a:t>07/09/2019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FB8-40EC-456D-A2E8-07CAECA962C4}" type="datetime1">
              <a:rPr lang="en-GB" smtClean="0"/>
              <a:t>07/09/2019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44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3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7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9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4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6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07/09/2019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07/09/2019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07/09/2019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D52C35-A558-4D9D-90F2-2E8DDE6EC5C8}" type="datetime1">
              <a:rPr lang="en-GB" smtClean="0"/>
              <a:t>07/09/2019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1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36451" y="2045595"/>
            <a:ext cx="11734800" cy="16712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9600" dirty="0">
                <a:solidFill>
                  <a:srgbClr val="FFC000"/>
                </a:solidFill>
                <a:latin typeface="Garamond" panose="02020404030301010803" pitchFamily="18" charset="0"/>
              </a:rPr>
              <a:t>Strings (Contd.)</a:t>
            </a:r>
            <a:endParaRPr lang="en-IN" sz="9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Copying a string element-by-element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A99372-E844-47B6-84B8-3183686AB52B}"/>
              </a:ext>
            </a:extLst>
          </p:cNvPr>
          <p:cNvSpPr txBox="1">
            <a:spLocks/>
          </p:cNvSpPr>
          <p:nvPr/>
        </p:nvSpPr>
        <p:spPr>
          <a:xfrm>
            <a:off x="799340" y="1291520"/>
            <a:ext cx="10111987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itchFamily="66" charset="0"/>
              </a:rPr>
              <a:t>Goal: Copy contents of string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into string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Declare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size at least as large as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Use a loop to copy elements one-by-one</a:t>
            </a:r>
          </a:p>
          <a:p>
            <a:r>
              <a:rPr lang="en-US" dirty="0">
                <a:latin typeface="Comic Sans MS" pitchFamily="66" charset="0"/>
              </a:rPr>
              <a:t>Note the use of ‘\0’ for loop termination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42CF4-1D7E-4C44-A63F-ABCF69B69062}"/>
              </a:ext>
            </a:extLst>
          </p:cNvPr>
          <p:cNvSpPr txBox="1"/>
          <p:nvPr/>
        </p:nvSpPr>
        <p:spPr>
          <a:xfrm>
            <a:off x="2160111" y="3883808"/>
            <a:ext cx="8496944" cy="2308324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char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[100]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= “Hello World”;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baseline="0" dirty="0">
                <a:solidFill>
                  <a:prstClr val="black"/>
                </a:solidFill>
                <a:latin typeface="Comic Sans MS" pitchFamily="66" charset="0"/>
                <a:cs typeface="Courier New" panose="02070309020205020404" pitchFamily="49" charset="0"/>
              </a:rPr>
              <a:t>   char</a:t>
            </a:r>
            <a:r>
              <a:rPr lang="en-US" sz="2400" b="1" kern="0" dirty="0">
                <a:solidFill>
                  <a:prstClr val="black"/>
                </a:solidFill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lang="en-US" sz="2400" b="1" kern="0" dirty="0" err="1">
                <a:solidFill>
                  <a:prstClr val="black"/>
                </a:solidFill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lang="en-US" sz="2400" b="1" kern="0" dirty="0">
                <a:solidFill>
                  <a:prstClr val="black"/>
                </a:solidFill>
                <a:latin typeface="Comic Sans MS" pitchFamily="66" charset="0"/>
                <a:cs typeface="Courier New" panose="02070309020205020404" pitchFamily="49" charset="0"/>
              </a:rPr>
              <a:t>[100];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int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= 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] != '\0’;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	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]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];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] = '\0';</a:t>
            </a:r>
          </a:p>
        </p:txBody>
      </p:sp>
      <p:sp>
        <p:nvSpPr>
          <p:cNvPr id="15" name="Rectangular Callout 7">
            <a:extLst>
              <a:ext uri="{FF2B5EF4-FFF2-40B4-BE49-F238E27FC236}">
                <a16:creationId xmlns:a16="http://schemas.microsoft.com/office/drawing/2014/main" id="{4F83C1C9-1210-4C37-BA25-01514CCB75BA}"/>
              </a:ext>
            </a:extLst>
          </p:cNvPr>
          <p:cNvSpPr/>
          <p:nvPr/>
        </p:nvSpPr>
        <p:spPr>
          <a:xfrm>
            <a:off x="6646687" y="5407873"/>
            <a:ext cx="2512681" cy="408940"/>
          </a:xfrm>
          <a:prstGeom prst="wedgeRectCallout">
            <a:avLst>
              <a:gd name="adj1" fmla="val -96134"/>
              <a:gd name="adj2" fmla="val -24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 of the loop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ular Callout 7">
            <a:extLst>
              <a:ext uri="{FF2B5EF4-FFF2-40B4-BE49-F238E27FC236}">
                <a16:creationId xmlns:a16="http://schemas.microsoft.com/office/drawing/2014/main" id="{B67C4E7D-6015-4D74-8CA3-7B3F34B92A60}"/>
              </a:ext>
            </a:extLst>
          </p:cNvPr>
          <p:cNvSpPr/>
          <p:nvPr/>
        </p:nvSpPr>
        <p:spPr>
          <a:xfrm>
            <a:off x="6096000" y="5921520"/>
            <a:ext cx="3063368" cy="408940"/>
          </a:xfrm>
          <a:prstGeom prst="wedgeRectCallout">
            <a:avLst>
              <a:gd name="adj1" fmla="val -91300"/>
              <a:gd name="adj2" fmla="val -230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part of the loop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22FC02-0218-481F-8380-4103814D1232}"/>
              </a:ext>
            </a:extLst>
          </p:cNvPr>
          <p:cNvSpPr txBox="1">
            <a:spLocks/>
          </p:cNvSpPr>
          <p:nvPr/>
        </p:nvSpPr>
        <p:spPr>
          <a:xfrm>
            <a:off x="659625" y="1376835"/>
            <a:ext cx="1005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Many string operations are already implemented in </a:t>
            </a:r>
            <a:r>
              <a:rPr lang="en-US" dirty="0" err="1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It is a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header file </a:t>
            </a:r>
            <a:r>
              <a:rPr lang="en-US" dirty="0">
                <a:latin typeface="Comic Sans MS" panose="030F0702030302020204" pitchFamily="66" charset="0"/>
              </a:rPr>
              <a:t>(“h” for header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with various functions on Strings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strlen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(s)</a:t>
            </a:r>
            <a:r>
              <a:rPr lang="en-US" dirty="0">
                <a:latin typeface="Comic Sans MS" panose="030F0702030302020204" pitchFamily="66" charset="0"/>
              </a:rPr>
              <a:t>: returns length of string s (without ‘\0’)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strcpy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(d, s)</a:t>
            </a:r>
            <a:r>
              <a:rPr lang="en-US" dirty="0">
                <a:latin typeface="Comic Sans MS" panose="030F0702030302020204" pitchFamily="66" charset="0"/>
              </a:rPr>
              <a:t>: copies s into d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strcat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(d, s)</a:t>
            </a:r>
            <a:r>
              <a:rPr lang="en-US" dirty="0">
                <a:latin typeface="Comic Sans MS" panose="030F0702030302020204" pitchFamily="66" charset="0"/>
              </a:rPr>
              <a:t>: appends s at the end of d (‘\0’ is moved to the end of result)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046BD-018D-4CE9-9E71-7986FA9A5AA0}"/>
              </a:ext>
            </a:extLst>
          </p:cNvPr>
          <p:cNvSpPr txBox="1">
            <a:spLocks/>
          </p:cNvSpPr>
          <p:nvPr/>
        </p:nvSpPr>
        <p:spPr>
          <a:xfrm>
            <a:off x="813262" y="1291520"/>
            <a:ext cx="10412891" cy="512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strcmp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(s1, s2)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return an integer less than, equal to, or greater than zero if s1 is found, respectively, to be less than, to match, or be greater than s2.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Example: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Prints the value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‘l’-’p’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which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-4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6E391-43D8-4215-A58E-E0E69F5EC0F6}"/>
              </a:ext>
            </a:extLst>
          </p:cNvPr>
          <p:cNvSpPr txBox="1"/>
          <p:nvPr/>
        </p:nvSpPr>
        <p:spPr>
          <a:xfrm>
            <a:off x="3168808" y="4181813"/>
            <a:ext cx="6357982" cy="120032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strcmp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(str1,str2);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("%d",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92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D970CA-2DBC-4F7C-820E-AD176434608E}"/>
              </a:ext>
            </a:extLst>
          </p:cNvPr>
          <p:cNvSpPr txBox="1">
            <a:spLocks/>
          </p:cNvSpPr>
          <p:nvPr/>
        </p:nvSpPr>
        <p:spPr>
          <a:xfrm>
            <a:off x="768975" y="1102786"/>
            <a:ext cx="849694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cpy(d, s,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cat(d, s,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cmp(d, s, 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restrict the function to “n” characters at most (argument n is an integer)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first two functions-- Truncate the string s to the first “n” characters.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third function-- Truncate the strings d, s to the first “n” characters.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A421F-BA5F-4AE8-BE30-E1C32D66A45C}"/>
              </a:ext>
            </a:extLst>
          </p:cNvPr>
          <p:cNvSpPr txBox="1"/>
          <p:nvPr/>
        </p:nvSpPr>
        <p:spPr>
          <a:xfrm>
            <a:off x="1016919" y="5649019"/>
            <a:ext cx="6357982" cy="83099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("%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d",strncmp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(str1,str2,3));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F1661-2C2C-4395-8CDC-E5CF3B03B196}"/>
              </a:ext>
            </a:extLst>
          </p:cNvPr>
          <p:cNvSpPr txBox="1"/>
          <p:nvPr/>
        </p:nvSpPr>
        <p:spPr>
          <a:xfrm>
            <a:off x="8017843" y="6051388"/>
            <a:ext cx="500066" cy="400110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398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48746C-C8DD-4B4C-B3B4-1288FC8BFD42}"/>
              </a:ext>
            </a:extLst>
          </p:cNvPr>
          <p:cNvSpPr txBox="1">
            <a:spLocks/>
          </p:cNvSpPr>
          <p:nvPr/>
        </p:nvSpPr>
        <p:spPr>
          <a:xfrm>
            <a:off x="323528" y="980728"/>
            <a:ext cx="10203598" cy="5377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case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cmp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case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cmp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case insensitive comparison.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strcmp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gives -32 because ‘E’ &lt; ‘e’ 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‘E’-‘e’ = -32 .</a:t>
            </a:r>
          </a:p>
          <a:p>
            <a:pPr marL="514350" indent="-457200"/>
            <a:r>
              <a:rPr lang="en-US" sz="30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strcasecmp</a:t>
            </a:r>
            <a:r>
              <a:rPr lang="en-US" sz="30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finds the first 3 characters the same (ignoring case) gives -4 because ‘l’ - ‘p’ = -4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6E895-E7CB-46E9-9C67-DF525DFEB577}"/>
              </a:ext>
            </a:extLst>
          </p:cNvPr>
          <p:cNvSpPr txBox="1"/>
          <p:nvPr/>
        </p:nvSpPr>
        <p:spPr>
          <a:xfrm>
            <a:off x="8463282" y="3313654"/>
            <a:ext cx="1143008" cy="400110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-32 -4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284AC-E2C4-40AE-9535-85F0F9262C1E}"/>
              </a:ext>
            </a:extLst>
          </p:cNvPr>
          <p:cNvSpPr txBox="1"/>
          <p:nvPr/>
        </p:nvSpPr>
        <p:spPr>
          <a:xfrm>
            <a:off x="1035819" y="2528824"/>
            <a:ext cx="7072362" cy="156966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strcmp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(str1,str2);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j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strcasecmp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(str1,str2);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("%d %d",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, j);</a:t>
            </a:r>
          </a:p>
        </p:txBody>
      </p:sp>
    </p:spTree>
    <p:extLst>
      <p:ext uri="{BB962C8B-B14F-4D97-AF65-F5344CB8AC3E}">
        <p14:creationId xmlns:p14="http://schemas.microsoft.com/office/powerpoint/2010/main" val="400037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698C67-38CD-40E7-8214-82E8A6DA051F}"/>
              </a:ext>
            </a:extLst>
          </p:cNvPr>
          <p:cNvSpPr txBox="1">
            <a:spLocks/>
          </p:cNvSpPr>
          <p:nvPr/>
        </p:nvSpPr>
        <p:spPr>
          <a:xfrm>
            <a:off x="707435" y="1111625"/>
            <a:ext cx="10127051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Many more utility functions.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strupr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(s)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converts lower to upper case.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strlwr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(s)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converts upper to lower case.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strstr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(S,s)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searches string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 in string S (example: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strstr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(“Hello”,”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”);). Returns a pointer(memory address) to the first occurrence.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All functions depend on ‘\0’ as the end-of-string marker.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6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00FF"/>
                </a:solidFill>
              </a:rPr>
              <a:t>atoi</a:t>
            </a:r>
            <a:r>
              <a:rPr lang="en-IN" dirty="0"/>
              <a:t>(str): converts a string into integer, e.g. </a:t>
            </a:r>
            <a:r>
              <a:rPr lang="en-IN" dirty="0" err="1"/>
              <a:t>atoi</a:t>
            </a:r>
            <a:r>
              <a:rPr lang="en-IN" dirty="0"/>
              <a:t>(“123”) will </a:t>
            </a:r>
            <a:r>
              <a:rPr lang="en-IN" dirty="0">
                <a:solidFill>
                  <a:srgbClr val="FF0000"/>
                </a:solidFill>
              </a:rPr>
              <a:t>return</a:t>
            </a:r>
            <a:r>
              <a:rPr lang="en-IN" dirty="0"/>
              <a:t> 123 (integer). So we can write </a:t>
            </a:r>
            <a:r>
              <a:rPr lang="en-IN" dirty="0">
                <a:solidFill>
                  <a:srgbClr val="0000FF"/>
                </a:solidFill>
              </a:rPr>
              <a:t>int a = </a:t>
            </a:r>
            <a:r>
              <a:rPr lang="en-IN" dirty="0" err="1">
                <a:solidFill>
                  <a:srgbClr val="0000FF"/>
                </a:solidFill>
              </a:rPr>
              <a:t>atoi</a:t>
            </a:r>
            <a:r>
              <a:rPr lang="en-IN" dirty="0">
                <a:solidFill>
                  <a:srgbClr val="0000FF"/>
                </a:solidFill>
              </a:rPr>
              <a:t>(“123”);</a:t>
            </a:r>
          </a:p>
          <a:p>
            <a:r>
              <a:rPr lang="en-IN" dirty="0" err="1"/>
              <a:t>atoi</a:t>
            </a:r>
            <a:r>
              <a:rPr lang="en-IN" dirty="0"/>
              <a:t>(str) will keep reading the string str </a:t>
            </a:r>
            <a:r>
              <a:rPr lang="en-IN" b="1" dirty="0">
                <a:solidFill>
                  <a:schemeClr val="tx1"/>
                </a:solidFill>
              </a:rPr>
              <a:t>until it finds a non-digit character</a:t>
            </a:r>
            <a:r>
              <a:rPr lang="en-IN" dirty="0"/>
              <a:t> in str and will return the integer containing the read digit characters in str</a:t>
            </a:r>
            <a:r>
              <a:rPr lang="en-US" dirty="0"/>
              <a:t>        </a:t>
            </a:r>
          </a:p>
          <a:p>
            <a:r>
              <a:rPr lang="en-US" dirty="0"/>
              <a:t>                            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“12abc3”</a:t>
            </a:r>
            <a:r>
              <a:rPr lang="en-US" dirty="0"/>
              <a:t>) will return </a:t>
            </a:r>
            <a:r>
              <a:rPr lang="en-US" dirty="0">
                <a:solidFill>
                  <a:srgbClr val="FF0000"/>
                </a:solidFill>
              </a:rPr>
              <a:t>12</a:t>
            </a:r>
          </a:p>
          <a:p>
            <a:r>
              <a:rPr lang="en-US" dirty="0"/>
              <a:t>If no digit symbols found in str, </a:t>
            </a:r>
            <a:r>
              <a:rPr lang="en-US" dirty="0" err="1"/>
              <a:t>atoi</a:t>
            </a:r>
            <a:r>
              <a:rPr lang="en-US" dirty="0"/>
              <a:t>(str) will return 0</a:t>
            </a:r>
          </a:p>
          <a:p>
            <a:r>
              <a:rPr lang="en-US" dirty="0"/>
              <a:t>If the read integer is larger than the range of integers, garbage will be returned</a:t>
            </a:r>
          </a:p>
          <a:p>
            <a:r>
              <a:rPr lang="en-US" dirty="0"/>
              <a:t>Other function </a:t>
            </a:r>
            <a:r>
              <a:rPr lang="en-US" dirty="0" err="1">
                <a:solidFill>
                  <a:srgbClr val="0000FF"/>
                </a:solidFill>
              </a:rPr>
              <a:t>atof</a:t>
            </a:r>
            <a:r>
              <a:rPr lang="en-US" dirty="0"/>
              <a:t>(str), </a:t>
            </a:r>
            <a:r>
              <a:rPr lang="en-US" dirty="0" err="1">
                <a:solidFill>
                  <a:srgbClr val="0000FF"/>
                </a:solidFill>
              </a:rPr>
              <a:t>atol</a:t>
            </a:r>
            <a:r>
              <a:rPr lang="en-US" dirty="0"/>
              <a:t>(str) – return float and long</a:t>
            </a:r>
          </a:p>
          <a:p>
            <a:r>
              <a:rPr lang="en-US" dirty="0"/>
              <a:t>Can also convert int/long to string (</a:t>
            </a:r>
            <a:r>
              <a:rPr lang="en-US" dirty="0" err="1">
                <a:solidFill>
                  <a:srgbClr val="0000FF"/>
                </a:solidFill>
              </a:rPr>
              <a:t>itoa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ltoa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Another useful string function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very special non-character – cannot be printed</a:t>
            </a:r>
          </a:p>
          <a:p>
            <a:r>
              <a:rPr lang="en-IN" dirty="0"/>
              <a:t>Signals end of input (no more characters in input)</a:t>
            </a:r>
          </a:p>
          <a:p>
            <a:r>
              <a:rPr lang="en-IN" dirty="0" err="1"/>
              <a:t>stdio.h</a:t>
            </a:r>
            <a:r>
              <a:rPr lang="en-IN" dirty="0"/>
              <a:t> gives you a </a:t>
            </a:r>
            <a:r>
              <a:rPr lang="en-IN" dirty="0">
                <a:solidFill>
                  <a:srgbClr val="0000FF"/>
                </a:solidFill>
              </a:rPr>
              <a:t>named constant </a:t>
            </a:r>
            <a:r>
              <a:rPr lang="en-IN" dirty="0">
                <a:latin typeface="Arial Narrow" panose="020B0606020202030204" pitchFamily="34" charset="0"/>
              </a:rPr>
              <a:t>EOF</a:t>
            </a:r>
            <a:r>
              <a:rPr lang="en-IN" dirty="0"/>
              <a:t> for convenience</a:t>
            </a:r>
          </a:p>
          <a:p>
            <a:r>
              <a:rPr lang="en-IN" dirty="0"/>
              <a:t>Has no ASCII value – but internally stored as -1</a:t>
            </a:r>
          </a:p>
          <a:p>
            <a:r>
              <a:rPr lang="en-IN" dirty="0"/>
              <a:t>Recall characters have ASCII values from 0 to 127 only</a:t>
            </a:r>
          </a:p>
          <a:p>
            <a:r>
              <a:rPr lang="en-IN" dirty="0" err="1"/>
              <a:t>getchar</a:t>
            </a:r>
            <a:r>
              <a:rPr lang="en-IN" dirty="0"/>
              <a:t>() will read EOF as a character but not </a:t>
            </a:r>
            <a:r>
              <a:rPr lang="en-IN" dirty="0" err="1"/>
              <a:t>scanf</a:t>
            </a:r>
            <a:r>
              <a:rPr lang="en-IN" dirty="0"/>
              <a:t>/gets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2" y="4911655"/>
            <a:ext cx="1946345" cy="194634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35194" y="4794804"/>
            <a:ext cx="3302375" cy="1083253"/>
          </a:xfrm>
          <a:prstGeom prst="wedgeRectCallout">
            <a:avLst>
              <a:gd name="adj1" fmla="val 92122"/>
              <a:gd name="adj2" fmla="val 660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careful, do not confuse EOF with NULL and \n.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4091" y="4911655"/>
            <a:ext cx="1946345" cy="194634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462907" y="4794805"/>
            <a:ext cx="3302375" cy="1083253"/>
          </a:xfrm>
          <a:prstGeom prst="wedgeRectCallout">
            <a:avLst>
              <a:gd name="adj1" fmla="val -92372"/>
              <a:gd name="adj2" fmla="val 687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NULL and \n are valid characters with proper ASCII values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04FE18-65B7-47A2-8B59-65DD27E1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EOF (end of file)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Strings are character arrays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The last character is ‘\0’ (null character) and marks end of string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Many direct operations (e.g., assignment) not possible for strings. Have to be done element-wise (e.g., using a loop)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</a:t>
            </a:r>
            <a:r>
              <a:rPr lang="en-IN" dirty="0" err="1">
                <a:solidFill>
                  <a:srgbClr val="333333"/>
                </a:solidFill>
                <a:latin typeface="Garamond" panose="02020404030301010803" pitchFamily="18" charset="0"/>
              </a:rPr>
              <a:t>string.h</a:t>
            </a: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contains many useful functions (so you don’t need to write functions for basic operations, such as finding the length of string, copying one string into another, etc)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Strings: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63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Mid-</a:t>
            </a:r>
            <a:r>
              <a:rPr lang="en-IN" dirty="0" err="1">
                <a:solidFill>
                  <a:srgbClr val="333333"/>
                </a:solidFill>
                <a:latin typeface="Garamond" panose="02020404030301010803" pitchFamily="18" charset="0"/>
              </a:rPr>
              <a:t>sem</a:t>
            </a: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Lab Exam tomorrow. Please be on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Mid-</a:t>
            </a:r>
            <a:r>
              <a:rPr lang="en-IN" dirty="0" err="1">
                <a:solidFill>
                  <a:schemeClr val="tx1"/>
                </a:solidFill>
                <a:latin typeface="Garamond" panose="02020404030301010803" pitchFamily="18" charset="0"/>
              </a:rPr>
              <a:t>sem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Theory Exam on Sept 16, Monday (1pm – 3pm)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Mid-</a:t>
            </a:r>
            <a:r>
              <a:rPr lang="en-IN" dirty="0" err="1">
                <a:solidFill>
                  <a:schemeClr val="tx1"/>
                </a:solidFill>
                <a:latin typeface="Garamond" panose="02020404030301010803" pitchFamily="18" charset="0"/>
              </a:rPr>
              <a:t>sem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Theory Exam syllabus: Up to strings (this week). Major Quiz 1 syllabus + loops + arrays +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Pattern similar to Major Quiz 1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2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String</a:t>
            </a:r>
            <a:r>
              <a:rPr lang="en-IN" dirty="0">
                <a:latin typeface="Garamond" panose="02020404030301010803" pitchFamily="18" charset="0"/>
              </a:rPr>
              <a:t>: A 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sequence of characters</a:t>
            </a:r>
            <a:r>
              <a:rPr lang="en-IN" dirty="0">
                <a:latin typeface="Garamond" panose="02020404030301010803" pitchFamily="18" charset="0"/>
              </a:rPr>
              <a:t> enclosed in </a:t>
            </a:r>
            <a:r>
              <a:rPr lang="en-IN" dirty="0">
                <a:solidFill>
                  <a:srgbClr val="0000FF"/>
                </a:solidFill>
                <a:latin typeface="Garamond" panose="02020404030301010803" pitchFamily="18" charset="0"/>
              </a:rPr>
              <a:t>double quotes </a:t>
            </a: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“ “</a:t>
            </a:r>
            <a:endParaRPr lang="en-IN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A string can be declared and initialized as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Internally, a string is stored as a char array whose last element is ‘\0’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904EA-C84A-4A1B-A45D-67065968D9C6}"/>
              </a:ext>
            </a:extLst>
          </p:cNvPr>
          <p:cNvSpPr/>
          <p:nvPr/>
        </p:nvSpPr>
        <p:spPr>
          <a:xfrm>
            <a:off x="3566663" y="2457230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"Hello World";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3C751-9CC3-45F7-84A6-1ECA478451E7}"/>
              </a:ext>
            </a:extLst>
          </p:cNvPr>
          <p:cNvSpPr/>
          <p:nvPr/>
        </p:nvSpPr>
        <p:spPr>
          <a:xfrm>
            <a:off x="1677616" y="4434838"/>
            <a:ext cx="9090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’\0’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A55BA392-4B3C-4811-AB5C-1ED37E0E69AA}"/>
              </a:ext>
            </a:extLst>
          </p:cNvPr>
          <p:cNvSpPr/>
          <p:nvPr/>
        </p:nvSpPr>
        <p:spPr>
          <a:xfrm>
            <a:off x="7727056" y="5760272"/>
            <a:ext cx="3278800" cy="421657"/>
          </a:xfrm>
          <a:prstGeom prst="wedgeRectCallout">
            <a:avLst>
              <a:gd name="adj1" fmla="val 23161"/>
              <a:gd name="adj2" fmla="val -2033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null character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2">
            <a:extLst>
              <a:ext uri="{FF2B5EF4-FFF2-40B4-BE49-F238E27FC236}">
                <a16:creationId xmlns:a16="http://schemas.microsoft.com/office/drawing/2014/main" id="{680EFD9D-70B3-43DB-ACB3-D972E3A2640D}"/>
              </a:ext>
            </a:extLst>
          </p:cNvPr>
          <p:cNvSpPr/>
          <p:nvPr/>
        </p:nvSpPr>
        <p:spPr>
          <a:xfrm>
            <a:off x="2384170" y="5525260"/>
            <a:ext cx="4117647" cy="421657"/>
          </a:xfrm>
          <a:prstGeom prst="wedgeRectCallout">
            <a:avLst>
              <a:gd name="adj1" fmla="val 48502"/>
              <a:gd name="adj2" fmla="val -1525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Equivalent to “Hello World”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/>
      <p:bldP spid="12" grpId="0" uiExpand="1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Null character ‘\0’ ends the 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88EBEA7F-9B0A-4C30-B131-0D630239FEC5}"/>
              </a:ext>
            </a:extLst>
          </p:cNvPr>
          <p:cNvGrpSpPr>
            <a:grpSpLocks/>
          </p:cNvGrpSpPr>
          <p:nvPr/>
        </p:nvGrpSpPr>
        <p:grpSpPr bwMode="auto">
          <a:xfrm>
            <a:off x="1082209" y="1266768"/>
            <a:ext cx="9041975" cy="990600"/>
            <a:chOff x="259186" y="2667000"/>
            <a:chExt cx="9041909" cy="990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E9BFE3-83D1-4857-9D08-1AF0B8617218}"/>
                </a:ext>
              </a:extLst>
            </p:cNvPr>
            <p:cNvSpPr/>
            <p:nvPr/>
          </p:nvSpPr>
          <p:spPr bwMode="auto">
            <a:xfrm>
              <a:off x="914393" y="3124200"/>
              <a:ext cx="685795" cy="533400"/>
            </a:xfrm>
            <a:prstGeom prst="rect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999C1A-CBC3-48C3-8EA0-D755C4A3BACE}"/>
                </a:ext>
              </a:extLst>
            </p:cNvPr>
            <p:cNvSpPr/>
            <p:nvPr/>
          </p:nvSpPr>
          <p:spPr bwMode="auto">
            <a:xfrm>
              <a:off x="1600188" y="3124200"/>
              <a:ext cx="685795" cy="533400"/>
            </a:xfrm>
            <a:prstGeom prst="rect">
              <a:avLst/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278B0-8877-4DDD-AB7B-4A8CC3D9F3C1}"/>
                </a:ext>
              </a:extLst>
            </p:cNvPr>
            <p:cNvSpPr/>
            <p:nvPr/>
          </p:nvSpPr>
          <p:spPr bwMode="auto">
            <a:xfrm>
              <a:off x="2285983" y="3124200"/>
              <a:ext cx="685795" cy="533400"/>
            </a:xfrm>
            <a:prstGeom prst="rect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cxnSp>
          <p:nvCxnSpPr>
            <p:cNvPr id="14" name="Straight Connector 11">
              <a:extLst>
                <a:ext uri="{FF2B5EF4-FFF2-40B4-BE49-F238E27FC236}">
                  <a16:creationId xmlns:a16="http://schemas.microsoft.com/office/drawing/2014/main" id="{CF365EA6-7CE1-411C-A499-8AF94CBEBF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3124200"/>
              <a:ext cx="1371600" cy="0"/>
            </a:xfrm>
            <a:prstGeom prst="line">
              <a:avLst/>
            </a:prstGeom>
            <a:noFill/>
            <a:ln w="19050" algn="ctr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DE0593-F124-4582-96A7-1DCFD0B74CE5}"/>
                </a:ext>
              </a:extLst>
            </p:cNvPr>
            <p:cNvSpPr/>
            <p:nvPr/>
          </p:nvSpPr>
          <p:spPr bwMode="auto">
            <a:xfrm>
              <a:off x="2971778" y="3124200"/>
              <a:ext cx="685795" cy="533400"/>
            </a:xfrm>
            <a:prstGeom prst="rect">
              <a:avLst/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701827-2DA3-4C1C-AB46-D30C91446094}"/>
                </a:ext>
              </a:extLst>
            </p:cNvPr>
            <p:cNvSpPr/>
            <p:nvPr/>
          </p:nvSpPr>
          <p:spPr bwMode="auto">
            <a:xfrm>
              <a:off x="3666404" y="3117239"/>
              <a:ext cx="685795" cy="5334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9B1C9FF4-E7BB-4050-8249-C8F2EE02C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1242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‘I’</a:t>
              </a: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E04F6E5C-BD8D-45E6-84EF-FA9B7EE92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1242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‘m’</a:t>
              </a:r>
            </a:p>
          </p:txBody>
        </p:sp>
        <p:grpSp>
          <p:nvGrpSpPr>
            <p:cNvPr id="19" name="Group 72">
              <a:extLst>
                <a:ext uri="{FF2B5EF4-FFF2-40B4-BE49-F238E27FC236}">
                  <a16:creationId xmlns:a16="http://schemas.microsoft.com/office/drawing/2014/main" id="{27145384-F360-4F42-BDA4-8C4B10A65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124200"/>
              <a:ext cx="4800600" cy="533400"/>
              <a:chOff x="4343400" y="5334000"/>
              <a:chExt cx="4800600" cy="533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B688AE2-2850-48BC-9B1C-D1EBCF7E7AF5}"/>
                  </a:ext>
                </a:extLst>
              </p:cNvPr>
              <p:cNvSpPr/>
              <p:nvPr/>
            </p:nvSpPr>
            <p:spPr bwMode="auto">
              <a:xfrm>
                <a:off x="5029163" y="5334000"/>
                <a:ext cx="685795" cy="533400"/>
              </a:xfrm>
              <a:prstGeom prst="rect">
                <a:avLst/>
              </a:prstGeom>
              <a:solidFill>
                <a:srgbClr val="8064A2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</a:endParaRPr>
              </a:p>
            </p:txBody>
          </p:sp>
          <p:grpSp>
            <p:nvGrpSpPr>
              <p:cNvPr id="32" name="Group 71">
                <a:extLst>
                  <a:ext uri="{FF2B5EF4-FFF2-40B4-BE49-F238E27FC236}">
                    <a16:creationId xmlns:a16="http://schemas.microsoft.com/office/drawing/2014/main" id="{ED0A3322-4F4D-4831-8220-6A989A64DE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3400" y="5334000"/>
                <a:ext cx="4800600" cy="533400"/>
                <a:chOff x="3657600" y="4800600"/>
                <a:chExt cx="4800600" cy="5334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64E4E3B-5A7B-46A2-BDE5-028BCBE00374}"/>
                    </a:ext>
                  </a:extLst>
                </p:cNvPr>
                <p:cNvSpPr/>
                <p:nvPr/>
              </p:nvSpPr>
              <p:spPr bwMode="auto">
                <a:xfrm>
                  <a:off x="3657568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40000"/>
                    <a:lumOff val="6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3B58DA7-E4D3-4D66-A090-B4AC1D7E6200}"/>
                    </a:ext>
                  </a:extLst>
                </p:cNvPr>
                <p:cNvSpPr/>
                <p:nvPr/>
              </p:nvSpPr>
              <p:spPr bwMode="auto">
                <a:xfrm>
                  <a:off x="5029158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40000"/>
                    <a:lumOff val="6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249C480-7899-4983-A377-32813534F34F}"/>
                    </a:ext>
                  </a:extLst>
                </p:cNvPr>
                <p:cNvSpPr/>
                <p:nvPr/>
              </p:nvSpPr>
              <p:spPr bwMode="auto">
                <a:xfrm>
                  <a:off x="5714953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60000"/>
                    <a:lumOff val="4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2BE23EF-A57F-4847-B8C7-8D53E3F5DBDE}"/>
                    </a:ext>
                  </a:extLst>
                </p:cNvPr>
                <p:cNvSpPr/>
                <p:nvPr/>
              </p:nvSpPr>
              <p:spPr bwMode="auto">
                <a:xfrm>
                  <a:off x="6400748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40000"/>
                    <a:lumOff val="6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C0FCED2-A4AD-41D0-B751-9DF3F2A282DF}"/>
                    </a:ext>
                  </a:extLst>
                </p:cNvPr>
                <p:cNvSpPr/>
                <p:nvPr/>
              </p:nvSpPr>
              <p:spPr bwMode="auto">
                <a:xfrm>
                  <a:off x="7772338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40000"/>
                    <a:lumOff val="6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7C5C6C4-A447-45B7-A911-501501E265BF}"/>
                    </a:ext>
                  </a:extLst>
                </p:cNvPr>
                <p:cNvSpPr/>
                <p:nvPr/>
              </p:nvSpPr>
              <p:spPr bwMode="auto">
                <a:xfrm>
                  <a:off x="7086543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60000"/>
                    <a:lumOff val="4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9" name="TextBox 37">
                  <a:extLst>
                    <a:ext uri="{FF2B5EF4-FFF2-40B4-BE49-F238E27FC236}">
                      <a16:creationId xmlns:a16="http://schemas.microsoft.com/office/drawing/2014/main" id="{4A723BC0-16D7-4826-86FF-2093C66A88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3800" y="4800600"/>
                  <a:ext cx="50526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‘G’</a:t>
                  </a:r>
                </a:p>
              </p:txBody>
            </p:sp>
            <p:sp>
              <p:nvSpPr>
                <p:cNvPr id="40" name="TextBox 38">
                  <a:extLst>
                    <a:ext uri="{FF2B5EF4-FFF2-40B4-BE49-F238E27FC236}">
                      <a16:creationId xmlns:a16="http://schemas.microsoft.com/office/drawing/2014/main" id="{51AC4E6E-B51C-49D1-9E05-240F4FA364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9600" y="4800600"/>
                  <a:ext cx="49404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‘R’</a:t>
                  </a:r>
                </a:p>
              </p:txBody>
            </p:sp>
            <p:sp>
              <p:nvSpPr>
                <p:cNvPr id="41" name="TextBox 39">
                  <a:extLst>
                    <a:ext uri="{FF2B5EF4-FFF2-40B4-BE49-F238E27FC236}">
                      <a16:creationId xmlns:a16="http://schemas.microsoft.com/office/drawing/2014/main" id="{C86D0D42-D108-42C3-BE5B-704DCC434B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1600" y="4800600"/>
                  <a:ext cx="4844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‘8’</a:t>
                  </a:r>
                </a:p>
              </p:txBody>
            </p:sp>
            <p:sp>
              <p:nvSpPr>
                <p:cNvPr id="42" name="TextBox 40">
                  <a:extLst>
                    <a:ext uri="{FF2B5EF4-FFF2-40B4-BE49-F238E27FC236}">
                      <a16:creationId xmlns:a16="http://schemas.microsoft.com/office/drawing/2014/main" id="{32E962FB-5BF1-4154-A998-013C6A1587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1200" y="4800600"/>
                  <a:ext cx="51648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‘D’</a:t>
                  </a:r>
                </a:p>
              </p:txBody>
            </p:sp>
            <p:sp>
              <p:nvSpPr>
                <p:cNvPr id="43" name="TextBox 41">
                  <a:extLst>
                    <a:ext uri="{FF2B5EF4-FFF2-40B4-BE49-F238E27FC236}">
                      <a16:creationId xmlns:a16="http://schemas.microsoft.com/office/drawing/2014/main" id="{A505B48D-E52D-4C55-B676-11CF62016C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7000" y="4800600"/>
                  <a:ext cx="5389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‘O’</a:t>
                  </a:r>
                </a:p>
              </p:txBody>
            </p:sp>
            <p:sp>
              <p:nvSpPr>
                <p:cNvPr id="44" name="TextBox 42">
                  <a:extLst>
                    <a:ext uri="{FF2B5EF4-FFF2-40B4-BE49-F238E27FC236}">
                      <a16:creationId xmlns:a16="http://schemas.microsoft.com/office/drawing/2014/main" id="{C12A1A43-926E-4758-A0B7-F0E08990E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4800600"/>
                  <a:ext cx="54213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‘N’</a:t>
                  </a:r>
                </a:p>
              </p:txBody>
            </p:sp>
            <p:sp>
              <p:nvSpPr>
                <p:cNvPr id="45" name="TextBox 43">
                  <a:extLst>
                    <a:ext uri="{FF2B5EF4-FFF2-40B4-BE49-F238E27FC236}">
                      <a16:creationId xmlns:a16="http://schemas.microsoft.com/office/drawing/2014/main" id="{A828474A-5412-439E-97A1-83CA5F9FF1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2400" y="48006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‘\0’</a:t>
                  </a:r>
                </a:p>
              </p:txBody>
            </p:sp>
          </p:grpSp>
        </p:grp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EF441210-4C50-49F5-8794-F75BECB33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1242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‘a’</a:t>
              </a: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0EF1B91B-9577-4A21-B1D0-4B4E73A20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 ’</a:t>
              </a:r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8166D339-5156-4F3C-94B2-3EFC811FA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974" y="3160050"/>
              <a:ext cx="76174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 \0’</a:t>
              </a:r>
            </a:p>
          </p:txBody>
        </p:sp>
        <p:grpSp>
          <p:nvGrpSpPr>
            <p:cNvPr id="23" name="Group 53">
              <a:extLst>
                <a:ext uri="{FF2B5EF4-FFF2-40B4-BE49-F238E27FC236}">
                  <a16:creationId xmlns:a16="http://schemas.microsoft.com/office/drawing/2014/main" id="{2F2EE61C-6B02-4126-8B4B-A5D0D45B3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86" y="2667000"/>
              <a:ext cx="9041909" cy="939343"/>
              <a:chOff x="259186" y="3657600"/>
              <a:chExt cx="9041909" cy="939343"/>
            </a:xfrm>
          </p:grpSpPr>
          <p:sp>
            <p:nvSpPr>
              <p:cNvPr id="24" name="TextBox 14">
                <a:extLst>
                  <a:ext uri="{FF2B5EF4-FFF2-40B4-BE49-F238E27FC236}">
                    <a16:creationId xmlns:a16="http://schemas.microsoft.com/office/drawing/2014/main" id="{6514B863-7102-4F1A-B4FE-85297E67E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186" y="4166056"/>
                <a:ext cx="59182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</a:t>
                </a:r>
              </a:p>
            </p:txBody>
          </p:sp>
          <p:sp>
            <p:nvSpPr>
              <p:cNvPr id="25" name="TextBox 23">
                <a:extLst>
                  <a:ext uri="{FF2B5EF4-FFF2-40B4-BE49-F238E27FC236}">
                    <a16:creationId xmlns:a16="http://schemas.microsoft.com/office/drawing/2014/main" id="{6F9937A1-65AA-488F-A286-86CFB8912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str[0]</a:t>
                </a:r>
              </a:p>
            </p:txBody>
          </p:sp>
          <p:sp>
            <p:nvSpPr>
              <p:cNvPr id="26" name="TextBox 24">
                <a:extLst>
                  <a:ext uri="{FF2B5EF4-FFF2-40B4-BE49-F238E27FC236}">
                    <a16:creationId xmlns:a16="http://schemas.microsoft.com/office/drawing/2014/main" id="{2E4DD53C-1E87-4E58-9299-D3C30664A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str[2]</a:t>
                </a:r>
              </a:p>
            </p:txBody>
          </p:sp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id="{4D4ED163-1D0B-46B0-B37E-888A0C710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str[4]</a:t>
                </a: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060DA6AC-4605-4CF8-84FE-B1F031378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str[6]</a:t>
                </a:r>
              </a:p>
            </p:txBody>
          </p:sp>
          <p:sp>
            <p:nvSpPr>
              <p:cNvPr id="29" name="TextBox 27">
                <a:extLst>
                  <a:ext uri="{FF2B5EF4-FFF2-40B4-BE49-F238E27FC236}">
                    <a16:creationId xmlns:a16="http://schemas.microsoft.com/office/drawing/2014/main" id="{56EA3CAF-E4C8-423A-911F-34B9B33DD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84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str[8]</a:t>
                </a:r>
              </a:p>
            </p:txBody>
          </p:sp>
          <p:sp>
            <p:nvSpPr>
              <p:cNvPr id="30" name="TextBox 28">
                <a:extLst>
                  <a:ext uri="{FF2B5EF4-FFF2-40B4-BE49-F238E27FC236}">
                    <a16:creationId xmlns:a16="http://schemas.microsoft.com/office/drawing/2014/main" id="{24199E5E-0BA3-42CD-A8E6-0BC899432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41189" y="3657600"/>
                <a:ext cx="1059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str[11]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03FE74F-E97D-4040-BBB6-A9B1008855B3}"/>
              </a:ext>
            </a:extLst>
          </p:cNvPr>
          <p:cNvSpPr txBox="1"/>
          <p:nvPr/>
        </p:nvSpPr>
        <p:spPr>
          <a:xfrm>
            <a:off x="1511203" y="2627765"/>
            <a:ext cx="4041775" cy="1108075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char str[]=“I am GR8DON”;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str[4]=‘\0’;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printf(“%s”, str);</a:t>
            </a:r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A070EEDC-EB4A-4134-B036-08475B90F572}"/>
              </a:ext>
            </a:extLst>
          </p:cNvPr>
          <p:cNvGrpSpPr>
            <a:grpSpLocks/>
          </p:cNvGrpSpPr>
          <p:nvPr/>
        </p:nvGrpSpPr>
        <p:grpSpPr bwMode="auto">
          <a:xfrm>
            <a:off x="5626003" y="2703965"/>
            <a:ext cx="1112838" cy="887413"/>
            <a:chOff x="6324600" y="3124200"/>
            <a:chExt cx="1112805" cy="8880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5EA5FC-9924-401C-81FB-230358D6605F}"/>
                </a:ext>
              </a:extLst>
            </p:cNvPr>
            <p:cNvSpPr txBox="1"/>
            <p:nvPr/>
          </p:nvSpPr>
          <p:spPr>
            <a:xfrm>
              <a:off x="6324600" y="3581747"/>
              <a:ext cx="836588" cy="430540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I am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FFC2EA-BDE7-4A6A-9620-E52ED3375BDA}"/>
                </a:ext>
              </a:extLst>
            </p:cNvPr>
            <p:cNvSpPr txBox="1"/>
            <p:nvPr/>
          </p:nvSpPr>
          <p:spPr>
            <a:xfrm>
              <a:off x="6324600" y="3124200"/>
              <a:ext cx="1112805" cy="43054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Output</a:t>
              </a:r>
            </a:p>
          </p:txBody>
        </p:sp>
      </p:grpSp>
      <p:cxnSp>
        <p:nvCxnSpPr>
          <p:cNvPr id="50" name="Elbow Connector 58">
            <a:extLst>
              <a:ext uri="{FF2B5EF4-FFF2-40B4-BE49-F238E27FC236}">
                <a16:creationId xmlns:a16="http://schemas.microsoft.com/office/drawing/2014/main" id="{D8CD38B1-F1F9-4C4D-BDB4-F0F27E455E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3403" y="3161165"/>
            <a:ext cx="1752600" cy="3810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D0000"/>
            </a:solidFill>
            <a:round/>
            <a:headEnd/>
            <a:tailEnd type="arrow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317CEF-AA48-4322-8A5E-DB71239E962B}"/>
              </a:ext>
            </a:extLst>
          </p:cNvPr>
          <p:cNvSpPr txBox="1"/>
          <p:nvPr/>
        </p:nvSpPr>
        <p:spPr>
          <a:xfrm>
            <a:off x="1580665" y="5222202"/>
            <a:ext cx="3330575" cy="1446213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int i;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for (i=0; i &lt; 11;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      putchar(str[i]);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}</a:t>
            </a:r>
          </a:p>
        </p:txBody>
      </p:sp>
      <p:grpSp>
        <p:nvGrpSpPr>
          <p:cNvPr id="52" name="Group 68">
            <a:extLst>
              <a:ext uri="{FF2B5EF4-FFF2-40B4-BE49-F238E27FC236}">
                <a16:creationId xmlns:a16="http://schemas.microsoft.com/office/drawing/2014/main" id="{562113A3-29DF-480A-A227-7A4355FDBF15}"/>
              </a:ext>
            </a:extLst>
          </p:cNvPr>
          <p:cNvGrpSpPr>
            <a:grpSpLocks/>
          </p:cNvGrpSpPr>
          <p:nvPr/>
        </p:nvGrpSpPr>
        <p:grpSpPr bwMode="auto">
          <a:xfrm>
            <a:off x="5543065" y="5527002"/>
            <a:ext cx="2041525" cy="887413"/>
            <a:chOff x="5105400" y="5105400"/>
            <a:chExt cx="2040943" cy="88808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543D28-D63A-4D5F-8A54-E8B1A2274FB4}"/>
                </a:ext>
              </a:extLst>
            </p:cNvPr>
            <p:cNvSpPr txBox="1"/>
            <p:nvPr/>
          </p:nvSpPr>
          <p:spPr>
            <a:xfrm>
              <a:off x="5105400" y="5105400"/>
              <a:ext cx="1112521" cy="43054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Output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DB1117-BA36-4A5E-95EB-8E9A7376E20E}"/>
                </a:ext>
              </a:extLst>
            </p:cNvPr>
            <p:cNvSpPr txBox="1"/>
            <p:nvPr/>
          </p:nvSpPr>
          <p:spPr>
            <a:xfrm>
              <a:off x="5105400" y="5562947"/>
              <a:ext cx="2040943" cy="430540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I amGR8DON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0642A5D-9AD3-4911-876B-D49F1FCFA8C1}"/>
              </a:ext>
            </a:extLst>
          </p:cNvPr>
          <p:cNvSpPr txBox="1"/>
          <p:nvPr/>
        </p:nvSpPr>
        <p:spPr>
          <a:xfrm>
            <a:off x="7829065" y="3926802"/>
            <a:ext cx="2209800" cy="2800350"/>
          </a:xfrm>
          <a:prstGeom prst="rect">
            <a:avLst/>
          </a:prstGeom>
          <a:gradFill flip="none" rotWithShape="1">
            <a:gsLst>
              <a:gs pos="0">
                <a:srgbClr val="EEECE1">
                  <a:lumMod val="75000"/>
                  <a:tint val="66000"/>
                  <a:satMod val="160000"/>
                </a:srgbClr>
              </a:gs>
              <a:gs pos="50000">
                <a:srgbClr val="EEECE1">
                  <a:lumMod val="75000"/>
                  <a:tint val="44500"/>
                  <a:satMod val="160000"/>
                </a:srgbClr>
              </a:gs>
              <a:gs pos="100000">
                <a:srgbClr val="EEECE1">
                  <a:lumMod val="75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The character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‘\0’ may be printed differently on screen depending on terminal settings.</a:t>
            </a:r>
          </a:p>
        </p:txBody>
      </p:sp>
      <p:cxnSp>
        <p:nvCxnSpPr>
          <p:cNvPr id="56" name="Elbow Connector 70">
            <a:extLst>
              <a:ext uri="{FF2B5EF4-FFF2-40B4-BE49-F238E27FC236}">
                <a16:creationId xmlns:a16="http://schemas.microsoft.com/office/drawing/2014/main" id="{A2BA98CC-8541-4376-8EC3-D52768A41972}"/>
              </a:ext>
            </a:extLst>
          </p:cNvPr>
          <p:cNvCxnSpPr>
            <a:cxnSpLocks noChangeShapeType="1"/>
            <a:endCxn id="53" idx="1"/>
          </p:cNvCxnSpPr>
          <p:nvPr/>
        </p:nvCxnSpPr>
        <p:spPr bwMode="auto">
          <a:xfrm flipV="1">
            <a:off x="4476265" y="5742902"/>
            <a:ext cx="1066800" cy="393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D0000"/>
            </a:solidFill>
            <a:round/>
            <a:headEnd/>
            <a:tailEnd type="arrow" w="med" len="med"/>
          </a:ln>
        </p:spPr>
      </p:cxnSp>
      <p:cxnSp>
        <p:nvCxnSpPr>
          <p:cNvPr id="57" name="Curved Connector 11">
            <a:extLst>
              <a:ext uri="{FF2B5EF4-FFF2-40B4-BE49-F238E27FC236}">
                <a16:creationId xmlns:a16="http://schemas.microsoft.com/office/drawing/2014/main" id="{3A23B9FC-5B9D-4A60-BE33-64D09DA13F9E}"/>
              </a:ext>
            </a:extLst>
          </p:cNvPr>
          <p:cNvCxnSpPr/>
          <p:nvPr/>
        </p:nvCxnSpPr>
        <p:spPr bwMode="auto">
          <a:xfrm rot="10800000" flipV="1">
            <a:off x="6251885" y="4549722"/>
            <a:ext cx="1747837" cy="1512168"/>
          </a:xfrm>
          <a:prstGeom prst="curvedConnector3">
            <a:avLst>
              <a:gd name="adj1" fmla="val 100762"/>
            </a:avLst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Slide Number Placeholder 14">
            <a:extLst>
              <a:ext uri="{FF2B5EF4-FFF2-40B4-BE49-F238E27FC236}">
                <a16:creationId xmlns:a16="http://schemas.microsoft.com/office/drawing/2014/main" id="{A4CC9749-85F1-4D64-B8B6-23B9AF889704}"/>
              </a:ext>
            </a:extLst>
          </p:cNvPr>
          <p:cNvSpPr txBox="1">
            <a:spLocks/>
          </p:cNvSpPr>
          <p:nvPr/>
        </p:nvSpPr>
        <p:spPr>
          <a:xfrm>
            <a:off x="4247665" y="6396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hi-IN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259DA648-BE94-40D9-8BF1-6149868511FB}"/>
              </a:ext>
            </a:extLst>
          </p:cNvPr>
          <p:cNvSpPr txBox="1">
            <a:spLocks/>
          </p:cNvSpPr>
          <p:nvPr/>
        </p:nvSpPr>
        <p:spPr>
          <a:xfrm>
            <a:off x="179352" y="4123441"/>
            <a:ext cx="6243157" cy="760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IN" sz="3200" dirty="0">
                <a:solidFill>
                  <a:srgbClr val="4117A9"/>
                </a:solidFill>
                <a:latin typeface="Garamond" panose="02020404030301010803" pitchFamily="18" charset="0"/>
              </a:rPr>
              <a:t>Can still print all elements in the char array…</a:t>
            </a:r>
            <a:endParaRPr lang="en-IN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5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17" y="2827037"/>
            <a:ext cx="6938683" cy="760193"/>
          </a:xfrm>
        </p:spPr>
        <p:txBody>
          <a:bodyPr>
            <a:noAutofit/>
          </a:bodyPr>
          <a:lstStyle/>
          <a:p>
            <a:pPr algn="l"/>
            <a:r>
              <a:rPr lang="en-IN" sz="6000" dirty="0">
                <a:solidFill>
                  <a:srgbClr val="4117A9"/>
                </a:solidFill>
                <a:latin typeface="Garamond" panose="02020404030301010803" pitchFamily="18" charset="0"/>
              </a:rPr>
              <a:t>Operations on Strings</a:t>
            </a:r>
            <a:endParaRPr lang="en-IN" sz="6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0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Some common operations on strings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67E4FF2-3651-4744-B7C1-3FA165528FFB}"/>
              </a:ext>
            </a:extLst>
          </p:cNvPr>
          <p:cNvSpPr txBox="1">
            <a:spLocks/>
          </p:cNvSpPr>
          <p:nvPr/>
        </p:nvSpPr>
        <p:spPr>
          <a:xfrm>
            <a:off x="736406" y="1300053"/>
            <a:ext cx="107358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Compute the 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length</a:t>
            </a:r>
            <a:r>
              <a:rPr lang="en-US" dirty="0">
                <a:latin typeface="Comic Sans MS" panose="030F0702030302020204" pitchFamily="66" charset="0"/>
              </a:rPr>
              <a:t> of a string.</a:t>
            </a:r>
          </a:p>
          <a:p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Copy</a:t>
            </a:r>
            <a:r>
              <a:rPr lang="en-US" i="1" dirty="0">
                <a:latin typeface="Comic Sans MS" panose="030F0702030302020204" pitchFamily="66" charset="0"/>
              </a:rPr>
              <a:t> one string into another string variable</a:t>
            </a:r>
          </a:p>
          <a:p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Concatenate</a:t>
            </a:r>
            <a:r>
              <a:rPr lang="en-US" dirty="0">
                <a:latin typeface="Comic Sans MS" panose="030F0702030302020204" pitchFamily="66" charset="0"/>
              </a:rPr>
              <a:t> one string with another.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Search</a:t>
            </a:r>
            <a:r>
              <a:rPr lang="en-US" dirty="0">
                <a:latin typeface="Comic Sans MS" panose="030F0702030302020204" pitchFamily="66" charset="0"/>
              </a:rPr>
              <a:t> for a 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substring</a:t>
            </a:r>
            <a:r>
              <a:rPr lang="en-US" dirty="0">
                <a:latin typeface="Comic Sans MS" panose="030F0702030302020204" pitchFamily="66" charset="0"/>
              </a:rPr>
              <a:t> in a given string.</a:t>
            </a:r>
          </a:p>
          <a:p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Reverse</a:t>
            </a:r>
            <a:r>
              <a:rPr lang="en-US" dirty="0">
                <a:latin typeface="Comic Sans MS" panose="030F0702030302020204" pitchFamily="66" charset="0"/>
              </a:rPr>
              <a:t> a string</a:t>
            </a:r>
          </a:p>
          <a:p>
            <a:r>
              <a:rPr lang="en-US" dirty="0">
                <a:latin typeface="Comic Sans MS" panose="030F0702030302020204" pitchFamily="66" charset="0"/>
              </a:rPr>
              <a:t>Find first/last/k-</a:t>
            </a:r>
            <a:r>
              <a:rPr lang="en-US" dirty="0" err="1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occurrence of a </a:t>
            </a:r>
            <a:r>
              <a:rPr lang="en-US" i="1" dirty="0">
                <a:latin typeface="Comic Sans MS" panose="030F0702030302020204" pitchFamily="66" charset="0"/>
              </a:rPr>
              <a:t>character</a:t>
            </a:r>
            <a:r>
              <a:rPr lang="en-US" dirty="0">
                <a:latin typeface="Comic Sans MS" panose="030F0702030302020204" pitchFamily="66" charset="0"/>
              </a:rPr>
              <a:t> in a string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… and more</a:t>
            </a:r>
          </a:p>
          <a:p>
            <a:r>
              <a:rPr lang="en-US" dirty="0">
                <a:latin typeface="Comic Sans MS" panose="030F0702030302020204" pitchFamily="66" charset="0"/>
              </a:rPr>
              <a:t>Case sensitive/</a:t>
            </a:r>
            <a:r>
              <a:rPr lang="en-US" i="1" dirty="0">
                <a:latin typeface="Comic Sans MS" panose="030F0702030302020204" pitchFamily="66" charset="0"/>
              </a:rPr>
              <a:t>insensitive</a:t>
            </a:r>
            <a:r>
              <a:rPr lang="en-US" dirty="0">
                <a:latin typeface="Comic Sans MS" panose="030F0702030302020204" pitchFamily="66" charset="0"/>
              </a:rPr>
              <a:t> versions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BEE18C-5AEB-498D-BD8B-EBC7562DDF78}"/>
              </a:ext>
            </a:extLst>
          </p:cNvPr>
          <p:cNvGrpSpPr/>
          <p:nvPr/>
        </p:nvGrpSpPr>
        <p:grpSpPr>
          <a:xfrm>
            <a:off x="9894104" y="1232466"/>
            <a:ext cx="1858617" cy="904461"/>
            <a:chOff x="3286682" y="2292350"/>
            <a:chExt cx="1858617" cy="904461"/>
          </a:xfrm>
        </p:grpSpPr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2EE379BE-4D81-467E-B2C3-572E24B8082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022BEF-CCA4-405E-B002-5DB18FFF046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621C7A4-21DF-4390-A0F0-1C900204F46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ectangular Callout 12">
            <a:extLst>
              <a:ext uri="{FF2B5EF4-FFF2-40B4-BE49-F238E27FC236}">
                <a16:creationId xmlns:a16="http://schemas.microsoft.com/office/drawing/2014/main" id="{88B90253-BBCC-446C-84E9-3AE5D33AB6D2}"/>
              </a:ext>
            </a:extLst>
          </p:cNvPr>
          <p:cNvSpPr/>
          <p:nvPr/>
        </p:nvSpPr>
        <p:spPr>
          <a:xfrm>
            <a:off x="8749096" y="2558783"/>
            <a:ext cx="2477057" cy="1234410"/>
          </a:xfrm>
          <a:prstGeom prst="wedgeRectCallout">
            <a:avLst>
              <a:gd name="adj1" fmla="val 38432"/>
              <a:gd name="adj2" fmla="val -9324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solve all these problems </a:t>
            </a:r>
            <a:r>
              <a:rPr lang="en-IN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loops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looking at the string char by char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12">
            <a:extLst>
              <a:ext uri="{FF2B5EF4-FFF2-40B4-BE49-F238E27FC236}">
                <a16:creationId xmlns:a16="http://schemas.microsoft.com/office/drawing/2014/main" id="{5447D964-8D60-403F-B8A4-ABC645C22CBC}"/>
              </a:ext>
            </a:extLst>
          </p:cNvPr>
          <p:cNvSpPr/>
          <p:nvPr/>
        </p:nvSpPr>
        <p:spPr>
          <a:xfrm>
            <a:off x="9173293" y="4940742"/>
            <a:ext cx="2477057" cy="1234410"/>
          </a:xfrm>
          <a:prstGeom prst="wedgeRectCallout">
            <a:avLst>
              <a:gd name="adj1" fmla="val 26024"/>
              <a:gd name="adj2" fmla="val -15425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by using pre-defined functions in a header file called </a:t>
            </a:r>
            <a:r>
              <a:rPr lang="en-IN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" y="203326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Computing the length of a 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CF7DB-DFE2-4E88-9317-5360373291FD}"/>
              </a:ext>
            </a:extLst>
          </p:cNvPr>
          <p:cNvSpPr/>
          <p:nvPr/>
        </p:nvSpPr>
        <p:spPr>
          <a:xfrm>
            <a:off x="2046001" y="1469599"/>
            <a:ext cx="8682958" cy="2556834"/>
          </a:xfrm>
          <a:prstGeom prst="rect">
            <a:avLst/>
          </a:prstGeom>
          <a:solidFill>
            <a:srgbClr val="4F81BD">
              <a:alpha val="0"/>
            </a:srgbClr>
          </a:solidFill>
          <a:ln w="25400" cap="flat" cmpd="sng" algn="ctr">
            <a:solidFill>
              <a:srgbClr val="FF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>
                <a:latin typeface="Calibri"/>
              </a:rPr>
              <a:t>char str[10] = “Hello”;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>
                <a:latin typeface="Calibri"/>
              </a:rPr>
              <a:t>int </a:t>
            </a:r>
            <a:r>
              <a:rPr lang="en-IN" sz="3200" kern="0" dirty="0" err="1">
                <a:latin typeface="Calibri"/>
              </a:rPr>
              <a:t>i</a:t>
            </a:r>
            <a:r>
              <a:rPr lang="en-IN" sz="3200" kern="0" dirty="0">
                <a:latin typeface="Calibri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>
                <a:latin typeface="Calibri"/>
              </a:rPr>
              <a:t>while(str[</a:t>
            </a:r>
            <a:r>
              <a:rPr lang="en-IN" sz="3200" kern="0" dirty="0" err="1">
                <a:latin typeface="Calibri"/>
              </a:rPr>
              <a:t>i</a:t>
            </a:r>
            <a:r>
              <a:rPr lang="en-IN" sz="3200" kern="0" dirty="0">
                <a:latin typeface="Calibri"/>
              </a:rPr>
              <a:t>] != ’\0’)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>
                <a:latin typeface="Calibri"/>
              </a:rPr>
              <a:t>    </a:t>
            </a:r>
            <a:r>
              <a:rPr lang="en-IN" sz="3200" kern="0" dirty="0" err="1">
                <a:latin typeface="Calibri"/>
              </a:rPr>
              <a:t>i</a:t>
            </a:r>
            <a:r>
              <a:rPr lang="en-IN" sz="3200" kern="0" dirty="0">
                <a:latin typeface="Calibri"/>
              </a:rPr>
              <a:t>++;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 err="1">
                <a:latin typeface="Calibri"/>
              </a:rPr>
              <a:t>printf</a:t>
            </a:r>
            <a:r>
              <a:rPr lang="en-IN" sz="3200" kern="0" dirty="0">
                <a:latin typeface="Calibri"/>
              </a:rPr>
              <a:t>(“Length of %s is %d”,</a:t>
            </a:r>
            <a:r>
              <a:rPr lang="en-IN" sz="3200" kern="0" dirty="0" err="1">
                <a:latin typeface="Calibri"/>
              </a:rPr>
              <a:t>str,i</a:t>
            </a:r>
            <a:r>
              <a:rPr lang="en-IN" sz="3200" kern="0" dirty="0">
                <a:latin typeface="Calibri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2A0D24-3788-490E-9B03-37FCBE65C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5" y="4490414"/>
            <a:ext cx="1946345" cy="1946345"/>
          </a:xfrm>
          <a:prstGeom prst="rect">
            <a:avLst/>
          </a:prstGeom>
        </p:spPr>
      </p:pic>
      <p:sp>
        <p:nvSpPr>
          <p:cNvPr id="11" name="Rectangular Callout 13">
            <a:extLst>
              <a:ext uri="{FF2B5EF4-FFF2-40B4-BE49-F238E27FC236}">
                <a16:creationId xmlns:a16="http://schemas.microsoft.com/office/drawing/2014/main" id="{5986FA81-5327-4561-B006-0175724F1158}"/>
              </a:ext>
            </a:extLst>
          </p:cNvPr>
          <p:cNvSpPr/>
          <p:nvPr/>
        </p:nvSpPr>
        <p:spPr>
          <a:xfrm>
            <a:off x="3794531" y="4384406"/>
            <a:ext cx="2553383" cy="2280241"/>
          </a:xfrm>
          <a:prstGeom prst="wedgeRectCallout">
            <a:avLst>
              <a:gd name="adj1" fmla="val -96163"/>
              <a:gd name="adj2" fmla="val 234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find the length of not a fixed string but </a:t>
            </a:r>
            <a:r>
              <a:rPr lang="en-IN" sz="240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provided by user?</a:t>
            </a:r>
            <a:endParaRPr lang="en-US" sz="2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7D9B64-C293-448F-A7EF-79D25E59DF7C}"/>
              </a:ext>
            </a:extLst>
          </p:cNvPr>
          <p:cNvGrpSpPr/>
          <p:nvPr/>
        </p:nvGrpSpPr>
        <p:grpSpPr>
          <a:xfrm>
            <a:off x="9824948" y="4936170"/>
            <a:ext cx="1858617" cy="904461"/>
            <a:chOff x="3286682" y="2292350"/>
            <a:chExt cx="1858617" cy="904461"/>
          </a:xfrm>
        </p:grpSpPr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9335B0D3-4C38-4353-B501-319A4D9F3BA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54BC52-77A6-4B04-8107-08F40245354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B4BC30-F7A4-483F-B1CF-ED6BF239E54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Rectangular Callout 12">
            <a:extLst>
              <a:ext uri="{FF2B5EF4-FFF2-40B4-BE49-F238E27FC236}">
                <a16:creationId xmlns:a16="http://schemas.microsoft.com/office/drawing/2014/main" id="{FCC1E4AC-3150-4F76-AF25-6076123D0A38}"/>
              </a:ext>
            </a:extLst>
          </p:cNvPr>
          <p:cNvSpPr/>
          <p:nvPr/>
        </p:nvSpPr>
        <p:spPr>
          <a:xfrm>
            <a:off x="6766642" y="4235818"/>
            <a:ext cx="2477057" cy="1896041"/>
          </a:xfrm>
          <a:prstGeom prst="wedgeRectCallout">
            <a:avLst>
              <a:gd name="adj1" fmla="val 77518"/>
              <a:gd name="adj2" fmla="val 312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the length char by char using </a:t>
            </a:r>
            <a:r>
              <a:rPr lang="en-IN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loop, or use </a:t>
            </a:r>
            <a:r>
              <a:rPr lang="en-IN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in </a:t>
            </a:r>
            <a:r>
              <a:rPr lang="en-IN" sz="20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uiExpan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" y="203326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Read a string and also compute its length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CF7DB-DFE2-4E88-9317-5360373291FD}"/>
              </a:ext>
            </a:extLst>
          </p:cNvPr>
          <p:cNvSpPr/>
          <p:nvPr/>
        </p:nvSpPr>
        <p:spPr>
          <a:xfrm>
            <a:off x="1260183" y="963519"/>
            <a:ext cx="4687260" cy="5560227"/>
          </a:xfrm>
          <a:prstGeom prst="rect">
            <a:avLst/>
          </a:prstGeom>
          <a:solidFill>
            <a:srgbClr val="4F81BD">
              <a:alpha val="0"/>
            </a:srgbClr>
          </a:solidFill>
          <a:ln w="25400" cap="flat" cmpd="sng" algn="ctr">
            <a:solidFill>
              <a:srgbClr val="FF00FF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GB" sz="2400" kern="0" dirty="0">
                <a:latin typeface="Calibri"/>
              </a:rPr>
              <a:t>int main() {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char str[100];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char 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int </a:t>
            </a:r>
            <a:r>
              <a:rPr lang="en-GB" sz="2400" kern="0" dirty="0" err="1">
                <a:latin typeface="Calibri"/>
              </a:rPr>
              <a:t>i</a:t>
            </a:r>
            <a:r>
              <a:rPr lang="en-GB" sz="2400" kern="0" dirty="0">
                <a:latin typeface="Calibri"/>
              </a:rPr>
              <a:t> = 0;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 = </a:t>
            </a:r>
            <a:r>
              <a:rPr lang="en-GB" sz="2400" kern="0" dirty="0" err="1">
                <a:latin typeface="Calibri"/>
              </a:rPr>
              <a:t>getchar</a:t>
            </a:r>
            <a:r>
              <a:rPr lang="en-GB" sz="2400" kern="0" dirty="0">
                <a:latin typeface="Calibri"/>
              </a:rPr>
              <a:t>();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while(1){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    if(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==‘\n’) break;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    str[</a:t>
            </a:r>
            <a:r>
              <a:rPr lang="en-GB" sz="2400" kern="0" dirty="0" err="1">
                <a:latin typeface="Calibri"/>
              </a:rPr>
              <a:t>i</a:t>
            </a:r>
            <a:r>
              <a:rPr lang="en-GB" sz="2400" kern="0" dirty="0">
                <a:latin typeface="Calibri"/>
              </a:rPr>
              <a:t>] = 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    ++</a:t>
            </a:r>
            <a:r>
              <a:rPr lang="en-GB" sz="2400" kern="0" dirty="0" err="1">
                <a:latin typeface="Calibri"/>
              </a:rPr>
              <a:t>i</a:t>
            </a:r>
            <a:r>
              <a:rPr lang="en-GB" sz="2400" kern="0" dirty="0">
                <a:latin typeface="Calibri"/>
              </a:rPr>
              <a:t>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    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 = </a:t>
            </a:r>
            <a:r>
              <a:rPr lang="en-GB" sz="2400" kern="0" dirty="0" err="1">
                <a:latin typeface="Calibri"/>
              </a:rPr>
              <a:t>getchar</a:t>
            </a:r>
            <a:r>
              <a:rPr lang="en-GB" sz="2400" kern="0" dirty="0">
                <a:latin typeface="Calibri"/>
              </a:rPr>
              <a:t>();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}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str[</a:t>
            </a:r>
            <a:r>
              <a:rPr lang="en-GB" sz="2400" kern="0" dirty="0" err="1">
                <a:latin typeface="Calibri"/>
              </a:rPr>
              <a:t>i</a:t>
            </a:r>
            <a:r>
              <a:rPr lang="en-GB" sz="2400" kern="0" dirty="0">
                <a:latin typeface="Calibri"/>
              </a:rPr>
              <a:t>] = ‘\0’;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</a:t>
            </a:r>
            <a:r>
              <a:rPr lang="en-GB" sz="2400" kern="0" dirty="0" err="1">
                <a:latin typeface="Calibri"/>
              </a:rPr>
              <a:t>printf</a:t>
            </a:r>
            <a:r>
              <a:rPr lang="en-GB" sz="2400" kern="0" dirty="0">
                <a:latin typeface="Calibri"/>
              </a:rPr>
              <a:t>("Length of %s is %d",</a:t>
            </a:r>
            <a:r>
              <a:rPr lang="en-GB" sz="2400" kern="0" dirty="0" err="1">
                <a:latin typeface="Calibri"/>
              </a:rPr>
              <a:t>str,i</a:t>
            </a:r>
            <a:r>
              <a:rPr lang="en-GB" sz="2400" kern="0" dirty="0">
                <a:latin typeface="Calibri"/>
              </a:rPr>
              <a:t>);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return 0;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}</a:t>
            </a:r>
            <a:endParaRPr lang="en-IN" sz="2400" kern="0" dirty="0">
              <a:latin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B25E6A-78E0-4D52-A1C9-25B8224C18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39" y="1124590"/>
            <a:ext cx="1946345" cy="1946345"/>
          </a:xfrm>
          <a:prstGeom prst="rect">
            <a:avLst/>
          </a:prstGeom>
        </p:spPr>
      </p:pic>
      <p:sp>
        <p:nvSpPr>
          <p:cNvPr id="17" name="Rectangular Callout 13">
            <a:extLst>
              <a:ext uri="{FF2B5EF4-FFF2-40B4-BE49-F238E27FC236}">
                <a16:creationId xmlns:a16="http://schemas.microsoft.com/office/drawing/2014/main" id="{DD115560-C535-436C-86D3-1D7C77ADF73D}"/>
              </a:ext>
            </a:extLst>
          </p:cNvPr>
          <p:cNvSpPr/>
          <p:nvPr/>
        </p:nvSpPr>
        <p:spPr>
          <a:xfrm>
            <a:off x="9027358" y="1032382"/>
            <a:ext cx="2553383" cy="2038553"/>
          </a:xfrm>
          <a:prstGeom prst="wedgeRectCallout">
            <a:avLst>
              <a:gd name="adj1" fmla="val -91047"/>
              <a:gd name="adj2" fmla="val -2169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enter a string and end it with newline. Please store it in a string named </a:t>
            </a:r>
            <a:r>
              <a:rPr lang="en-IN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compute its length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3">
            <a:extLst>
              <a:ext uri="{FF2B5EF4-FFF2-40B4-BE49-F238E27FC236}">
                <a16:creationId xmlns:a16="http://schemas.microsoft.com/office/drawing/2014/main" id="{E77501D0-4957-42D7-9E04-218F678146B6}"/>
              </a:ext>
            </a:extLst>
          </p:cNvPr>
          <p:cNvSpPr/>
          <p:nvPr/>
        </p:nvSpPr>
        <p:spPr>
          <a:xfrm>
            <a:off x="4499489" y="2409724"/>
            <a:ext cx="1809103" cy="587050"/>
          </a:xfrm>
          <a:prstGeom prst="wedgeRectCallout">
            <a:avLst>
              <a:gd name="adj1" fmla="val -106763"/>
              <a:gd name="adj2" fmla="val 317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first character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3">
            <a:extLst>
              <a:ext uri="{FF2B5EF4-FFF2-40B4-BE49-F238E27FC236}">
                <a16:creationId xmlns:a16="http://schemas.microsoft.com/office/drawing/2014/main" id="{A1187176-3311-4FDF-B561-A4689B41C062}"/>
              </a:ext>
            </a:extLst>
          </p:cNvPr>
          <p:cNvSpPr/>
          <p:nvPr/>
        </p:nvSpPr>
        <p:spPr>
          <a:xfrm>
            <a:off x="6147072" y="3136893"/>
            <a:ext cx="3118847" cy="374313"/>
          </a:xfrm>
          <a:prstGeom prst="wedgeRectCallout">
            <a:avLst>
              <a:gd name="adj1" fmla="val -114476"/>
              <a:gd name="adj2" fmla="val 3004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found a newline, break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13">
            <a:extLst>
              <a:ext uri="{FF2B5EF4-FFF2-40B4-BE49-F238E27FC236}">
                <a16:creationId xmlns:a16="http://schemas.microsoft.com/office/drawing/2014/main" id="{E1CD6542-DF85-4D77-93C9-ADFBD8FF7C9E}"/>
              </a:ext>
            </a:extLst>
          </p:cNvPr>
          <p:cNvSpPr/>
          <p:nvPr/>
        </p:nvSpPr>
        <p:spPr>
          <a:xfrm>
            <a:off x="4893026" y="4176286"/>
            <a:ext cx="3006161" cy="374313"/>
          </a:xfrm>
          <a:prstGeom prst="wedgeRectCallout">
            <a:avLst>
              <a:gd name="adj1" fmla="val -86468"/>
              <a:gd name="adj2" fmla="val 5026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next character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13">
            <a:extLst>
              <a:ext uri="{FF2B5EF4-FFF2-40B4-BE49-F238E27FC236}">
                <a16:creationId xmlns:a16="http://schemas.microsoft.com/office/drawing/2014/main" id="{C23B9ACE-F2E0-4516-A48C-B1C84056B5FC}"/>
              </a:ext>
            </a:extLst>
          </p:cNvPr>
          <p:cNvSpPr/>
          <p:nvPr/>
        </p:nvSpPr>
        <p:spPr>
          <a:xfrm>
            <a:off x="4258168" y="4757183"/>
            <a:ext cx="3272185" cy="587050"/>
          </a:xfrm>
          <a:prstGeom prst="wedgeRectCallout">
            <a:avLst>
              <a:gd name="adj1" fmla="val -85280"/>
              <a:gd name="adj2" fmla="val 3066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put ‘\0’ in the end to mark the end of string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13">
            <a:extLst>
              <a:ext uri="{FF2B5EF4-FFF2-40B4-BE49-F238E27FC236}">
                <a16:creationId xmlns:a16="http://schemas.microsoft.com/office/drawing/2014/main" id="{C94E7AD8-9ADE-4425-9DB1-491787D92939}"/>
              </a:ext>
            </a:extLst>
          </p:cNvPr>
          <p:cNvSpPr/>
          <p:nvPr/>
        </p:nvSpPr>
        <p:spPr>
          <a:xfrm>
            <a:off x="4444362" y="3651326"/>
            <a:ext cx="6420862" cy="374313"/>
          </a:xfrm>
          <a:prstGeom prst="wedgeRectCallout">
            <a:avLst>
              <a:gd name="adj1" fmla="val -68865"/>
              <a:gd name="adj2" fmla="val -1747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newline. Store the read character at index </a:t>
            </a:r>
            <a:r>
              <a:rPr lang="en-IN" sz="20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 str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13">
            <a:extLst>
              <a:ext uri="{FF2B5EF4-FFF2-40B4-BE49-F238E27FC236}">
                <a16:creationId xmlns:a16="http://schemas.microsoft.com/office/drawing/2014/main" id="{AAE45025-C090-404D-97D7-EB80A489441D}"/>
              </a:ext>
            </a:extLst>
          </p:cNvPr>
          <p:cNvSpPr/>
          <p:nvPr/>
        </p:nvSpPr>
        <p:spPr>
          <a:xfrm>
            <a:off x="4425212" y="1616090"/>
            <a:ext cx="1809103" cy="587050"/>
          </a:xfrm>
          <a:prstGeom prst="wedgeRectCallout">
            <a:avLst>
              <a:gd name="adj1" fmla="val -142441"/>
              <a:gd name="adj2" fmla="val 7254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store the length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Copying a 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830277E-C68E-4064-BBA7-206201232AD1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99085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itchFamily="66" charset="0"/>
              </a:rPr>
              <a:t>We cannot copy content of one string variable to other using assignment operator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pPr lvl="1"/>
            <a:r>
              <a:rPr lang="en-US" dirty="0">
                <a:latin typeface="Comic Sans MS" pitchFamily="66" charset="0"/>
              </a:rPr>
              <a:t>This is true for any array variable.</a:t>
            </a:r>
          </a:p>
          <a:p>
            <a:pPr lvl="1"/>
            <a:r>
              <a:rPr lang="en-US" dirty="0">
                <a:latin typeface="Comic Sans MS" pitchFamily="66" charset="0"/>
              </a:rPr>
              <a:t>Error because array initializer must be a list (comma separated values in {}) or a string.</a:t>
            </a:r>
          </a:p>
          <a:p>
            <a:r>
              <a:rPr lang="en-US" dirty="0">
                <a:latin typeface="Comic Sans MS" pitchFamily="66" charset="0"/>
              </a:rPr>
              <a:t>We need to do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element-wise copying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08151C2C-84F1-406A-8BC2-841B577CD100}"/>
              </a:ext>
            </a:extLst>
          </p:cNvPr>
          <p:cNvGrpSpPr/>
          <p:nvPr/>
        </p:nvGrpSpPr>
        <p:grpSpPr>
          <a:xfrm>
            <a:off x="741243" y="2492896"/>
            <a:ext cx="6473963" cy="1512168"/>
            <a:chOff x="1547664" y="2492896"/>
            <a:chExt cx="6473963" cy="15121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7E23EA-2550-4AA7-931D-FCB1827CB03A}"/>
                </a:ext>
              </a:extLst>
            </p:cNvPr>
            <p:cNvSpPr txBox="1"/>
            <p:nvPr/>
          </p:nvSpPr>
          <p:spPr>
            <a:xfrm>
              <a:off x="1547664" y="2979003"/>
              <a:ext cx="3560590" cy="83099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 char str1[] = "Hello";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 char str2[] = str1;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2B741F-1650-40E3-B3E9-F9DBD4B24C81}"/>
                </a:ext>
              </a:extLst>
            </p:cNvPr>
            <p:cNvGrpSpPr/>
            <p:nvPr/>
          </p:nvGrpSpPr>
          <p:grpSpPr>
            <a:xfrm>
              <a:off x="5076056" y="2492896"/>
              <a:ext cx="2945571" cy="1512168"/>
              <a:chOff x="5509132" y="2512349"/>
              <a:chExt cx="2945571" cy="1512168"/>
            </a:xfrm>
          </p:grpSpPr>
          <p:sp>
            <p:nvSpPr>
              <p:cNvPr id="10" name="Multiply 7">
                <a:extLst>
                  <a:ext uri="{FF2B5EF4-FFF2-40B4-BE49-F238E27FC236}">
                    <a16:creationId xmlns:a16="http://schemas.microsoft.com/office/drawing/2014/main" id="{0A8E61E3-6B24-426F-9412-43A473FC5A29}"/>
                  </a:ext>
                </a:extLst>
              </p:cNvPr>
              <p:cNvSpPr/>
              <p:nvPr/>
            </p:nvSpPr>
            <p:spPr bwMode="auto">
              <a:xfrm>
                <a:off x="5509132" y="2512349"/>
                <a:ext cx="2016224" cy="1512168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 typeface="Wingdings" pitchFamily="2" charset="2"/>
                  <a:buChar char="•"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B2BA7-B6E7-498B-BD98-3D7EF6336344}"/>
                  </a:ext>
                </a:extLst>
              </p:cNvPr>
              <p:cNvSpPr txBox="1"/>
              <p:nvPr/>
            </p:nvSpPr>
            <p:spPr>
              <a:xfrm>
                <a:off x="7046945" y="3037600"/>
                <a:ext cx="1407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mic Sans MS" pitchFamily="66" charset="0"/>
                  </a:rPr>
                  <a:t>WRONG</a:t>
                </a:r>
              </a:p>
            </p:txBody>
          </p:sp>
        </p:grp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0582F4F-E401-4EF3-8266-59457344AD54}"/>
              </a:ext>
            </a:extLst>
          </p:cNvPr>
          <p:cNvSpPr/>
          <p:nvPr/>
        </p:nvSpPr>
        <p:spPr bwMode="auto">
          <a:xfrm>
            <a:off x="7657525" y="2492896"/>
            <a:ext cx="3071434" cy="1719072"/>
          </a:xfrm>
          <a:prstGeom prst="wedgeRoundRectCallout">
            <a:avLst>
              <a:gd name="adj1" fmla="val -69208"/>
              <a:gd name="adj2" fmla="val 42843"/>
              <a:gd name="adj3" fmla="val 16667"/>
            </a:avLst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IN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Array type is not </a:t>
            </a:r>
            <a:r>
              <a:rPr kumimoji="0" lang="en-IN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assignable.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C Pointers needed (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wil</a:t>
            </a:r>
            <a:r>
              <a:rPr lang="en-IN" sz="2000" kern="0" dirty="0">
                <a:solidFill>
                  <a:prstClr val="black"/>
                </a:solidFill>
                <a:latin typeface="Verdana" pitchFamily="34" charset="0"/>
              </a:rPr>
              <a:t>l see this later)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219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11428</TotalTime>
  <Words>1556</Words>
  <Application>Microsoft Office PowerPoint</Application>
  <PresentationFormat>Widescreen</PresentationFormat>
  <Paragraphs>215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Nexa Book</vt:lpstr>
      <vt:lpstr>Verdana</vt:lpstr>
      <vt:lpstr>Wingdings</vt:lpstr>
      <vt:lpstr>Office Theme</vt:lpstr>
      <vt:lpstr>Metropolitan</vt:lpstr>
      <vt:lpstr>1_Metropolitan</vt:lpstr>
      <vt:lpstr>ESC101: Fundamentals of Computing</vt:lpstr>
      <vt:lpstr>Announcements</vt:lpstr>
      <vt:lpstr>Strings</vt:lpstr>
      <vt:lpstr>Null character ‘\0’ ends the string</vt:lpstr>
      <vt:lpstr>Operations on Strings</vt:lpstr>
      <vt:lpstr>Some common operations on strings</vt:lpstr>
      <vt:lpstr>Computing the length of a string</vt:lpstr>
      <vt:lpstr>Read a string and also compute its length</vt:lpstr>
      <vt:lpstr>Copying a string</vt:lpstr>
      <vt:lpstr>Copying a string element-by-element</vt:lpstr>
      <vt:lpstr>string.h</vt:lpstr>
      <vt:lpstr>string.h</vt:lpstr>
      <vt:lpstr>string.h</vt:lpstr>
      <vt:lpstr>string.h</vt:lpstr>
      <vt:lpstr>string.h</vt:lpstr>
      <vt:lpstr>Another useful string function</vt:lpstr>
      <vt:lpstr>EOF (end of file)</vt:lpstr>
      <vt:lpstr>Strings: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759</cp:revision>
  <dcterms:created xsi:type="dcterms:W3CDTF">2018-07-30T05:08:11Z</dcterms:created>
  <dcterms:modified xsi:type="dcterms:W3CDTF">2019-09-07T08:05:51Z</dcterms:modified>
</cp:coreProperties>
</file>