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92" r:id="rId2"/>
  </p:sldMasterIdLst>
  <p:notesMasterIdLst>
    <p:notesMasterId r:id="rId26"/>
  </p:notesMasterIdLst>
  <p:sldIdLst>
    <p:sldId id="268" r:id="rId3"/>
    <p:sldId id="257" r:id="rId4"/>
    <p:sldId id="451" r:id="rId5"/>
    <p:sldId id="259" r:id="rId6"/>
    <p:sldId id="262" r:id="rId7"/>
    <p:sldId id="436" r:id="rId8"/>
    <p:sldId id="438" r:id="rId9"/>
    <p:sldId id="439" r:id="rId10"/>
    <p:sldId id="437" r:id="rId11"/>
    <p:sldId id="269" r:id="rId12"/>
    <p:sldId id="270" r:id="rId13"/>
    <p:sldId id="263" r:id="rId14"/>
    <p:sldId id="264" r:id="rId15"/>
    <p:sldId id="265" r:id="rId16"/>
    <p:sldId id="440" r:id="rId17"/>
    <p:sldId id="441" r:id="rId18"/>
    <p:sldId id="442" r:id="rId19"/>
    <p:sldId id="443" r:id="rId20"/>
    <p:sldId id="450" r:id="rId21"/>
    <p:sldId id="444" r:id="rId22"/>
    <p:sldId id="445" r:id="rId23"/>
    <p:sldId id="446" r:id="rId24"/>
    <p:sldId id="44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722" autoAdjust="0"/>
  </p:normalViewPr>
  <p:slideViewPr>
    <p:cSldViewPr snapToGrid="0">
      <p:cViewPr varScale="1">
        <p:scale>
          <a:sx n="83" d="100"/>
          <a:sy n="83" d="100"/>
        </p:scale>
        <p:origin x="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9/8/2019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6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08/09/2019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08/09/2019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08/09/2019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83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36451" y="1907281"/>
            <a:ext cx="11950534" cy="23464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Number Systems, Bits and Bytes (Revisited)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and Intro to </a:t>
            </a:r>
            <a:r>
              <a:rPr lang="en-IN" sz="6000" dirty="0">
                <a:solidFill>
                  <a:schemeClr val="bg1"/>
                </a:solidFill>
                <a:latin typeface="Garamond" panose="02020404030301010803" pitchFamily="18" charset="0"/>
              </a:rPr>
              <a:t>Multi-dimensional Arrays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word about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r>
              <a:rPr lang="en-IN" dirty="0"/>
              <a:t>13895 can represent</a:t>
            </a:r>
          </a:p>
          <a:p>
            <a:pPr lvl="1"/>
            <a:r>
              <a:rPr lang="en-IN" dirty="0"/>
              <a:t>Valid hexadecimal number – will have decimal system value 80021</a:t>
            </a:r>
          </a:p>
          <a:p>
            <a:pPr lvl="1"/>
            <a:r>
              <a:rPr lang="en-IN" dirty="0"/>
              <a:t>Valid decimal number – will have decimal system value 13895</a:t>
            </a:r>
          </a:p>
          <a:p>
            <a:pPr lvl="1"/>
            <a:r>
              <a:rPr lang="en-IN" dirty="0"/>
              <a:t>Not a valid octal number (octal numbers cannot have digit 8)</a:t>
            </a:r>
          </a:p>
          <a:p>
            <a:pPr lvl="1"/>
            <a:r>
              <a:rPr lang="en-IN" dirty="0"/>
              <a:t>Not a valid binary number (binary numbers cannot have digit 3,8,9,5)</a:t>
            </a:r>
          </a:p>
          <a:p>
            <a:r>
              <a:rPr lang="en-IN" dirty="0"/>
              <a:t>1011 is valid in binary, octal, decimal and hex systems</a:t>
            </a:r>
          </a:p>
          <a:p>
            <a:r>
              <a:rPr lang="en-IN" dirty="0"/>
              <a:t>1653 is valid in octal, decimal and hex systems</a:t>
            </a:r>
          </a:p>
          <a:p>
            <a:r>
              <a:rPr lang="en-IN" dirty="0"/>
              <a:t>Number systems have </a:t>
            </a:r>
            <a:r>
              <a:rPr lang="en-IN" dirty="0">
                <a:solidFill>
                  <a:srgbClr val="0000FF"/>
                </a:solidFill>
              </a:rPr>
              <a:t>digits till one less than their </a:t>
            </a:r>
            <a:r>
              <a:rPr lang="en-IN" b="1" dirty="0">
                <a:solidFill>
                  <a:srgbClr val="FF0000"/>
                </a:solidFill>
              </a:rPr>
              <a:t>base</a:t>
            </a:r>
          </a:p>
          <a:p>
            <a:pPr lvl="1"/>
            <a:r>
              <a:rPr lang="en-IN" dirty="0"/>
              <a:t>Binary: </a:t>
            </a:r>
            <a:r>
              <a:rPr lang="en-IN" dirty="0">
                <a:solidFill>
                  <a:srgbClr val="FF0000"/>
                </a:solidFill>
              </a:rPr>
              <a:t>base 2</a:t>
            </a:r>
            <a:r>
              <a:rPr lang="en-IN" dirty="0"/>
              <a:t>, doesn’t have a digit with value 2. Value 2 represented as 10</a:t>
            </a:r>
          </a:p>
          <a:p>
            <a:pPr lvl="1"/>
            <a:r>
              <a:rPr lang="en-IN" dirty="0"/>
              <a:t>Octal: </a:t>
            </a:r>
            <a:r>
              <a:rPr lang="en-IN" dirty="0">
                <a:solidFill>
                  <a:srgbClr val="FF0000"/>
                </a:solidFill>
              </a:rPr>
              <a:t>base 8</a:t>
            </a:r>
            <a:r>
              <a:rPr lang="en-IN" dirty="0"/>
              <a:t>, doesn’t have a digit with value 8. Value 8 represented as 10</a:t>
            </a:r>
          </a:p>
          <a:p>
            <a:pPr lvl="1"/>
            <a:r>
              <a:rPr lang="en-IN" dirty="0"/>
              <a:t>Decimal: </a:t>
            </a:r>
            <a:r>
              <a:rPr lang="en-IN" dirty="0">
                <a:solidFill>
                  <a:srgbClr val="FF0000"/>
                </a:solidFill>
              </a:rPr>
              <a:t>base 10</a:t>
            </a:r>
            <a:r>
              <a:rPr lang="en-IN" dirty="0"/>
              <a:t>, doesn’t have a digit with value 10</a:t>
            </a:r>
          </a:p>
          <a:p>
            <a:pPr lvl="1"/>
            <a:r>
              <a:rPr lang="en-IN" dirty="0"/>
              <a:t>Hex: </a:t>
            </a:r>
            <a:r>
              <a:rPr lang="en-IN" dirty="0">
                <a:solidFill>
                  <a:srgbClr val="FF0000"/>
                </a:solidFill>
              </a:rPr>
              <a:t>base 16</a:t>
            </a:r>
            <a:r>
              <a:rPr lang="en-IN" dirty="0"/>
              <a:t>, doesn’t have a digit with value 16. Value 16 represented as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31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Limits in various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Just as we have decimal digits 0,1,…,9, the other number systems also have digits</a:t>
            </a:r>
          </a:p>
          <a:p>
            <a:r>
              <a:rPr lang="en-IN" dirty="0"/>
              <a:t>Octal number system has 8 </a:t>
            </a:r>
            <a:r>
              <a:rPr lang="en-IN" i="1" dirty="0"/>
              <a:t>octal digits</a:t>
            </a:r>
            <a:r>
              <a:rPr lang="en-IN" dirty="0"/>
              <a:t> 0,1,…,7</a:t>
            </a:r>
          </a:p>
          <a:p>
            <a:r>
              <a:rPr lang="en-IN" dirty="0" err="1"/>
              <a:t>Hexademical</a:t>
            </a:r>
            <a:r>
              <a:rPr lang="en-IN" dirty="0"/>
              <a:t> system has 16 </a:t>
            </a:r>
            <a:r>
              <a:rPr lang="en-IN" i="1" dirty="0"/>
              <a:t>hex digits</a:t>
            </a:r>
            <a:r>
              <a:rPr lang="en-IN" dirty="0"/>
              <a:t> 0,1,…,9,A,B,…F</a:t>
            </a:r>
          </a:p>
          <a:p>
            <a:r>
              <a:rPr lang="en-IN" dirty="0"/>
              <a:t>Binary system has two </a:t>
            </a:r>
            <a:r>
              <a:rPr lang="en-IN" i="1" dirty="0"/>
              <a:t>binary digits </a:t>
            </a:r>
            <a:r>
              <a:rPr lang="en-IN" dirty="0"/>
              <a:t>0 and 1</a:t>
            </a:r>
          </a:p>
          <a:p>
            <a:r>
              <a:rPr lang="en-IN" dirty="0"/>
              <a:t>Suppose we allow only k digits</a:t>
            </a:r>
          </a:p>
          <a:p>
            <a:pPr lvl="1"/>
            <a:r>
              <a:rPr lang="en-IN" dirty="0"/>
              <a:t>Largest decimal number in binary will be     1111 … 1111  with value 2</a:t>
            </a:r>
            <a:r>
              <a:rPr lang="en-IN" baseline="30000" dirty="0"/>
              <a:t>k </a:t>
            </a:r>
            <a:r>
              <a:rPr lang="en-IN" dirty="0"/>
              <a:t>– 1</a:t>
            </a:r>
          </a:p>
          <a:p>
            <a:pPr lvl="1"/>
            <a:r>
              <a:rPr lang="en-IN" dirty="0"/>
              <a:t>Largest decimal number in octal  will be      7777 … 7777  with value 8</a:t>
            </a:r>
            <a:r>
              <a:rPr lang="en-IN" baseline="30000" dirty="0"/>
              <a:t>k </a:t>
            </a:r>
            <a:r>
              <a:rPr lang="en-IN" dirty="0"/>
              <a:t>– 1</a:t>
            </a:r>
          </a:p>
          <a:p>
            <a:pPr lvl="1"/>
            <a:r>
              <a:rPr lang="en-IN" dirty="0"/>
              <a:t>Largest number in decimal system will be    9999 … 9999  with value 10</a:t>
            </a:r>
            <a:r>
              <a:rPr lang="en-IN" baseline="30000" dirty="0"/>
              <a:t>k </a:t>
            </a:r>
            <a:r>
              <a:rPr lang="en-IN" dirty="0"/>
              <a:t>– 1</a:t>
            </a:r>
          </a:p>
          <a:p>
            <a:pPr lvl="1"/>
            <a:r>
              <a:rPr lang="en-IN" dirty="0"/>
              <a:t>Largest decimal number in hex will be          FFFF … FFFF   with value 16</a:t>
            </a:r>
            <a:r>
              <a:rPr lang="en-IN" baseline="30000" dirty="0"/>
              <a:t>k </a:t>
            </a:r>
            <a:r>
              <a:rPr lang="en-IN" dirty="0"/>
              <a:t>–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ight Brace 4"/>
          <p:cNvSpPr/>
          <p:nvPr/>
        </p:nvSpPr>
        <p:spPr>
          <a:xfrm rot="16200000" flipV="1">
            <a:off x="7783685" y="3289368"/>
            <a:ext cx="328553" cy="1939886"/>
          </a:xfrm>
          <a:prstGeom prst="rightBrace">
            <a:avLst>
              <a:gd name="adj1" fmla="val 5520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5179" y="3571813"/>
            <a:ext cx="20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728BE58-4BB6-402D-B6D3-01F0560173CB}"/>
              </a:ext>
            </a:extLst>
          </p:cNvPr>
          <p:cNvSpPr/>
          <p:nvPr/>
        </p:nvSpPr>
        <p:spPr>
          <a:xfrm>
            <a:off x="7080801" y="2131245"/>
            <a:ext cx="4487276" cy="1482614"/>
          </a:xfrm>
          <a:prstGeom prst="wedgeRectCallout">
            <a:avLst>
              <a:gd name="adj1" fmla="val 31770"/>
              <a:gd name="adj2" fmla="val 858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1111 … 1111 </a:t>
            </a:r>
          </a:p>
          <a:p>
            <a:r>
              <a:rPr lang="en-IN" b="1" dirty="0">
                <a:solidFill>
                  <a:schemeClr val="tx1"/>
                </a:solidFill>
              </a:rPr>
              <a:t>= 1 x 2</a:t>
            </a:r>
            <a:r>
              <a:rPr lang="en-IN" b="1" baseline="30000" dirty="0">
                <a:solidFill>
                  <a:schemeClr val="tx1"/>
                </a:solidFill>
              </a:rPr>
              <a:t>0</a:t>
            </a:r>
            <a:r>
              <a:rPr lang="en-IN" b="1" dirty="0">
                <a:solidFill>
                  <a:schemeClr val="tx1"/>
                </a:solidFill>
              </a:rPr>
              <a:t> + 1 x 2</a:t>
            </a:r>
            <a:r>
              <a:rPr lang="en-IN" b="1" baseline="30000" dirty="0">
                <a:solidFill>
                  <a:schemeClr val="tx1"/>
                </a:solidFill>
              </a:rPr>
              <a:t>1</a:t>
            </a:r>
            <a:r>
              <a:rPr lang="en-IN" b="1" dirty="0">
                <a:solidFill>
                  <a:schemeClr val="tx1"/>
                </a:solidFill>
              </a:rPr>
              <a:t> + 1 x 2</a:t>
            </a:r>
            <a:r>
              <a:rPr lang="en-IN" b="1" baseline="30000" dirty="0">
                <a:solidFill>
                  <a:schemeClr val="tx1"/>
                </a:solidFill>
              </a:rPr>
              <a:t>2</a:t>
            </a:r>
            <a:r>
              <a:rPr lang="en-IN" b="1" dirty="0">
                <a:solidFill>
                  <a:schemeClr val="tx1"/>
                </a:solidFill>
              </a:rPr>
              <a:t> + … + 1 x 2</a:t>
            </a:r>
            <a:r>
              <a:rPr lang="en-IN" b="1" baseline="30000" dirty="0">
                <a:solidFill>
                  <a:schemeClr val="tx1"/>
                </a:solidFill>
              </a:rPr>
              <a:t>k-1</a:t>
            </a:r>
          </a:p>
          <a:p>
            <a:r>
              <a:rPr lang="en-IN" b="1" dirty="0">
                <a:solidFill>
                  <a:schemeClr val="tx1"/>
                </a:solidFill>
              </a:rPr>
              <a:t>= 1+ 2+ 4 + … + 2</a:t>
            </a:r>
            <a:r>
              <a:rPr lang="en-IN" b="1" baseline="30000" dirty="0">
                <a:solidFill>
                  <a:schemeClr val="tx1"/>
                </a:solidFill>
              </a:rPr>
              <a:t>k-1  </a:t>
            </a:r>
            <a:r>
              <a:rPr lang="en-IN" b="1" dirty="0">
                <a:solidFill>
                  <a:schemeClr val="tx1"/>
                </a:solidFill>
              </a:rPr>
              <a:t>(k term geometric series)</a:t>
            </a:r>
            <a:r>
              <a:rPr lang="en-IN" b="1" baseline="30000" dirty="0">
                <a:solidFill>
                  <a:schemeClr val="tx1"/>
                </a:solidFill>
              </a:rPr>
              <a:t> 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= 1 x (2</a:t>
            </a:r>
            <a:r>
              <a:rPr lang="en-IN" b="1" baseline="30000" dirty="0">
                <a:solidFill>
                  <a:schemeClr val="tx1"/>
                </a:solidFill>
              </a:rPr>
              <a:t>k</a:t>
            </a:r>
            <a:r>
              <a:rPr lang="en-IN" b="1" dirty="0">
                <a:solidFill>
                  <a:schemeClr val="tx1"/>
                </a:solidFill>
              </a:rPr>
              <a:t> – 1)/(2-1)</a:t>
            </a:r>
          </a:p>
          <a:p>
            <a:r>
              <a:rPr lang="en-IN" b="1" dirty="0">
                <a:solidFill>
                  <a:schemeClr val="tx1"/>
                </a:solidFill>
              </a:rPr>
              <a:t>= 2</a:t>
            </a:r>
            <a:r>
              <a:rPr lang="en-IN" b="1" baseline="30000" dirty="0">
                <a:solidFill>
                  <a:schemeClr val="tx1"/>
                </a:solidFill>
              </a:rPr>
              <a:t>k</a:t>
            </a:r>
            <a:r>
              <a:rPr lang="en-IN" b="1" dirty="0">
                <a:solidFill>
                  <a:schemeClr val="tx1"/>
                </a:solidFill>
              </a:rPr>
              <a:t> – 1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565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Mr C stores your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Mr C loves </a:t>
            </a:r>
            <a:r>
              <a:rPr lang="en-US" dirty="0"/>
              <a:t>binary digits so much he gave them a cute nickname </a:t>
            </a:r>
            <a:r>
              <a:rPr lang="en-US" dirty="0">
                <a:solidFill>
                  <a:srgbClr val="FF0000"/>
                </a:solidFill>
              </a:rPr>
              <a:t>bit</a:t>
            </a:r>
            <a:r>
              <a:rPr lang="en-US" dirty="0"/>
              <a:t> – short for </a:t>
            </a:r>
            <a:r>
              <a:rPr lang="en-US" b="1" dirty="0"/>
              <a:t>b</a:t>
            </a:r>
            <a:r>
              <a:rPr lang="en-US" dirty="0"/>
              <a:t>inary dig</a:t>
            </a:r>
            <a:r>
              <a:rPr lang="en-US" b="1" dirty="0"/>
              <a:t>it</a:t>
            </a:r>
            <a:endParaRPr lang="en-IN" dirty="0"/>
          </a:p>
          <a:p>
            <a:r>
              <a:rPr lang="en-IN" dirty="0"/>
              <a:t>A set of 8 bits has an even cuter nickname </a:t>
            </a:r>
            <a:r>
              <a:rPr lang="en-IN" i="1" dirty="0">
                <a:solidFill>
                  <a:srgbClr val="FF0000"/>
                </a:solidFill>
              </a:rPr>
              <a:t>byte</a:t>
            </a:r>
          </a:p>
          <a:p>
            <a:r>
              <a:rPr lang="en-IN" dirty="0"/>
              <a:t>All variables, int, long, char, float, double, arrays are stored in binary format using one or more bytes</a:t>
            </a:r>
          </a:p>
          <a:p>
            <a:r>
              <a:rPr lang="en-IN" dirty="0"/>
              <a:t>We have already seen how integers (int, long, char) can be stored in binary format</a:t>
            </a:r>
          </a:p>
          <a:p>
            <a:r>
              <a:rPr lang="en-IN" dirty="0"/>
              <a:t>We have also seen how float/double are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02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sizeof</a:t>
            </a:r>
            <a:r>
              <a:rPr lang="en-IN" dirty="0"/>
              <a:t> various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/>
              <a:t>8 bits     make a byte</a:t>
            </a:r>
          </a:p>
          <a:p>
            <a:r>
              <a:rPr lang="en-IN" dirty="0"/>
              <a:t>char takes 1 byte = 8 bits</a:t>
            </a:r>
          </a:p>
          <a:p>
            <a:pPr lvl="1"/>
            <a:r>
              <a:rPr lang="en-IN" dirty="0"/>
              <a:t>Max value in a char is 127 = 2</a:t>
            </a:r>
            <a:r>
              <a:rPr lang="en-IN" baseline="30000" dirty="0"/>
              <a:t>(8 – 1)</a:t>
            </a:r>
            <a:r>
              <a:rPr lang="en-IN" dirty="0"/>
              <a:t>-1</a:t>
            </a:r>
          </a:p>
          <a:p>
            <a:pPr lvl="1"/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/float takes 4 bytes = 32 bits</a:t>
            </a:r>
          </a:p>
          <a:p>
            <a:pPr lvl="1"/>
            <a:r>
              <a:rPr lang="en-IN" dirty="0"/>
              <a:t>Max value in </a:t>
            </a:r>
            <a:r>
              <a:rPr lang="en-IN" dirty="0" err="1"/>
              <a:t>int</a:t>
            </a:r>
            <a:r>
              <a:rPr lang="en-IN" dirty="0"/>
              <a:t> is 2</a:t>
            </a:r>
            <a:r>
              <a:rPr lang="en-IN" baseline="30000" dirty="0"/>
              <a:t>(32 – 1)</a:t>
            </a:r>
            <a:r>
              <a:rPr lang="en-IN" dirty="0"/>
              <a:t>-1 – verify </a:t>
            </a:r>
          </a:p>
          <a:p>
            <a:pPr lvl="1"/>
            <a:r>
              <a:rPr lang="en-IN" dirty="0"/>
              <a:t>Max value of float based on IEEE754</a:t>
            </a:r>
            <a:br>
              <a:rPr lang="en-IN" dirty="0"/>
            </a:br>
            <a:endParaRPr lang="en-IN" dirty="0"/>
          </a:p>
          <a:p>
            <a:r>
              <a:rPr lang="en-IN" dirty="0"/>
              <a:t>long/double takes 8 bytes = 64 bits</a:t>
            </a:r>
          </a:p>
          <a:p>
            <a:pPr lvl="1"/>
            <a:r>
              <a:rPr lang="en-IN" dirty="0"/>
              <a:t>Max value in long is 2</a:t>
            </a:r>
            <a:r>
              <a:rPr lang="en-IN" baseline="30000" dirty="0"/>
              <a:t>(64 – 1)</a:t>
            </a:r>
            <a:r>
              <a:rPr lang="en-IN" dirty="0"/>
              <a:t>-1 – verify </a:t>
            </a:r>
          </a:p>
          <a:p>
            <a:pPr lvl="1"/>
            <a:r>
              <a:rPr lang="en-IN" dirty="0"/>
              <a:t>Max value of double discussed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74974" y="1260508"/>
            <a:ext cx="2049310" cy="235789"/>
            <a:chOff x="1742930" y="1628257"/>
            <a:chExt cx="4265046" cy="490726"/>
          </a:xfrm>
        </p:grpSpPr>
        <p:sp>
          <p:nvSpPr>
            <p:cNvPr id="5" name="Rectangle 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26974" y="1260508"/>
            <a:ext cx="256164" cy="2357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37931" y="119431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2106" y="131220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581528" y="1655978"/>
            <a:ext cx="2049312" cy="235789"/>
            <a:chOff x="1209797" y="1628257"/>
            <a:chExt cx="4265050" cy="490726"/>
          </a:xfrm>
        </p:grpSpPr>
        <p:sp>
          <p:nvSpPr>
            <p:cNvPr id="16" name="Rectangle 1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4171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09797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860202" y="3057917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74377" y="3175812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581531" y="3172761"/>
            <a:ext cx="2049309" cy="235789"/>
            <a:chOff x="1742930" y="1628257"/>
            <a:chExt cx="4265044" cy="490726"/>
          </a:xfrm>
        </p:grpSpPr>
        <p:sp>
          <p:nvSpPr>
            <p:cNvPr id="25" name="Rectangle 2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581531" y="3405995"/>
            <a:ext cx="2049305" cy="235789"/>
            <a:chOff x="1742930" y="1628257"/>
            <a:chExt cx="4265036" cy="490726"/>
          </a:xfrm>
        </p:grpSpPr>
        <p:sp>
          <p:nvSpPr>
            <p:cNvPr id="32" name="Rectangle 3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581531" y="3634928"/>
            <a:ext cx="2049309" cy="235789"/>
            <a:chOff x="1742930" y="1628257"/>
            <a:chExt cx="4265044" cy="490726"/>
          </a:xfrm>
        </p:grpSpPr>
        <p:sp>
          <p:nvSpPr>
            <p:cNvPr id="46" name="Rectangle 4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94171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581531" y="3868162"/>
            <a:ext cx="2049305" cy="235789"/>
            <a:chOff x="1742930" y="1628257"/>
            <a:chExt cx="4265036" cy="490726"/>
          </a:xfrm>
        </p:grpSpPr>
        <p:sp>
          <p:nvSpPr>
            <p:cNvPr id="53" name="Rectangle 5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95478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7860202" y="5282083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74377" y="539997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603800" y="4934832"/>
            <a:ext cx="2049310" cy="235789"/>
            <a:chOff x="1742930" y="1628257"/>
            <a:chExt cx="4265046" cy="490726"/>
          </a:xfrm>
        </p:grpSpPr>
        <p:sp>
          <p:nvSpPr>
            <p:cNvPr id="63" name="Rectangle 6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603800" y="5168066"/>
            <a:ext cx="2049310" cy="235789"/>
            <a:chOff x="1742930" y="1628257"/>
            <a:chExt cx="4265046" cy="490726"/>
          </a:xfrm>
        </p:grpSpPr>
        <p:sp>
          <p:nvSpPr>
            <p:cNvPr id="70" name="Rectangle 69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603800" y="5396999"/>
            <a:ext cx="2049310" cy="235789"/>
            <a:chOff x="1742930" y="1628257"/>
            <a:chExt cx="4265046" cy="490726"/>
          </a:xfrm>
        </p:grpSpPr>
        <p:sp>
          <p:nvSpPr>
            <p:cNvPr id="77" name="Rectangle 76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603800" y="5630233"/>
            <a:ext cx="2049308" cy="235789"/>
            <a:chOff x="1742930" y="1628257"/>
            <a:chExt cx="4265039" cy="490726"/>
          </a:xfrm>
        </p:grpSpPr>
        <p:sp>
          <p:nvSpPr>
            <p:cNvPr id="84" name="Rectangle 83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474838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603800" y="5857714"/>
            <a:ext cx="2049308" cy="235789"/>
            <a:chOff x="1742930" y="1628257"/>
            <a:chExt cx="4265042" cy="490726"/>
          </a:xfrm>
        </p:grpSpPr>
        <p:sp>
          <p:nvSpPr>
            <p:cNvPr id="92" name="Rectangle 9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94170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603800" y="6090948"/>
            <a:ext cx="2049308" cy="235789"/>
            <a:chOff x="1742930" y="1628257"/>
            <a:chExt cx="4265042" cy="490726"/>
          </a:xfrm>
        </p:grpSpPr>
        <p:sp>
          <p:nvSpPr>
            <p:cNvPr id="99" name="Rectangle 98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603800" y="6319881"/>
            <a:ext cx="2049308" cy="235789"/>
            <a:chOff x="1742930" y="1628257"/>
            <a:chExt cx="4265041" cy="490726"/>
          </a:xfrm>
        </p:grpSpPr>
        <p:sp>
          <p:nvSpPr>
            <p:cNvPr id="106" name="Rectangle 10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7484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603800" y="6553115"/>
            <a:ext cx="2049308" cy="235789"/>
            <a:chOff x="1742930" y="1628257"/>
            <a:chExt cx="4265042" cy="490726"/>
          </a:xfrm>
        </p:grpSpPr>
        <p:sp>
          <p:nvSpPr>
            <p:cNvPr id="113" name="Rectangle 11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130389" y="248682"/>
            <a:ext cx="1858617" cy="904461"/>
            <a:chOff x="3286682" y="2292350"/>
            <a:chExt cx="1858617" cy="904461"/>
          </a:xfrm>
        </p:grpSpPr>
        <p:sp>
          <p:nvSpPr>
            <p:cNvPr id="191" name="Rounded Rectangle 19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94" name="Rectangular Callout 193"/>
          <p:cNvSpPr/>
          <p:nvPr/>
        </p:nvSpPr>
        <p:spPr>
          <a:xfrm>
            <a:off x="2939845" y="665429"/>
            <a:ext cx="6566165" cy="2278021"/>
          </a:xfrm>
          <a:prstGeom prst="wedgeRectCallout">
            <a:avLst>
              <a:gd name="adj1" fmla="val 65561"/>
              <a:gd name="adj2" fmla="val -303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has to do with the way I store negative numbers. Recall that one bit gets used up in storing the sign of the number so only k-1 bits left to store the magnitude of the number. But with unsigned, all k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bits will be used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1655"/>
            <a:ext cx="1946345" cy="1946345"/>
          </a:xfrm>
          <a:prstGeom prst="rect">
            <a:avLst/>
          </a:prstGeom>
        </p:spPr>
      </p:pic>
      <p:sp>
        <p:nvSpPr>
          <p:cNvPr id="196" name="Rectangular Callout 195"/>
          <p:cNvSpPr/>
          <p:nvPr/>
        </p:nvSpPr>
        <p:spPr>
          <a:xfrm>
            <a:off x="1805646" y="4464754"/>
            <a:ext cx="5350528" cy="1175943"/>
          </a:xfrm>
          <a:prstGeom prst="wedgeRectCallout">
            <a:avLst>
              <a:gd name="adj1" fmla="val -61745"/>
              <a:gd name="adj2" fmla="val 769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 is max value for all these variables always 2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 – 1)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-1 and not 2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-1 when there are k bits getting used?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5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/>
      <p:bldP spid="22" grpId="0" animBg="1"/>
      <p:bldP spid="23" grpId="0"/>
      <p:bldP spid="60" grpId="0" animBg="1"/>
      <p:bldP spid="61" grpId="0"/>
      <p:bldP spid="194" grpId="0" animBg="1"/>
      <p:bldP spid="1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Mr C stores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He has a very long chain of bytes</a:t>
            </a:r>
          </a:p>
          <a:p>
            <a:r>
              <a:rPr lang="en-IN" dirty="0"/>
              <a:t>Each byte has an "address“</a:t>
            </a:r>
          </a:p>
          <a:p>
            <a:r>
              <a:rPr lang="en-IN" dirty="0"/>
              <a:t>All addresses can be stored within </a:t>
            </a:r>
            <a:r>
              <a:rPr lang="en-IN" dirty="0">
                <a:solidFill>
                  <a:srgbClr val="FF0000"/>
                </a:solidFill>
              </a:rPr>
              <a:t>8 bytes</a:t>
            </a:r>
          </a:p>
          <a:p>
            <a:r>
              <a:rPr lang="en-IN" dirty="0"/>
              <a:t>Some addresses are reserved for Mr C</a:t>
            </a:r>
          </a:p>
          <a:p>
            <a:r>
              <a:rPr lang="en-IN" dirty="0"/>
              <a:t>Others can be used by you for variables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c is stored at address 000004, a at 000005</a:t>
            </a:r>
            <a:br>
              <a:rPr lang="en-IN" dirty="0"/>
            </a:br>
            <a:r>
              <a:rPr lang="en-IN" dirty="0"/>
              <a:t>and d at address 000009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8561068" y="164303"/>
            <a:ext cx="1409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47313" y="206328"/>
            <a:ext cx="2069343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18453" y="3790452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c;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8453" y="438474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18453" y="501106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double d;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947313" y="1169425"/>
            <a:ext cx="2069343" cy="2566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9957615" y="1430745"/>
            <a:ext cx="2059041" cy="9625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9947313" y="2412618"/>
            <a:ext cx="2069343" cy="19143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3" name="Rectangle 12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C93E691-407F-4B99-89DB-975E4F60D52F}"/>
              </a:ext>
            </a:extLst>
          </p:cNvPr>
          <p:cNvGrpSpPr/>
          <p:nvPr/>
        </p:nvGrpSpPr>
        <p:grpSpPr>
          <a:xfrm>
            <a:off x="7087496" y="4366177"/>
            <a:ext cx="1858617" cy="904461"/>
            <a:chOff x="3286682" y="2292350"/>
            <a:chExt cx="1858617" cy="904461"/>
          </a:xfrm>
        </p:grpSpPr>
        <p:sp>
          <p:nvSpPr>
            <p:cNvPr id="229" name="Rounded Rectangle 190">
              <a:extLst>
                <a:ext uri="{FF2B5EF4-FFF2-40B4-BE49-F238E27FC236}">
                  <a16:creationId xmlns:a16="http://schemas.microsoft.com/office/drawing/2014/main" id="{CF178188-FC18-4A80-9FC9-32799FF970F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81A9039-A07A-40FC-B781-0ACDD4EED155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71E8DF9-27DF-490D-9BDF-A5B119D9D2A8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50" name="Rectangular Callout 193">
            <a:extLst>
              <a:ext uri="{FF2B5EF4-FFF2-40B4-BE49-F238E27FC236}">
                <a16:creationId xmlns:a16="http://schemas.microsoft.com/office/drawing/2014/main" id="{7478F309-84F1-4019-864D-FCEEB2D49231}"/>
              </a:ext>
            </a:extLst>
          </p:cNvPr>
          <p:cNvSpPr/>
          <p:nvPr/>
        </p:nvSpPr>
        <p:spPr>
          <a:xfrm>
            <a:off x="2528047" y="4098590"/>
            <a:ext cx="4052272" cy="1408624"/>
          </a:xfrm>
          <a:prstGeom prst="wedgeRectCallout">
            <a:avLst>
              <a:gd name="adj1" fmla="val 63470"/>
              <a:gd name="adj2" fmla="val 1423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Keep in mind the picture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the right. Will be very useful for understanding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(post-mid </a:t>
            </a:r>
            <a:r>
              <a:rPr lang="en-IN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1" name="Rectangular Callout 193">
            <a:extLst>
              <a:ext uri="{FF2B5EF4-FFF2-40B4-BE49-F238E27FC236}">
                <a16:creationId xmlns:a16="http://schemas.microsoft.com/office/drawing/2014/main" id="{FB189DD8-AE0B-482B-85EB-5D11A3AA686F}"/>
              </a:ext>
            </a:extLst>
          </p:cNvPr>
          <p:cNvSpPr/>
          <p:nvPr/>
        </p:nvSpPr>
        <p:spPr>
          <a:xfrm>
            <a:off x="4967784" y="976828"/>
            <a:ext cx="4052272" cy="870842"/>
          </a:xfrm>
          <a:prstGeom prst="wedgeRectCallout">
            <a:avLst>
              <a:gd name="adj1" fmla="val 20236"/>
              <a:gd name="adj2" fmla="val 10290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1 addresses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(each of single byte): memory size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1" grpId="0"/>
      <p:bldP spid="252" grpId="0" animBg="1"/>
      <p:bldP spid="253" grpId="0"/>
      <p:bldP spid="254" grpId="0"/>
      <p:bldP spid="255" grpId="0"/>
      <p:bldP spid="256" grpId="0" animBg="1"/>
      <p:bldP spid="257" grpId="0" animBg="1"/>
      <p:bldP spid="258" grpId="0" animBg="1"/>
      <p:bldP spid="250" grpId="0" animBg="1"/>
      <p:bldP spid="3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9ACD-AC1B-41CD-80B7-5D1CF26A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93" y="778588"/>
            <a:ext cx="11600328" cy="530082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5400" dirty="0"/>
              <a:t>Multi-dimensional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DC111-7066-4815-87FD-90CBA4C8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9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Multi-dimensional Array: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2CE49F-22ED-4BCA-B859-52302CD9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11250"/>
            <a:ext cx="11790516" cy="5300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Marks of all ESC101 students in various labs/quizzes/exams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think of it as several 1D arrays (each row or each column above is a 1D array)</a:t>
            </a:r>
          </a:p>
          <a:p>
            <a:r>
              <a:rPr lang="en-US" dirty="0"/>
              <a:t>A 2D array is equivalent to a </a:t>
            </a:r>
            <a:r>
              <a:rPr lang="en-US" dirty="0">
                <a:solidFill>
                  <a:srgbClr val="0000FF"/>
                </a:solidFill>
              </a:rPr>
              <a:t>matrix</a:t>
            </a:r>
            <a:r>
              <a:rPr lang="en-US" dirty="0"/>
              <a:t> (rows and columns)</a:t>
            </a:r>
          </a:p>
          <a:p>
            <a:r>
              <a:rPr lang="en-US" dirty="0"/>
              <a:t>Can also have 3D or higher-dimensional arrays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21E244-F0FB-47F8-B8CC-AA04682B8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24747"/>
              </p:ext>
            </p:extLst>
          </p:nvPr>
        </p:nvGraphicFramePr>
        <p:xfrm>
          <a:off x="1968194" y="1895326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B22F32-A68B-43CF-A2AD-70E0DCACA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61250"/>
              </p:ext>
            </p:extLst>
          </p:nvPr>
        </p:nvGraphicFramePr>
        <p:xfrm>
          <a:off x="7371690" y="1895326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24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34B23C-3441-40F0-9228-DB1583CA9321}"/>
              </a:ext>
            </a:extLst>
          </p:cNvPr>
          <p:cNvCxnSpPr>
            <a:cxnSpLocks/>
          </p:cNvCxnSpPr>
          <p:nvPr/>
        </p:nvCxnSpPr>
        <p:spPr>
          <a:xfrm>
            <a:off x="6145618" y="2078206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92C5C27-BF1E-4B47-A2C5-6464F2C1B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53079"/>
              </p:ext>
            </p:extLst>
          </p:nvPr>
        </p:nvGraphicFramePr>
        <p:xfrm>
          <a:off x="1968194" y="2298351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24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EEAEE9A-299C-45EC-A566-CEE838FC5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12267"/>
              </p:ext>
            </p:extLst>
          </p:nvPr>
        </p:nvGraphicFramePr>
        <p:xfrm>
          <a:off x="7371690" y="2298351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248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297AD6-5287-4A8A-A5D0-425DFF193D3D}"/>
              </a:ext>
            </a:extLst>
          </p:cNvPr>
          <p:cNvCxnSpPr>
            <a:cxnSpLocks/>
          </p:cNvCxnSpPr>
          <p:nvPr/>
        </p:nvCxnSpPr>
        <p:spPr>
          <a:xfrm>
            <a:off x="6145618" y="2481231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2890E6F-1AB6-4716-A6FA-ABFD92B3D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34593"/>
              </p:ext>
            </p:extLst>
          </p:nvPr>
        </p:nvGraphicFramePr>
        <p:xfrm>
          <a:off x="1968194" y="2706068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24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F8A8F97-BCC7-46F5-9137-F9184B91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26336"/>
              </p:ext>
            </p:extLst>
          </p:nvPr>
        </p:nvGraphicFramePr>
        <p:xfrm>
          <a:off x="7371690" y="2706068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248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03A3A-5FFD-48DA-A143-2EE6247E9BD1}"/>
              </a:ext>
            </a:extLst>
          </p:cNvPr>
          <p:cNvCxnSpPr>
            <a:cxnSpLocks/>
          </p:cNvCxnSpPr>
          <p:nvPr/>
        </p:nvCxnSpPr>
        <p:spPr>
          <a:xfrm>
            <a:off x="6145618" y="2888948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5C63983-A6B7-46AF-809E-928B0658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02476"/>
              </p:ext>
            </p:extLst>
          </p:nvPr>
        </p:nvGraphicFramePr>
        <p:xfrm>
          <a:off x="1908453" y="3855975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24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024C719-AEBF-4FA1-BE98-281360DF6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75882"/>
              </p:ext>
            </p:extLst>
          </p:nvPr>
        </p:nvGraphicFramePr>
        <p:xfrm>
          <a:off x="7311949" y="3855975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24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B28C5A-3A5B-408D-8E68-0CBAA29A195C}"/>
              </a:ext>
            </a:extLst>
          </p:cNvPr>
          <p:cNvCxnSpPr>
            <a:cxnSpLocks/>
          </p:cNvCxnSpPr>
          <p:nvPr/>
        </p:nvCxnSpPr>
        <p:spPr>
          <a:xfrm>
            <a:off x="6085877" y="4038855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01586C0-5F29-442B-9D28-29525C87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74470"/>
              </p:ext>
            </p:extLst>
          </p:nvPr>
        </p:nvGraphicFramePr>
        <p:xfrm>
          <a:off x="1908453" y="4263692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24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04A00AF-544E-4206-A851-8088D31DB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43808"/>
              </p:ext>
            </p:extLst>
          </p:nvPr>
        </p:nvGraphicFramePr>
        <p:xfrm>
          <a:off x="7311949" y="4263692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248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3CB2B-BC12-44A0-A9E9-2ACF6E59F7BB}"/>
              </a:ext>
            </a:extLst>
          </p:cNvPr>
          <p:cNvCxnSpPr>
            <a:cxnSpLocks/>
          </p:cNvCxnSpPr>
          <p:nvPr/>
        </p:nvCxnSpPr>
        <p:spPr>
          <a:xfrm>
            <a:off x="6085877" y="4446572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2A3911-1AB6-40C1-953F-696B2DD9EE66}"/>
              </a:ext>
            </a:extLst>
          </p:cNvPr>
          <p:cNvCxnSpPr>
            <a:cxnSpLocks/>
          </p:cNvCxnSpPr>
          <p:nvPr/>
        </p:nvCxnSpPr>
        <p:spPr>
          <a:xfrm>
            <a:off x="6649147" y="3093419"/>
            <a:ext cx="0" cy="76255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B66EB2-1F0D-420A-B159-8F7EB196FFDC}"/>
              </a:ext>
            </a:extLst>
          </p:cNvPr>
          <p:cNvSpPr txBox="1"/>
          <p:nvPr/>
        </p:nvSpPr>
        <p:spPr>
          <a:xfrm>
            <a:off x="742027" y="1929019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13793-78E4-42A4-B4DD-37A5D0D131F1}"/>
              </a:ext>
            </a:extLst>
          </p:cNvPr>
          <p:cNvSpPr txBox="1"/>
          <p:nvPr/>
        </p:nvSpPr>
        <p:spPr>
          <a:xfrm>
            <a:off x="721787" y="2301622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291193-67E7-4021-9A42-2B570483D2AB}"/>
              </a:ext>
            </a:extLst>
          </p:cNvPr>
          <p:cNvSpPr txBox="1"/>
          <p:nvPr/>
        </p:nvSpPr>
        <p:spPr>
          <a:xfrm>
            <a:off x="705840" y="2673985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3FE301-9577-41FE-A076-62D9D6F1F896}"/>
              </a:ext>
            </a:extLst>
          </p:cNvPr>
          <p:cNvSpPr txBox="1"/>
          <p:nvPr/>
        </p:nvSpPr>
        <p:spPr>
          <a:xfrm>
            <a:off x="625007" y="3862818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499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FD147C-51AD-4669-9578-05FED329ACD3}"/>
              </a:ext>
            </a:extLst>
          </p:cNvPr>
          <p:cNvSpPr txBox="1"/>
          <p:nvPr/>
        </p:nvSpPr>
        <p:spPr>
          <a:xfrm>
            <a:off x="625006" y="4263692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500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1F791-3BD9-4DFC-BA82-0DF20760F4DB}"/>
              </a:ext>
            </a:extLst>
          </p:cNvPr>
          <p:cNvSpPr txBox="1"/>
          <p:nvPr/>
        </p:nvSpPr>
        <p:spPr>
          <a:xfrm>
            <a:off x="1940751" y="157253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Lab1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AC0DD6-AD4F-4224-AD9A-C4DA6543EEBF}"/>
              </a:ext>
            </a:extLst>
          </p:cNvPr>
          <p:cNvSpPr txBox="1"/>
          <p:nvPr/>
        </p:nvSpPr>
        <p:spPr>
          <a:xfrm>
            <a:off x="2516203" y="156434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Lab2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C3EAC1-2909-486F-BAA1-4CEA83791F93}"/>
              </a:ext>
            </a:extLst>
          </p:cNvPr>
          <p:cNvSpPr txBox="1"/>
          <p:nvPr/>
        </p:nvSpPr>
        <p:spPr>
          <a:xfrm>
            <a:off x="3106084" y="15539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34DCEC-CD93-4E42-8B94-F611EB3079FF}"/>
              </a:ext>
            </a:extLst>
          </p:cNvPr>
          <p:cNvSpPr txBox="1"/>
          <p:nvPr/>
        </p:nvSpPr>
        <p:spPr>
          <a:xfrm>
            <a:off x="10804973" y="1520132"/>
            <a:ext cx="79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5CE7E0-D3DD-4D7E-851D-CFC398286883}"/>
              </a:ext>
            </a:extLst>
          </p:cNvPr>
          <p:cNvSpPr txBox="1"/>
          <p:nvPr/>
        </p:nvSpPr>
        <p:spPr>
          <a:xfrm>
            <a:off x="10160017" y="1534633"/>
            <a:ext cx="79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724415-4BFC-4995-B4DA-45C5428C5699}"/>
              </a:ext>
            </a:extLst>
          </p:cNvPr>
          <p:cNvCxnSpPr>
            <a:cxnSpLocks/>
          </p:cNvCxnSpPr>
          <p:nvPr/>
        </p:nvCxnSpPr>
        <p:spPr>
          <a:xfrm>
            <a:off x="3998383" y="1757203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6D8370-CF2A-42CB-A65F-355CA1180753}"/>
              </a:ext>
            </a:extLst>
          </p:cNvPr>
          <p:cNvCxnSpPr>
            <a:cxnSpLocks/>
          </p:cNvCxnSpPr>
          <p:nvPr/>
        </p:nvCxnSpPr>
        <p:spPr>
          <a:xfrm>
            <a:off x="8627685" y="1768197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Multi-dimensional Array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Multi-dimensional arrays are also very useful in writing </a:t>
            </a:r>
            <a:r>
              <a:rPr lang="en-IN" dirty="0">
                <a:solidFill>
                  <a:srgbClr val="0000FF"/>
                </a:solidFill>
              </a:rPr>
              <a:t>machine learning </a:t>
            </a:r>
            <a:r>
              <a:rPr lang="en-IN" dirty="0"/>
              <a:t>and data analysis algorithms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dirty="0">
                <a:sym typeface="Wingdings" panose="05000000000000000000" pitchFamily="2" charset="2"/>
              </a:rPr>
              <a:t>In these algorithms, we work with data which given in form or a 2D array or higher (&gt;2) dimensional array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2A4FC5-B9ED-448C-AE73-462F62D4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57" y="3762035"/>
            <a:ext cx="5498017" cy="274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E39DA2-6B97-4743-8D75-FE68C46EBDCF}"/>
              </a:ext>
            </a:extLst>
          </p:cNvPr>
          <p:cNvCxnSpPr>
            <a:cxnSpLocks/>
          </p:cNvCxnSpPr>
          <p:nvPr/>
        </p:nvCxnSpPr>
        <p:spPr>
          <a:xfrm flipH="1">
            <a:off x="8595282" y="4864608"/>
            <a:ext cx="804215" cy="40965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A878B3-0819-48AC-BC54-C040964C906B}"/>
              </a:ext>
            </a:extLst>
          </p:cNvPr>
          <p:cNvSpPr txBox="1"/>
          <p:nvPr/>
        </p:nvSpPr>
        <p:spPr>
          <a:xfrm>
            <a:off x="9429750" y="4402943"/>
            <a:ext cx="2365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Pixel values for</a:t>
            </a:r>
          </a:p>
          <a:p>
            <a:r>
              <a:rPr lang="en-IN" dirty="0"/>
              <a:t>a 3 x 3 grid in </a:t>
            </a:r>
          </a:p>
          <a:p>
            <a:r>
              <a:rPr lang="en-IN" dirty="0"/>
              <a:t>the image (example of </a:t>
            </a:r>
          </a:p>
          <a:p>
            <a:r>
              <a:rPr lang="en-IN" dirty="0"/>
              <a:t>2D array)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F066C0A5-A41C-4FD5-B080-A371F5B47773}"/>
              </a:ext>
            </a:extLst>
          </p:cNvPr>
          <p:cNvSpPr/>
          <p:nvPr/>
        </p:nvSpPr>
        <p:spPr>
          <a:xfrm>
            <a:off x="488240" y="3535688"/>
            <a:ext cx="2274009" cy="695752"/>
          </a:xfrm>
          <a:prstGeom prst="wedgeRectCallout">
            <a:avLst>
              <a:gd name="adj1" fmla="val 44903"/>
              <a:gd name="adj2" fmla="val -1307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Example: Pixel values in a single image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D75D3D4D-D81F-4630-9F7C-3C0536D93339}"/>
              </a:ext>
            </a:extLst>
          </p:cNvPr>
          <p:cNvSpPr/>
          <p:nvPr/>
        </p:nvSpPr>
        <p:spPr>
          <a:xfrm>
            <a:off x="6831238" y="3268408"/>
            <a:ext cx="4332301" cy="695752"/>
          </a:xfrm>
          <a:prstGeom prst="wedgeRectCallout">
            <a:avLst>
              <a:gd name="adj1" fmla="val -51304"/>
              <a:gd name="adj2" fmla="val -8996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Example: Pixel values for several images will be a 3D array (each image is a 2D array)</a:t>
            </a:r>
          </a:p>
        </p:txBody>
      </p:sp>
    </p:spTree>
    <p:extLst>
      <p:ext uri="{BB962C8B-B14F-4D97-AF65-F5344CB8AC3E}">
        <p14:creationId xmlns:p14="http://schemas.microsoft.com/office/powerpoint/2010/main" val="36549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6" grpId="0"/>
      <p:bldP spid="39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Multi-dimensional Array in C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12949B2A-4C83-4219-B1F8-0846591E9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504" y="2153568"/>
            <a:ext cx="8950025" cy="1275432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indent="0" eaLnBrk="1" hangingPunct="1">
              <a:spcBef>
                <a:spcPts val="550"/>
              </a:spcBef>
              <a:buClr>
                <a:srgbClr val="9D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mat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is a 5 X 6 matrix of doubles (or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ints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or floats). It has 5 rows, each row has 6 columns, each entry is of the type double (or int or float in the other two examples). </a:t>
            </a: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graphicFrame>
        <p:nvGraphicFramePr>
          <p:cNvPr id="13" name="Group 5">
            <a:extLst>
              <a:ext uri="{FF2B5EF4-FFF2-40B4-BE49-F238E27FC236}">
                <a16:creationId xmlns:a16="http://schemas.microsoft.com/office/drawing/2014/main" id="{BC2466A3-7679-4046-8661-118A3F92F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05123"/>
              </p:ext>
            </p:extLst>
          </p:nvPr>
        </p:nvGraphicFramePr>
        <p:xfrm>
          <a:off x="2144652" y="3703961"/>
          <a:ext cx="7697788" cy="2762250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 2.1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-0.87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11.4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-3.2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-2.5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1.678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4.5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7.889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3.333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0.667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-4.56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-21.5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-1.0e-9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1.0e-15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-5.78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45.7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26.9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1000.09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Group 1">
            <a:extLst>
              <a:ext uri="{FF2B5EF4-FFF2-40B4-BE49-F238E27FC236}">
                <a16:creationId xmlns:a16="http://schemas.microsoft.com/office/drawing/2014/main" id="{6553E7F5-7577-4B13-A3D4-53B0F3FB92D1}"/>
              </a:ext>
            </a:extLst>
          </p:cNvPr>
          <p:cNvGrpSpPr/>
          <p:nvPr/>
        </p:nvGrpSpPr>
        <p:grpSpPr>
          <a:xfrm>
            <a:off x="399683" y="1175435"/>
            <a:ext cx="10835655" cy="771623"/>
            <a:chOff x="-1195164" y="474210"/>
            <a:chExt cx="10835655" cy="771623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B078EC99-228A-4005-98D2-32C9DA33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95164" y="474210"/>
              <a:ext cx="2181672" cy="771623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Declaration of a 2D array:</a:t>
              </a:r>
            </a:p>
          </p:txBody>
        </p:sp>
        <p:sp>
          <p:nvSpPr>
            <p:cNvPr id="20" name="Text Box 4">
              <a:extLst>
                <a:ext uri="{FF2B5EF4-FFF2-40B4-BE49-F238E27FC236}">
                  <a16:creationId xmlns:a16="http://schemas.microsoft.com/office/drawing/2014/main" id="{68460CA5-9D21-458A-B910-7A6878858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8383" y="600915"/>
              <a:ext cx="2667000" cy="433068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double  mat[5][6];    </a:t>
              </a:r>
            </a:p>
          </p:txBody>
        </p:sp>
        <p:sp>
          <p:nvSpPr>
            <p:cNvPr id="21" name="Text Box 112">
              <a:extLst>
                <a:ext uri="{FF2B5EF4-FFF2-40B4-BE49-F238E27FC236}">
                  <a16:creationId xmlns:a16="http://schemas.microsoft.com/office/drawing/2014/main" id="{25BD743A-A303-4A56-8C76-4FD07E240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1153" y="609728"/>
              <a:ext cx="2133600" cy="433068"/>
            </a:xfrm>
            <a:prstGeom prst="rect">
              <a:avLst/>
            </a:prstGeom>
            <a:solidFill>
              <a:srgbClr val="8FFBCA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int mat[5][6];    </a:t>
              </a:r>
            </a:p>
          </p:txBody>
        </p:sp>
        <p:sp>
          <p:nvSpPr>
            <p:cNvPr id="22" name="Text Box 115">
              <a:extLst>
                <a:ext uri="{FF2B5EF4-FFF2-40B4-BE49-F238E27FC236}">
                  <a16:creationId xmlns:a16="http://schemas.microsoft.com/office/drawing/2014/main" id="{D1436D22-AC20-4010-9382-A176145EE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2091" y="633881"/>
              <a:ext cx="2438400" cy="433068"/>
            </a:xfrm>
            <a:prstGeom prst="rect">
              <a:avLst/>
            </a:prstGeom>
            <a:solidFill>
              <a:srgbClr val="ADF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float mat[5][6];    </a:t>
              </a:r>
            </a:p>
          </p:txBody>
        </p:sp>
      </p:grp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D601D901-3543-42DC-A823-C9CB8B48C3C1}"/>
              </a:ext>
            </a:extLst>
          </p:cNvPr>
          <p:cNvSpPr txBox="1">
            <a:spLocks/>
          </p:cNvSpPr>
          <p:nvPr/>
        </p:nvSpPr>
        <p:spPr>
          <a:xfrm>
            <a:off x="4545746" y="62180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hi-IN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7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Declaration of Multi-dimensional Array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7CA9E-F164-4C73-94C4-EF3888CD21FF}"/>
              </a:ext>
            </a:extLst>
          </p:cNvPr>
          <p:cNvSpPr txBox="1"/>
          <p:nvPr/>
        </p:nvSpPr>
        <p:spPr>
          <a:xfrm>
            <a:off x="3396343" y="1775011"/>
            <a:ext cx="85628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type </a:t>
            </a:r>
            <a:r>
              <a:rPr lang="en-IN" sz="3600" dirty="0" err="1"/>
              <a:t>array_name</a:t>
            </a:r>
            <a:r>
              <a:rPr lang="en-IN" sz="3600" dirty="0"/>
              <a:t>[size1][size2];</a:t>
            </a:r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type </a:t>
            </a:r>
            <a:r>
              <a:rPr lang="en-IN" sz="3600" dirty="0" err="1"/>
              <a:t>array_name</a:t>
            </a:r>
            <a:r>
              <a:rPr lang="en-IN" sz="3600" dirty="0"/>
              <a:t>[size1][size2][size3];</a:t>
            </a:r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type </a:t>
            </a:r>
            <a:r>
              <a:rPr lang="en-IN" sz="3600" dirty="0" err="1"/>
              <a:t>array_name</a:t>
            </a:r>
            <a:r>
              <a:rPr lang="en-IN" sz="3600" dirty="0"/>
              <a:t>[size1][size2][size3]… [</a:t>
            </a:r>
            <a:r>
              <a:rPr lang="en-IN" sz="3600" dirty="0" err="1"/>
              <a:t>sizeN</a:t>
            </a:r>
            <a:r>
              <a:rPr lang="en-IN" sz="3600" dirty="0"/>
              <a:t>]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244144D-8B86-464C-9731-EAA219C9A26F}"/>
              </a:ext>
            </a:extLst>
          </p:cNvPr>
          <p:cNvSpPr/>
          <p:nvPr/>
        </p:nvSpPr>
        <p:spPr>
          <a:xfrm>
            <a:off x="6043796" y="1220247"/>
            <a:ext cx="1732445" cy="358687"/>
          </a:xfrm>
          <a:prstGeom prst="wedgeRectCallout">
            <a:avLst>
              <a:gd name="adj1" fmla="val 5584"/>
              <a:gd name="adj2" fmla="val 12769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number of rows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A42164B-888C-4B6B-A92A-08A4D2BD9539}"/>
              </a:ext>
            </a:extLst>
          </p:cNvPr>
          <p:cNvSpPr/>
          <p:nvPr/>
        </p:nvSpPr>
        <p:spPr>
          <a:xfrm>
            <a:off x="8040364" y="1220246"/>
            <a:ext cx="2064139" cy="358687"/>
          </a:xfrm>
          <a:prstGeom prst="wedgeRectCallout">
            <a:avLst>
              <a:gd name="adj1" fmla="val -31673"/>
              <a:gd name="adj2" fmla="val 14483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number of columns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80862FE-A2AA-4826-A665-45888F1C139F}"/>
              </a:ext>
            </a:extLst>
          </p:cNvPr>
          <p:cNvSpPr/>
          <p:nvPr/>
        </p:nvSpPr>
        <p:spPr>
          <a:xfrm>
            <a:off x="5011726" y="2732720"/>
            <a:ext cx="2064139" cy="358687"/>
          </a:xfrm>
          <a:prstGeom prst="wedgeRectCallout">
            <a:avLst>
              <a:gd name="adj1" fmla="val 38684"/>
              <a:gd name="adj2" fmla="val 1833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1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C7D08F2-9F45-4334-8DA4-6AB49036A497}"/>
              </a:ext>
            </a:extLst>
          </p:cNvPr>
          <p:cNvSpPr/>
          <p:nvPr/>
        </p:nvSpPr>
        <p:spPr>
          <a:xfrm>
            <a:off x="7223447" y="2732720"/>
            <a:ext cx="2064139" cy="358687"/>
          </a:xfrm>
          <a:prstGeom prst="wedgeRectCallout">
            <a:avLst>
              <a:gd name="adj1" fmla="val 2947"/>
              <a:gd name="adj2" fmla="val 17911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2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77D98CC4-0E29-47E5-9AC0-120B1EAFB5E4}"/>
              </a:ext>
            </a:extLst>
          </p:cNvPr>
          <p:cNvSpPr/>
          <p:nvPr/>
        </p:nvSpPr>
        <p:spPr>
          <a:xfrm>
            <a:off x="9435168" y="2732719"/>
            <a:ext cx="2064139" cy="358687"/>
          </a:xfrm>
          <a:prstGeom prst="wedgeRectCallout">
            <a:avLst>
              <a:gd name="adj1" fmla="val -35396"/>
              <a:gd name="adj2" fmla="val 18982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3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C6D681E-12B5-4E07-AD32-BD25EA96C3D5}"/>
              </a:ext>
            </a:extLst>
          </p:cNvPr>
          <p:cNvSpPr/>
          <p:nvPr/>
        </p:nvSpPr>
        <p:spPr>
          <a:xfrm>
            <a:off x="5021015" y="4360455"/>
            <a:ext cx="2064139" cy="358687"/>
          </a:xfrm>
          <a:prstGeom prst="wedgeRectCallout">
            <a:avLst>
              <a:gd name="adj1" fmla="val 38684"/>
              <a:gd name="adj2" fmla="val 1833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1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8B0372A-9AF3-48D2-9579-920EC71B73B6}"/>
              </a:ext>
            </a:extLst>
          </p:cNvPr>
          <p:cNvSpPr/>
          <p:nvPr/>
        </p:nvSpPr>
        <p:spPr>
          <a:xfrm>
            <a:off x="7223446" y="4360454"/>
            <a:ext cx="2064139" cy="358687"/>
          </a:xfrm>
          <a:prstGeom prst="wedgeRectCallout">
            <a:avLst>
              <a:gd name="adj1" fmla="val 2947"/>
              <a:gd name="adj2" fmla="val 17911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2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4C0586BA-FC2A-48FE-A50A-D348B121B1F5}"/>
              </a:ext>
            </a:extLst>
          </p:cNvPr>
          <p:cNvSpPr/>
          <p:nvPr/>
        </p:nvSpPr>
        <p:spPr>
          <a:xfrm>
            <a:off x="9405560" y="4359647"/>
            <a:ext cx="2064139" cy="358687"/>
          </a:xfrm>
          <a:prstGeom prst="wedgeRectCallout">
            <a:avLst>
              <a:gd name="adj1" fmla="val -36141"/>
              <a:gd name="adj2" fmla="val 1684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2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B478A951-3B7B-4907-869A-219A63FBC534}"/>
              </a:ext>
            </a:extLst>
          </p:cNvPr>
          <p:cNvSpPr/>
          <p:nvPr/>
        </p:nvSpPr>
        <p:spPr>
          <a:xfrm>
            <a:off x="8928022" y="5996240"/>
            <a:ext cx="2064139" cy="358687"/>
          </a:xfrm>
          <a:prstGeom prst="wedgeRectCallout">
            <a:avLst>
              <a:gd name="adj1" fmla="val 58787"/>
              <a:gd name="adj2" fmla="val -1358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BFEAE-1427-4D72-9B7B-6308B2C8AB78}"/>
              </a:ext>
            </a:extLst>
          </p:cNvPr>
          <p:cNvSpPr txBox="1"/>
          <p:nvPr/>
        </p:nvSpPr>
        <p:spPr>
          <a:xfrm>
            <a:off x="146568" y="1859536"/>
            <a:ext cx="2544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Two-dim array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FC3DC3-DB1B-42C5-9D63-7A3AF66BBCB5}"/>
              </a:ext>
            </a:extLst>
          </p:cNvPr>
          <p:cNvSpPr txBox="1"/>
          <p:nvPr/>
        </p:nvSpPr>
        <p:spPr>
          <a:xfrm>
            <a:off x="84525" y="3467782"/>
            <a:ext cx="2821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Three-dim array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BAECD5-9CFB-43C6-96BF-577281066718}"/>
              </a:ext>
            </a:extLst>
          </p:cNvPr>
          <p:cNvSpPr txBox="1"/>
          <p:nvPr/>
        </p:nvSpPr>
        <p:spPr>
          <a:xfrm>
            <a:off x="84525" y="4972573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N-dim array</a:t>
            </a:r>
          </a:p>
        </p:txBody>
      </p:sp>
    </p:spTree>
    <p:extLst>
      <p:ext uri="{BB962C8B-B14F-4D97-AF65-F5344CB8AC3E}">
        <p14:creationId xmlns:p14="http://schemas.microsoft.com/office/powerpoint/2010/main" val="19700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5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872051" cy="5300823"/>
          </a:xfrm>
        </p:spPr>
        <p:txBody>
          <a:bodyPr/>
          <a:lstStyle/>
          <a:p>
            <a:r>
              <a:rPr lang="en-IN" dirty="0"/>
              <a:t>Hope the mid-</a:t>
            </a:r>
            <a:r>
              <a:rPr lang="en-IN" dirty="0" err="1"/>
              <a:t>sem</a:t>
            </a:r>
            <a:r>
              <a:rPr lang="en-IN" dirty="0"/>
              <a:t> lab exam went well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Please don’t think too much about it now</a:t>
            </a:r>
          </a:p>
          <a:p>
            <a:r>
              <a:rPr lang="en-US" dirty="0">
                <a:solidFill>
                  <a:schemeClr val="tx1"/>
                </a:solidFill>
              </a:rPr>
              <a:t>Please be patient – grading will take some time (since we will be doing manual grading as well)</a:t>
            </a:r>
          </a:p>
          <a:p>
            <a:r>
              <a:rPr lang="en-US" dirty="0">
                <a:solidFill>
                  <a:schemeClr val="tx1"/>
                </a:solidFill>
              </a:rPr>
              <a:t>Grading of weekly labs so far and minor quiz 4 will be completed this week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Mid-</a:t>
            </a:r>
            <a:r>
              <a:rPr lang="en-IN" dirty="0" err="1">
                <a:solidFill>
                  <a:schemeClr val="tx1"/>
                </a:solidFill>
              </a:rPr>
              <a:t>sem</a:t>
            </a:r>
            <a:r>
              <a:rPr lang="en-IN" dirty="0">
                <a:solidFill>
                  <a:schemeClr val="tx1"/>
                </a:solidFill>
              </a:rPr>
              <a:t> theory exam on Sept 16 (1pm – 3pm), L16-L20</a:t>
            </a:r>
          </a:p>
          <a:p>
            <a:r>
              <a:rPr lang="en-IN" dirty="0">
                <a:solidFill>
                  <a:schemeClr val="tx1"/>
                </a:solidFill>
              </a:rPr>
              <a:t>Will announce seating scheme soon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Accessing Elements of a 2D Array (Printing)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F2FE6114-FC62-4188-B4DF-932ED9E09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526" y="1338309"/>
            <a:ext cx="8820720" cy="14478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member of mat: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mat[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][j]</a:t>
            </a:r>
            <a:r>
              <a:rPr lang="en-US" altLang="en-US" sz="2200" b="1" dirty="0">
                <a:solidFill>
                  <a:prstClr val="black"/>
                </a:solidFill>
                <a:latin typeface="Comic Sans MS" pitchFamily="64" charset="0"/>
              </a:rPr>
              <a:t> (mathematics: mat(</a:t>
            </a:r>
            <a:r>
              <a:rPr lang="en-US" altLang="en-US" sz="2200" b="1" dirty="0" err="1">
                <a:solidFill>
                  <a:prstClr val="black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prstClr val="black"/>
                </a:solidFill>
                <a:latin typeface="Comic Sans MS" pitchFamily="64" charset="0"/>
              </a:rPr>
              <a:t>)).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row and column index start at 0 (not 1).</a:t>
            </a:r>
          </a:p>
          <a:p>
            <a:pPr eaLnBrk="1" hangingPunct="1">
              <a:spcBef>
                <a:spcPts val="55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following program prints the input matrix mat[5][6].</a:t>
            </a: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36338AA8-A855-400A-9CD7-AA2CDDBF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262" y="3158145"/>
            <a:ext cx="8686800" cy="36576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for (j=0; j &lt; 6; j = j+1)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printf(“%f ”, mat[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][j]);    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}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printf(“\n”);  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FBC5C9ED-E9D2-4123-9405-D776FA6A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090" y="3535519"/>
            <a:ext cx="4978648" cy="433068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prints the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ith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row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= 0..4. */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84E6C967-E313-40D9-AA5C-A270CC3E2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875" y="5210003"/>
            <a:ext cx="5410200" cy="433068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prints a newline after each row */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AB929454-0713-48AB-B5E3-24B35C45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517" y="3968587"/>
            <a:ext cx="4546600" cy="771623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In each row, prints each of the six columns  j=0..5 */</a:t>
            </a:r>
          </a:p>
        </p:txBody>
      </p:sp>
    </p:spTree>
    <p:extLst>
      <p:ext uri="{BB962C8B-B14F-4D97-AF65-F5344CB8AC3E}">
        <p14:creationId xmlns:p14="http://schemas.microsoft.com/office/powerpoint/2010/main" val="366718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15" grpId="0" animBg="1"/>
      <p:bldP spid="16" grpId="0" animBg="1"/>
      <p:bldP spid="17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Accessing Element of a 2D Array (Reading)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C8E63A19-355E-4319-B41C-6AA3EBE5B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622" y="1001374"/>
            <a:ext cx="8610600" cy="1851546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Code for reading the matrix mat[5][6] from the terminal.</a:t>
            </a:r>
          </a:p>
          <a:p>
            <a:pPr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address of the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matrix element is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&amp;mat[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][j]</a:t>
            </a:r>
            <a:r>
              <a:rPr lang="en-US" altLang="en-US" sz="2200" b="1" dirty="0">
                <a:solidFill>
                  <a:prstClr val="black"/>
                </a:solidFill>
                <a:latin typeface="Comic Sans MS" pitchFamily="64" charset="0"/>
              </a:rPr>
              <a:t>.</a:t>
            </a:r>
          </a:p>
          <a:p>
            <a:pPr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This works without parentheses since the array indexing operator [] has higher precedence than &amp;.</a:t>
            </a: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59B53A86-81EC-4DAF-B76E-7322E46A0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878" y="2875989"/>
            <a:ext cx="8610600" cy="33528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    for (j=0; j &lt; 6; j = j+1)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</a:t>
            </a:r>
            <a:r>
              <a:rPr lang="en-US" altLang="en-US" sz="2600" b="1" dirty="0">
                <a:solidFill>
                  <a:srgbClr val="9D0000"/>
                </a:solidFill>
                <a:latin typeface="Comic Sans MS" pitchFamily="64" charset="0"/>
              </a:rPr>
              <a:t>scanf(“%f ”, &amp;mat[</a:t>
            </a:r>
            <a:r>
              <a:rPr lang="en-US" altLang="en-US" sz="2600" b="1" dirty="0" err="1">
                <a:solidFill>
                  <a:srgbClr val="9D0000"/>
                </a:solidFill>
                <a:latin typeface="Comic Sans MS" pitchFamily="64" charset="0"/>
              </a:rPr>
              <a:t>i</a:t>
            </a:r>
            <a:r>
              <a:rPr lang="en-US" altLang="en-US" sz="2600" b="1" dirty="0">
                <a:solidFill>
                  <a:srgbClr val="9D0000"/>
                </a:solidFill>
                <a:latin typeface="Comic Sans MS" pitchFamily="64" charset="0"/>
              </a:rPr>
              <a:t>][j])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   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}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6B8A2959-90D0-4B0F-8E9C-A0EC679E0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682" y="3268115"/>
            <a:ext cx="4674368" cy="43306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read the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ith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row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= 0..4. */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F7C9D208-6D16-4546-B7BA-F4F83F52F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167" y="4617285"/>
            <a:ext cx="7056784" cy="43306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scanf with %f option will skip over whitespace. </a:t>
            </a: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B399D899-27F9-4A72-86CF-0A1AE2D6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678" y="5521287"/>
            <a:ext cx="7602488" cy="1100138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So it really doesn’t matter whether the entire input is given in 5 rows of 6 doubles in a row or all 30 doubles  in a single line, etc..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A9FE0BEE-53C6-46ED-9CDA-F2CD3EBF2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222" y="3707497"/>
            <a:ext cx="4067944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In each row, read each of the six columns j=0..5 */</a:t>
            </a:r>
          </a:p>
        </p:txBody>
      </p:sp>
    </p:spTree>
    <p:extLst>
      <p:ext uri="{BB962C8B-B14F-4D97-AF65-F5344CB8AC3E}">
        <p14:creationId xmlns:p14="http://schemas.microsoft.com/office/powerpoint/2010/main" val="39996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79CCE8-BE14-46AB-B6C7-044FE0073872}"/>
              </a:ext>
            </a:extLst>
          </p:cNvPr>
          <p:cNvGrpSpPr/>
          <p:nvPr/>
        </p:nvGrpSpPr>
        <p:grpSpPr>
          <a:xfrm>
            <a:off x="1538672" y="983097"/>
            <a:ext cx="9114656" cy="3352800"/>
            <a:chOff x="65856" y="2852936"/>
            <a:chExt cx="9114656" cy="3352800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57A2BABF-FD5C-4FE1-B462-08369144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56" y="2852936"/>
              <a:ext cx="8610600" cy="33528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8138"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int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i,j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;</a:t>
              </a:r>
            </a:p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for (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=0;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&lt; 5;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=i+1) {</a:t>
              </a:r>
            </a:p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	    for (j=0; j &lt; 6; j = j+1) {</a:t>
              </a:r>
            </a:p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		  </a:t>
              </a:r>
              <a:r>
                <a:rPr lang="en-US" altLang="en-US" sz="2600" b="1" dirty="0">
                  <a:solidFill>
                    <a:srgbClr val="9D0000"/>
                  </a:solidFill>
                  <a:latin typeface="Comic Sans MS" pitchFamily="64" charset="0"/>
                </a:rPr>
                <a:t>scanf(“%f ”, &amp;mat[</a:t>
              </a:r>
              <a:r>
                <a:rPr lang="en-US" altLang="en-US" sz="2600" b="1" dirty="0" err="1">
                  <a:solidFill>
                    <a:srgbClr val="9D0000"/>
                  </a:solidFill>
                  <a:latin typeface="Comic Sans MS" pitchFamily="64" charset="0"/>
                </a:rPr>
                <a:t>i</a:t>
              </a:r>
              <a:r>
                <a:rPr lang="en-US" altLang="en-US" sz="2600" b="1" dirty="0">
                  <a:solidFill>
                    <a:srgbClr val="9D0000"/>
                  </a:solidFill>
                  <a:latin typeface="Comic Sans MS" pitchFamily="64" charset="0"/>
                </a:rPr>
                <a:t>][j])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;    </a:t>
              </a:r>
            </a:p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    }</a:t>
              </a:r>
            </a:p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 }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AB24EB03-BF8D-46AC-9AC6-D7375DE4E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7027" y="3207673"/>
              <a:ext cx="4674368" cy="433068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/* read the </a:t>
              </a:r>
              <a:r>
                <a:rPr lang="en-US" altLang="en-US" sz="2200" b="1" dirty="0" err="1">
                  <a:solidFill>
                    <a:srgbClr val="FF0000"/>
                  </a:solidFill>
                  <a:latin typeface="Comic Sans MS" pitchFamily="64" charset="0"/>
                </a:rPr>
                <a:t>ith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 row </a:t>
              </a:r>
              <a:r>
                <a:rPr lang="en-US" altLang="en-US" sz="2200" b="1" dirty="0" err="1">
                  <a:solidFill>
                    <a:srgbClr val="FF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 = 0..4. */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B838E512-36FD-4683-9F40-5D53F521B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568" y="3664248"/>
              <a:ext cx="4067944" cy="771623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/* In each row, read each of the six columns j=0..5 */</a:t>
              </a:r>
            </a:p>
          </p:txBody>
        </p:sp>
      </p:grpSp>
      <p:sp>
        <p:nvSpPr>
          <p:cNvPr id="13" name="Text Box 4">
            <a:extLst>
              <a:ext uri="{FF2B5EF4-FFF2-40B4-BE49-F238E27FC236}">
                <a16:creationId xmlns:a16="http://schemas.microsoft.com/office/drawing/2014/main" id="{C0D056B4-E285-42C7-B3C3-34BFDDD8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00" y="3719401"/>
            <a:ext cx="5257800" cy="111017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Could I change declaration to mat[6][5]? Would it mean the same? Or mat[10][3]? 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6CE8B7E-4072-4088-B289-01CB61586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172" y="5097631"/>
            <a:ext cx="4572000" cy="1448731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That would NOT be correct. It would change the way elements of mat are addressed. We will discuss this in detail later.</a:t>
            </a:r>
          </a:p>
        </p:txBody>
      </p:sp>
      <p:pic>
        <p:nvPicPr>
          <p:cNvPr id="19" name="Picture 2" descr="C:\Users\karkare\AppData\Local\Microsoft\Windows\INetCache\IE\MUXU12JF\MC900434411[1].wmf">
            <a:extLst>
              <a:ext uri="{FF2B5EF4-FFF2-40B4-BE49-F238E27FC236}">
                <a16:creationId xmlns:a16="http://schemas.microsoft.com/office/drawing/2014/main" id="{8F4DDF86-2756-4649-B340-89F09F71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76" y="4726769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karkare\AppData\Local\Microsoft\Windows\INetCache\IE\2P6S1EL9\MC900300119[1].wmf">
            <a:extLst>
              <a:ext uri="{FF2B5EF4-FFF2-40B4-BE49-F238E27FC236}">
                <a16:creationId xmlns:a16="http://schemas.microsoft.com/office/drawing/2014/main" id="{6D7B51BB-6461-4544-95AC-FE750719B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18" y="4995175"/>
            <a:ext cx="1407262" cy="182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B6F8F43-9213-4682-AB33-F96EA6A7FDBD}"/>
              </a:ext>
            </a:extLst>
          </p:cNvPr>
          <p:cNvSpPr txBox="1">
            <a:spLocks/>
          </p:cNvSpPr>
          <p:nvPr/>
        </p:nvSpPr>
        <p:spPr>
          <a:xfrm>
            <a:off x="4627376" y="63587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hi-IN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F9EB44A-24DA-41BB-84ED-2355AFFA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400" dirty="0"/>
              <a:t>Accessing Element of a 2D Array (Reading)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350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details on syntax of multi-dimensional arrays (especially arrays with more than 2 dimensions)</a:t>
            </a:r>
          </a:p>
          <a:p>
            <a:r>
              <a:rPr lang="en-IN" dirty="0"/>
              <a:t>Initialization of multi-dimensional arrays</a:t>
            </a:r>
          </a:p>
          <a:p>
            <a:r>
              <a:rPr lang="en-IN" dirty="0"/>
              <a:t>Various operations on multi-dimensional arrays</a:t>
            </a:r>
          </a:p>
          <a:p>
            <a:r>
              <a:rPr lang="en-IN" dirty="0"/>
              <a:t>More examples</a:t>
            </a:r>
          </a:p>
          <a:p>
            <a:r>
              <a:rPr lang="en-IN" dirty="0"/>
              <a:t>Multi-dimensional arrays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286EA2-7BE2-460E-A180-CF406CFED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26389"/>
              </p:ext>
            </p:extLst>
          </p:nvPr>
        </p:nvGraphicFramePr>
        <p:xfrm>
          <a:off x="3983943" y="4648450"/>
          <a:ext cx="381642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5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Decimal Number System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4870175" y="100022"/>
            <a:ext cx="5319424" cy="1083253"/>
          </a:xfrm>
          <a:prstGeom prst="wedgeRectCallout">
            <a:avLst>
              <a:gd name="adj1" fmla="val 66185"/>
              <a:gd name="adj2" fmla="val 623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called the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decimal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system since it has 10 digits 0 … 9 from the Latin word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decimus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which means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tenth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grow up learning the </a:t>
            </a:r>
            <a:r>
              <a:rPr lang="en-IN" dirty="0">
                <a:solidFill>
                  <a:srgbClr val="0000FF"/>
                </a:solidFill>
              </a:rPr>
              <a:t>decimal number system</a:t>
            </a:r>
          </a:p>
          <a:p>
            <a:r>
              <a:rPr lang="en-IN" dirty="0"/>
              <a:t>Developed hundreds of years ago by wise people</a:t>
            </a:r>
          </a:p>
          <a:p>
            <a:r>
              <a:rPr lang="en-IN" dirty="0"/>
              <a:t>Based on the </a:t>
            </a:r>
            <a:r>
              <a:rPr lang="en-IN" dirty="0">
                <a:solidFill>
                  <a:srgbClr val="0000FF"/>
                </a:solidFill>
              </a:rPr>
              <a:t>place value system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42930" y="2767352"/>
            <a:ext cx="8621173" cy="1117600"/>
            <a:chOff x="1925571" y="2966385"/>
            <a:chExt cx="8621173" cy="1117600"/>
          </a:xfrm>
        </p:grpSpPr>
        <p:sp>
          <p:nvSpPr>
            <p:cNvPr id="5" name="Rectangle 4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91065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6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9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954351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2 x 10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+ 1 x 10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+ 9 x 10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+ 3 x 10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+ 0 x 10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+ 6 x 10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4539126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2 + 10 + 900 + 3000 + 0 + 600000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5110694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603912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98" y="4928175"/>
            <a:ext cx="2002402" cy="2002402"/>
          </a:xfrm>
          <a:prstGeom prst="rect">
            <a:avLst/>
          </a:prstGeom>
        </p:spPr>
      </p:pic>
      <p:sp>
        <p:nvSpPr>
          <p:cNvPr id="22" name="Rectangular Callout 21"/>
          <p:cNvSpPr/>
          <p:nvPr/>
        </p:nvSpPr>
        <p:spPr>
          <a:xfrm>
            <a:off x="6801982" y="4563755"/>
            <a:ext cx="3520055" cy="844039"/>
          </a:xfrm>
          <a:prstGeom prst="wedgeRectCallout">
            <a:avLst>
              <a:gd name="adj1" fmla="val 69451"/>
              <a:gd name="adj2" fmla="val 1310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there anything special about having 10 digits?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4102" y="56892"/>
            <a:ext cx="1946345" cy="194634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32206" y="5906382"/>
            <a:ext cx="1858617" cy="904461"/>
            <a:chOff x="3286682" y="2292350"/>
            <a:chExt cx="1858617" cy="904461"/>
          </a:xfrm>
        </p:grpSpPr>
        <p:sp>
          <p:nvSpPr>
            <p:cNvPr id="26" name="Rounded Rectangle 2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9" name="Rectangular Callout 28"/>
          <p:cNvSpPr/>
          <p:nvPr/>
        </p:nvSpPr>
        <p:spPr>
          <a:xfrm>
            <a:off x="2294060" y="5348087"/>
            <a:ext cx="4424792" cy="776223"/>
          </a:xfrm>
          <a:prstGeom prst="wedgeRectCallout">
            <a:avLst>
              <a:gd name="adj1" fmla="val -60899"/>
              <a:gd name="adj2" fmla="val 779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Nope! In fact, I prefer a number system called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binary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 just 2 digits!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4870175" y="1334112"/>
            <a:ext cx="5319424" cy="1083253"/>
          </a:xfrm>
          <a:prstGeom prst="wedgeRectCallout">
            <a:avLst>
              <a:gd name="adj1" fmla="val 67306"/>
              <a:gd name="adj2" fmla="val -385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word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binary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comes from the Latin word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which means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two together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Rectangular Callout 28">
            <a:extLst>
              <a:ext uri="{FF2B5EF4-FFF2-40B4-BE49-F238E27FC236}">
                <a16:creationId xmlns:a16="http://schemas.microsoft.com/office/drawing/2014/main" id="{E6B7587E-56FD-4213-84DB-6DBA6DADDB95}"/>
              </a:ext>
            </a:extLst>
          </p:cNvPr>
          <p:cNvSpPr/>
          <p:nvPr/>
        </p:nvSpPr>
        <p:spPr>
          <a:xfrm>
            <a:off x="5764806" y="6125904"/>
            <a:ext cx="4424792" cy="672653"/>
          </a:xfrm>
          <a:prstGeom prst="wedgeRectCallout">
            <a:avLst>
              <a:gd name="adj1" fmla="val -65761"/>
              <a:gd name="adj2" fmla="val -552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Reason: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Digital computers have transistors with two states (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off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799E97-EFD0-4034-A616-919F2D787017}"/>
              </a:ext>
            </a:extLst>
          </p:cNvPr>
          <p:cNvGrpSpPr/>
          <p:nvPr/>
        </p:nvGrpSpPr>
        <p:grpSpPr>
          <a:xfrm>
            <a:off x="135391" y="5895490"/>
            <a:ext cx="1858617" cy="904461"/>
            <a:chOff x="3286682" y="2292350"/>
            <a:chExt cx="1858617" cy="904461"/>
          </a:xfrm>
        </p:grpSpPr>
        <p:sp>
          <p:nvSpPr>
            <p:cNvPr id="33" name="Rounded Rectangle 25">
              <a:extLst>
                <a:ext uri="{FF2B5EF4-FFF2-40B4-BE49-F238E27FC236}">
                  <a16:creationId xmlns:a16="http://schemas.microsoft.com/office/drawing/2014/main" id="{2A3E0D71-CFEC-4E90-AF48-24A70F1DE71E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C70E0C-D038-46BA-89E7-18439139CB4C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7D925D3-8E08-4E5E-AE22-287FEAC52958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6" name="Rectangular Callout 28">
            <a:extLst>
              <a:ext uri="{FF2B5EF4-FFF2-40B4-BE49-F238E27FC236}">
                <a16:creationId xmlns:a16="http://schemas.microsoft.com/office/drawing/2014/main" id="{7EB00756-ACAB-4C11-8CE7-9D502E7954B2}"/>
              </a:ext>
            </a:extLst>
          </p:cNvPr>
          <p:cNvSpPr/>
          <p:nvPr/>
        </p:nvSpPr>
        <p:spPr>
          <a:xfrm>
            <a:off x="2297245" y="5337195"/>
            <a:ext cx="4424792" cy="776223"/>
          </a:xfrm>
          <a:prstGeom prst="wedgeRectCallout">
            <a:avLst>
              <a:gd name="adj1" fmla="val -60899"/>
              <a:gd name="adj2" fmla="val 779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Nope! In fact, I prefer a number system called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binary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 just 2 digits!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0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build="p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 animBg="1"/>
      <p:bldP spid="29" grpId="0" animBg="1"/>
      <p:bldP spid="30" grpId="0" animBg="1"/>
      <p:bldP spid="31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Octal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/>
              <a:t>Just eight digits – 0,1,2,3,4,5,6,7 (“oct” means 8)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Can read and print integers in octal format directly using </a:t>
            </a:r>
            <a:r>
              <a:rPr lang="en-IN" dirty="0" err="1"/>
              <a:t>scanf</a:t>
            </a:r>
            <a:r>
              <a:rPr lang="en-IN" dirty="0"/>
              <a:t> and </a:t>
            </a:r>
            <a:r>
              <a:rPr lang="en-IN" dirty="0" err="1"/>
              <a:t>printf</a:t>
            </a:r>
            <a:r>
              <a:rPr lang="en-IN" dirty="0"/>
              <a:t> – use the format specifier </a:t>
            </a:r>
            <a:r>
              <a:rPr lang="en-IN" dirty="0">
                <a:solidFill>
                  <a:srgbClr val="0000FF"/>
                </a:solidFill>
              </a:rPr>
              <a:t>%o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42930" y="1919010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06231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6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8AB4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E8AB4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6AD5BB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6AD5BB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60B1F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60B1F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DC6FE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DC6FE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274942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8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DC6FE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8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60B1F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8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6AD5BB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8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E8AB4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8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6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8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3859717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5 + 32 + 128 + 0 + 4096 + 196608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4431285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200869 (in decimal)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00" y="36190"/>
            <a:ext cx="1918762" cy="1918762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3876261" y="29671"/>
            <a:ext cx="5552177" cy="844039"/>
          </a:xfrm>
          <a:prstGeom prst="wedgeRectCallout">
            <a:avLst>
              <a:gd name="adj1" fmla="val 77038"/>
              <a:gd name="adj2" fmla="val 721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Aha! That is why we have been using %d for integers so far – d for decimal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Hexadecimal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/>
              <a:t>"Just" sixteen digits – 0,1,2,3,4,5,6,7,8,9,A,B,C,D,E,F (A=10, B=11, C = 12, D = 13, E = 14, F = 15)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Can read and print integers in hex format directly </a:t>
            </a:r>
            <a:r>
              <a:rPr lang="en-IN" dirty="0">
                <a:solidFill>
                  <a:srgbClr val="0000FF"/>
                </a:solidFill>
              </a:rPr>
              <a:t>%X, %x</a:t>
            </a:r>
          </a:p>
          <a:p>
            <a:r>
              <a:rPr lang="en-IN" dirty="0"/>
              <a:t>%X if you want A, B, </a:t>
            </a:r>
            <a:r>
              <a:rPr lang="en-IN" dirty="0" err="1"/>
              <a:t>etc</a:t>
            </a:r>
            <a:r>
              <a:rPr lang="en-IN" dirty="0"/>
              <a:t> and %x if you want a, b,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27562" y="2165756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26975" y="230905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5964" y="2309057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8AB4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E8AB4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81947" y="2309057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6AD5BB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6AD5BB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3464" y="2309057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60B1F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6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60B1F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53043" y="2309057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DC6FE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DC6FE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4559" y="2309057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9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40579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9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DC6FE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60B1F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6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6AD5BB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E8AB4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450379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9 + 0 + 1536 + 40960 + 983040 + 3145728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5052791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4171273 (in decimal)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591" y="395479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9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DC6FE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60B1F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6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6AD5BB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E8AB4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15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16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55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/>
      <p:bldP spid="13" grpId="0" uiExpand="1"/>
      <p:bldP spid="14" grpId="0" uiExpand="1"/>
      <p:bldP spid="15" grpId="0" uiExpand="1"/>
      <p:bldP spid="16" grpId="0" uiExpand="1"/>
      <p:bldP spid="17" grpId="0" uiExpand="1"/>
      <p:bldP spid="18" grpId="0" uiExpand="1"/>
      <p:bldP spid="19" grpId="0" uiExpand="1"/>
      <p:bldP spid="20" grpId="0" uiExpand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/>
              <a:t>Just two digits – 0 and 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direct way to read or print integers in binary format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i="1" dirty="0">
                <a:solidFill>
                  <a:srgbClr val="0000FF"/>
                </a:solidFill>
              </a:rPr>
              <a:t>Exercise:</a:t>
            </a:r>
            <a:r>
              <a:rPr lang="en-IN" i="1" dirty="0"/>
              <a:t> Write a program to take an integer in decimal system and print its binary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42930" y="1885078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028378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8AB4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E8AB4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6AD5BB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6AD5BB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60B1F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60B1F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DC6FE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DC6FE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262487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2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DC6FE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2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60B1F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2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6AD5BB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2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E8AB4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2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2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3847262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1 + 0 + 4 + 8 + 0 + 32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441883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45 (in decimal)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3193A6-9CB1-4138-9E74-EF308830B5FE}"/>
              </a:ext>
            </a:extLst>
          </p:cNvPr>
          <p:cNvGrpSpPr/>
          <p:nvPr/>
        </p:nvGrpSpPr>
        <p:grpSpPr>
          <a:xfrm>
            <a:off x="6759467" y="4148885"/>
            <a:ext cx="1858617" cy="904461"/>
            <a:chOff x="3286682" y="2292350"/>
            <a:chExt cx="1858617" cy="904461"/>
          </a:xfrm>
        </p:grpSpPr>
        <p:sp>
          <p:nvSpPr>
            <p:cNvPr id="22" name="Rounded Rectangle 25">
              <a:extLst>
                <a:ext uri="{FF2B5EF4-FFF2-40B4-BE49-F238E27FC236}">
                  <a16:creationId xmlns:a16="http://schemas.microsoft.com/office/drawing/2014/main" id="{16B321B2-0A30-4BB8-B08C-29F6CB695540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44E07B-B863-4381-930E-49D8EE328520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D63018-553C-42AE-945C-DEDE87398B9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5" name="Rectangular Callout 28">
            <a:extLst>
              <a:ext uri="{FF2B5EF4-FFF2-40B4-BE49-F238E27FC236}">
                <a16:creationId xmlns:a16="http://schemas.microsoft.com/office/drawing/2014/main" id="{90FB1ECA-61FC-4E90-91F1-97D9EDF9491B}"/>
              </a:ext>
            </a:extLst>
          </p:cNvPr>
          <p:cNvSpPr/>
          <p:nvPr/>
        </p:nvSpPr>
        <p:spPr>
          <a:xfrm>
            <a:off x="8964576" y="3577516"/>
            <a:ext cx="2799052" cy="1234108"/>
          </a:xfrm>
          <a:prstGeom prst="wedgeRectCallout">
            <a:avLst>
              <a:gd name="adj1" fmla="val -63370"/>
              <a:gd name="adj2" fmla="val 431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remainder (%) and division by 2 to covert from decimal system to binary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/>
      <p:bldP spid="13" grpId="0" uiExpand="1"/>
      <p:bldP spid="14" grpId="0" uiExpand="1"/>
      <p:bldP spid="15" grpId="0" uiExpand="1"/>
      <p:bldP spid="16" grpId="0" uiExpand="1"/>
      <p:bldP spid="17" grpId="0" uiExpand="1"/>
      <p:bldP spid="18" grpId="0" uiExpand="1"/>
      <p:bldP spid="19" grpId="0" uiExpand="1"/>
      <p:bldP spid="20" grpId="0" uiExpand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 on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0 + 0 = 0</a:t>
            </a:r>
          </a:p>
          <a:p>
            <a:r>
              <a:rPr lang="en-IN" dirty="0"/>
              <a:t>1 + 0 = 0 + 1 = 1</a:t>
            </a:r>
          </a:p>
          <a:p>
            <a:r>
              <a:rPr lang="en-IN" dirty="0"/>
              <a:t>1 + 1 = 10 (binary for 2): </a:t>
            </a:r>
            <a:r>
              <a:rPr lang="en-IN" dirty="0">
                <a:solidFill>
                  <a:srgbClr val="0000FF"/>
                </a:solidFill>
              </a:rPr>
              <a:t>0 with carry 1 (to digit on left)</a:t>
            </a:r>
          </a:p>
          <a:p>
            <a:r>
              <a:rPr lang="en-IN" dirty="0"/>
              <a:t>1 + 1 + 1 = 11 (binary for 3): </a:t>
            </a:r>
            <a:r>
              <a:rPr lang="en-IN" dirty="0">
                <a:solidFill>
                  <a:srgbClr val="0000FF"/>
                </a:solidFill>
              </a:rPr>
              <a:t>1 with carry 1 (to digit on left)</a:t>
            </a:r>
          </a:p>
          <a:p>
            <a:r>
              <a:rPr lang="en-IN" dirty="0">
                <a:solidFill>
                  <a:schemeClr val="tx1"/>
                </a:solidFill>
              </a:rPr>
              <a:t>1 + 1 + 0 = 10 (binary for 2): </a:t>
            </a:r>
            <a:r>
              <a:rPr lang="en-IN" dirty="0">
                <a:solidFill>
                  <a:srgbClr val="0000FF"/>
                </a:solidFill>
              </a:rPr>
              <a:t>0 with carry 1 (to digit on left)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7FA72-D3EB-4E1F-95E9-3426AB72CB68}"/>
              </a:ext>
            </a:extLst>
          </p:cNvPr>
          <p:cNvSpPr txBox="1"/>
          <p:nvPr/>
        </p:nvSpPr>
        <p:spPr>
          <a:xfrm>
            <a:off x="4226219" y="4175097"/>
            <a:ext cx="3316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 0 1 0 1 0 0 1 1</a:t>
            </a:r>
          </a:p>
          <a:p>
            <a:r>
              <a:rPr lang="en-IN" sz="3600" dirty="0"/>
              <a:t>+ 0 1 1 1 0 1 1 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F8E2BE-BE53-4144-AEF7-44FB9D839ACC}"/>
              </a:ext>
            </a:extLst>
          </p:cNvPr>
          <p:cNvCxnSpPr/>
          <p:nvPr/>
        </p:nvCxnSpPr>
        <p:spPr>
          <a:xfrm>
            <a:off x="4017268" y="5379215"/>
            <a:ext cx="3734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8B37F5-52F3-4B6F-9B7A-96CC3470955E}"/>
              </a:ext>
            </a:extLst>
          </p:cNvPr>
          <p:cNvSpPr txBox="1"/>
          <p:nvPr/>
        </p:nvSpPr>
        <p:spPr>
          <a:xfrm>
            <a:off x="6908561" y="53754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26087-9C85-4AB4-9EE8-66C4D306C49F}"/>
              </a:ext>
            </a:extLst>
          </p:cNvPr>
          <p:cNvSpPr txBox="1"/>
          <p:nvPr/>
        </p:nvSpPr>
        <p:spPr>
          <a:xfrm>
            <a:off x="6570244" y="537921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90D56-F6D1-4CE5-8CE2-281375BA00A0}"/>
              </a:ext>
            </a:extLst>
          </p:cNvPr>
          <p:cNvSpPr txBox="1"/>
          <p:nvPr/>
        </p:nvSpPr>
        <p:spPr>
          <a:xfrm>
            <a:off x="6231927" y="537921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E7BA8-4FA6-4188-B68B-367F4C0F4A11}"/>
              </a:ext>
            </a:extLst>
          </p:cNvPr>
          <p:cNvSpPr txBox="1"/>
          <p:nvPr/>
        </p:nvSpPr>
        <p:spPr>
          <a:xfrm>
            <a:off x="5892449" y="537542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6A4DD-AFDA-49B4-BA3A-05C6D929605F}"/>
              </a:ext>
            </a:extLst>
          </p:cNvPr>
          <p:cNvSpPr txBox="1"/>
          <p:nvPr/>
        </p:nvSpPr>
        <p:spPr>
          <a:xfrm>
            <a:off x="5532900" y="53716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3978D-9963-4E82-BB71-F7B1F2CBF3AC}"/>
              </a:ext>
            </a:extLst>
          </p:cNvPr>
          <p:cNvSpPr txBox="1"/>
          <p:nvPr/>
        </p:nvSpPr>
        <p:spPr>
          <a:xfrm>
            <a:off x="5194003" y="53678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444E9-C813-4988-8613-1E73329AA91E}"/>
              </a:ext>
            </a:extLst>
          </p:cNvPr>
          <p:cNvSpPr txBox="1"/>
          <p:nvPr/>
        </p:nvSpPr>
        <p:spPr>
          <a:xfrm>
            <a:off x="4876337" y="53640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E2D177-50EB-40CF-B677-0406554A81BB}"/>
              </a:ext>
            </a:extLst>
          </p:cNvPr>
          <p:cNvSpPr txBox="1"/>
          <p:nvPr/>
        </p:nvSpPr>
        <p:spPr>
          <a:xfrm>
            <a:off x="4544042" y="535580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0090E-02B7-4861-896E-64994B40965C}"/>
              </a:ext>
            </a:extLst>
          </p:cNvPr>
          <p:cNvSpPr txBox="1"/>
          <p:nvPr/>
        </p:nvSpPr>
        <p:spPr>
          <a:xfrm>
            <a:off x="6275415" y="58413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0CD04-CBA8-485A-B891-024062F39BCA}"/>
              </a:ext>
            </a:extLst>
          </p:cNvPr>
          <p:cNvSpPr txBox="1"/>
          <p:nvPr/>
        </p:nvSpPr>
        <p:spPr>
          <a:xfrm>
            <a:off x="5944546" y="58453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82AC9-8108-493D-A6FC-C7649434FC7C}"/>
              </a:ext>
            </a:extLst>
          </p:cNvPr>
          <p:cNvSpPr txBox="1"/>
          <p:nvPr/>
        </p:nvSpPr>
        <p:spPr>
          <a:xfrm>
            <a:off x="5250127" y="58490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0E937D-28D4-4E49-A504-5F564A64D787}"/>
              </a:ext>
            </a:extLst>
          </p:cNvPr>
          <p:cNvSpPr txBox="1"/>
          <p:nvPr/>
        </p:nvSpPr>
        <p:spPr>
          <a:xfrm>
            <a:off x="4935492" y="58490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30018-9BCA-4FD4-97D3-8C4372BC1075}"/>
              </a:ext>
            </a:extLst>
          </p:cNvPr>
          <p:cNvSpPr txBox="1"/>
          <p:nvPr/>
        </p:nvSpPr>
        <p:spPr>
          <a:xfrm>
            <a:off x="4599238" y="58413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A415B-F2B0-45EB-8732-27AEE1552953}"/>
              </a:ext>
            </a:extLst>
          </p:cNvPr>
          <p:cNvSpPr txBox="1"/>
          <p:nvPr/>
        </p:nvSpPr>
        <p:spPr>
          <a:xfrm>
            <a:off x="3397404" y="5856711"/>
            <a:ext cx="6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carry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679704-1E7C-465F-8CEF-65E046A9691C}"/>
              </a:ext>
            </a:extLst>
          </p:cNvPr>
          <p:cNvCxnSpPr>
            <a:stCxn id="21" idx="3"/>
          </p:cNvCxnSpPr>
          <p:nvPr/>
        </p:nvCxnSpPr>
        <p:spPr>
          <a:xfrm>
            <a:off x="4049057" y="6041377"/>
            <a:ext cx="494985" cy="77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Subtracting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38" y="1111624"/>
            <a:ext cx="11600328" cy="5300823"/>
          </a:xfrm>
        </p:spPr>
        <p:txBody>
          <a:bodyPr/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7FA72-D3EB-4E1F-95E9-3426AB72CB68}"/>
              </a:ext>
            </a:extLst>
          </p:cNvPr>
          <p:cNvSpPr txBox="1"/>
          <p:nvPr/>
        </p:nvSpPr>
        <p:spPr>
          <a:xfrm>
            <a:off x="4770829" y="2673651"/>
            <a:ext cx="4286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   1 1 0 0 0</a:t>
            </a:r>
          </a:p>
          <a:p>
            <a:r>
              <a:rPr lang="en-IN" sz="7200" dirty="0"/>
              <a:t>  -      1 1 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F8E2BE-BE53-4144-AEF7-44FB9D839ACC}"/>
              </a:ext>
            </a:extLst>
          </p:cNvPr>
          <p:cNvCxnSpPr/>
          <p:nvPr/>
        </p:nvCxnSpPr>
        <p:spPr>
          <a:xfrm>
            <a:off x="5072828" y="4953507"/>
            <a:ext cx="3734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226087-9C85-4AB4-9EE8-66C4D306C49F}"/>
              </a:ext>
            </a:extLst>
          </p:cNvPr>
          <p:cNvSpPr txBox="1"/>
          <p:nvPr/>
        </p:nvSpPr>
        <p:spPr>
          <a:xfrm>
            <a:off x="8091899" y="4957603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145078-E4B2-4338-85B9-C603F3FAC42A}"/>
              </a:ext>
            </a:extLst>
          </p:cNvPr>
          <p:cNvSpPr txBox="1"/>
          <p:nvPr/>
        </p:nvSpPr>
        <p:spPr>
          <a:xfrm>
            <a:off x="7367280" y="19550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74483D-5002-4EF4-94E0-A58CC321A4B8}"/>
              </a:ext>
            </a:extLst>
          </p:cNvPr>
          <p:cNvSpPr txBox="1"/>
          <p:nvPr/>
        </p:nvSpPr>
        <p:spPr>
          <a:xfrm>
            <a:off x="6695809" y="240027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C1FEB1-766E-4ED4-909E-DF653EAB4F9B}"/>
              </a:ext>
            </a:extLst>
          </p:cNvPr>
          <p:cNvSpPr txBox="1"/>
          <p:nvPr/>
        </p:nvSpPr>
        <p:spPr>
          <a:xfrm>
            <a:off x="6196927" y="239418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BBA4A9-90B4-4C3A-9173-FAD08C79840A}"/>
              </a:ext>
            </a:extLst>
          </p:cNvPr>
          <p:cNvSpPr txBox="1"/>
          <p:nvPr/>
        </p:nvSpPr>
        <p:spPr>
          <a:xfrm>
            <a:off x="7444351" y="4977415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E95172-0A46-43FC-A39E-3939AFD62956}"/>
              </a:ext>
            </a:extLst>
          </p:cNvPr>
          <p:cNvSpPr txBox="1"/>
          <p:nvPr/>
        </p:nvSpPr>
        <p:spPr>
          <a:xfrm>
            <a:off x="6679080" y="4949412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B1006-784A-41B6-8AE6-803A1B974447}"/>
              </a:ext>
            </a:extLst>
          </p:cNvPr>
          <p:cNvSpPr txBox="1"/>
          <p:nvPr/>
        </p:nvSpPr>
        <p:spPr>
          <a:xfrm>
            <a:off x="5989309" y="4949412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49A47-E49B-405F-B5B8-D028C661EF5A}"/>
              </a:ext>
            </a:extLst>
          </p:cNvPr>
          <p:cNvSpPr txBox="1"/>
          <p:nvPr/>
        </p:nvSpPr>
        <p:spPr>
          <a:xfrm>
            <a:off x="5375037" y="4949412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F919A-FFD9-4EFA-9675-E9AE856BE7F8}"/>
              </a:ext>
            </a:extLst>
          </p:cNvPr>
          <p:cNvSpPr txBox="1"/>
          <p:nvPr/>
        </p:nvSpPr>
        <p:spPr>
          <a:xfrm>
            <a:off x="614590" y="963026"/>
            <a:ext cx="400148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0 – 0 = 0</a:t>
            </a:r>
          </a:p>
          <a:p>
            <a:r>
              <a:rPr lang="en-IN" sz="2400" dirty="0"/>
              <a:t>1 – 0 = 1</a:t>
            </a:r>
          </a:p>
          <a:p>
            <a:r>
              <a:rPr lang="en-IN" sz="2400" dirty="0"/>
              <a:t>1 – 1 = 0</a:t>
            </a:r>
          </a:p>
          <a:p>
            <a:r>
              <a:rPr lang="en-IN" sz="2400" dirty="0"/>
              <a:t>0 – 1 = 1 with a borrow of 1 </a:t>
            </a:r>
          </a:p>
          <a:p>
            <a:r>
              <a:rPr lang="en-IN" sz="2400" dirty="0"/>
              <a:t>from the digit of left (upon</a:t>
            </a:r>
          </a:p>
          <a:p>
            <a:r>
              <a:rPr lang="en-IN" sz="2400" dirty="0"/>
              <a:t>borrowing 1, 0 becomes </a:t>
            </a:r>
          </a:p>
          <a:p>
            <a:r>
              <a:rPr lang="en-IN" sz="2400" dirty="0"/>
              <a:t>binary 10, and lender becomes</a:t>
            </a:r>
          </a:p>
          <a:p>
            <a:r>
              <a:rPr lang="en-IN" sz="2400" dirty="0"/>
              <a:t>less by 1)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2B8449-8B55-473F-B670-812F59956CE2}"/>
              </a:ext>
            </a:extLst>
          </p:cNvPr>
          <p:cNvSpPr/>
          <p:nvPr/>
        </p:nvSpPr>
        <p:spPr>
          <a:xfrm>
            <a:off x="592924" y="895621"/>
            <a:ext cx="4008746" cy="3052514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6EFF9-0525-4698-9DF2-05C44E6042AD}"/>
              </a:ext>
            </a:extLst>
          </p:cNvPr>
          <p:cNvSpPr txBox="1"/>
          <p:nvPr/>
        </p:nvSpPr>
        <p:spPr>
          <a:xfrm>
            <a:off x="6871088" y="198380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89CEC1-9965-4AAB-9017-3A8697018F1D}"/>
              </a:ext>
            </a:extLst>
          </p:cNvPr>
          <p:cNvSpPr txBox="1"/>
          <p:nvPr/>
        </p:nvSpPr>
        <p:spPr>
          <a:xfrm>
            <a:off x="6189987" y="194028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7E308-6BEC-42D9-8E7F-8C07709A3584}"/>
              </a:ext>
            </a:extLst>
          </p:cNvPr>
          <p:cNvSpPr txBox="1"/>
          <p:nvPr/>
        </p:nvSpPr>
        <p:spPr>
          <a:xfrm>
            <a:off x="7536948" y="14958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908730-C7CD-40E4-A5BD-9B2074366C49}"/>
              </a:ext>
            </a:extLst>
          </p:cNvPr>
          <p:cNvSpPr txBox="1"/>
          <p:nvPr/>
        </p:nvSpPr>
        <p:spPr>
          <a:xfrm>
            <a:off x="6866535" y="152090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CB387-2EE2-4CC4-8C1B-9A8244CE99A4}"/>
              </a:ext>
            </a:extLst>
          </p:cNvPr>
          <p:cNvSpPr txBox="1"/>
          <p:nvPr/>
        </p:nvSpPr>
        <p:spPr>
          <a:xfrm>
            <a:off x="6196122" y="150369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C51393-E500-4ADB-986E-1FD777F5A2BC}"/>
              </a:ext>
            </a:extLst>
          </p:cNvPr>
          <p:cNvSpPr txBox="1"/>
          <p:nvPr/>
        </p:nvSpPr>
        <p:spPr>
          <a:xfrm>
            <a:off x="8081433" y="150369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DB4816-87DD-4498-B659-FF80600324C3}"/>
              </a:ext>
            </a:extLst>
          </p:cNvPr>
          <p:cNvCxnSpPr/>
          <p:nvPr/>
        </p:nvCxnSpPr>
        <p:spPr>
          <a:xfrm flipH="1">
            <a:off x="8888361" y="2734473"/>
            <a:ext cx="113071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412902-EDEC-498B-9123-53A25715D2EC}"/>
              </a:ext>
            </a:extLst>
          </p:cNvPr>
          <p:cNvSpPr txBox="1"/>
          <p:nvPr/>
        </p:nvSpPr>
        <p:spPr>
          <a:xfrm>
            <a:off x="10120000" y="2528492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1 borrow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533FDE-C4F0-4922-9604-8BB7C13D3530}"/>
              </a:ext>
            </a:extLst>
          </p:cNvPr>
          <p:cNvCxnSpPr/>
          <p:nvPr/>
        </p:nvCxnSpPr>
        <p:spPr>
          <a:xfrm flipH="1">
            <a:off x="8888361" y="2287922"/>
            <a:ext cx="113071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B2112B4-17A0-48F1-8E94-B878684E8C24}"/>
              </a:ext>
            </a:extLst>
          </p:cNvPr>
          <p:cNvSpPr txBox="1"/>
          <p:nvPr/>
        </p:nvSpPr>
        <p:spPr>
          <a:xfrm>
            <a:off x="10120000" y="2081941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2 borrow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E024A-87B8-4DD1-A52C-AC648377C5CC}"/>
              </a:ext>
            </a:extLst>
          </p:cNvPr>
          <p:cNvCxnSpPr/>
          <p:nvPr/>
        </p:nvCxnSpPr>
        <p:spPr>
          <a:xfrm flipH="1">
            <a:off x="8913563" y="1841372"/>
            <a:ext cx="113071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A86466-B8A1-4224-95B0-FA92ADD4C8F5}"/>
              </a:ext>
            </a:extLst>
          </p:cNvPr>
          <p:cNvSpPr txBox="1"/>
          <p:nvPr/>
        </p:nvSpPr>
        <p:spPr>
          <a:xfrm>
            <a:off x="10145202" y="1635391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3 borrow</a:t>
            </a:r>
          </a:p>
        </p:txBody>
      </p:sp>
      <p:sp>
        <p:nvSpPr>
          <p:cNvPr id="44" name="Rectangular Callout 21">
            <a:extLst>
              <a:ext uri="{FF2B5EF4-FFF2-40B4-BE49-F238E27FC236}">
                <a16:creationId xmlns:a16="http://schemas.microsoft.com/office/drawing/2014/main" id="{428C03CF-C357-49C5-BC7F-383CAB5A152F}"/>
              </a:ext>
            </a:extLst>
          </p:cNvPr>
          <p:cNvSpPr/>
          <p:nvPr/>
        </p:nvSpPr>
        <p:spPr>
          <a:xfrm>
            <a:off x="9119471" y="237174"/>
            <a:ext cx="2903369" cy="844039"/>
          </a:xfrm>
          <a:prstGeom prst="wedgeRectCallout">
            <a:avLst>
              <a:gd name="adj1" fmla="val 9916"/>
              <a:gd name="adj2" fmla="val 10774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Ready to subtract after step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3 now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2DDBCE-3039-4309-8892-34A5E3337DC3}"/>
              </a:ext>
            </a:extLst>
          </p:cNvPr>
          <p:cNvSpPr txBox="1"/>
          <p:nvPr/>
        </p:nvSpPr>
        <p:spPr>
          <a:xfrm>
            <a:off x="253353" y="4168877"/>
            <a:ext cx="4824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For borrowing, keep going</a:t>
            </a:r>
          </a:p>
          <a:p>
            <a:r>
              <a:rPr lang="en-IN" sz="2400" dirty="0"/>
              <a:t>left until you see a 1, borrow</a:t>
            </a:r>
          </a:p>
          <a:p>
            <a:r>
              <a:rPr lang="en-IN" sz="2400" dirty="0"/>
              <a:t>and then traverse toward right</a:t>
            </a:r>
          </a:p>
          <a:p>
            <a:r>
              <a:rPr lang="en-IN" sz="2400" dirty="0"/>
              <a:t>with each digit giving a borrow</a:t>
            </a:r>
          </a:p>
          <a:p>
            <a:r>
              <a:rPr lang="en-IN" sz="2400" dirty="0"/>
              <a:t>to next digit on right. Once borrowing</a:t>
            </a:r>
          </a:p>
          <a:p>
            <a:r>
              <a:rPr lang="en-IN" sz="2400" dirty="0"/>
              <a:t>process is complete, subtract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3669BC-0791-4406-8ABE-B13187315ACC}"/>
              </a:ext>
            </a:extLst>
          </p:cNvPr>
          <p:cNvSpPr/>
          <p:nvPr/>
        </p:nvSpPr>
        <p:spPr>
          <a:xfrm>
            <a:off x="194625" y="4209218"/>
            <a:ext cx="4802703" cy="2529066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19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6" grpId="0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9" grpId="0"/>
      <p:bldP spid="41" grpId="0"/>
      <p:bldP spid="43" grpId="0"/>
      <p:bldP spid="44" grpId="0" animBg="1"/>
      <p:bldP spid="45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word about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Octal, Binary, Decimal, Hexadecimal are just different systems of representing integers</a:t>
            </a:r>
          </a:p>
          <a:p>
            <a:r>
              <a:rPr lang="en-IN" dirty="0"/>
              <a:t>The same integer can be represented using any system</a:t>
            </a:r>
          </a:p>
          <a:p>
            <a:r>
              <a:rPr lang="en-IN" dirty="0"/>
              <a:t>Can add, subtract, divide, multiply, take remainder with numbers in any of the systems – use them as plain </a:t>
            </a:r>
            <a:r>
              <a:rPr lang="en-IN" dirty="0" err="1"/>
              <a:t>int</a:t>
            </a:r>
            <a:endParaRPr lang="en-IN" dirty="0"/>
          </a:p>
          <a:p>
            <a:r>
              <a:rPr lang="en-IN" dirty="0"/>
              <a:t>Can represent </a:t>
            </a:r>
            <a:r>
              <a:rPr lang="en-IN" dirty="0">
                <a:solidFill>
                  <a:srgbClr val="0000FF"/>
                </a:solidFill>
              </a:rPr>
              <a:t>negative integers </a:t>
            </a:r>
            <a:r>
              <a:rPr lang="en-IN" dirty="0"/>
              <a:t>using all these systems as well (for binary system, we saw </a:t>
            </a:r>
            <a:r>
              <a:rPr lang="en-IN" dirty="0">
                <a:solidFill>
                  <a:srgbClr val="0000FF"/>
                </a:solidFill>
              </a:rPr>
              <a:t>two’s complement</a:t>
            </a:r>
            <a:r>
              <a:rPr lang="en-IN" dirty="0"/>
              <a:t>)</a:t>
            </a:r>
          </a:p>
          <a:p>
            <a:r>
              <a:rPr lang="en-IN" dirty="0"/>
              <a:t>Can represent fractional numbers as well (using float/double – we saw IEEE754 binary system already)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4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12327</TotalTime>
  <Words>2466</Words>
  <Application>Microsoft Office PowerPoint</Application>
  <PresentationFormat>Widescreen</PresentationFormat>
  <Paragraphs>435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Century Gothic</vt:lpstr>
      <vt:lpstr>Comic Sans MS</vt:lpstr>
      <vt:lpstr>Garamond</vt:lpstr>
      <vt:lpstr>Verdana</vt:lpstr>
      <vt:lpstr>Wingdings</vt:lpstr>
      <vt:lpstr>Office Theme</vt:lpstr>
      <vt:lpstr>1_Metropolitan</vt:lpstr>
      <vt:lpstr>ESC101: Fundamentals of Computing</vt:lpstr>
      <vt:lpstr>Announcements</vt:lpstr>
      <vt:lpstr>The Decimal Number System</vt:lpstr>
      <vt:lpstr>The Octal Number System</vt:lpstr>
      <vt:lpstr>The Hexadecimal Number System</vt:lpstr>
      <vt:lpstr>The Binary Number System</vt:lpstr>
      <vt:lpstr>Addition on binary numbers</vt:lpstr>
      <vt:lpstr>Subtracting binary numbers</vt:lpstr>
      <vt:lpstr>A word about number systems</vt:lpstr>
      <vt:lpstr>A word about number systems</vt:lpstr>
      <vt:lpstr>Limits in various number systems</vt:lpstr>
      <vt:lpstr>How Mr C stores your variables</vt:lpstr>
      <vt:lpstr>The sizeof various variable types</vt:lpstr>
      <vt:lpstr>How Mr C stores variables</vt:lpstr>
      <vt:lpstr>PowerPoint Presentation</vt:lpstr>
      <vt:lpstr>Multi-dimensional Array: Example</vt:lpstr>
      <vt:lpstr>Multi-dimensional Array</vt:lpstr>
      <vt:lpstr>Multi-dimensional Array in C</vt:lpstr>
      <vt:lpstr>Declaration of Multi-dimensional Array</vt:lpstr>
      <vt:lpstr>Accessing Elements of a 2D Array (Printing)</vt:lpstr>
      <vt:lpstr>Accessing Element of a 2D Array (Reading)</vt:lpstr>
      <vt:lpstr>Accessing Element of a 2D Array (Reading)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870</cp:revision>
  <dcterms:created xsi:type="dcterms:W3CDTF">2018-07-30T05:08:11Z</dcterms:created>
  <dcterms:modified xsi:type="dcterms:W3CDTF">2019-09-09T07:57:42Z</dcterms:modified>
</cp:coreProperties>
</file>