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21"/>
  </p:notesMasterIdLst>
  <p:sldIdLst>
    <p:sldId id="268" r:id="rId3"/>
    <p:sldId id="257" r:id="rId4"/>
    <p:sldId id="442" r:id="rId5"/>
    <p:sldId id="443" r:id="rId6"/>
    <p:sldId id="449" r:id="rId7"/>
    <p:sldId id="444" r:id="rId8"/>
    <p:sldId id="445" r:id="rId9"/>
    <p:sldId id="447" r:id="rId10"/>
    <p:sldId id="454" r:id="rId11"/>
    <p:sldId id="446" r:id="rId12"/>
    <p:sldId id="457" r:id="rId13"/>
    <p:sldId id="453" r:id="rId14"/>
    <p:sldId id="450" r:id="rId15"/>
    <p:sldId id="448" r:id="rId16"/>
    <p:sldId id="452" r:id="rId17"/>
    <p:sldId id="451" r:id="rId18"/>
    <p:sldId id="455" r:id="rId19"/>
    <p:sldId id="4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722" autoAdjust="0"/>
  </p:normalViewPr>
  <p:slideViewPr>
    <p:cSldViewPr snapToGrid="0">
      <p:cViewPr varScale="1">
        <p:scale>
          <a:sx n="83" d="100"/>
          <a:sy n="83" d="100"/>
        </p:scale>
        <p:origin x="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9/11/2019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11/09/2019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11/09/2019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11/09/2019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41466" y="2452577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Multi-dimensional Arrays (Contd.)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Multi-dim. Array: Incomplete Initialization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Consider a 2D array. It is okay if the number of elements initialized in each row is less than the number of columns (can initialize them later or never)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If left uninitialized, the remaining unspecified values in each row will be set to 0 (note: For 1D arrays too, the uninitialized elements are set to 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0B0E-926B-4363-B2A5-D7C28D12E815}"/>
              </a:ext>
            </a:extLst>
          </p:cNvPr>
          <p:cNvSpPr txBox="1"/>
          <p:nvPr/>
        </p:nvSpPr>
        <p:spPr>
          <a:xfrm>
            <a:off x="1160207" y="2484763"/>
            <a:ext cx="5223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 a[3][4] = {  </a:t>
            </a:r>
          </a:p>
          <a:p>
            <a:r>
              <a:rPr lang="en-GB" sz="3200" dirty="0"/>
              <a:t>   {-2} ,               /*  row 0 */</a:t>
            </a:r>
          </a:p>
          <a:p>
            <a:r>
              <a:rPr lang="en-GB" sz="3200" dirty="0"/>
              <a:t>   {-3, 5} ,          /*  row 1 */</a:t>
            </a:r>
          </a:p>
          <a:p>
            <a:r>
              <a:rPr lang="en-GB" sz="3200" dirty="0"/>
              <a:t>   {8, 2, 10, 6}   /*  row 2 */</a:t>
            </a:r>
          </a:p>
          <a:p>
            <a:r>
              <a:rPr lang="en-GB" sz="3200" dirty="0"/>
              <a:t>};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E6699-3A14-4DA4-B53F-FB893C687E5B}"/>
              </a:ext>
            </a:extLst>
          </p:cNvPr>
          <p:cNvSpPr/>
          <p:nvPr/>
        </p:nvSpPr>
        <p:spPr>
          <a:xfrm>
            <a:off x="7004896" y="2455741"/>
            <a:ext cx="3092833" cy="258356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B31DC-FBE9-47F3-B13C-6D450DA55233}"/>
              </a:ext>
            </a:extLst>
          </p:cNvPr>
          <p:cNvSpPr txBox="1"/>
          <p:nvPr/>
        </p:nvSpPr>
        <p:spPr>
          <a:xfrm>
            <a:off x="7004897" y="2543522"/>
            <a:ext cx="30187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 -2   0   0   0</a:t>
            </a:r>
          </a:p>
          <a:p>
            <a:r>
              <a:rPr lang="en-IN" sz="4800" dirty="0"/>
              <a:t> -3  5   0    0</a:t>
            </a:r>
          </a:p>
          <a:p>
            <a:r>
              <a:rPr lang="en-IN" sz="4800" dirty="0"/>
              <a:t>  8  2  10   6</a:t>
            </a:r>
          </a:p>
        </p:txBody>
      </p:sp>
    </p:spTree>
    <p:extLst>
      <p:ext uri="{BB962C8B-B14F-4D97-AF65-F5344CB8AC3E}">
        <p14:creationId xmlns:p14="http://schemas.microsoft.com/office/powerpoint/2010/main" val="10157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Printing Elements of a 2D Array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2FE6114-FC62-4188-B4DF-932ED9E09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526" y="1338309"/>
            <a:ext cx="8820720" cy="14478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member of mat: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mat[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][j]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 (mathematics: mat(</a:t>
            </a:r>
            <a:r>
              <a:rPr lang="en-US" altLang="en-US" sz="2200" b="1" dirty="0" err="1">
                <a:solidFill>
                  <a:prstClr val="black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)).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row and column index start at 0 (not 1).</a:t>
            </a:r>
          </a:p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following program prints the input matrix mat[5][6].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6338AA8-A855-400A-9CD7-AA2CDDBF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262" y="3158145"/>
            <a:ext cx="8686800" cy="36576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for (j=0; j &lt; 6; j = j+1)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printf(“%f ”, mat[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][j]);  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printf(“\n”);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FBC5C9ED-E9D2-4123-9405-D776FA6A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090" y="3535519"/>
            <a:ext cx="4978648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= 0..4. */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84E6C967-E313-40D9-AA5C-A270CC3E2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875" y="5210003"/>
            <a:ext cx="5410200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a newline after each row */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AB929454-0713-48AB-B5E3-24B35C45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17" y="3968587"/>
            <a:ext cx="4546600" cy="771623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In each row, prints each of the six columns  j=0..5 */</a:t>
            </a:r>
          </a:p>
        </p:txBody>
      </p:sp>
    </p:spTree>
    <p:extLst>
      <p:ext uri="{BB962C8B-B14F-4D97-AF65-F5344CB8AC3E}">
        <p14:creationId xmlns:p14="http://schemas.microsoft.com/office/powerpoint/2010/main" val="36671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5" grpId="0" animBg="1"/>
      <p:bldP spid="16" grpId="0" animBg="1"/>
      <p:bldP spid="17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Taking Elements of a 2D Array as Input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C8E63A19-355E-4319-B41C-6AA3EBE5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22" y="1001374"/>
            <a:ext cx="8610600" cy="1851546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Code for reading the matrix mat[5][6] from the terminal.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The address of the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i,j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th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matrix element is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&amp;mat[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][j]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This works without parentheses since the array indexing operator [] has higher precedence than &amp;.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4" charset="0"/>
              <a:ea typeface="Microsoft YaHei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4" charset="0"/>
              <a:ea typeface="Microsoft YaHei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4" charset="0"/>
              <a:ea typeface="Microsoft YaHei" charset="-122"/>
              <a:cs typeface="+mn-cs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59B53A86-81EC-4DAF-B76E-7322E46A0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878" y="2875989"/>
            <a:ext cx="8610600" cy="33528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nt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mat[5][6];</a:t>
            </a:r>
          </a:p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int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i,j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;</a:t>
            </a:r>
          </a:p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  for (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=0;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&lt; 5;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=i+1) {</a:t>
            </a:r>
          </a:p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	    for (j=0; j &lt; 6; j = j+1) {</a:t>
            </a:r>
          </a:p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		  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scanf(“%f ”, &amp;mat[</a:t>
            </a:r>
            <a:r>
              <a:rPr kumimoji="0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][j])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;    </a:t>
            </a:r>
          </a:p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      }</a:t>
            </a:r>
          </a:p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   }</a:t>
            </a:r>
          </a:p>
          <a:p>
            <a:pPr marL="342900" marR="0" lvl="0" indent="-338138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4" charset="0"/>
              <a:ea typeface="Microsoft YaHei" charset="-122"/>
              <a:cs typeface="+mn-cs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6B8A2959-90D0-4B0F-8E9C-A0EC679E0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2470" y="3735651"/>
            <a:ext cx="4674368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/* read the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ith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row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i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= 0..4. */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F7C9D208-6D16-4546-B7BA-F4F83F52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530" y="4991853"/>
            <a:ext cx="7056784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scanf with %f option will skip over whitespace. 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B399D899-27F9-4A72-86CF-0A1AE2D6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678" y="5521287"/>
            <a:ext cx="7602488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So it really doesn’t matter whether the entire input is given in 5 rows of 6 doubles in a row or all 30 doubles  in a single line, etc..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A9FE0BEE-53C6-46ED-9CDA-F2CD3EBF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166" y="4197161"/>
            <a:ext cx="4067944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/* In each row, read each of the six columns j=0..5 */</a:t>
            </a:r>
          </a:p>
        </p:txBody>
      </p:sp>
    </p:spTree>
    <p:extLst>
      <p:ext uri="{BB962C8B-B14F-4D97-AF65-F5344CB8AC3E}">
        <p14:creationId xmlns:p14="http://schemas.microsoft.com/office/powerpoint/2010/main" val="186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79CCE8-BE14-46AB-B6C7-044FE0073872}"/>
              </a:ext>
            </a:extLst>
          </p:cNvPr>
          <p:cNvGrpSpPr/>
          <p:nvPr/>
        </p:nvGrpSpPr>
        <p:grpSpPr>
          <a:xfrm>
            <a:off x="1538672" y="983097"/>
            <a:ext cx="9114656" cy="3352800"/>
            <a:chOff x="65856" y="2852936"/>
            <a:chExt cx="9114656" cy="3352800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57A2BABF-FD5C-4FE1-B462-08369144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56" y="2852936"/>
              <a:ext cx="8610600" cy="33528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8138"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marL="342900" marR="0" lvl="0" indent="-338138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int mat[5][6];</a:t>
              </a:r>
            </a:p>
            <a:p>
              <a:pPr marL="342900" marR="0" lvl="0" indent="-338138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int 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i,j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;</a:t>
              </a:r>
            </a:p>
            <a:p>
              <a:pPr marL="342900" marR="0" lvl="0" indent="-338138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   for (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=0; 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 &lt; 5; 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=i+1) {</a:t>
              </a:r>
            </a:p>
            <a:p>
              <a:pPr marL="342900" marR="0" lvl="0" indent="-338138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	    for (j=0; j &lt; 6; j = j+1) {</a:t>
              </a:r>
            </a:p>
            <a:p>
              <a:pPr marL="342900" marR="0" lvl="0" indent="-338138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		  </a:t>
              </a:r>
              <a:r>
                <a:rPr kumimoji="0" lang="en-US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scanf(“%f ”, &amp;mat[</a:t>
              </a:r>
              <a:r>
                <a:rPr kumimoji="0" lang="en-US" altLang="en-US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</a:t>
              </a:r>
              <a:r>
                <a:rPr kumimoji="0" lang="en-US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][j])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;    </a:t>
              </a:r>
            </a:p>
            <a:p>
              <a:pPr marL="342900" marR="0" lvl="0" indent="-338138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       }</a:t>
              </a:r>
            </a:p>
            <a:p>
              <a:pPr marL="342900" marR="0" lvl="0" indent="-338138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    }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AB24EB03-BF8D-46AC-9AC6-D7375DE4E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447" y="3677792"/>
              <a:ext cx="4674368" cy="433068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/* read the 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ith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 row 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i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 = 0..4. */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B838E512-36FD-4683-9F40-5D53F521B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568" y="4487978"/>
              <a:ext cx="4067944" cy="771623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4" charset="0"/>
                  <a:ea typeface="Microsoft YaHei" charset="-122"/>
                  <a:cs typeface="+mn-cs"/>
                </a:rPr>
                <a:t>/* In each row, read each of the six columns j=0..5 */</a:t>
              </a: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C0D056B4-E285-42C7-B3C3-34BFDDD8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00" y="3719401"/>
            <a:ext cx="5257800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Could I change declaration to mat[6][5]? Would it mean the same? Or mat[10][3]? 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6CE8B7E-4072-4088-B289-01CB61586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172" y="5097631"/>
            <a:ext cx="4572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That would NOT be correct. It would change the way elements of mat are addressed. Recall the flattening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4" charset="0"/>
                <a:ea typeface="Microsoft YaHei" charset="-122"/>
                <a:cs typeface="+mn-cs"/>
              </a:rPr>
              <a:t> of 2D array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4" charset="0"/>
              <a:ea typeface="Microsoft YaHei" charset="-122"/>
              <a:cs typeface="+mn-cs"/>
            </a:endParaRPr>
          </a:p>
        </p:txBody>
      </p:sp>
      <p:pic>
        <p:nvPicPr>
          <p:cNvPr id="19" name="Picture 2" descr="C:\Users\karkare\AppData\Local\Microsoft\Windows\INetCache\IE\MUXU12JF\MC900434411[1].wmf">
            <a:extLst>
              <a:ext uri="{FF2B5EF4-FFF2-40B4-BE49-F238E27FC236}">
                <a16:creationId xmlns:a16="http://schemas.microsoft.com/office/drawing/2014/main" id="{8F4DDF86-2756-4649-B340-89F09F71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76" y="4726769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karkare\AppData\Local\Microsoft\Windows\INetCache\IE\2P6S1EL9\MC900300119[1].wmf">
            <a:extLst>
              <a:ext uri="{FF2B5EF4-FFF2-40B4-BE49-F238E27FC236}">
                <a16:creationId xmlns:a16="http://schemas.microsoft.com/office/drawing/2014/main" id="{6D7B51BB-6461-4544-95AC-FE750719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18" y="4995175"/>
            <a:ext cx="1407262" cy="18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F9EB44A-24DA-41BB-84ED-2355AFFA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400" dirty="0"/>
              <a:t>Taking Elements of a 2D Array as Input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35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of Strings (= 2D Array of 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Another example of a multi-dimensional array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7AC89-331C-416D-9E50-17AD05E807A7}"/>
              </a:ext>
            </a:extLst>
          </p:cNvPr>
          <p:cNvSpPr txBox="1"/>
          <p:nvPr/>
        </p:nvSpPr>
        <p:spPr>
          <a:xfrm>
            <a:off x="572282" y="1849878"/>
            <a:ext cx="110474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const</a:t>
            </a:r>
            <a:r>
              <a:rPr lang="en-IN" sz="3200" dirty="0">
                <a:solidFill>
                  <a:srgbClr val="FF0000"/>
                </a:solidFill>
              </a:rPr>
              <a:t> int</a:t>
            </a:r>
            <a:r>
              <a:rPr lang="en-IN" sz="3200" dirty="0"/>
              <a:t> </a:t>
            </a:r>
            <a:r>
              <a:rPr lang="en-IN" sz="3200" dirty="0" err="1"/>
              <a:t>num_cities</a:t>
            </a:r>
            <a:r>
              <a:rPr lang="en-IN" sz="3200" dirty="0"/>
              <a:t> = 4;</a:t>
            </a:r>
          </a:p>
          <a:p>
            <a:r>
              <a:rPr lang="en-IN" sz="3200" dirty="0" err="1">
                <a:solidFill>
                  <a:srgbClr val="FF0000"/>
                </a:solidFill>
              </a:rPr>
              <a:t>const</a:t>
            </a:r>
            <a:r>
              <a:rPr lang="en-IN" sz="3200" dirty="0">
                <a:solidFill>
                  <a:srgbClr val="FF0000"/>
                </a:solidFill>
              </a:rPr>
              <a:t> int</a:t>
            </a:r>
            <a:r>
              <a:rPr lang="en-IN" sz="3200" dirty="0"/>
              <a:t> </a:t>
            </a:r>
            <a:r>
              <a:rPr lang="en-IN" sz="3200" dirty="0" err="1"/>
              <a:t>name_length</a:t>
            </a:r>
            <a:r>
              <a:rPr lang="en-IN" sz="3200" dirty="0"/>
              <a:t> = 10;   </a:t>
            </a:r>
          </a:p>
          <a:p>
            <a:r>
              <a:rPr lang="en-IN" sz="3200" dirty="0"/>
              <a:t>char city[</a:t>
            </a:r>
            <a:r>
              <a:rPr lang="en-IN" sz="3200" dirty="0" err="1"/>
              <a:t>num_cities</a:t>
            </a:r>
            <a:r>
              <a:rPr lang="en-IN" sz="3200" dirty="0"/>
              <a:t>][</a:t>
            </a:r>
            <a:r>
              <a:rPr lang="en-IN" sz="3200" dirty="0" err="1"/>
              <a:t>name_length</a:t>
            </a:r>
            <a:r>
              <a:rPr lang="en-IN" sz="3200" dirty="0"/>
              <a:t>] = {</a:t>
            </a:r>
          </a:p>
          <a:p>
            <a:r>
              <a:rPr lang="en-IN" sz="3200" dirty="0"/>
              <a:t>                                                                        {‘D’,’e’,’l’,’h’,’</a:t>
            </a:r>
            <a:r>
              <a:rPr lang="en-IN" sz="3200" dirty="0" err="1"/>
              <a:t>i</a:t>
            </a:r>
            <a:r>
              <a:rPr lang="en-IN" sz="3200" dirty="0"/>
              <a:t>’,’\0’},</a:t>
            </a:r>
          </a:p>
          <a:p>
            <a:r>
              <a:rPr lang="en-IN" sz="3200" dirty="0"/>
              <a:t>                                                                        {‘M’,’u’,’m’,’b’,’a’,’</a:t>
            </a:r>
            <a:r>
              <a:rPr lang="en-IN" sz="3200" dirty="0" err="1"/>
              <a:t>i</a:t>
            </a:r>
            <a:r>
              <a:rPr lang="en-IN" sz="3200" dirty="0"/>
              <a:t>’,’\0’},</a:t>
            </a:r>
          </a:p>
          <a:p>
            <a:r>
              <a:rPr lang="en-IN" sz="3200" dirty="0"/>
              <a:t>                                                                        {‘</a:t>
            </a:r>
            <a:r>
              <a:rPr lang="en-IN" sz="3200" dirty="0" err="1"/>
              <a:t>K’,’o’,’l’,’k’,’a’,’t’,’a</a:t>
            </a:r>
            <a:r>
              <a:rPr lang="en-IN" sz="3200" dirty="0"/>
              <a:t>’,’\0’},</a:t>
            </a:r>
          </a:p>
          <a:p>
            <a:r>
              <a:rPr lang="en-IN" sz="3200" dirty="0"/>
              <a:t>                                                                        {‘C’,’h’,’e’,’n’,’n’,’a’,’</a:t>
            </a:r>
            <a:r>
              <a:rPr lang="en-IN" sz="3200" dirty="0" err="1"/>
              <a:t>i</a:t>
            </a:r>
            <a:r>
              <a:rPr lang="en-IN" sz="3200" dirty="0"/>
              <a:t>’,’\0’}</a:t>
            </a:r>
          </a:p>
          <a:p>
            <a:r>
              <a:rPr lang="en-IN" sz="3200" dirty="0"/>
              <a:t>                                                                    };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3BE48-B692-4D65-96A4-7A6FDC799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90904"/>
              </p:ext>
            </p:extLst>
          </p:nvPr>
        </p:nvGraphicFramePr>
        <p:xfrm>
          <a:off x="2221729" y="3517734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6C9CA1-8A70-4F04-A622-E920E52FE6FC}"/>
              </a:ext>
            </a:extLst>
          </p:cNvPr>
          <p:cNvSpPr txBox="1"/>
          <p:nvPr/>
        </p:nvSpPr>
        <p:spPr>
          <a:xfrm>
            <a:off x="1002152" y="3661750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city[0]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5ED199D7-FBB1-44E8-8B1D-3916B0F55D0F}"/>
              </a:ext>
            </a:extLst>
          </p:cNvPr>
          <p:cNvCxnSpPr/>
          <p:nvPr/>
        </p:nvCxnSpPr>
        <p:spPr bwMode="auto">
          <a:xfrm flipV="1">
            <a:off x="2025124" y="3661750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54060B-A6AC-434A-94B9-DEA8F8B1DA9E}"/>
              </a:ext>
            </a:extLst>
          </p:cNvPr>
          <p:cNvSpPr txBox="1"/>
          <p:nvPr/>
        </p:nvSpPr>
        <p:spPr>
          <a:xfrm>
            <a:off x="930714" y="4230974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city[1]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75633B28-1200-401D-9008-CBF265E545A6}"/>
              </a:ext>
            </a:extLst>
          </p:cNvPr>
          <p:cNvCxnSpPr/>
          <p:nvPr/>
        </p:nvCxnSpPr>
        <p:spPr bwMode="auto">
          <a:xfrm flipV="1">
            <a:off x="1947986" y="4117746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6E006F4-2874-48CE-AB4B-387F679C45FA}"/>
              </a:ext>
            </a:extLst>
          </p:cNvPr>
          <p:cNvSpPr/>
          <p:nvPr/>
        </p:nvSpPr>
        <p:spPr>
          <a:xfrm>
            <a:off x="253353" y="5602450"/>
            <a:ext cx="6176944" cy="1047099"/>
          </a:xfrm>
          <a:prstGeom prst="wedgeRectCallout">
            <a:avLst>
              <a:gd name="adj1" fmla="val -31307"/>
              <a:gd name="adj2" fmla="val -143405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String array shortcut to </a:t>
            </a:r>
            <a:r>
              <a:rPr lang="en-IN" sz="2400" dirty="0">
                <a:solidFill>
                  <a:srgbClr val="FF0000"/>
                </a:solidFill>
              </a:rPr>
              <a:t>directly access a full string</a:t>
            </a:r>
            <a:r>
              <a:rPr lang="en-IN" sz="2400" dirty="0">
                <a:solidFill>
                  <a:schemeClr val="tx1"/>
                </a:solidFill>
              </a:rPr>
              <a:t>: city[0] is the first string, city[1] is the second string, and so on..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7FAC2D7-D42F-4CD9-BA4B-24023E83D6E0}"/>
              </a:ext>
            </a:extLst>
          </p:cNvPr>
          <p:cNvSpPr/>
          <p:nvPr/>
        </p:nvSpPr>
        <p:spPr>
          <a:xfrm>
            <a:off x="7682258" y="5746376"/>
            <a:ext cx="3705206" cy="1047099"/>
          </a:xfrm>
          <a:prstGeom prst="wedgeRectCallout">
            <a:avLst>
              <a:gd name="adj1" fmla="val -59718"/>
              <a:gd name="adj2" fmla="val -72222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Array with 4 elements. Each element is a char array</a:t>
            </a:r>
          </a:p>
        </p:txBody>
      </p:sp>
    </p:spTree>
    <p:extLst>
      <p:ext uri="{BB962C8B-B14F-4D97-AF65-F5344CB8AC3E}">
        <p14:creationId xmlns:p14="http://schemas.microsoft.com/office/powerpoint/2010/main" val="3519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10" grpId="0" animBg="1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of Strings: Another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Array of strings can also be declared/initialized as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7AC89-331C-416D-9E50-17AD05E807A7}"/>
              </a:ext>
            </a:extLst>
          </p:cNvPr>
          <p:cNvSpPr txBox="1"/>
          <p:nvPr/>
        </p:nvSpPr>
        <p:spPr>
          <a:xfrm>
            <a:off x="572282" y="1849878"/>
            <a:ext cx="110474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const</a:t>
            </a:r>
            <a:r>
              <a:rPr lang="en-IN" sz="3200" dirty="0">
                <a:solidFill>
                  <a:srgbClr val="FF0000"/>
                </a:solidFill>
              </a:rPr>
              <a:t> int</a:t>
            </a:r>
            <a:r>
              <a:rPr lang="en-IN" sz="3200" dirty="0"/>
              <a:t> </a:t>
            </a:r>
            <a:r>
              <a:rPr lang="en-IN" sz="3200" dirty="0" err="1"/>
              <a:t>name_length</a:t>
            </a:r>
            <a:r>
              <a:rPr lang="en-IN" sz="3200" dirty="0"/>
              <a:t> = 10;   </a:t>
            </a:r>
          </a:p>
          <a:p>
            <a:r>
              <a:rPr lang="en-IN" sz="3200" dirty="0"/>
              <a:t>char city[][</a:t>
            </a:r>
            <a:r>
              <a:rPr lang="en-IN" sz="3200" dirty="0" err="1"/>
              <a:t>name_length</a:t>
            </a:r>
            <a:r>
              <a:rPr lang="en-IN" sz="3200" dirty="0"/>
              <a:t>] = {</a:t>
            </a:r>
          </a:p>
          <a:p>
            <a:r>
              <a:rPr lang="en-IN" sz="3200" dirty="0"/>
              <a:t>                                                                        {“Delhi”},</a:t>
            </a:r>
          </a:p>
          <a:p>
            <a:r>
              <a:rPr lang="en-IN" sz="3200" dirty="0"/>
              <a:t>                                                                        {“Mumbai”},</a:t>
            </a:r>
          </a:p>
          <a:p>
            <a:r>
              <a:rPr lang="en-IN" sz="3200" dirty="0"/>
              <a:t>                                                                        {“Kolkata”},</a:t>
            </a:r>
          </a:p>
          <a:p>
            <a:r>
              <a:rPr lang="en-IN" sz="3200" dirty="0"/>
              <a:t>                                                                        {“Chennai”}</a:t>
            </a:r>
          </a:p>
          <a:p>
            <a:r>
              <a:rPr lang="en-IN" sz="3200" dirty="0"/>
              <a:t>                                                                    };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3BE48-B692-4D65-96A4-7A6FDC7997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7097" y="3164269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6C9CA1-8A70-4F04-A622-E920E52FE6FC}"/>
              </a:ext>
            </a:extLst>
          </p:cNvPr>
          <p:cNvSpPr txBox="1"/>
          <p:nvPr/>
        </p:nvSpPr>
        <p:spPr>
          <a:xfrm>
            <a:off x="1017520" y="3308285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city[0]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5ED199D7-FBB1-44E8-8B1D-3916B0F55D0F}"/>
              </a:ext>
            </a:extLst>
          </p:cNvPr>
          <p:cNvCxnSpPr/>
          <p:nvPr/>
        </p:nvCxnSpPr>
        <p:spPr bwMode="auto">
          <a:xfrm flipV="1">
            <a:off x="2040492" y="3308285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54060B-A6AC-434A-94B9-DEA8F8B1DA9E}"/>
              </a:ext>
            </a:extLst>
          </p:cNvPr>
          <p:cNvSpPr txBox="1"/>
          <p:nvPr/>
        </p:nvSpPr>
        <p:spPr>
          <a:xfrm>
            <a:off x="946082" y="3877509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city[1]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75633B28-1200-401D-9008-CBF265E545A6}"/>
              </a:ext>
            </a:extLst>
          </p:cNvPr>
          <p:cNvCxnSpPr/>
          <p:nvPr/>
        </p:nvCxnSpPr>
        <p:spPr bwMode="auto">
          <a:xfrm flipV="1">
            <a:off x="1963354" y="3764281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6E006F4-2874-48CE-AB4B-387F679C45FA}"/>
              </a:ext>
            </a:extLst>
          </p:cNvPr>
          <p:cNvSpPr/>
          <p:nvPr/>
        </p:nvSpPr>
        <p:spPr>
          <a:xfrm>
            <a:off x="253353" y="5290387"/>
            <a:ext cx="6176944" cy="1047099"/>
          </a:xfrm>
          <a:prstGeom prst="wedgeRectCallout">
            <a:avLst>
              <a:gd name="adj1" fmla="val -31307"/>
              <a:gd name="adj2" fmla="val -143405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String array shortcut to </a:t>
            </a:r>
            <a:r>
              <a:rPr lang="en-IN" sz="2400" dirty="0">
                <a:solidFill>
                  <a:srgbClr val="FF0000"/>
                </a:solidFill>
              </a:rPr>
              <a:t>directly access a full string</a:t>
            </a:r>
            <a:r>
              <a:rPr lang="en-IN" sz="2400" dirty="0">
                <a:solidFill>
                  <a:schemeClr val="tx1"/>
                </a:solidFill>
              </a:rPr>
              <a:t>: city[0] is the first string, city[1] is the second string, and so on..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62469BD-A995-4A8D-8849-612940044A42}"/>
              </a:ext>
            </a:extLst>
          </p:cNvPr>
          <p:cNvSpPr/>
          <p:nvPr/>
        </p:nvSpPr>
        <p:spPr>
          <a:xfrm>
            <a:off x="4324717" y="1544476"/>
            <a:ext cx="3144164" cy="419812"/>
          </a:xfrm>
          <a:prstGeom prst="wedgeRectCallout">
            <a:avLst>
              <a:gd name="adj1" fmla="val -115716"/>
              <a:gd name="adj2" fmla="val 169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Recall that we can leave it blank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E0DD479-676B-43EC-ACF7-A9DCCEDB27B8}"/>
              </a:ext>
            </a:extLst>
          </p:cNvPr>
          <p:cNvSpPr/>
          <p:nvPr/>
        </p:nvSpPr>
        <p:spPr>
          <a:xfrm>
            <a:off x="8239432" y="1587289"/>
            <a:ext cx="3448161" cy="1199536"/>
          </a:xfrm>
          <a:prstGeom prst="wedgeRectCallout">
            <a:avLst>
              <a:gd name="adj1" fmla="val -38624"/>
              <a:gd name="adj2" fmla="val 58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Each row directly defined as a string instead of a char array ending with \0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1AEF763-7027-4482-BA3E-161C3812C683}"/>
              </a:ext>
            </a:extLst>
          </p:cNvPr>
          <p:cNvSpPr/>
          <p:nvPr/>
        </p:nvSpPr>
        <p:spPr>
          <a:xfrm>
            <a:off x="7413316" y="5768646"/>
            <a:ext cx="3705206" cy="1047099"/>
          </a:xfrm>
          <a:prstGeom prst="wedgeRectCallout">
            <a:avLst>
              <a:gd name="adj1" fmla="val -55156"/>
              <a:gd name="adj2" fmla="val -11111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Array with 4 elements. Each element is a string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C39BDB-C70E-413C-915F-480F4398EAE1}"/>
              </a:ext>
            </a:extLst>
          </p:cNvPr>
          <p:cNvSpPr/>
          <p:nvPr/>
        </p:nvSpPr>
        <p:spPr>
          <a:xfrm>
            <a:off x="9525711" y="3969917"/>
            <a:ext cx="2327971" cy="932495"/>
          </a:xfrm>
          <a:prstGeom prst="wedgeRectCallout">
            <a:avLst>
              <a:gd name="adj1" fmla="val -61165"/>
              <a:gd name="adj2" fmla="val -8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curly braces around each string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42022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Reading and Printing Array of Strings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GB" dirty="0"/>
              <a:t>Write a program that reads and displays the name of few cities of India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FF005-3A79-4456-A099-A446FE83FD3E}"/>
              </a:ext>
            </a:extLst>
          </p:cNvPr>
          <p:cNvSpPr/>
          <p:nvPr/>
        </p:nvSpPr>
        <p:spPr>
          <a:xfrm>
            <a:off x="1805017" y="2155118"/>
            <a:ext cx="5616624" cy="42473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lvl="0">
              <a:defRPr/>
            </a:pP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int </a:t>
            </a:r>
            <a:r>
              <a:rPr lang="en-US" b="1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lvl="0">
              <a:defRPr/>
            </a:pP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int </a:t>
            </a:r>
            <a:r>
              <a:rPr lang="en-US" b="1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char city[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scanf("%s",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city[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printf("%d %s\n", i,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city[i]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6760E-801C-4A7D-A914-772C0671CF8D}"/>
              </a:ext>
            </a:extLst>
          </p:cNvPr>
          <p:cNvSpPr/>
          <p:nvPr/>
        </p:nvSpPr>
        <p:spPr>
          <a:xfrm>
            <a:off x="7565657" y="2083110"/>
            <a:ext cx="2664296" cy="147732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Delhi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Mumbai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Kolkata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Chennai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918B4-3AC5-48CC-9641-35D43D2B9F60}"/>
              </a:ext>
            </a:extLst>
          </p:cNvPr>
          <p:cNvSpPr/>
          <p:nvPr/>
        </p:nvSpPr>
        <p:spPr>
          <a:xfrm>
            <a:off x="7722687" y="5192519"/>
            <a:ext cx="2664296" cy="147732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0 Delhi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 Mumbai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 Kolkata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 Chennai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B0A3E11-087B-4BDA-87DF-85CE8BDA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50166"/>
              </p:ext>
            </p:extLst>
          </p:nvPr>
        </p:nvGraphicFramePr>
        <p:xfrm>
          <a:off x="6773570" y="3667286"/>
          <a:ext cx="3816420" cy="1483360"/>
        </p:xfrm>
        <a:graphic>
          <a:graphicData uri="http://schemas.openxmlformats.org/drawingml/2006/table">
            <a:tbl>
              <a:tblPr bandRow="1"/>
              <a:tblGrid>
                <a:gridCol w="38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5C06D02-AA69-44FC-83B5-88D7E2D40CE1}"/>
              </a:ext>
            </a:extLst>
          </p:cNvPr>
          <p:cNvSpPr txBox="1"/>
          <p:nvPr/>
        </p:nvSpPr>
        <p:spPr>
          <a:xfrm>
            <a:off x="5553993" y="3811302"/>
            <a:ext cx="1083437" cy="369332"/>
          </a:xfrm>
          <a:prstGeom prst="rect">
            <a:avLst/>
          </a:prstGeom>
          <a:solidFill>
            <a:sysClr val="windowText" lastClr="000000">
              <a:lumMod val="20000"/>
              <a:lumOff val="80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city[0]</a:t>
            </a:r>
          </a:p>
        </p:txBody>
      </p:sp>
      <p:cxnSp>
        <p:nvCxnSpPr>
          <p:cNvPr id="22" name="Elbow Connector 12">
            <a:extLst>
              <a:ext uri="{FF2B5EF4-FFF2-40B4-BE49-F238E27FC236}">
                <a16:creationId xmlns:a16="http://schemas.microsoft.com/office/drawing/2014/main" id="{735D4B49-D37C-4B0F-8763-565C86B83890}"/>
              </a:ext>
            </a:extLst>
          </p:cNvPr>
          <p:cNvCxnSpPr/>
          <p:nvPr/>
        </p:nvCxnSpPr>
        <p:spPr bwMode="auto">
          <a:xfrm flipV="1">
            <a:off x="6576965" y="3811302"/>
            <a:ext cx="268612" cy="184666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C092CD-88A5-4AF4-9942-3EA246171EFF}"/>
              </a:ext>
            </a:extLst>
          </p:cNvPr>
          <p:cNvSpPr txBox="1"/>
          <p:nvPr/>
        </p:nvSpPr>
        <p:spPr>
          <a:xfrm>
            <a:off x="5482555" y="4380526"/>
            <a:ext cx="1083437" cy="369332"/>
          </a:xfrm>
          <a:prstGeom prst="rect">
            <a:avLst/>
          </a:prstGeom>
          <a:solidFill>
            <a:sysClr val="windowText" lastClr="000000">
              <a:lumMod val="20000"/>
              <a:lumOff val="80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city[1]</a:t>
            </a:r>
          </a:p>
        </p:txBody>
      </p:sp>
      <p:cxnSp>
        <p:nvCxnSpPr>
          <p:cNvPr id="24" name="Elbow Connector 14">
            <a:extLst>
              <a:ext uri="{FF2B5EF4-FFF2-40B4-BE49-F238E27FC236}">
                <a16:creationId xmlns:a16="http://schemas.microsoft.com/office/drawing/2014/main" id="{DD25823F-2572-441C-A875-6C2A57B9554D}"/>
              </a:ext>
            </a:extLst>
          </p:cNvPr>
          <p:cNvCxnSpPr/>
          <p:nvPr/>
        </p:nvCxnSpPr>
        <p:spPr bwMode="auto">
          <a:xfrm flipV="1">
            <a:off x="6499827" y="4267298"/>
            <a:ext cx="268612" cy="184666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863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7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1511525"/>
            <a:ext cx="11600329" cy="3421624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Done with arrays, strings, and 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multi-dimensional arrays</a:t>
            </a:r>
            <a:br>
              <a:rPr lang="en-IN" sz="4800" dirty="0">
                <a:solidFill>
                  <a:schemeClr val="tx1"/>
                </a:solidFill>
              </a:rPr>
            </a:b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Will revisit these when we talk 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about </a:t>
            </a:r>
            <a:r>
              <a:rPr lang="en-IN" sz="4800" dirty="0">
                <a:solidFill>
                  <a:srgbClr val="FF0000"/>
                </a:solidFill>
              </a:rPr>
              <a:t>Pointers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76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 Few Coding/Debugging Tips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Some of the students in labs seem to be struggling with some basic issues that are easily fixable by themselves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If program not working correctly, can use </a:t>
            </a:r>
            <a:r>
              <a:rPr lang="en-GB" dirty="0" err="1"/>
              <a:t>printf</a:t>
            </a:r>
            <a:r>
              <a:rPr lang="en-GB" dirty="0"/>
              <a:t> to verify if you have taken inputs correctly using </a:t>
            </a:r>
            <a:r>
              <a:rPr lang="en-GB" dirty="0" err="1"/>
              <a:t>scanf</a:t>
            </a:r>
            <a:r>
              <a:rPr lang="en-GB" dirty="0"/>
              <a:t> (you can remove these </a:t>
            </a:r>
            <a:r>
              <a:rPr lang="en-GB" dirty="0" err="1"/>
              <a:t>printfs</a:t>
            </a:r>
            <a:r>
              <a:rPr lang="en-GB" dirty="0"/>
              <a:t> later): </a:t>
            </a:r>
            <a:r>
              <a:rPr lang="en-GB" b="1" dirty="0" err="1"/>
              <a:t>printf</a:t>
            </a:r>
            <a:r>
              <a:rPr lang="en-GB" b="1" dirty="0"/>
              <a:t> based debugging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Can also use </a:t>
            </a:r>
            <a:r>
              <a:rPr lang="en-GB" dirty="0" err="1"/>
              <a:t>printf</a:t>
            </a:r>
            <a:r>
              <a:rPr lang="en-GB" dirty="0"/>
              <a:t> at various places in program to check if the values of </a:t>
            </a:r>
            <a:r>
              <a:rPr lang="en-GB" dirty="0">
                <a:solidFill>
                  <a:srgbClr val="FF0000"/>
                </a:solidFill>
              </a:rPr>
              <a:t>intermediate variables/expressions </a:t>
            </a:r>
            <a:r>
              <a:rPr lang="en-GB" dirty="0"/>
              <a:t>are as expected (you can remove such </a:t>
            </a:r>
            <a:r>
              <a:rPr lang="en-GB" dirty="0" err="1"/>
              <a:t>printf</a:t>
            </a:r>
            <a:r>
              <a:rPr lang="en-GB" dirty="0"/>
              <a:t> statements later)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Use proper indentation (helps in minimizing error related to missing parenthesis, mismatching curly braces, etc)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872051" cy="53008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Mid-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theory exam on Monday, Sept 16 (1pm – 3pm)</a:t>
            </a:r>
          </a:p>
          <a:p>
            <a:r>
              <a:rPr lang="en-US" dirty="0">
                <a:solidFill>
                  <a:schemeClr val="tx1"/>
                </a:solidFill>
              </a:rPr>
              <a:t>Seating (OROS – odd rows odd seats) will be as follows:</a:t>
            </a:r>
          </a:p>
          <a:p>
            <a:r>
              <a:rPr lang="en-US" dirty="0">
                <a:solidFill>
                  <a:schemeClr val="tx1"/>
                </a:solidFill>
              </a:rPr>
              <a:t>B1, B2: </a:t>
            </a:r>
            <a:r>
              <a:rPr lang="en-US" dirty="0">
                <a:solidFill>
                  <a:srgbClr val="FF0000"/>
                </a:solidFill>
              </a:rPr>
              <a:t>L16</a:t>
            </a:r>
          </a:p>
          <a:p>
            <a:r>
              <a:rPr lang="en-US" dirty="0">
                <a:solidFill>
                  <a:schemeClr val="tx1"/>
                </a:solidFill>
              </a:rPr>
              <a:t>B3, B4: </a:t>
            </a:r>
            <a:r>
              <a:rPr lang="en-US" dirty="0">
                <a:solidFill>
                  <a:srgbClr val="FF0000"/>
                </a:solidFill>
              </a:rPr>
              <a:t>L17</a:t>
            </a:r>
          </a:p>
          <a:p>
            <a:r>
              <a:rPr lang="en-US" dirty="0">
                <a:solidFill>
                  <a:schemeClr val="tx1"/>
                </a:solidFill>
              </a:rPr>
              <a:t>B5, B6: </a:t>
            </a:r>
            <a:r>
              <a:rPr lang="en-US" dirty="0">
                <a:solidFill>
                  <a:srgbClr val="FF0000"/>
                </a:solidFill>
              </a:rPr>
              <a:t>L18</a:t>
            </a:r>
          </a:p>
          <a:p>
            <a:r>
              <a:rPr lang="en-US" dirty="0">
                <a:solidFill>
                  <a:schemeClr val="tx1"/>
                </a:solidFill>
              </a:rPr>
              <a:t>B7, B8: </a:t>
            </a:r>
            <a:r>
              <a:rPr lang="en-US" dirty="0">
                <a:solidFill>
                  <a:srgbClr val="FF0000"/>
                </a:solidFill>
              </a:rPr>
              <a:t>L19</a:t>
            </a:r>
          </a:p>
          <a:p>
            <a:r>
              <a:rPr lang="en-US" dirty="0">
                <a:solidFill>
                  <a:schemeClr val="tx1"/>
                </a:solidFill>
              </a:rPr>
              <a:t>B9, B10, B11, B12: </a:t>
            </a:r>
            <a:r>
              <a:rPr lang="en-US" dirty="0">
                <a:solidFill>
                  <a:srgbClr val="FF0000"/>
                </a:solidFill>
              </a:rPr>
              <a:t>L20</a:t>
            </a:r>
          </a:p>
          <a:p>
            <a:r>
              <a:rPr lang="en-US" dirty="0">
                <a:solidFill>
                  <a:schemeClr val="tx1"/>
                </a:solidFill>
              </a:rPr>
              <a:t>B13: </a:t>
            </a:r>
            <a:r>
              <a:rPr lang="en-US" dirty="0">
                <a:solidFill>
                  <a:srgbClr val="FF0000"/>
                </a:solidFill>
              </a:rPr>
              <a:t>L17</a:t>
            </a:r>
            <a:r>
              <a:rPr lang="en-US" dirty="0">
                <a:solidFill>
                  <a:schemeClr val="tx1"/>
                </a:solidFill>
              </a:rPr>
              <a:t> (first letter of name </a:t>
            </a:r>
            <a:r>
              <a:rPr lang="en-US" dirty="0">
                <a:solidFill>
                  <a:srgbClr val="FF0000"/>
                </a:solidFill>
              </a:rPr>
              <a:t>A-J</a:t>
            </a:r>
            <a:r>
              <a:rPr lang="en-US" dirty="0">
                <a:solidFill>
                  <a:schemeClr val="tx1"/>
                </a:solidFill>
              </a:rPr>
              <a:t>) + </a:t>
            </a:r>
            <a:r>
              <a:rPr lang="en-US" dirty="0">
                <a:solidFill>
                  <a:srgbClr val="0000FF"/>
                </a:solidFill>
              </a:rPr>
              <a:t>L18</a:t>
            </a:r>
            <a:r>
              <a:rPr lang="en-US" dirty="0">
                <a:solidFill>
                  <a:schemeClr val="tx1"/>
                </a:solidFill>
              </a:rPr>
              <a:t> (remaining)</a:t>
            </a:r>
          </a:p>
          <a:p>
            <a:r>
              <a:rPr lang="en-US" dirty="0">
                <a:solidFill>
                  <a:schemeClr val="tx1"/>
                </a:solidFill>
              </a:rPr>
              <a:t>B14: </a:t>
            </a:r>
            <a:r>
              <a:rPr lang="en-US" dirty="0">
                <a:solidFill>
                  <a:srgbClr val="FF0000"/>
                </a:solidFill>
              </a:rPr>
              <a:t>L18</a:t>
            </a:r>
            <a:r>
              <a:rPr lang="en-US" dirty="0">
                <a:solidFill>
                  <a:schemeClr val="tx1"/>
                </a:solidFill>
              </a:rPr>
              <a:t> (first letter of name </a:t>
            </a:r>
            <a:r>
              <a:rPr lang="en-US" dirty="0">
                <a:solidFill>
                  <a:srgbClr val="FF0000"/>
                </a:solidFill>
              </a:rPr>
              <a:t>A-B</a:t>
            </a:r>
            <a:r>
              <a:rPr lang="en-US" dirty="0">
                <a:solidFill>
                  <a:schemeClr val="tx1"/>
                </a:solidFill>
              </a:rPr>
              <a:t>) + </a:t>
            </a:r>
            <a:r>
              <a:rPr lang="en-US" dirty="0">
                <a:solidFill>
                  <a:srgbClr val="0000FF"/>
                </a:solidFill>
              </a:rPr>
              <a:t>L19</a:t>
            </a:r>
            <a:r>
              <a:rPr lang="en-US" dirty="0">
                <a:solidFill>
                  <a:schemeClr val="tx1"/>
                </a:solidFill>
              </a:rPr>
              <a:t> (remaining)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7194F-82BB-455F-8034-7120029FC8E2}"/>
              </a:ext>
            </a:extLst>
          </p:cNvPr>
          <p:cNvSpPr txBox="1"/>
          <p:nvPr/>
        </p:nvSpPr>
        <p:spPr>
          <a:xfrm>
            <a:off x="5753000" y="2251288"/>
            <a:ext cx="61856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Exam is open handwritten notes</a:t>
            </a:r>
          </a:p>
          <a:p>
            <a:r>
              <a:rPr lang="en-IN" sz="2800" dirty="0"/>
              <a:t>No books allowed</a:t>
            </a:r>
          </a:p>
          <a:p>
            <a:r>
              <a:rPr lang="en-IN" sz="2800" dirty="0"/>
              <a:t>Nothing else allowed</a:t>
            </a:r>
          </a:p>
          <a:p>
            <a:r>
              <a:rPr lang="en-IN" sz="2800" dirty="0"/>
              <a:t>Just like Major Quiz 1 </a:t>
            </a:r>
          </a:p>
          <a:p>
            <a:r>
              <a:rPr lang="en-IN" sz="2800" dirty="0"/>
              <a:t>(except more gap between students, </a:t>
            </a:r>
          </a:p>
          <a:p>
            <a:r>
              <a:rPr lang="en-IN" sz="2800" dirty="0"/>
              <a:t>more syllabus, and 2 hrs duration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Easy to think of it as an </a:t>
            </a:r>
            <a:r>
              <a:rPr lang="en-IN" dirty="0">
                <a:solidFill>
                  <a:srgbClr val="FF0000"/>
                </a:solidFill>
              </a:rPr>
              <a:t>array of arrays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ym typeface="Wingdings" panose="05000000000000000000" pitchFamily="2" charset="2"/>
              </a:rPr>
              <a:t> It means: </a:t>
            </a:r>
            <a:r>
              <a:rPr lang="en-IN" dirty="0"/>
              <a:t>An array in which </a:t>
            </a:r>
            <a:r>
              <a:rPr lang="en-IN" dirty="0">
                <a:solidFill>
                  <a:srgbClr val="FF0000"/>
                </a:solidFill>
              </a:rPr>
              <a:t>each element is another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Can think of the 2D array below as containing 5 1D arrays </a:t>
            </a:r>
          </a:p>
        </p:txBody>
      </p:sp>
      <p:graphicFrame>
        <p:nvGraphicFramePr>
          <p:cNvPr id="10" name="Group 5">
            <a:extLst>
              <a:ext uri="{FF2B5EF4-FFF2-40B4-BE49-F238E27FC236}">
                <a16:creationId xmlns:a16="http://schemas.microsoft.com/office/drawing/2014/main" id="{F8A409E4-3735-4D2D-B03F-D4EDE976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35264"/>
              </p:ext>
            </p:extLst>
          </p:nvPr>
        </p:nvGraphicFramePr>
        <p:xfrm>
          <a:off x="3437651" y="3062751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909F23-EE54-41F2-A6B8-C8F965ED643F}"/>
              </a:ext>
            </a:extLst>
          </p:cNvPr>
          <p:cNvSpPr txBox="1"/>
          <p:nvPr/>
        </p:nvSpPr>
        <p:spPr>
          <a:xfrm>
            <a:off x="257261" y="3086191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DE46C7-081C-437F-8A30-49163E97977D}"/>
              </a:ext>
            </a:extLst>
          </p:cNvPr>
          <p:cNvSpPr/>
          <p:nvPr/>
        </p:nvSpPr>
        <p:spPr>
          <a:xfrm>
            <a:off x="1746709" y="3190894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66881-242C-4A99-B5D5-F69867C44E77}"/>
              </a:ext>
            </a:extLst>
          </p:cNvPr>
          <p:cNvSpPr txBox="1"/>
          <p:nvPr/>
        </p:nvSpPr>
        <p:spPr>
          <a:xfrm>
            <a:off x="257261" y="3663555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025EC5-7D75-4C1D-B1FD-245929239731}"/>
              </a:ext>
            </a:extLst>
          </p:cNvPr>
          <p:cNvSpPr/>
          <p:nvPr/>
        </p:nvSpPr>
        <p:spPr>
          <a:xfrm>
            <a:off x="1768684" y="3777739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CAE95-A2F2-4868-AFA1-E20409A42692}"/>
              </a:ext>
            </a:extLst>
          </p:cNvPr>
          <p:cNvSpPr txBox="1"/>
          <p:nvPr/>
        </p:nvSpPr>
        <p:spPr>
          <a:xfrm>
            <a:off x="227447" y="426785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3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8C64A9-F7ED-48F2-AF4F-240DCB78754B}"/>
              </a:ext>
            </a:extLst>
          </p:cNvPr>
          <p:cNvSpPr/>
          <p:nvPr/>
        </p:nvSpPr>
        <p:spPr>
          <a:xfrm>
            <a:off x="1746708" y="4379731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FA052-DC34-41F7-B297-43DD89F0A8B6}"/>
              </a:ext>
            </a:extLst>
          </p:cNvPr>
          <p:cNvSpPr txBox="1"/>
          <p:nvPr/>
        </p:nvSpPr>
        <p:spPr>
          <a:xfrm>
            <a:off x="208499" y="4841458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591433-56DB-42E2-A563-3198B5BA8E88}"/>
              </a:ext>
            </a:extLst>
          </p:cNvPr>
          <p:cNvSpPr/>
          <p:nvPr/>
        </p:nvSpPr>
        <p:spPr>
          <a:xfrm>
            <a:off x="1746709" y="4966576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3A781-BAC7-4AB0-969A-8007E7DB5DA6}"/>
              </a:ext>
            </a:extLst>
          </p:cNvPr>
          <p:cNvSpPr txBox="1"/>
          <p:nvPr/>
        </p:nvSpPr>
        <p:spPr>
          <a:xfrm>
            <a:off x="197512" y="5357046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5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67E9AD-598B-4C60-B891-4153F10BB510}"/>
              </a:ext>
            </a:extLst>
          </p:cNvPr>
          <p:cNvSpPr/>
          <p:nvPr/>
        </p:nvSpPr>
        <p:spPr>
          <a:xfrm>
            <a:off x="1724734" y="5507189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5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BDE16F-B1E3-442D-A8B1-127B277A1DE4}"/>
              </a:ext>
            </a:extLst>
          </p:cNvPr>
          <p:cNvSpPr/>
          <p:nvPr/>
        </p:nvSpPr>
        <p:spPr>
          <a:xfrm>
            <a:off x="5098836" y="5107074"/>
            <a:ext cx="571597" cy="10473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833E0-4B09-471E-A238-CA84454ACD38}"/>
              </a:ext>
            </a:extLst>
          </p:cNvPr>
          <p:cNvSpPr/>
          <p:nvPr/>
        </p:nvSpPr>
        <p:spPr>
          <a:xfrm>
            <a:off x="4612549" y="5305953"/>
            <a:ext cx="645409" cy="996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Multi-dimensional Array: Declaration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19" y="1111624"/>
            <a:ext cx="11600328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We declare any multi-dimensional array as follows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Some examples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BC0D2-C01E-488F-BA43-3F4D41990A57}"/>
              </a:ext>
            </a:extLst>
          </p:cNvPr>
          <p:cNvSpPr txBox="1"/>
          <p:nvPr/>
        </p:nvSpPr>
        <p:spPr>
          <a:xfrm>
            <a:off x="2850335" y="1602282"/>
            <a:ext cx="6598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type</a:t>
            </a:r>
            <a:r>
              <a:rPr lang="en-IN" sz="3200" dirty="0"/>
              <a:t> </a:t>
            </a:r>
            <a:r>
              <a:rPr lang="en-IN" sz="3200" dirty="0" err="1">
                <a:solidFill>
                  <a:srgbClr val="0000FF"/>
                </a:solidFill>
              </a:rPr>
              <a:t>array_name</a:t>
            </a:r>
            <a:r>
              <a:rPr lang="en-IN" sz="3200" dirty="0"/>
              <a:t>[size1][size2]…[</a:t>
            </a:r>
            <a:r>
              <a:rPr lang="en-IN" sz="3200" dirty="0" err="1"/>
              <a:t>sizeK</a:t>
            </a:r>
            <a:r>
              <a:rPr lang="en-IN" sz="3200" dirty="0"/>
              <a:t>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76224-FA58-470C-9ED1-586099488273}"/>
              </a:ext>
            </a:extLst>
          </p:cNvPr>
          <p:cNvSpPr txBox="1"/>
          <p:nvPr/>
        </p:nvSpPr>
        <p:spPr>
          <a:xfrm>
            <a:off x="536325" y="2875001"/>
            <a:ext cx="282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 </a:t>
            </a:r>
            <a:r>
              <a:rPr lang="en-IN" sz="3200" dirty="0" err="1"/>
              <a:t>arr</a:t>
            </a:r>
            <a:r>
              <a:rPr lang="en-IN" sz="3200" dirty="0"/>
              <a:t>[500][24];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D796-E244-4E9C-ACE6-B2CB8BC116D2}"/>
              </a:ext>
            </a:extLst>
          </p:cNvPr>
          <p:cNvSpPr txBox="1"/>
          <p:nvPr/>
        </p:nvSpPr>
        <p:spPr>
          <a:xfrm>
            <a:off x="3559913" y="2888957"/>
            <a:ext cx="3578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 </a:t>
            </a:r>
            <a:r>
              <a:rPr lang="en-IN" sz="3200" dirty="0" err="1"/>
              <a:t>arr</a:t>
            </a:r>
            <a:r>
              <a:rPr lang="en-IN" sz="3200" dirty="0"/>
              <a:t>[500][24][10];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237A27A-FE21-4210-8139-A50EF44EBA6D}"/>
              </a:ext>
            </a:extLst>
          </p:cNvPr>
          <p:cNvSpPr/>
          <p:nvPr/>
        </p:nvSpPr>
        <p:spPr>
          <a:xfrm>
            <a:off x="253353" y="3868426"/>
            <a:ext cx="2747820" cy="1096841"/>
          </a:xfrm>
          <a:prstGeom prst="wedgeRectCallout">
            <a:avLst>
              <a:gd name="adj1" fmla="val 4263"/>
              <a:gd name="adj2" fmla="val -8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Two-dim array </a:t>
            </a:r>
          </a:p>
          <a:p>
            <a:pPr algn="ctr"/>
            <a:r>
              <a:rPr lang="en-IN" dirty="0"/>
              <a:t>(dim1 = 500, dim2 = 24)</a:t>
            </a:r>
          </a:p>
          <a:p>
            <a:pPr algn="ctr"/>
            <a:r>
              <a:rPr lang="en-IN" dirty="0"/>
              <a:t>Can think of it as 500 one-dim arrays of size 24 each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2BF4AA-CAD0-4F9A-B3C9-BE96395B6237}"/>
              </a:ext>
            </a:extLst>
          </p:cNvPr>
          <p:cNvSpPr/>
          <p:nvPr/>
        </p:nvSpPr>
        <p:spPr>
          <a:xfrm>
            <a:off x="3462066" y="3836309"/>
            <a:ext cx="3468262" cy="1096841"/>
          </a:xfrm>
          <a:prstGeom prst="wedgeRectCallout">
            <a:avLst>
              <a:gd name="adj1" fmla="val -4468"/>
              <a:gd name="adj2" fmla="val -9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Three-dim array </a:t>
            </a:r>
          </a:p>
          <a:p>
            <a:r>
              <a:rPr lang="en-IN" dirty="0"/>
              <a:t>(dim1 = 500, dim2 = 24, dim3 = 10)</a:t>
            </a:r>
          </a:p>
          <a:p>
            <a:r>
              <a:rPr lang="en-IN" dirty="0"/>
              <a:t>Can think of it as 500 two-dim arrays of size 24x10 each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3895C2-3A42-49E1-A52C-302935069CF6}"/>
              </a:ext>
            </a:extLst>
          </p:cNvPr>
          <p:cNvSpPr/>
          <p:nvPr/>
        </p:nvSpPr>
        <p:spPr>
          <a:xfrm>
            <a:off x="4471652" y="5464591"/>
            <a:ext cx="631736" cy="944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931FD-4BD2-474A-AAA3-356A9D494A5A}"/>
              </a:ext>
            </a:extLst>
          </p:cNvPr>
          <p:cNvSpPr/>
          <p:nvPr/>
        </p:nvSpPr>
        <p:spPr>
          <a:xfrm>
            <a:off x="4330756" y="5644207"/>
            <a:ext cx="650694" cy="913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70E52-1FC3-443F-86A1-42D0380362A1}"/>
              </a:ext>
            </a:extLst>
          </p:cNvPr>
          <p:cNvSpPr/>
          <p:nvPr/>
        </p:nvSpPr>
        <p:spPr>
          <a:xfrm>
            <a:off x="1605436" y="5272252"/>
            <a:ext cx="393881" cy="1064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9BE9E9-4140-42F8-99DA-C1FBD319F37E}"/>
              </a:ext>
            </a:extLst>
          </p:cNvPr>
          <p:cNvCxnSpPr>
            <a:cxnSpLocks/>
          </p:cNvCxnSpPr>
          <p:nvPr/>
        </p:nvCxnSpPr>
        <p:spPr>
          <a:xfrm>
            <a:off x="1448009" y="5310184"/>
            <a:ext cx="0" cy="10180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D2B919-C12B-403D-A399-4B363FDDCAB0}"/>
              </a:ext>
            </a:extLst>
          </p:cNvPr>
          <p:cNvSpPr txBox="1"/>
          <p:nvPr/>
        </p:nvSpPr>
        <p:spPr>
          <a:xfrm>
            <a:off x="961056" y="56319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57A4AD-D95D-4E98-9136-0BBCA4D9130D}"/>
              </a:ext>
            </a:extLst>
          </p:cNvPr>
          <p:cNvCxnSpPr>
            <a:cxnSpLocks/>
          </p:cNvCxnSpPr>
          <p:nvPr/>
        </p:nvCxnSpPr>
        <p:spPr>
          <a:xfrm>
            <a:off x="4231905" y="5631989"/>
            <a:ext cx="0" cy="10231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51E715-1C32-44C4-BD78-B9F35DB22772}"/>
              </a:ext>
            </a:extLst>
          </p:cNvPr>
          <p:cNvSpPr txBox="1"/>
          <p:nvPr/>
        </p:nvSpPr>
        <p:spPr>
          <a:xfrm>
            <a:off x="3727344" y="5838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49E34A-D5CB-479B-9BCB-8232BDF7EF0C}"/>
              </a:ext>
            </a:extLst>
          </p:cNvPr>
          <p:cNvCxnSpPr>
            <a:cxnSpLocks/>
          </p:cNvCxnSpPr>
          <p:nvPr/>
        </p:nvCxnSpPr>
        <p:spPr>
          <a:xfrm flipH="1">
            <a:off x="1510403" y="6508206"/>
            <a:ext cx="58394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FF7936-1624-4703-B203-409966438032}"/>
              </a:ext>
            </a:extLst>
          </p:cNvPr>
          <p:cNvSpPr txBox="1"/>
          <p:nvPr/>
        </p:nvSpPr>
        <p:spPr>
          <a:xfrm>
            <a:off x="1523587" y="6508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55BFE5-243F-411F-B466-A6825D685419}"/>
              </a:ext>
            </a:extLst>
          </p:cNvPr>
          <p:cNvCxnSpPr>
            <a:cxnSpLocks/>
          </p:cNvCxnSpPr>
          <p:nvPr/>
        </p:nvCxnSpPr>
        <p:spPr>
          <a:xfrm flipH="1">
            <a:off x="4269099" y="6655140"/>
            <a:ext cx="7740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67CA8E-B22F-462C-A7EC-B380484BAC16}"/>
              </a:ext>
            </a:extLst>
          </p:cNvPr>
          <p:cNvSpPr txBox="1"/>
          <p:nvPr/>
        </p:nvSpPr>
        <p:spPr>
          <a:xfrm>
            <a:off x="4403320" y="6567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D0E45-6142-4DF8-9323-7BFE4641572B}"/>
              </a:ext>
            </a:extLst>
          </p:cNvPr>
          <p:cNvCxnSpPr>
            <a:cxnSpLocks/>
          </p:cNvCxnSpPr>
          <p:nvPr/>
        </p:nvCxnSpPr>
        <p:spPr>
          <a:xfrm flipH="1">
            <a:off x="4963938" y="5387360"/>
            <a:ext cx="685388" cy="4991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F8C447-66F2-42FF-9247-55B1640A7E48}"/>
              </a:ext>
            </a:extLst>
          </p:cNvPr>
          <p:cNvSpPr txBox="1"/>
          <p:nvPr/>
        </p:nvSpPr>
        <p:spPr>
          <a:xfrm>
            <a:off x="5034932" y="52748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1EDB54-106D-4B14-9F48-777395BDCC69}"/>
              </a:ext>
            </a:extLst>
          </p:cNvPr>
          <p:cNvCxnSpPr>
            <a:cxnSpLocks/>
          </p:cNvCxnSpPr>
          <p:nvPr/>
        </p:nvCxnSpPr>
        <p:spPr>
          <a:xfrm flipV="1">
            <a:off x="5309228" y="5725614"/>
            <a:ext cx="216543" cy="155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C56801-7E1F-462C-AFE4-C85275F5053D}"/>
              </a:ext>
            </a:extLst>
          </p:cNvPr>
          <p:cNvSpPr txBox="1"/>
          <p:nvPr/>
        </p:nvSpPr>
        <p:spPr>
          <a:xfrm>
            <a:off x="8029441" y="2844225"/>
            <a:ext cx="220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 </a:t>
            </a:r>
            <a:r>
              <a:rPr lang="en-IN" sz="3200" dirty="0" err="1"/>
              <a:t>arr</a:t>
            </a:r>
            <a:r>
              <a:rPr lang="en-IN" sz="3200" dirty="0"/>
              <a:t>[][24];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181B2AED-6E2D-49C9-B038-542BCF82E13A}"/>
              </a:ext>
            </a:extLst>
          </p:cNvPr>
          <p:cNvSpPr/>
          <p:nvPr/>
        </p:nvSpPr>
        <p:spPr>
          <a:xfrm>
            <a:off x="7801220" y="3880666"/>
            <a:ext cx="3266534" cy="1865710"/>
          </a:xfrm>
          <a:prstGeom prst="wedgeRectCallout">
            <a:avLst>
              <a:gd name="adj1" fmla="val -2841"/>
              <a:gd name="adj2" fmla="val -74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IMPORTANT: No need to specify the size of the first dimension (number of rows in 2D arrays). Must specify the sizes of the remaining dimensions (columns in case of the 2D array)</a:t>
            </a:r>
          </a:p>
        </p:txBody>
      </p:sp>
    </p:spTree>
    <p:extLst>
      <p:ext uri="{BB962C8B-B14F-4D97-AF65-F5344CB8AC3E}">
        <p14:creationId xmlns:p14="http://schemas.microsoft.com/office/powerpoint/2010/main" val="8938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7" grpId="0" uiExpand="1" build="p"/>
      <p:bldP spid="6" grpId="0"/>
      <p:bldP spid="8" grpId="0"/>
      <p:bldP spid="9" grpId="0"/>
      <p:bldP spid="10" grpId="0" animBg="1"/>
      <p:bldP spid="11" grpId="0" animBg="1"/>
      <p:bldP spid="13" grpId="0" animBg="1"/>
      <p:bldP spid="12" grpId="0" animBg="1"/>
      <p:bldP spid="20" grpId="0" animBg="1"/>
      <p:bldP spid="23" grpId="0"/>
      <p:bldP spid="25" grpId="0"/>
      <p:bldP spid="31" grpId="0"/>
      <p:bldP spid="33" grpId="0"/>
      <p:bldP spid="37" grpId="0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Accessing Elements of a Multi-dim Array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77CFA-738D-4F0E-9780-61F0369875B3}"/>
              </a:ext>
            </a:extLst>
          </p:cNvPr>
          <p:cNvSpPr txBox="1"/>
          <p:nvPr/>
        </p:nvSpPr>
        <p:spPr>
          <a:xfrm>
            <a:off x="452496" y="1077835"/>
            <a:ext cx="11477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Keep in mind this basic picture of a 2D array whose name is </a:t>
            </a:r>
            <a:r>
              <a:rPr lang="en-IN" sz="3600" dirty="0">
                <a:solidFill>
                  <a:srgbClr val="FF0000"/>
                </a:solidFill>
              </a:rPr>
              <a:t>a</a:t>
            </a:r>
            <a:r>
              <a:rPr lang="en-IN" sz="3600" dirty="0"/>
              <a:t> </a:t>
            </a:r>
          </a:p>
          <a:p>
            <a:r>
              <a:rPr lang="en-IN" sz="3600" dirty="0"/>
              <a:t>and which has </a:t>
            </a:r>
            <a:r>
              <a:rPr lang="en-IN" sz="3600" dirty="0">
                <a:solidFill>
                  <a:srgbClr val="FF0000"/>
                </a:solidFill>
              </a:rPr>
              <a:t>3 rows</a:t>
            </a:r>
            <a:r>
              <a:rPr lang="en-IN" sz="3600" dirty="0"/>
              <a:t> and </a:t>
            </a:r>
            <a:r>
              <a:rPr lang="en-IN" sz="3600" dirty="0">
                <a:solidFill>
                  <a:srgbClr val="FF0000"/>
                </a:solidFill>
              </a:rPr>
              <a:t>4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2F1C0-163D-402F-AFB1-E328DEC09178}"/>
              </a:ext>
            </a:extLst>
          </p:cNvPr>
          <p:cNvSpPr txBox="1"/>
          <p:nvPr/>
        </p:nvSpPr>
        <p:spPr>
          <a:xfrm>
            <a:off x="398578" y="4406411"/>
            <a:ext cx="11188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For a 2D array, </a:t>
            </a:r>
            <a:r>
              <a:rPr lang="en-IN" sz="2800" dirty="0">
                <a:solidFill>
                  <a:srgbClr val="FF0000"/>
                </a:solidFill>
              </a:rPr>
              <a:t>a[</a:t>
            </a:r>
            <a:r>
              <a:rPr lang="en-IN" sz="2800" dirty="0" err="1">
                <a:solidFill>
                  <a:srgbClr val="FF0000"/>
                </a:solidFill>
              </a:rPr>
              <a:t>i</a:t>
            </a:r>
            <a:r>
              <a:rPr lang="en-IN" sz="2800" dirty="0">
                <a:solidFill>
                  <a:srgbClr val="FF0000"/>
                </a:solidFill>
              </a:rPr>
              <a:t>][j] </a:t>
            </a:r>
            <a:r>
              <a:rPr lang="en-IN" sz="2800" dirty="0"/>
              <a:t>gives the element at row </a:t>
            </a:r>
            <a:r>
              <a:rPr lang="en-IN" sz="2800" dirty="0" err="1"/>
              <a:t>i</a:t>
            </a:r>
            <a:r>
              <a:rPr lang="en-IN" sz="2800" dirty="0"/>
              <a:t> and column j (</a:t>
            </a:r>
            <a:r>
              <a:rPr lang="en-IN" sz="2800" dirty="0" err="1"/>
              <a:t>i</a:t>
            </a:r>
            <a:r>
              <a:rPr lang="en-IN" sz="2800" dirty="0"/>
              <a:t>, j start with 0)</a:t>
            </a:r>
          </a:p>
        </p:txBody>
      </p:sp>
      <p:pic>
        <p:nvPicPr>
          <p:cNvPr id="2052" name="Picture 4" descr="two-d">
            <a:extLst>
              <a:ext uri="{FF2B5EF4-FFF2-40B4-BE49-F238E27FC236}">
                <a16:creationId xmlns:a16="http://schemas.microsoft.com/office/drawing/2014/main" id="{9348FDE2-A9BA-43D6-AA16-9AC0E30B2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38" y="2381331"/>
            <a:ext cx="4809106" cy="18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105E81-8D70-4511-8640-C893030463CA}"/>
              </a:ext>
            </a:extLst>
          </p:cNvPr>
          <p:cNvSpPr txBox="1"/>
          <p:nvPr/>
        </p:nvSpPr>
        <p:spPr>
          <a:xfrm>
            <a:off x="398578" y="4929631"/>
            <a:ext cx="10481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Likewise, for 3D array, </a:t>
            </a:r>
            <a:r>
              <a:rPr lang="en-IN" sz="2800" dirty="0">
                <a:solidFill>
                  <a:srgbClr val="FF0000"/>
                </a:solidFill>
              </a:rPr>
              <a:t>a[</a:t>
            </a:r>
            <a:r>
              <a:rPr lang="en-IN" sz="2800" dirty="0" err="1">
                <a:solidFill>
                  <a:srgbClr val="FF0000"/>
                </a:solidFill>
              </a:rPr>
              <a:t>i</a:t>
            </a:r>
            <a:r>
              <a:rPr lang="en-IN" sz="2800" dirty="0">
                <a:solidFill>
                  <a:srgbClr val="FF0000"/>
                </a:solidFill>
              </a:rPr>
              <a:t>][j][k] </a:t>
            </a:r>
            <a:r>
              <a:rPr lang="en-IN" sz="2800" dirty="0"/>
              <a:t>gives the element at index </a:t>
            </a:r>
            <a:r>
              <a:rPr lang="en-IN" sz="2800" dirty="0" err="1"/>
              <a:t>i</a:t>
            </a:r>
            <a:r>
              <a:rPr lang="en-IN" sz="2800" dirty="0"/>
              <a:t> in dim 1, </a:t>
            </a:r>
          </a:p>
          <a:p>
            <a:r>
              <a:rPr lang="en-IN" sz="2800" dirty="0"/>
              <a:t>index j in dim 2 and index k in dim 3 and column j (</a:t>
            </a:r>
            <a:r>
              <a:rPr lang="en-IN" sz="2800" dirty="0" err="1"/>
              <a:t>i</a:t>
            </a:r>
            <a:r>
              <a:rPr lang="en-IN" sz="2800" dirty="0"/>
              <a:t>, j, and k start with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17E9F-A99F-403F-B8C3-DCCE3FF4FB6D}"/>
              </a:ext>
            </a:extLst>
          </p:cNvPr>
          <p:cNvSpPr txBox="1"/>
          <p:nvPr/>
        </p:nvSpPr>
        <p:spPr>
          <a:xfrm>
            <a:off x="398578" y="5861638"/>
            <a:ext cx="1168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Elements of higher-dimensional (&gt;3) arrays are also accessed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3999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Multi-dimensional Array: 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Declaration + init. of a 2D (3 rows, 4 columns) array of integers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Values given row-wise (comma separated, row-1, row-2, so 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Values in each row must be enclosed in curly braces {}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Can also initialize like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0B0E-926B-4363-B2A5-D7C28D12E815}"/>
              </a:ext>
            </a:extLst>
          </p:cNvPr>
          <p:cNvSpPr txBox="1"/>
          <p:nvPr/>
        </p:nvSpPr>
        <p:spPr>
          <a:xfrm>
            <a:off x="2005126" y="1823043"/>
            <a:ext cx="425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 a[3][4] = {  </a:t>
            </a:r>
          </a:p>
          <a:p>
            <a:r>
              <a:rPr lang="en-GB" sz="2400" dirty="0"/>
              <a:t>   {-2, 1, 4, 3} ,   /*  row 0 */</a:t>
            </a:r>
          </a:p>
          <a:p>
            <a:r>
              <a:rPr lang="en-GB" sz="2400" dirty="0"/>
              <a:t>   {-3 5, 7, -5} ,   /*  row 1 */</a:t>
            </a:r>
          </a:p>
          <a:p>
            <a:r>
              <a:rPr lang="en-GB" sz="2400" dirty="0"/>
              <a:t>   {8, 2, 10, 6}   /*  row 2 */</a:t>
            </a:r>
          </a:p>
          <a:p>
            <a:r>
              <a:rPr lang="en-GB" sz="2400" dirty="0"/>
              <a:t>};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50A79-DF08-40B5-A322-7A4EE293C797}"/>
              </a:ext>
            </a:extLst>
          </p:cNvPr>
          <p:cNvSpPr txBox="1"/>
          <p:nvPr/>
        </p:nvSpPr>
        <p:spPr>
          <a:xfrm>
            <a:off x="1465344" y="6207245"/>
            <a:ext cx="73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 a[][4]   = {-2, 1, 4, 3, -3, 5, 7, -5, 8, 2, 10, 6};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32608-4147-4539-864F-41944B0DC54C}"/>
              </a:ext>
            </a:extLst>
          </p:cNvPr>
          <p:cNvSpPr txBox="1"/>
          <p:nvPr/>
        </p:nvSpPr>
        <p:spPr>
          <a:xfrm>
            <a:off x="1465344" y="5568951"/>
            <a:ext cx="73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 a[3][4] = {-2, 1, 4, 3, -3, 5, 7, -5, 8, 2, 10, 6};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A289-18ED-4F9F-8CF7-4175DA03D0B1}"/>
              </a:ext>
            </a:extLst>
          </p:cNvPr>
          <p:cNvSpPr txBox="1"/>
          <p:nvPr/>
        </p:nvSpPr>
        <p:spPr>
          <a:xfrm>
            <a:off x="7030687" y="1751242"/>
            <a:ext cx="425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 a[][4] = {  </a:t>
            </a:r>
          </a:p>
          <a:p>
            <a:r>
              <a:rPr lang="en-GB" sz="2400" dirty="0"/>
              <a:t>   {-2, 1, 4, 3} ,   /*  row 0 */</a:t>
            </a:r>
          </a:p>
          <a:p>
            <a:r>
              <a:rPr lang="en-GB" sz="2400" dirty="0"/>
              <a:t>   {-3, 5, 7, -5} ,   /*  row 1 */</a:t>
            </a:r>
          </a:p>
          <a:p>
            <a:r>
              <a:rPr lang="en-GB" sz="2400" dirty="0"/>
              <a:t>   {8, 2, 10, 6}   /*  row 2 */</a:t>
            </a:r>
          </a:p>
          <a:p>
            <a:r>
              <a:rPr lang="en-GB" sz="2400" dirty="0"/>
              <a:t>};</a:t>
            </a:r>
            <a:endParaRPr lang="en-IN" sz="2400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7644197-25A7-471C-A065-10A64454FE21}"/>
              </a:ext>
            </a:extLst>
          </p:cNvPr>
          <p:cNvSpPr/>
          <p:nvPr/>
        </p:nvSpPr>
        <p:spPr>
          <a:xfrm>
            <a:off x="9387512" y="5521393"/>
            <a:ext cx="2668736" cy="798553"/>
          </a:xfrm>
          <a:prstGeom prst="wedgeRectCallout">
            <a:avLst>
              <a:gd name="adj1" fmla="val -78445"/>
              <a:gd name="adj2" fmla="val 19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Both these are correct but less common ways (may also be a bit confusing)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81E48-926E-4EA1-9F63-AAD61621422B}"/>
              </a:ext>
            </a:extLst>
          </p:cNvPr>
          <p:cNvSpPr/>
          <p:nvPr/>
        </p:nvSpPr>
        <p:spPr>
          <a:xfrm>
            <a:off x="2251422" y="2274474"/>
            <a:ext cx="1383126" cy="31504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58ECC-4541-413F-8874-49ED40BCC5AB}"/>
              </a:ext>
            </a:extLst>
          </p:cNvPr>
          <p:cNvSpPr/>
          <p:nvPr/>
        </p:nvSpPr>
        <p:spPr>
          <a:xfrm>
            <a:off x="2310540" y="2647621"/>
            <a:ext cx="1383126" cy="315045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39543-6356-45FD-A3CA-AE72918E5913}"/>
              </a:ext>
            </a:extLst>
          </p:cNvPr>
          <p:cNvSpPr/>
          <p:nvPr/>
        </p:nvSpPr>
        <p:spPr>
          <a:xfrm>
            <a:off x="2280702" y="3007864"/>
            <a:ext cx="1383126" cy="315045"/>
          </a:xfrm>
          <a:prstGeom prst="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AE7CD-6705-4C89-8C9C-D3C4D35616DC}"/>
              </a:ext>
            </a:extLst>
          </p:cNvPr>
          <p:cNvSpPr/>
          <p:nvPr/>
        </p:nvSpPr>
        <p:spPr>
          <a:xfrm>
            <a:off x="7318634" y="2180830"/>
            <a:ext cx="1383126" cy="31504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37267-AAD6-4FB7-B824-39DB581C431A}"/>
              </a:ext>
            </a:extLst>
          </p:cNvPr>
          <p:cNvSpPr/>
          <p:nvPr/>
        </p:nvSpPr>
        <p:spPr>
          <a:xfrm>
            <a:off x="7329543" y="2522152"/>
            <a:ext cx="1383126" cy="315045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45441-2A62-46F9-A203-54549C41AF79}"/>
              </a:ext>
            </a:extLst>
          </p:cNvPr>
          <p:cNvSpPr/>
          <p:nvPr/>
        </p:nvSpPr>
        <p:spPr>
          <a:xfrm>
            <a:off x="7329543" y="2962666"/>
            <a:ext cx="1383126" cy="315045"/>
          </a:xfrm>
          <a:prstGeom prst="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0E5F30B0-77DE-414A-A345-0CC20CA162FF}"/>
              </a:ext>
            </a:extLst>
          </p:cNvPr>
          <p:cNvSpPr/>
          <p:nvPr/>
        </p:nvSpPr>
        <p:spPr>
          <a:xfrm>
            <a:off x="4104607" y="1525126"/>
            <a:ext cx="2926080" cy="365685"/>
          </a:xfrm>
          <a:prstGeom prst="wedgeRectCallout">
            <a:avLst>
              <a:gd name="adj1" fmla="val 75308"/>
              <a:gd name="adj2" fmla="val 47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Need not specify no. of rows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3039641-F021-4DFD-B610-372F40CDA5D1}"/>
              </a:ext>
            </a:extLst>
          </p:cNvPr>
          <p:cNvSpPr/>
          <p:nvPr/>
        </p:nvSpPr>
        <p:spPr>
          <a:xfrm>
            <a:off x="8845655" y="1525125"/>
            <a:ext cx="2926080" cy="365685"/>
          </a:xfrm>
          <a:prstGeom prst="wedgeRectCallout">
            <a:avLst>
              <a:gd name="adj1" fmla="val -76718"/>
              <a:gd name="adj2" fmla="val 38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Must specify no. of columns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42ADDF-4EB1-458C-9444-2A787B84C5FA}"/>
              </a:ext>
            </a:extLst>
          </p:cNvPr>
          <p:cNvGrpSpPr/>
          <p:nvPr/>
        </p:nvGrpSpPr>
        <p:grpSpPr>
          <a:xfrm>
            <a:off x="10006573" y="2749457"/>
            <a:ext cx="1858617" cy="904461"/>
            <a:chOff x="3286682" y="2292350"/>
            <a:chExt cx="1858617" cy="904461"/>
          </a:xfrm>
        </p:grpSpPr>
        <p:sp>
          <p:nvSpPr>
            <p:cNvPr id="23" name="Rounded Rectangle 25">
              <a:extLst>
                <a:ext uri="{FF2B5EF4-FFF2-40B4-BE49-F238E27FC236}">
                  <a16:creationId xmlns:a16="http://schemas.microsoft.com/office/drawing/2014/main" id="{8743CAB7-B4E1-459F-AAE2-DDB17AEDB1E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D0DF95-0C34-4B2E-95EE-907A079F24E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7C310E-C48C-41F0-A1BF-BE938B3D9FE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8">
            <a:extLst>
              <a:ext uri="{FF2B5EF4-FFF2-40B4-BE49-F238E27FC236}">
                <a16:creationId xmlns:a16="http://schemas.microsoft.com/office/drawing/2014/main" id="{68B76685-92C1-40FF-B536-CF95EE76FB81}"/>
              </a:ext>
            </a:extLst>
          </p:cNvPr>
          <p:cNvSpPr/>
          <p:nvPr/>
        </p:nvSpPr>
        <p:spPr>
          <a:xfrm>
            <a:off x="5701553" y="3064879"/>
            <a:ext cx="3801489" cy="930551"/>
          </a:xfrm>
          <a:prstGeom prst="wedgeRectCallout">
            <a:avLst>
              <a:gd name="adj1" fmla="val 67231"/>
              <a:gd name="adj2" fmla="val -2602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want to initialize later (not with declaration), then must do it one element at a time </a:t>
            </a:r>
          </a:p>
        </p:txBody>
      </p:sp>
    </p:spTree>
    <p:extLst>
      <p:ext uri="{BB962C8B-B14F-4D97-AF65-F5344CB8AC3E}">
        <p14:creationId xmlns:p14="http://schemas.microsoft.com/office/powerpoint/2010/main" val="20552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9" grpId="0"/>
      <p:bldP spid="10" grpId="0"/>
      <p:bldP spid="11" grpId="0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Multi-dim. Array: Storage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Let’s look at a simple example of a 2D array’s storage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First all the element of the first row are stored sequentially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Then all the elements of the next row..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Then all the elements of the row after..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.. And so on..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C25824-28A2-4D51-A1D6-7B7E64387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92135"/>
              </p:ext>
            </p:extLst>
          </p:nvPr>
        </p:nvGraphicFramePr>
        <p:xfrm>
          <a:off x="2720802" y="5958580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96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593962-27A9-4CF7-AB8D-B6A9353EE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10115"/>
              </p:ext>
            </p:extLst>
          </p:nvPr>
        </p:nvGraphicFramePr>
        <p:xfrm>
          <a:off x="6544038" y="5956080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9645"/>
                  </a:ext>
                </a:extLst>
              </a:tr>
            </a:tbl>
          </a:graphicData>
        </a:graphic>
      </p:graphicFrame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54739DC-9751-406F-ADD4-A70AC3F5347A}"/>
              </a:ext>
            </a:extLst>
          </p:cNvPr>
          <p:cNvSpPr/>
          <p:nvPr/>
        </p:nvSpPr>
        <p:spPr>
          <a:xfrm>
            <a:off x="8524569" y="4237024"/>
            <a:ext cx="3498272" cy="1395762"/>
          </a:xfrm>
          <a:prstGeom prst="wedgeRectCallout">
            <a:avLst>
              <a:gd name="adj1" fmla="val -52880"/>
              <a:gd name="adj2" fmla="val 63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example is for 2D arrays. But 3D arrays are also stored similarly (all rows of a its first 2D array one by one, then repeat the same for the third dimension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9DB6A0-8A29-49DD-AA9E-9CE915425A6E}"/>
              </a:ext>
            </a:extLst>
          </p:cNvPr>
          <p:cNvCxnSpPr/>
          <p:nvPr/>
        </p:nvCxnSpPr>
        <p:spPr>
          <a:xfrm>
            <a:off x="2720802" y="6521597"/>
            <a:ext cx="25197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9BC42A-0886-477B-AEF7-132842EA20DF}"/>
              </a:ext>
            </a:extLst>
          </p:cNvPr>
          <p:cNvSpPr txBox="1"/>
          <p:nvPr/>
        </p:nvSpPr>
        <p:spPr>
          <a:xfrm>
            <a:off x="3603694" y="6488668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34CB3-226D-4979-A160-7AC75D6DD034}"/>
              </a:ext>
            </a:extLst>
          </p:cNvPr>
          <p:cNvCxnSpPr/>
          <p:nvPr/>
        </p:nvCxnSpPr>
        <p:spPr>
          <a:xfrm>
            <a:off x="5240511" y="6505656"/>
            <a:ext cx="25197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6F173B-3631-48E6-B2BF-311AE127EC94}"/>
              </a:ext>
            </a:extLst>
          </p:cNvPr>
          <p:cNvSpPr txBox="1"/>
          <p:nvPr/>
        </p:nvSpPr>
        <p:spPr>
          <a:xfrm>
            <a:off x="6123403" y="6472727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F146DE-9A69-4247-83DE-3EAC091F7B99}"/>
              </a:ext>
            </a:extLst>
          </p:cNvPr>
          <p:cNvCxnSpPr/>
          <p:nvPr/>
        </p:nvCxnSpPr>
        <p:spPr>
          <a:xfrm>
            <a:off x="7790301" y="6516646"/>
            <a:ext cx="25197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37B05F-4AFC-4A11-A4A3-11EEB8A69C0E}"/>
              </a:ext>
            </a:extLst>
          </p:cNvPr>
          <p:cNvSpPr txBox="1"/>
          <p:nvPr/>
        </p:nvSpPr>
        <p:spPr>
          <a:xfrm>
            <a:off x="8673193" y="6483717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 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321600-16F5-46DC-BA5B-651F2C488214}"/>
              </a:ext>
            </a:extLst>
          </p:cNvPr>
          <p:cNvGrpSpPr/>
          <p:nvPr/>
        </p:nvGrpSpPr>
        <p:grpSpPr>
          <a:xfrm>
            <a:off x="9799650" y="1968995"/>
            <a:ext cx="1858617" cy="904461"/>
            <a:chOff x="3286682" y="2292350"/>
            <a:chExt cx="1858617" cy="904461"/>
          </a:xfrm>
        </p:grpSpPr>
        <p:sp>
          <p:nvSpPr>
            <p:cNvPr id="23" name="Rounded Rectangle 25">
              <a:extLst>
                <a:ext uri="{FF2B5EF4-FFF2-40B4-BE49-F238E27FC236}">
                  <a16:creationId xmlns:a16="http://schemas.microsoft.com/office/drawing/2014/main" id="{B128621C-5889-4059-8CD9-220F1611E7F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2A7971-8212-4567-97DD-B73211182F1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0A606C-89CB-42C2-884E-E4735839A3A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8">
            <a:extLst>
              <a:ext uri="{FF2B5EF4-FFF2-40B4-BE49-F238E27FC236}">
                <a16:creationId xmlns:a16="http://schemas.microsoft.com/office/drawing/2014/main" id="{B494EA7C-37BA-4641-AB8A-5D58C21D600E}"/>
              </a:ext>
            </a:extLst>
          </p:cNvPr>
          <p:cNvSpPr/>
          <p:nvPr/>
        </p:nvSpPr>
        <p:spPr>
          <a:xfrm>
            <a:off x="6085892" y="2756379"/>
            <a:ext cx="3407042" cy="930551"/>
          </a:xfrm>
          <a:prstGeom prst="wedgeRectCallout">
            <a:avLst>
              <a:gd name="adj1" fmla="val 57984"/>
              <a:gd name="adj2" fmla="val -656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Basically, the 2D array is “flattened” row-wise and then stored in 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23E42C-FCD1-49E2-A39E-5EAC26B37D91}"/>
              </a:ext>
            </a:extLst>
          </p:cNvPr>
          <p:cNvSpPr txBox="1"/>
          <p:nvPr/>
        </p:nvSpPr>
        <p:spPr>
          <a:xfrm>
            <a:off x="1588909" y="1535380"/>
            <a:ext cx="42532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 a[3][4] = {  </a:t>
            </a:r>
          </a:p>
          <a:p>
            <a:r>
              <a:rPr lang="en-GB" sz="2800" dirty="0"/>
              <a:t>   {-2, 1, 4, 3} ,   /*  row 0 */</a:t>
            </a:r>
          </a:p>
          <a:p>
            <a:r>
              <a:rPr lang="en-GB" sz="2800" dirty="0"/>
              <a:t>   {0, 5, 7, -5} ,   /*  row 1 */</a:t>
            </a:r>
          </a:p>
          <a:p>
            <a:r>
              <a:rPr lang="en-GB" sz="2800" dirty="0"/>
              <a:t>   {8, 2, 10, 6}   /*  row 2 */</a:t>
            </a:r>
          </a:p>
          <a:p>
            <a:r>
              <a:rPr lang="en-GB" sz="2800" dirty="0"/>
              <a:t>};</a:t>
            </a:r>
            <a:endParaRPr lang="en-IN" sz="28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7AA16B8-FCCE-4760-A9BB-42A7D8844D97}"/>
              </a:ext>
            </a:extLst>
          </p:cNvPr>
          <p:cNvSpPr/>
          <p:nvPr/>
        </p:nvSpPr>
        <p:spPr>
          <a:xfrm>
            <a:off x="6721554" y="1554959"/>
            <a:ext cx="2790330" cy="768403"/>
          </a:xfrm>
          <a:prstGeom prst="wedgeRectCallout">
            <a:avLst>
              <a:gd name="adj1" fmla="val 67259"/>
              <a:gd name="adj2" fmla="val 63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More on storage of arrays/multi-dim arrays when we study pointers</a:t>
            </a:r>
          </a:p>
        </p:txBody>
      </p:sp>
    </p:spTree>
    <p:extLst>
      <p:ext uri="{BB962C8B-B14F-4D97-AF65-F5344CB8AC3E}">
        <p14:creationId xmlns:p14="http://schemas.microsoft.com/office/powerpoint/2010/main" val="7089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animBg="1"/>
      <p:bldP spid="16" grpId="0"/>
      <p:bldP spid="18" grpId="0"/>
      <p:bldP spid="20" grpId="0"/>
      <p:bldP spid="26" grpId="0" animBg="1"/>
      <p:bldP spid="27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Number of Columns Required?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19" y="1111624"/>
            <a:ext cx="11600328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GB" dirty="0"/>
              <a:t>The memory of a computer is in form of a 1D array!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As we saw, 2D (or &gt;2D) arrays are “flattened” into 1D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 Row-Major</a:t>
            </a:r>
            <a:r>
              <a:rPr lang="en-GB" dirty="0"/>
              <a:t> order is a common way to flatten(used in C)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 case of 2D arrays, knowledge of number of columns is required to figure out where the next row starts.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7EB5BFE-3EF5-4583-AA61-F17C0536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97140"/>
              </p:ext>
            </p:extLst>
          </p:nvPr>
        </p:nvGraphicFramePr>
        <p:xfrm>
          <a:off x="2272764" y="1719001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964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BA42D7-666C-403A-A92A-70463932C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38633"/>
              </p:ext>
            </p:extLst>
          </p:nvPr>
        </p:nvGraphicFramePr>
        <p:xfrm>
          <a:off x="6096000" y="1716501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9645"/>
                  </a:ext>
                </a:extLst>
              </a:tr>
            </a:tbl>
          </a:graphicData>
        </a:graphic>
      </p:graphicFrame>
      <p:graphicFrame>
        <p:nvGraphicFramePr>
          <p:cNvPr id="44" name="Content Placeholder 7">
            <a:extLst>
              <a:ext uri="{FF2B5EF4-FFF2-40B4-BE49-F238E27FC236}">
                <a16:creationId xmlns:a16="http://schemas.microsoft.com/office/drawing/2014/main" id="{9E08D6B4-0F61-42B3-857C-51C31A44D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95284"/>
              </p:ext>
            </p:extLst>
          </p:nvPr>
        </p:nvGraphicFramePr>
        <p:xfrm>
          <a:off x="2272764" y="3458059"/>
          <a:ext cx="3312045" cy="370840"/>
        </p:xfrm>
        <a:graphic>
          <a:graphicData uri="http://schemas.openxmlformats.org/drawingml/2006/table">
            <a:tbl>
              <a:tblPr firstRow="1" bandRow="1"/>
              <a:tblGrid>
                <a:gridCol w="66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Content Placeholder 7">
            <a:extLst>
              <a:ext uri="{FF2B5EF4-FFF2-40B4-BE49-F238E27FC236}">
                <a16:creationId xmlns:a16="http://schemas.microsoft.com/office/drawing/2014/main" id="{313EB9EC-2B70-4B2E-8D42-1A0915F2B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758325"/>
              </p:ext>
            </p:extLst>
          </p:nvPr>
        </p:nvGraphicFramePr>
        <p:xfrm>
          <a:off x="2272764" y="3853803"/>
          <a:ext cx="3312045" cy="365760"/>
        </p:xfrm>
        <a:graphic>
          <a:graphicData uri="http://schemas.openxmlformats.org/drawingml/2006/table">
            <a:tbl>
              <a:tblPr firstRow="1" bandRow="1"/>
              <a:tblGrid>
                <a:gridCol w="66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Content Placeholder 7">
            <a:extLst>
              <a:ext uri="{FF2B5EF4-FFF2-40B4-BE49-F238E27FC236}">
                <a16:creationId xmlns:a16="http://schemas.microsoft.com/office/drawing/2014/main" id="{967A4C6E-75C0-4533-AB31-FB2A8B960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645512"/>
              </p:ext>
            </p:extLst>
          </p:nvPr>
        </p:nvGraphicFramePr>
        <p:xfrm>
          <a:off x="2272764" y="4239491"/>
          <a:ext cx="3312045" cy="437768"/>
        </p:xfrm>
        <a:graphic>
          <a:graphicData uri="http://schemas.openxmlformats.org/drawingml/2006/table">
            <a:tbl>
              <a:tblPr firstRow="1" bandRow="1"/>
              <a:tblGrid>
                <a:gridCol w="66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3509855-2230-4293-9E3C-C75E0D187219}"/>
              </a:ext>
            </a:extLst>
          </p:cNvPr>
          <p:cNvSpPr txBox="1"/>
          <p:nvPr/>
        </p:nvSpPr>
        <p:spPr>
          <a:xfrm>
            <a:off x="253353" y="4213884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mat[3][5]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62410-4316-4D27-9C6A-3D29242053A0}"/>
              </a:ext>
            </a:extLst>
          </p:cNvPr>
          <p:cNvCxnSpPr/>
          <p:nvPr/>
        </p:nvCxnSpPr>
        <p:spPr bwMode="auto">
          <a:xfrm>
            <a:off x="2105901" y="3663427"/>
            <a:ext cx="3623247" cy="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42E583-0892-4A9B-B12B-007807A2C790}"/>
              </a:ext>
            </a:extLst>
          </p:cNvPr>
          <p:cNvCxnSpPr/>
          <p:nvPr/>
        </p:nvCxnSpPr>
        <p:spPr bwMode="auto">
          <a:xfrm>
            <a:off x="2126752" y="4023467"/>
            <a:ext cx="3623247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D65E89-0D34-48FD-ABB0-87A5A949935B}"/>
              </a:ext>
            </a:extLst>
          </p:cNvPr>
          <p:cNvCxnSpPr/>
          <p:nvPr/>
        </p:nvCxnSpPr>
        <p:spPr bwMode="auto">
          <a:xfrm>
            <a:off x="2105901" y="4444717"/>
            <a:ext cx="3623247" cy="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51" name="Content Placeholder 7">
            <a:extLst>
              <a:ext uri="{FF2B5EF4-FFF2-40B4-BE49-F238E27FC236}">
                <a16:creationId xmlns:a16="http://schemas.microsoft.com/office/drawing/2014/main" id="{D9F591A2-3035-41BC-A464-D9897E137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029154"/>
              </p:ext>
            </p:extLst>
          </p:nvPr>
        </p:nvGraphicFramePr>
        <p:xfrm>
          <a:off x="182757" y="5017097"/>
          <a:ext cx="2751080" cy="365041"/>
        </p:xfrm>
        <a:graphic>
          <a:graphicData uri="http://schemas.openxmlformats.org/drawingml/2006/table">
            <a:tbl>
              <a:tblPr firstRow="1" bandRow="1"/>
              <a:tblGrid>
                <a:gridCol w="55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Content Placeholder 7">
            <a:extLst>
              <a:ext uri="{FF2B5EF4-FFF2-40B4-BE49-F238E27FC236}">
                <a16:creationId xmlns:a16="http://schemas.microsoft.com/office/drawing/2014/main" id="{AB3D9A70-772B-4A71-B702-D90E74650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350488"/>
              </p:ext>
            </p:extLst>
          </p:nvPr>
        </p:nvGraphicFramePr>
        <p:xfrm>
          <a:off x="2933837" y="5017097"/>
          <a:ext cx="2901040" cy="360040"/>
        </p:xfrm>
        <a:graphic>
          <a:graphicData uri="http://schemas.openxmlformats.org/drawingml/2006/table">
            <a:tbl>
              <a:tblPr firstRow="1" bandRow="1"/>
              <a:tblGrid>
                <a:gridCol w="58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Content Placeholder 7">
            <a:extLst>
              <a:ext uri="{FF2B5EF4-FFF2-40B4-BE49-F238E27FC236}">
                <a16:creationId xmlns:a16="http://schemas.microsoft.com/office/drawing/2014/main" id="{AF8232AF-7802-49E6-8006-D17B3032D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6958"/>
              </p:ext>
            </p:extLst>
          </p:nvPr>
        </p:nvGraphicFramePr>
        <p:xfrm>
          <a:off x="5834877" y="5017097"/>
          <a:ext cx="2843810" cy="360040"/>
        </p:xfrm>
        <a:graphic>
          <a:graphicData uri="http://schemas.openxmlformats.org/drawingml/2006/table">
            <a:tbl>
              <a:tblPr firstRow="1" bandRow="1"/>
              <a:tblGrid>
                <a:gridCol w="5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88CC5B6-8868-4613-A786-952B6E59E315}"/>
              </a:ext>
            </a:extLst>
          </p:cNvPr>
          <p:cNvSpPr txBox="1"/>
          <p:nvPr/>
        </p:nvSpPr>
        <p:spPr>
          <a:xfrm>
            <a:off x="5749999" y="3307289"/>
            <a:ext cx="6355511" cy="156966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Tip 1: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For 2D array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mat[M][N]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, mat[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][j] is stored in memory at location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*N + j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from start of mat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(note: 0 &lt;=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&lt;= M, 0 &lt;= j &lt;= N)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Tip 2:</a:t>
            </a:r>
            <a:r>
              <a:rPr lang="en-US" sz="1600" kern="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or K-D array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arr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[N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][N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]…[N</a:t>
            </a:r>
            <a:r>
              <a:rPr lang="en-US" sz="1600" kern="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arr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[i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][i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]…[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US" sz="1600" kern="0" baseline="-2500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 will be stored at </a:t>
            </a:r>
            <a:r>
              <a:rPr lang="en-US" sz="1600" kern="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following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location from start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of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arr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30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30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+ N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*(</a:t>
            </a:r>
            <a:r>
              <a:rPr kumimoji="0" lang="en-US" sz="1600" i="0" u="none" strike="noStrike" kern="0" cap="none" spc="30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-1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+ N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-1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*(</a:t>
            </a:r>
            <a:r>
              <a:rPr kumimoji="0" lang="en-US" sz="1600" i="0" u="none" strike="noStrike" kern="0" cap="none" spc="30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-2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+ ( … + N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*i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) … ))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6777BA-730D-4556-B40D-80DC21373AD2}"/>
              </a:ext>
            </a:extLst>
          </p:cNvPr>
          <p:cNvSpPr/>
          <p:nvPr/>
        </p:nvSpPr>
        <p:spPr>
          <a:xfrm>
            <a:off x="273038" y="3370878"/>
            <a:ext cx="1790380" cy="545201"/>
          </a:xfrm>
          <a:prstGeom prst="wedgeRectCallout">
            <a:avLst>
              <a:gd name="adj1" fmla="val 65113"/>
              <a:gd name="adj2" fmla="val -9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row,column</a:t>
            </a:r>
            <a:r>
              <a:rPr lang="en-IN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28525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7" grpId="0"/>
      <p:bldP spid="5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9C71666-F97E-4C08-BEA2-A7E5D302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79011"/>
              </p:ext>
            </p:extLst>
          </p:nvPr>
        </p:nvGraphicFramePr>
        <p:xfrm>
          <a:off x="7510410" y="1671691"/>
          <a:ext cx="2470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550">
                  <a:extLst>
                    <a:ext uri="{9D8B030D-6E8A-4147-A177-3AD203B41FA5}">
                      <a16:colId xmlns:a16="http://schemas.microsoft.com/office/drawing/2014/main" val="1437148958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852757763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501538746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229596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42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7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1395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 look at 3D arrays..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65920" y="64586"/>
            <a:ext cx="2926080" cy="106937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Declaration + init. of a 3D (dims = 2, 3, 4) array of integers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0B0E-926B-4363-B2A5-D7C28D12E815}"/>
              </a:ext>
            </a:extLst>
          </p:cNvPr>
          <p:cNvSpPr txBox="1"/>
          <p:nvPr/>
        </p:nvSpPr>
        <p:spPr>
          <a:xfrm>
            <a:off x="511179" y="1537573"/>
            <a:ext cx="10204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 x[2][3][4] = </a:t>
            </a:r>
          </a:p>
          <a:p>
            <a:r>
              <a:rPr lang="en-GB" sz="3200" dirty="0"/>
              <a:t> { </a:t>
            </a:r>
          </a:p>
          <a:p>
            <a:r>
              <a:rPr lang="en-GB" sz="3200" dirty="0"/>
              <a:t>   { {0,1,2,3}, {4,5,6,7}, {8,9,10,11} },</a:t>
            </a:r>
          </a:p>
          <a:p>
            <a:r>
              <a:rPr lang="en-GB" sz="3200" dirty="0"/>
              <a:t>   { {12,13,14,15}, {16,17,18,19}, {20,21,22,23} }</a:t>
            </a:r>
          </a:p>
          <a:p>
            <a:r>
              <a:rPr lang="en-GB" sz="3200" dirty="0"/>
              <a:t> };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59023-2490-459A-B530-7B3F2DB3F6EF}"/>
              </a:ext>
            </a:extLst>
          </p:cNvPr>
          <p:cNvSpPr txBox="1"/>
          <p:nvPr/>
        </p:nvSpPr>
        <p:spPr>
          <a:xfrm>
            <a:off x="511179" y="4002060"/>
            <a:ext cx="10447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Let us think of it as “array of arrays””: An array with 2 elements, each of </a:t>
            </a:r>
          </a:p>
          <a:p>
            <a:r>
              <a:rPr lang="en-IN" sz="2800" dirty="0"/>
              <a:t>which is a 3x4 array (and each of these 3x4 arrays can be thought of an </a:t>
            </a:r>
          </a:p>
          <a:p>
            <a:r>
              <a:rPr lang="en-IN" sz="2800" dirty="0"/>
              <a:t>array with 3 elements, each of which is a 1D 4 element array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  <a:r>
              <a:rPr lang="en-IN" sz="2800" dirty="0"/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82A8A-2058-4F43-A39F-820425EB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431"/>
              </p:ext>
            </p:extLst>
          </p:nvPr>
        </p:nvGraphicFramePr>
        <p:xfrm>
          <a:off x="6945353" y="1970458"/>
          <a:ext cx="24702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550">
                  <a:extLst>
                    <a:ext uri="{9D8B030D-6E8A-4147-A177-3AD203B41FA5}">
                      <a16:colId xmlns:a16="http://schemas.microsoft.com/office/drawing/2014/main" val="1437148958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852757763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501538746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2295968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2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7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139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EB561F1-0C32-4292-B181-AAFCEE130EF2}"/>
              </a:ext>
            </a:extLst>
          </p:cNvPr>
          <p:cNvSpPr txBox="1"/>
          <p:nvPr/>
        </p:nvSpPr>
        <p:spPr>
          <a:xfrm>
            <a:off x="351130" y="6076351"/>
            <a:ext cx="1020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int x[2][3][4] = </a:t>
            </a:r>
            <a:r>
              <a:rPr lang="en-IN" sz="2000" dirty="0"/>
              <a:t>{0, 1, 2, 3, 4, 5, 6, 7, 8, 9, 10, 11, 12, 13, 14, 15, 16, 17, 18, 19, 20, 21, 22, 23};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BF2ED4-E8ED-493B-9B61-E9F7F3A77943}"/>
              </a:ext>
            </a:extLst>
          </p:cNvPr>
          <p:cNvSpPr/>
          <p:nvPr/>
        </p:nvSpPr>
        <p:spPr>
          <a:xfrm>
            <a:off x="511179" y="4035177"/>
            <a:ext cx="10767974" cy="14088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92AF730-63A5-404C-9AE5-6F4E9E8C8247}"/>
              </a:ext>
            </a:extLst>
          </p:cNvPr>
          <p:cNvSpPr/>
          <p:nvPr/>
        </p:nvSpPr>
        <p:spPr>
          <a:xfrm>
            <a:off x="4835347" y="5509080"/>
            <a:ext cx="6618703" cy="400110"/>
          </a:xfrm>
          <a:prstGeom prst="wedgeRectCallout">
            <a:avLst>
              <a:gd name="adj1" fmla="val -45190"/>
              <a:gd name="adj2" fmla="val 10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Correct but less common way (may also be a bit confusing)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A721CEFF-AF0D-4F29-9E21-6088AB36F007}"/>
              </a:ext>
            </a:extLst>
          </p:cNvPr>
          <p:cNvSpPr/>
          <p:nvPr/>
        </p:nvSpPr>
        <p:spPr>
          <a:xfrm>
            <a:off x="1233024" y="2158662"/>
            <a:ext cx="1707686" cy="353287"/>
          </a:xfrm>
          <a:prstGeom prst="wedgeRectCallout">
            <a:avLst>
              <a:gd name="adj1" fmla="val -38730"/>
              <a:gd name="adj2" fmla="val -88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 leave blank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F5569D3A-0E84-4B5F-A0B3-5E6BC0E32B83}"/>
              </a:ext>
            </a:extLst>
          </p:cNvPr>
          <p:cNvSpPr/>
          <p:nvPr/>
        </p:nvSpPr>
        <p:spPr>
          <a:xfrm>
            <a:off x="1454580" y="5582229"/>
            <a:ext cx="1707686" cy="353287"/>
          </a:xfrm>
          <a:prstGeom prst="wedgeRectCallout">
            <a:avLst>
              <a:gd name="adj1" fmla="val -72478"/>
              <a:gd name="adj2" fmla="val 115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 leave blank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F467D4-BC2D-407E-80D8-50997F0CA028}"/>
              </a:ext>
            </a:extLst>
          </p:cNvPr>
          <p:cNvGrpSpPr/>
          <p:nvPr/>
        </p:nvGrpSpPr>
        <p:grpSpPr>
          <a:xfrm>
            <a:off x="10268376" y="289426"/>
            <a:ext cx="1858617" cy="904461"/>
            <a:chOff x="3286682" y="2292350"/>
            <a:chExt cx="1858617" cy="904461"/>
          </a:xfrm>
        </p:grpSpPr>
        <p:sp>
          <p:nvSpPr>
            <p:cNvPr id="15" name="Rounded Rectangle 25">
              <a:extLst>
                <a:ext uri="{FF2B5EF4-FFF2-40B4-BE49-F238E27FC236}">
                  <a16:creationId xmlns:a16="http://schemas.microsoft.com/office/drawing/2014/main" id="{BA6911EF-E5F2-4D3E-88F2-0AE62E5C28E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ED2DC3-E43C-4F7C-B951-CB4E9FE7CDA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E39A23-7AB8-4F8A-8A07-48775CA4DE4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FD7D7C6-FDC4-44CD-BD54-7C3C390120CB}"/>
              </a:ext>
            </a:extLst>
          </p:cNvPr>
          <p:cNvSpPr/>
          <p:nvPr/>
        </p:nvSpPr>
        <p:spPr>
          <a:xfrm>
            <a:off x="10089137" y="1597504"/>
            <a:ext cx="1967112" cy="1408819"/>
          </a:xfrm>
          <a:prstGeom prst="wedgeRectCallout">
            <a:avLst>
              <a:gd name="adj1" fmla="val 1369"/>
              <a:gd name="adj2" fmla="val -8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Another 3D array example: pressure values at each (</a:t>
            </a:r>
            <a:r>
              <a:rPr lang="en-IN" dirty="0" err="1"/>
              <a:t>x,y,z</a:t>
            </a:r>
            <a:r>
              <a:rPr lang="en-IN" dirty="0"/>
              <a:t>) co-ordinate of a room</a:t>
            </a:r>
          </a:p>
        </p:txBody>
      </p:sp>
    </p:spTree>
    <p:extLst>
      <p:ext uri="{BB962C8B-B14F-4D97-AF65-F5344CB8AC3E}">
        <p14:creationId xmlns:p14="http://schemas.microsoft.com/office/powerpoint/2010/main" val="38508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6" grpId="0"/>
      <p:bldP spid="19" grpId="0"/>
      <p:bldP spid="20" grpId="0" animBg="1"/>
      <p:bldP spid="22" grpId="0" animBg="1"/>
      <p:bldP spid="24" grpId="0" animBg="1"/>
      <p:bldP spid="25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13433</TotalTime>
  <Words>2614</Words>
  <Application>Microsoft Office PowerPoint</Application>
  <PresentationFormat>Widescreen</PresentationFormat>
  <Paragraphs>473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Comic Sans MS</vt:lpstr>
      <vt:lpstr>Courier New</vt:lpstr>
      <vt:lpstr>Garamond</vt:lpstr>
      <vt:lpstr>Verdana</vt:lpstr>
      <vt:lpstr>Wingdings</vt:lpstr>
      <vt:lpstr>Office Theme</vt:lpstr>
      <vt:lpstr>1_Metropolitan</vt:lpstr>
      <vt:lpstr>ESC101: Fundamentals of Computing</vt:lpstr>
      <vt:lpstr>Announcements</vt:lpstr>
      <vt:lpstr>Multi-dimensional Array</vt:lpstr>
      <vt:lpstr>Multi-dimensional Array: Declaration</vt:lpstr>
      <vt:lpstr>Accessing Elements of a Multi-dim Array</vt:lpstr>
      <vt:lpstr>Multi-dimensional Array: Initialization</vt:lpstr>
      <vt:lpstr>Multi-dim. Array: Storage in Memory</vt:lpstr>
      <vt:lpstr>Why Number of Columns Required?</vt:lpstr>
      <vt:lpstr>A look at 3D arrays.. </vt:lpstr>
      <vt:lpstr>Multi-dim. Array: Incomplete Initialization</vt:lpstr>
      <vt:lpstr>Printing Elements of a 2D Array</vt:lpstr>
      <vt:lpstr>Taking Elements of a 2D Array as Input</vt:lpstr>
      <vt:lpstr>Taking Elements of a 2D Array as Input</vt:lpstr>
      <vt:lpstr>Array of Strings (= 2D Array of Char)</vt:lpstr>
      <vt:lpstr>Array of Strings: Another Way</vt:lpstr>
      <vt:lpstr>Reading and Printing Array of Strings</vt:lpstr>
      <vt:lpstr>Done with arrays, strings, and  multi-dimensional arrays  Will revisit these when we talk  about Pointers</vt:lpstr>
      <vt:lpstr>A Few Coding/Debugging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993</cp:revision>
  <dcterms:created xsi:type="dcterms:W3CDTF">2018-07-30T05:08:11Z</dcterms:created>
  <dcterms:modified xsi:type="dcterms:W3CDTF">2019-09-11T11:53:29Z</dcterms:modified>
</cp:coreProperties>
</file>