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92" r:id="rId2"/>
  </p:sldMasterIdLst>
  <p:notesMasterIdLst>
    <p:notesMasterId r:id="rId15"/>
  </p:notesMasterIdLst>
  <p:sldIdLst>
    <p:sldId id="268" r:id="rId3"/>
    <p:sldId id="257" r:id="rId4"/>
    <p:sldId id="271" r:id="rId5"/>
    <p:sldId id="259" r:id="rId6"/>
    <p:sldId id="260" r:id="rId7"/>
    <p:sldId id="261" r:id="rId8"/>
    <p:sldId id="270" r:id="rId9"/>
    <p:sldId id="265" r:id="rId10"/>
    <p:sldId id="266" r:id="rId11"/>
    <p:sldId id="263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722" autoAdjust="0"/>
  </p:normalViewPr>
  <p:slideViewPr>
    <p:cSldViewPr snapToGrid="0">
      <p:cViewPr varScale="1">
        <p:scale>
          <a:sx n="83" d="100"/>
          <a:sy n="83" d="100"/>
        </p:scale>
        <p:origin x="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E7B1E-ABB1-46B6-B8A6-8D4F0CECF6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59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E7B1E-ABB1-46B6-B8A6-8D4F0CECF6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2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8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9/23/2019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9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6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83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2452577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Introduction to </a:t>
            </a:r>
            <a:r>
              <a:rPr lang="en-IN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Pointers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2120863" cy="5746376"/>
          </a:xfrm>
        </p:spPr>
        <p:txBody>
          <a:bodyPr/>
          <a:lstStyle/>
          <a:p>
            <a:r>
              <a:rPr lang="en-IN" dirty="0"/>
              <a:t>Can have pointers to a char variable, </a:t>
            </a:r>
            <a:r>
              <a:rPr lang="en-IN" dirty="0" err="1"/>
              <a:t>int</a:t>
            </a:r>
            <a:r>
              <a:rPr lang="en-IN" dirty="0"/>
              <a:t> variable, long variable, float variable, double variable</a:t>
            </a:r>
          </a:p>
          <a:p>
            <a:r>
              <a:rPr lang="en-IN" dirty="0"/>
              <a:t>Can have pointers to arrays of all kinds of variables</a:t>
            </a:r>
          </a:p>
          <a:p>
            <a:r>
              <a:rPr lang="en-IN" dirty="0"/>
              <a:t>All pointers stored internally as 8 byte non-negative integers</a:t>
            </a:r>
          </a:p>
          <a:p>
            <a:r>
              <a:rPr lang="en-IN" dirty="0"/>
              <a:t>NULL pointer – one that stores address 00000000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Named constant </a:t>
            </a:r>
            <a:r>
              <a:rPr lang="en-IN" dirty="0"/>
              <a:t>NULL can be used to check if a pointer is NULL</a:t>
            </a:r>
          </a:p>
          <a:p>
            <a:pPr lvl="1"/>
            <a:r>
              <a:rPr lang="en-IN" dirty="0"/>
              <a:t>Do not confuse with NULL character '\0' – that has a valid ASCII value 0</a:t>
            </a:r>
          </a:p>
          <a:p>
            <a:pPr lvl="1"/>
            <a:r>
              <a:rPr lang="en-IN" dirty="0"/>
              <a:t>NULL character </a:t>
            </a:r>
            <a:r>
              <a:rPr lang="en-IN" b="1" dirty="0"/>
              <a:t>is actually used </a:t>
            </a:r>
            <a:r>
              <a:rPr lang="en-IN" dirty="0"/>
              <a:t>to indicate that string is over</a:t>
            </a:r>
          </a:p>
          <a:p>
            <a:pPr lvl="1"/>
            <a:r>
              <a:rPr lang="en-IN" dirty="0"/>
              <a:t>WARNING: NULL pointers may be returned by some </a:t>
            </a:r>
            <a:r>
              <a:rPr lang="en-IN" dirty="0" err="1"/>
              <a:t>string.h</a:t>
            </a:r>
            <a:r>
              <a:rPr lang="en-IN" dirty="0"/>
              <a:t> functions e.g. </a:t>
            </a:r>
            <a:r>
              <a:rPr lang="en-IN" dirty="0" err="1"/>
              <a:t>strstr</a:t>
            </a:r>
            <a:endParaRPr lang="en-IN" dirty="0"/>
          </a:p>
          <a:p>
            <a:r>
              <a:rPr lang="en-IN" dirty="0"/>
              <a:t>Do not try to read from/write to address 00000000</a:t>
            </a:r>
          </a:p>
          <a:p>
            <a:pPr lvl="1"/>
            <a:r>
              <a:rPr lang="en-IN" dirty="0"/>
              <a:t>Reserved by Mr C or else the operating system</a:t>
            </a:r>
          </a:p>
          <a:p>
            <a:pPr lvl="1"/>
            <a:r>
              <a:rPr lang="en-IN" dirty="0"/>
              <a:t>Doing so will cause a </a:t>
            </a:r>
            <a:r>
              <a:rPr lang="en-IN" dirty="0" err="1"/>
              <a:t>segfault</a:t>
            </a:r>
            <a:r>
              <a:rPr lang="en-IN" dirty="0"/>
              <a:t> and crash your program/even your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 and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558AD89-9006-4F1E-BBE4-BD487E102D36}"/>
              </a:ext>
            </a:extLst>
          </p:cNvPr>
          <p:cNvSpPr/>
          <p:nvPr/>
        </p:nvSpPr>
        <p:spPr>
          <a:xfrm>
            <a:off x="3689729" y="1122011"/>
            <a:ext cx="4727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4400" dirty="0">
                <a:solidFill>
                  <a:prstClr val="black"/>
                </a:solidFill>
                <a:latin typeface="Arial Narrow" panose="020B0606020202030204" pitchFamily="34" charset="0"/>
              </a:rPr>
              <a:t>int a[6] = {3,7,6,2,1,0};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D185E8-544C-4D89-BA72-E0FB9B07D8CF}"/>
              </a:ext>
            </a:extLst>
          </p:cNvPr>
          <p:cNvSpPr/>
          <p:nvPr/>
        </p:nvSpPr>
        <p:spPr>
          <a:xfrm>
            <a:off x="3648310" y="337221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88F6EAD-C2AB-481D-98C7-68F066B1750D}"/>
              </a:ext>
            </a:extLst>
          </p:cNvPr>
          <p:cNvSpPr/>
          <p:nvPr/>
        </p:nvSpPr>
        <p:spPr>
          <a:xfrm>
            <a:off x="5013492" y="337221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71ABA86-4193-47BD-B472-B4ACFC89B416}"/>
              </a:ext>
            </a:extLst>
          </p:cNvPr>
          <p:cNvSpPr/>
          <p:nvPr/>
        </p:nvSpPr>
        <p:spPr>
          <a:xfrm>
            <a:off x="6378674" y="337221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317633A-90C5-4DC8-9749-357EB7E5C9E7}"/>
              </a:ext>
            </a:extLst>
          </p:cNvPr>
          <p:cNvSpPr/>
          <p:nvPr/>
        </p:nvSpPr>
        <p:spPr>
          <a:xfrm>
            <a:off x="7743856" y="337221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A094F80-56E1-422A-B092-A47FC27A503E}"/>
              </a:ext>
            </a:extLst>
          </p:cNvPr>
          <p:cNvSpPr/>
          <p:nvPr/>
        </p:nvSpPr>
        <p:spPr>
          <a:xfrm>
            <a:off x="9109038" y="337221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CD6B9E-F894-4326-81AB-D96DA8B57F94}"/>
              </a:ext>
            </a:extLst>
          </p:cNvPr>
          <p:cNvSpPr/>
          <p:nvPr/>
        </p:nvSpPr>
        <p:spPr>
          <a:xfrm>
            <a:off x="10474220" y="3372215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53A21A-5BBC-4952-B4D1-2E08818BB2BF}"/>
              </a:ext>
            </a:extLst>
          </p:cNvPr>
          <p:cNvGrpSpPr/>
          <p:nvPr/>
        </p:nvGrpSpPr>
        <p:grpSpPr>
          <a:xfrm>
            <a:off x="1578295" y="3403556"/>
            <a:ext cx="1214175" cy="1124776"/>
            <a:chOff x="4372308" y="2582596"/>
            <a:chExt cx="1214175" cy="11247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F420D34-14BC-4FFF-83DF-6BD1631C71CC}"/>
                </a:ext>
              </a:extLst>
            </p:cNvPr>
            <p:cNvSpPr/>
            <p:nvPr/>
          </p:nvSpPr>
          <p:spPr>
            <a:xfrm>
              <a:off x="4372308" y="2589772"/>
              <a:ext cx="1214175" cy="1117600"/>
            </a:xfrm>
            <a:prstGeom prst="rect">
              <a:avLst/>
            </a:prstGeom>
            <a:solidFill>
              <a:srgbClr val="EDB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E41CC78-3C8C-4FA7-8F6E-7C9D5FC97170}"/>
                </a:ext>
              </a:extLst>
            </p:cNvPr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9AFBF21-979A-4840-A65A-09A30C28594B}"/>
                  </a:ext>
                </a:extLst>
              </p:cNvPr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6E7C6D9D-9DB3-4C91-B087-5DE358011903}"/>
                  </a:ext>
                </a:extLst>
              </p:cNvPr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506FC7-F7F2-4D81-830B-B5FADB67C07B}"/>
              </a:ext>
            </a:extLst>
          </p:cNvPr>
          <p:cNvSpPr txBox="1"/>
          <p:nvPr/>
        </p:nvSpPr>
        <p:spPr>
          <a:xfrm>
            <a:off x="805322" y="1982711"/>
            <a:ext cx="10496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How many boxes in memory will be created for the above </a:t>
            </a:r>
          </a:p>
          <a:p>
            <a:r>
              <a:rPr lang="en-IN" sz="3200" dirty="0"/>
              <a:t>declaration + initialization? </a:t>
            </a:r>
            <a:r>
              <a:rPr lang="en-IN" sz="3200" b="1" dirty="0">
                <a:solidFill>
                  <a:srgbClr val="FF0000"/>
                </a:solidFill>
              </a:rPr>
              <a:t>SEVEN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1D3F86-5089-4E6B-AD8E-CD5499E92C66}"/>
              </a:ext>
            </a:extLst>
          </p:cNvPr>
          <p:cNvSpPr txBox="1"/>
          <p:nvPr/>
        </p:nvSpPr>
        <p:spPr>
          <a:xfrm>
            <a:off x="3875557" y="3533015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E3765DA-EB2E-4C52-B48D-3385DCD9C4E6}"/>
              </a:ext>
            </a:extLst>
          </p:cNvPr>
          <p:cNvSpPr txBox="1"/>
          <p:nvPr/>
        </p:nvSpPr>
        <p:spPr>
          <a:xfrm>
            <a:off x="5266435" y="3530114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485A2-0D39-483A-948E-9B0A2D97A86A}"/>
              </a:ext>
            </a:extLst>
          </p:cNvPr>
          <p:cNvSpPr txBox="1"/>
          <p:nvPr/>
        </p:nvSpPr>
        <p:spPr>
          <a:xfrm>
            <a:off x="6605921" y="3534897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6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9473891-F27D-4285-A353-7C8868A9129B}"/>
              </a:ext>
            </a:extLst>
          </p:cNvPr>
          <p:cNvSpPr txBox="1"/>
          <p:nvPr/>
        </p:nvSpPr>
        <p:spPr>
          <a:xfrm>
            <a:off x="7971103" y="3530113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85867-0B61-4E27-AABA-06D1BBF5DBD3}"/>
              </a:ext>
            </a:extLst>
          </p:cNvPr>
          <p:cNvSpPr txBox="1"/>
          <p:nvPr/>
        </p:nvSpPr>
        <p:spPr>
          <a:xfrm>
            <a:off x="9361981" y="3530112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EC7C53-8E22-4FB4-88D2-0856BA87612B}"/>
              </a:ext>
            </a:extLst>
          </p:cNvPr>
          <p:cNvSpPr txBox="1"/>
          <p:nvPr/>
        </p:nvSpPr>
        <p:spPr>
          <a:xfrm>
            <a:off x="10727163" y="3530111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45EAA8-7625-41E9-B7AE-AD79283F843C}"/>
              </a:ext>
            </a:extLst>
          </p:cNvPr>
          <p:cNvSpPr txBox="1"/>
          <p:nvPr/>
        </p:nvSpPr>
        <p:spPr>
          <a:xfrm>
            <a:off x="3909179" y="4528333"/>
            <a:ext cx="64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a[0]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C883A2B-8AC5-4068-9B42-CCC2E295470D}"/>
              </a:ext>
            </a:extLst>
          </p:cNvPr>
          <p:cNvSpPr txBox="1"/>
          <p:nvPr/>
        </p:nvSpPr>
        <p:spPr>
          <a:xfrm>
            <a:off x="5266435" y="4528333"/>
            <a:ext cx="64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a[1]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B4409F-8BD6-47FC-AC13-011DDE7C95B7}"/>
              </a:ext>
            </a:extLst>
          </p:cNvPr>
          <p:cNvSpPr txBox="1"/>
          <p:nvPr/>
        </p:nvSpPr>
        <p:spPr>
          <a:xfrm>
            <a:off x="6639543" y="4528333"/>
            <a:ext cx="64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a[2]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D9C543-E047-4D45-8782-15474EE91355}"/>
              </a:ext>
            </a:extLst>
          </p:cNvPr>
          <p:cNvSpPr txBox="1"/>
          <p:nvPr/>
        </p:nvSpPr>
        <p:spPr>
          <a:xfrm>
            <a:off x="7971103" y="4528333"/>
            <a:ext cx="64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a[3]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EC3CBD-E29B-4A19-BBE2-9ABE07BDCBA9}"/>
              </a:ext>
            </a:extLst>
          </p:cNvPr>
          <p:cNvSpPr txBox="1"/>
          <p:nvPr/>
        </p:nvSpPr>
        <p:spPr>
          <a:xfrm>
            <a:off x="9361981" y="4528332"/>
            <a:ext cx="64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a[4]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0D98C1F-3769-4F06-BF91-3AB33BA80B7B}"/>
              </a:ext>
            </a:extLst>
          </p:cNvPr>
          <p:cNvSpPr txBox="1"/>
          <p:nvPr/>
        </p:nvSpPr>
        <p:spPr>
          <a:xfrm>
            <a:off x="10735089" y="4528332"/>
            <a:ext cx="64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a[5]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A20E653-D65D-47C2-A259-B18EC17E3F7A}"/>
              </a:ext>
            </a:extLst>
          </p:cNvPr>
          <p:cNvSpPr txBox="1"/>
          <p:nvPr/>
        </p:nvSpPr>
        <p:spPr>
          <a:xfrm>
            <a:off x="2082514" y="4559673"/>
            <a:ext cx="32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388A9C6-3AC1-4106-99D8-030A5762E3D2}"/>
              </a:ext>
            </a:extLst>
          </p:cNvPr>
          <p:cNvSpPr txBox="1"/>
          <p:nvPr/>
        </p:nvSpPr>
        <p:spPr>
          <a:xfrm>
            <a:off x="1736938" y="5052679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0D307B-847F-478C-8D35-1F5F5F2B582E}"/>
              </a:ext>
            </a:extLst>
          </p:cNvPr>
          <p:cNvSpPr txBox="1"/>
          <p:nvPr/>
        </p:nvSpPr>
        <p:spPr>
          <a:xfrm>
            <a:off x="3643697" y="5052679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115C1E1-9DF3-491E-AB74-A9CC4E4EAD75}"/>
              </a:ext>
            </a:extLst>
          </p:cNvPr>
          <p:cNvSpPr txBox="1"/>
          <p:nvPr/>
        </p:nvSpPr>
        <p:spPr>
          <a:xfrm>
            <a:off x="4980916" y="5062898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000029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8C17D3-FE2E-4B8C-8A68-3CC9B977A22B}"/>
              </a:ext>
            </a:extLst>
          </p:cNvPr>
          <p:cNvSpPr txBox="1"/>
          <p:nvPr/>
        </p:nvSpPr>
        <p:spPr>
          <a:xfrm>
            <a:off x="6375277" y="5062897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000033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99186DF-9356-4186-A7C8-7BAB1CB413CE}"/>
              </a:ext>
            </a:extLst>
          </p:cNvPr>
          <p:cNvSpPr txBox="1"/>
          <p:nvPr/>
        </p:nvSpPr>
        <p:spPr>
          <a:xfrm>
            <a:off x="7758853" y="5062897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000037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D479FAF-FFE6-4A8E-9100-38019F611FCB}"/>
              </a:ext>
            </a:extLst>
          </p:cNvPr>
          <p:cNvSpPr txBox="1"/>
          <p:nvPr/>
        </p:nvSpPr>
        <p:spPr>
          <a:xfrm>
            <a:off x="9170105" y="5052678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000041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5BED0D-18AA-4C77-B1A0-35FF3D405999}"/>
              </a:ext>
            </a:extLst>
          </p:cNvPr>
          <p:cNvSpPr txBox="1"/>
          <p:nvPr/>
        </p:nvSpPr>
        <p:spPr>
          <a:xfrm>
            <a:off x="10543213" y="5028514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000045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8962264-CE31-436A-9525-92CB8AF39401}"/>
              </a:ext>
            </a:extLst>
          </p:cNvPr>
          <p:cNvSpPr txBox="1"/>
          <p:nvPr/>
        </p:nvSpPr>
        <p:spPr>
          <a:xfrm>
            <a:off x="1672984" y="3840791"/>
            <a:ext cx="102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1295ADC-C001-4AD1-B273-E8268FEB3B06}"/>
              </a:ext>
            </a:extLst>
          </p:cNvPr>
          <p:cNvCxnSpPr>
            <a:endCxn id="110" idx="1"/>
          </p:cNvCxnSpPr>
          <p:nvPr/>
        </p:nvCxnSpPr>
        <p:spPr>
          <a:xfrm>
            <a:off x="2556987" y="4299552"/>
            <a:ext cx="1086710" cy="983960"/>
          </a:xfrm>
          <a:prstGeom prst="bentConnector3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4C8714-8431-4A4D-B2F6-575722510A0C}"/>
              </a:ext>
            </a:extLst>
          </p:cNvPr>
          <p:cNvSpPr txBox="1"/>
          <p:nvPr/>
        </p:nvSpPr>
        <p:spPr>
          <a:xfrm>
            <a:off x="67790" y="4650762"/>
            <a:ext cx="136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 of box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803E4E-F8E9-4215-929A-4A1124C090F5}"/>
              </a:ext>
            </a:extLst>
          </p:cNvPr>
          <p:cNvSpPr txBox="1"/>
          <p:nvPr/>
        </p:nvSpPr>
        <p:spPr>
          <a:xfrm>
            <a:off x="0" y="5120847"/>
            <a:ext cx="155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Address of box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BB3774-FB0E-447E-A0CA-57CEE005591A}"/>
              </a:ext>
            </a:extLst>
          </p:cNvPr>
          <p:cNvSpPr txBox="1"/>
          <p:nvPr/>
        </p:nvSpPr>
        <p:spPr>
          <a:xfrm>
            <a:off x="930866" y="5728125"/>
            <a:ext cx="10637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In case of arrays, the </a:t>
            </a:r>
            <a:r>
              <a:rPr lang="en-IN" sz="2400" dirty="0">
                <a:solidFill>
                  <a:srgbClr val="0000FF"/>
                </a:solidFill>
              </a:rPr>
              <a:t>name</a:t>
            </a:r>
            <a:r>
              <a:rPr lang="en-IN" sz="2400" dirty="0"/>
              <a:t> of the array is the </a:t>
            </a:r>
            <a:r>
              <a:rPr lang="en-IN" sz="2400" dirty="0">
                <a:solidFill>
                  <a:srgbClr val="0000FF"/>
                </a:solidFill>
              </a:rPr>
              <a:t>pointer to the first element </a:t>
            </a:r>
            <a:r>
              <a:rPr lang="en-IN" sz="2400" dirty="0"/>
              <a:t>of the array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B789471-CF97-468A-BF49-F99CC3805142}"/>
              </a:ext>
            </a:extLst>
          </p:cNvPr>
          <p:cNvSpPr txBox="1"/>
          <p:nvPr/>
        </p:nvSpPr>
        <p:spPr>
          <a:xfrm>
            <a:off x="909095" y="6162519"/>
            <a:ext cx="1079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Also note that a and a[0] need not be at adjacent addresses in memory (but often are)</a:t>
            </a:r>
          </a:p>
        </p:txBody>
      </p:sp>
    </p:spTree>
    <p:extLst>
      <p:ext uri="{BB962C8B-B14F-4D97-AF65-F5344CB8AC3E}">
        <p14:creationId xmlns:p14="http://schemas.microsoft.com/office/powerpoint/2010/main" val="228214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9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26" grpId="0"/>
      <p:bldP spid="118" grpId="0"/>
      <p:bldP spid="27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 and Arrays</a:t>
            </a:r>
            <a:endParaRPr lang="en-US" dirty="0"/>
          </a:p>
        </p:txBody>
      </p:sp>
      <p:grpSp>
        <p:nvGrpSpPr>
          <p:cNvPr id="259" name="Group 258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260" name="Rectangle 259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8605024" cy="5746377"/>
          </a:xfrm>
        </p:spPr>
        <p:txBody>
          <a:bodyPr>
            <a:normAutofit/>
          </a:bodyPr>
          <a:lstStyle/>
          <a:p>
            <a:r>
              <a:rPr lang="en-IN" dirty="0"/>
              <a:t>If we declare an array, a sequence of</a:t>
            </a:r>
            <a:br>
              <a:rPr lang="en-IN" dirty="0"/>
            </a:br>
            <a:r>
              <a:rPr lang="en-IN" dirty="0"/>
              <a:t>addresses get allocated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800" dirty="0"/>
              <a:t>Names c and a are actually pointers, c stores the address of c[0], a stores address of a[0]</a:t>
            </a:r>
          </a:p>
          <a:p>
            <a:r>
              <a:rPr lang="en-IN" dirty="0"/>
              <a:t>c[0] is stored at address 000005, c[1] at</a:t>
            </a:r>
            <a:br>
              <a:rPr lang="en-IN" dirty="0"/>
            </a:br>
            <a:r>
              <a:rPr lang="en-IN" dirty="0"/>
              <a:t>address 000006, c[2] at 000007 and so on</a:t>
            </a:r>
          </a:p>
          <a:p>
            <a:r>
              <a:rPr lang="en-IN" dirty="0"/>
              <a:t>a[0] is stored at address 000011, a[1] at</a:t>
            </a:r>
            <a:br>
              <a:rPr lang="en-IN" dirty="0"/>
            </a:br>
            <a:r>
              <a:rPr lang="en-IN" dirty="0"/>
              <a:t>address 000015 (</a:t>
            </a:r>
            <a:r>
              <a:rPr lang="en-IN" dirty="0" err="1"/>
              <a:t>int</a:t>
            </a:r>
            <a:r>
              <a:rPr lang="en-IN" dirty="0"/>
              <a:t> takes 4 bytes), a[2] at</a:t>
            </a:r>
            <a:br>
              <a:rPr lang="en-IN" dirty="0"/>
            </a:br>
            <a:r>
              <a:rPr lang="en-IN" dirty="0"/>
              <a:t>address 000019, and so 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18453" y="1866713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c[5];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18453" y="2471398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a[3];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9951784" y="1414601"/>
            <a:ext cx="2064872" cy="123289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9971434" y="2900792"/>
            <a:ext cx="2045887" cy="29193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0484" y="1125973"/>
            <a:ext cx="745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c[3]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c[4]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01609" y="1118264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0   0    0   0    0   1    0    1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9801609" y="2601966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0   0    0   0    1    0   1    1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473" name="Group 472"/>
          <p:cNvGrpSpPr/>
          <p:nvPr/>
        </p:nvGrpSpPr>
        <p:grpSpPr>
          <a:xfrm>
            <a:off x="418453" y="207163"/>
            <a:ext cx="1858617" cy="904461"/>
            <a:chOff x="3286682" y="2292350"/>
            <a:chExt cx="1858617" cy="904461"/>
          </a:xfrm>
        </p:grpSpPr>
        <p:sp>
          <p:nvSpPr>
            <p:cNvPr id="474" name="Rounded Rectangle 47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5" name="Oval 47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6" name="Oval 47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77" name="Rectangular Callout 476"/>
          <p:cNvSpPr/>
          <p:nvPr/>
        </p:nvSpPr>
        <p:spPr>
          <a:xfrm>
            <a:off x="2668699" y="208639"/>
            <a:ext cx="6272569" cy="888635"/>
          </a:xfrm>
          <a:prstGeom prst="wedgeRectCallout">
            <a:avLst>
              <a:gd name="adj1" fmla="val -61139"/>
              <a:gd name="adj2" fmla="val -16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Though figure shows</a:t>
            </a:r>
            <a:r>
              <a:rPr kumimoji="0" lang="en-IN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them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taking one byte, actually, being pointers (addresses), c and a each would take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 bytes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store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8520483" y="2592043"/>
            <a:ext cx="7454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a[2]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90369CF-C810-4503-821D-7D4A6FC07967}"/>
              </a:ext>
            </a:extLst>
          </p:cNvPr>
          <p:cNvSpPr/>
          <p:nvPr/>
        </p:nvSpPr>
        <p:spPr>
          <a:xfrm>
            <a:off x="4087907" y="2111494"/>
            <a:ext cx="4760172" cy="769441"/>
          </a:xfrm>
          <a:prstGeom prst="wedgeRectCallout">
            <a:avLst>
              <a:gd name="adj1" fmla="val -22573"/>
              <a:gd name="adj2" fmla="val 103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 is pointer, the whole c[5] denotes the array</a:t>
            </a:r>
          </a:p>
          <a:p>
            <a:r>
              <a:rPr lang="en-IN" dirty="0"/>
              <a:t>    a is pointer, the whole a[3] denotes the array</a:t>
            </a:r>
          </a:p>
        </p:txBody>
      </p:sp>
    </p:spTree>
    <p:extLst>
      <p:ext uri="{BB962C8B-B14F-4D97-AF65-F5344CB8AC3E}">
        <p14:creationId xmlns:p14="http://schemas.microsoft.com/office/powerpoint/2010/main" val="126000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3" grpId="0" uiExpand="1"/>
      <p:bldP spid="254" grpId="0" uiExpand="1"/>
      <p:bldP spid="256" grpId="0" uiExpand="1" animBg="1"/>
      <p:bldP spid="257" grpId="0" uiExpand="1" animBg="1"/>
      <p:bldP spid="5" grpId="0" uiExpand="1"/>
      <p:bldP spid="6" grpId="0" uiExpand="1"/>
      <p:bldP spid="470" grpId="0" uiExpand="1"/>
      <p:bldP spid="477" grpId="0" animBg="1"/>
      <p:bldP spid="478" grpId="0" uiExpand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872051" cy="530082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Midsem</a:t>
            </a:r>
            <a:r>
              <a:rPr lang="en-US" dirty="0">
                <a:solidFill>
                  <a:schemeClr val="tx1"/>
                </a:solidFill>
              </a:rPr>
              <a:t> theory exam grading going on. Scores expected by tomorrow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Minor Quiz 4 and 5 scores are also expected by tomorrow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Lab exam grading would take another week to finish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Lab of Oct 2 (Wednesday)  pre-</a:t>
            </a:r>
            <a:r>
              <a:rPr lang="en-US" dirty="0" err="1">
                <a:solidFill>
                  <a:schemeClr val="tx1"/>
                </a:solidFill>
              </a:rPr>
              <a:t>poned</a:t>
            </a:r>
            <a:r>
              <a:rPr lang="en-US" dirty="0">
                <a:solidFill>
                  <a:schemeClr val="tx1"/>
                </a:solidFill>
              </a:rPr>
              <a:t> to Sept 29 (Sunday)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20E2E-BA09-4244-A620-C610CA6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      </a:t>
            </a:r>
          </a:p>
          <a:p>
            <a:pPr marL="0" indent="0">
              <a:buNone/>
            </a:pPr>
            <a:r>
              <a:rPr lang="en-IN" sz="8000" dirty="0"/>
              <a:t>            Pointers</a:t>
            </a:r>
          </a:p>
        </p:txBody>
      </p:sp>
    </p:spTree>
    <p:extLst>
      <p:ext uri="{BB962C8B-B14F-4D97-AF65-F5344CB8AC3E}">
        <p14:creationId xmlns:p14="http://schemas.microsoft.com/office/powerpoint/2010/main" val="327846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sizeof</a:t>
            </a:r>
            <a:r>
              <a:rPr lang="en-IN" dirty="0"/>
              <a:t> various 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/>
              <a:t>8 bits     make a byte</a:t>
            </a:r>
          </a:p>
          <a:p>
            <a:r>
              <a:rPr lang="en-IN" dirty="0"/>
              <a:t>char takes 1 byte = 8 bits</a:t>
            </a:r>
          </a:p>
          <a:p>
            <a:pPr lvl="1"/>
            <a:r>
              <a:rPr lang="en-IN" dirty="0"/>
              <a:t>Max value in a char is 127 = 2</a:t>
            </a:r>
            <a:r>
              <a:rPr lang="en-IN" baseline="30000" dirty="0"/>
              <a:t>(8 – 1)</a:t>
            </a:r>
            <a:r>
              <a:rPr lang="en-IN" dirty="0"/>
              <a:t>-1</a:t>
            </a:r>
          </a:p>
          <a:p>
            <a:pPr lvl="1"/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/float takes 4 bytes = 32 bits</a:t>
            </a:r>
          </a:p>
          <a:p>
            <a:pPr lvl="1"/>
            <a:r>
              <a:rPr lang="en-IN" dirty="0"/>
              <a:t>Max value in </a:t>
            </a:r>
            <a:r>
              <a:rPr lang="en-IN" dirty="0" err="1"/>
              <a:t>int</a:t>
            </a:r>
            <a:r>
              <a:rPr lang="en-IN" dirty="0"/>
              <a:t> is 2,147,483,647</a:t>
            </a:r>
            <a:br>
              <a:rPr lang="en-IN" dirty="0"/>
            </a:br>
            <a:r>
              <a:rPr lang="en-IN" dirty="0"/>
              <a:t>equal to 2</a:t>
            </a:r>
            <a:r>
              <a:rPr lang="en-IN" baseline="30000" dirty="0"/>
              <a:t>(32 – 1)</a:t>
            </a:r>
            <a:r>
              <a:rPr lang="en-IN" dirty="0"/>
              <a:t>-1 – verify </a:t>
            </a:r>
          </a:p>
          <a:p>
            <a:pPr lvl="1"/>
            <a:br>
              <a:rPr lang="en-IN" dirty="0"/>
            </a:br>
            <a:endParaRPr lang="en-IN" dirty="0"/>
          </a:p>
          <a:p>
            <a:r>
              <a:rPr lang="en-IN" dirty="0"/>
              <a:t>long/double takes 8 bytes = 64 bits</a:t>
            </a:r>
          </a:p>
          <a:p>
            <a:pPr lvl="1"/>
            <a:r>
              <a:rPr lang="en-IN" dirty="0"/>
              <a:t>Max value in long is </a:t>
            </a:r>
            <a:r>
              <a:rPr lang="en-US" dirty="0"/>
              <a:t>9,223,372,036,854,775,807</a:t>
            </a:r>
            <a:br>
              <a:rPr lang="en-IN" dirty="0"/>
            </a:br>
            <a:r>
              <a:rPr lang="en-IN" dirty="0"/>
              <a:t>equal to 2</a:t>
            </a:r>
            <a:r>
              <a:rPr lang="en-IN" baseline="30000" dirty="0"/>
              <a:t>(64 – 1)</a:t>
            </a:r>
            <a:r>
              <a:rPr lang="en-IN" dirty="0"/>
              <a:t>-1 – verify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74974" y="1260508"/>
            <a:ext cx="2049310" cy="235789"/>
            <a:chOff x="1742930" y="1628257"/>
            <a:chExt cx="4265046" cy="490726"/>
          </a:xfrm>
        </p:grpSpPr>
        <p:sp>
          <p:nvSpPr>
            <p:cNvPr id="5" name="Rectangle 4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26974" y="1260508"/>
            <a:ext cx="256164" cy="2357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37931" y="119431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2106" y="1312208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581528" y="1655978"/>
            <a:ext cx="2049312" cy="235789"/>
            <a:chOff x="1209797" y="1628257"/>
            <a:chExt cx="4265050" cy="490726"/>
          </a:xfrm>
        </p:grpSpPr>
        <p:sp>
          <p:nvSpPr>
            <p:cNvPr id="16" name="Rectangle 1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4171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09797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860202" y="3057917"/>
            <a:ext cx="1214175" cy="1117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74377" y="3175812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581531" y="3172761"/>
            <a:ext cx="2049309" cy="235789"/>
            <a:chOff x="1742930" y="1628257"/>
            <a:chExt cx="4265044" cy="490726"/>
          </a:xfrm>
        </p:grpSpPr>
        <p:sp>
          <p:nvSpPr>
            <p:cNvPr id="25" name="Rectangle 24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47484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581531" y="3405995"/>
            <a:ext cx="2049305" cy="235789"/>
            <a:chOff x="1742930" y="1628257"/>
            <a:chExt cx="4265036" cy="490726"/>
          </a:xfrm>
        </p:grpSpPr>
        <p:sp>
          <p:nvSpPr>
            <p:cNvPr id="32" name="Rectangle 31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4171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47483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581531" y="3634928"/>
            <a:ext cx="2049309" cy="235789"/>
            <a:chOff x="1742930" y="1628257"/>
            <a:chExt cx="4265044" cy="490726"/>
          </a:xfrm>
        </p:grpSpPr>
        <p:sp>
          <p:nvSpPr>
            <p:cNvPr id="46" name="Rectangle 4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94171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7484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581531" y="3868162"/>
            <a:ext cx="2049305" cy="235789"/>
            <a:chOff x="1742930" y="1628257"/>
            <a:chExt cx="4265036" cy="490726"/>
          </a:xfrm>
        </p:grpSpPr>
        <p:sp>
          <p:nvSpPr>
            <p:cNvPr id="53" name="Rectangle 5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95478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47483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7860202" y="5282083"/>
            <a:ext cx="1214175" cy="1117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074377" y="5399978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9603800" y="4934832"/>
            <a:ext cx="2049310" cy="235789"/>
            <a:chOff x="1742930" y="1628257"/>
            <a:chExt cx="4265046" cy="490726"/>
          </a:xfrm>
        </p:grpSpPr>
        <p:sp>
          <p:nvSpPr>
            <p:cNvPr id="63" name="Rectangle 6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603800" y="5168066"/>
            <a:ext cx="2049310" cy="235789"/>
            <a:chOff x="1742930" y="1628257"/>
            <a:chExt cx="4265046" cy="490726"/>
          </a:xfrm>
        </p:grpSpPr>
        <p:sp>
          <p:nvSpPr>
            <p:cNvPr id="70" name="Rectangle 69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603800" y="5396999"/>
            <a:ext cx="2049310" cy="235789"/>
            <a:chOff x="1742930" y="1628257"/>
            <a:chExt cx="4265046" cy="490726"/>
          </a:xfrm>
        </p:grpSpPr>
        <p:sp>
          <p:nvSpPr>
            <p:cNvPr id="77" name="Rectangle 76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603800" y="5630233"/>
            <a:ext cx="2049308" cy="235789"/>
            <a:chOff x="1742930" y="1628257"/>
            <a:chExt cx="4265039" cy="490726"/>
          </a:xfrm>
        </p:grpSpPr>
        <p:sp>
          <p:nvSpPr>
            <p:cNvPr id="84" name="Rectangle 83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94171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474838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603800" y="5857714"/>
            <a:ext cx="2049308" cy="235789"/>
            <a:chOff x="1742930" y="1628257"/>
            <a:chExt cx="4265042" cy="490726"/>
          </a:xfrm>
        </p:grpSpPr>
        <p:sp>
          <p:nvSpPr>
            <p:cNvPr id="92" name="Rectangle 91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94170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603800" y="6090948"/>
            <a:ext cx="2049308" cy="235789"/>
            <a:chOff x="1742930" y="1628257"/>
            <a:chExt cx="4265042" cy="490726"/>
          </a:xfrm>
        </p:grpSpPr>
        <p:sp>
          <p:nvSpPr>
            <p:cNvPr id="99" name="Rectangle 98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603800" y="6319881"/>
            <a:ext cx="2049308" cy="235789"/>
            <a:chOff x="1742930" y="1628257"/>
            <a:chExt cx="4265041" cy="490726"/>
          </a:xfrm>
        </p:grpSpPr>
        <p:sp>
          <p:nvSpPr>
            <p:cNvPr id="106" name="Rectangle 10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47484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603800" y="6553115"/>
            <a:ext cx="2049308" cy="235789"/>
            <a:chOff x="1742930" y="1628257"/>
            <a:chExt cx="4265042" cy="490726"/>
          </a:xfrm>
        </p:grpSpPr>
        <p:sp>
          <p:nvSpPr>
            <p:cNvPr id="113" name="Rectangle 11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pic>
        <p:nvPicPr>
          <p:cNvPr id="195" name="Picture 1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1655"/>
            <a:ext cx="1946345" cy="1946345"/>
          </a:xfrm>
          <a:prstGeom prst="rect">
            <a:avLst/>
          </a:prstGeom>
        </p:spPr>
      </p:pic>
      <p:sp>
        <p:nvSpPr>
          <p:cNvPr id="196" name="Rectangular Callout 195"/>
          <p:cNvSpPr/>
          <p:nvPr/>
        </p:nvSpPr>
        <p:spPr>
          <a:xfrm>
            <a:off x="1805646" y="4464754"/>
            <a:ext cx="5350528" cy="1175943"/>
          </a:xfrm>
          <a:prstGeom prst="wedgeRectCallout">
            <a:avLst>
              <a:gd name="adj1" fmla="val -61745"/>
              <a:gd name="adj2" fmla="val 769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Why is max value for all these variables always 2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 – 1)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-1 and not 2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-1 when there are k bits getting used?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76" y="2436120"/>
            <a:ext cx="1946345" cy="1946345"/>
          </a:xfrm>
          <a:prstGeom prst="rect">
            <a:avLst/>
          </a:prstGeom>
        </p:spPr>
      </p:pic>
      <p:sp>
        <p:nvSpPr>
          <p:cNvPr id="198" name="Rectangular Callout 197"/>
          <p:cNvSpPr/>
          <p:nvPr/>
        </p:nvSpPr>
        <p:spPr>
          <a:xfrm>
            <a:off x="5443466" y="2319269"/>
            <a:ext cx="4060758" cy="1083253"/>
          </a:xfrm>
          <a:prstGeom prst="wedgeRectCallout">
            <a:avLst>
              <a:gd name="adj1" fmla="val 83012"/>
              <a:gd name="adj2" fmla="val 673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Because, for signed variables, one bit is reserved for storing the sign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2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4" grpId="0"/>
      <p:bldP spid="22" grpId="0" animBg="1"/>
      <p:bldP spid="23" grpId="0"/>
      <p:bldP spid="60" grpId="0" animBg="1"/>
      <p:bldP spid="61" grpId="0"/>
      <p:bldP spid="196" grpId="0" animBg="1"/>
      <p:bldP spid="1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Mr C stores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sz="2800" dirty="0"/>
              <a:t>He has a very long chain of bytes</a:t>
            </a:r>
          </a:p>
          <a:p>
            <a:r>
              <a:rPr lang="en-IN" sz="2800" dirty="0"/>
              <a:t>Each byte has a non-negative </a:t>
            </a:r>
            <a:r>
              <a:rPr lang="en-IN" sz="2800" dirty="0">
                <a:solidFill>
                  <a:srgbClr val="0000FF"/>
                </a:solidFill>
              </a:rPr>
              <a:t>"address”</a:t>
            </a:r>
          </a:p>
          <a:p>
            <a:r>
              <a:rPr lang="en-IN" sz="2800" dirty="0"/>
              <a:t>Each address (which is also a number) is stored </a:t>
            </a:r>
          </a:p>
          <a:p>
            <a:r>
              <a:rPr lang="en-IN" sz="2800" dirty="0"/>
              <a:t>using 8 bytes (=64 bits)</a:t>
            </a:r>
          </a:p>
          <a:p>
            <a:r>
              <a:rPr lang="en-IN" sz="2800" dirty="0"/>
              <a:t>Some addresses are reserved for Mr. C </a:t>
            </a:r>
          </a:p>
          <a:p>
            <a:r>
              <a:rPr lang="en-IN" sz="2800" dirty="0"/>
              <a:t>Others can be used by us for variables, e.g.,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8561068" y="164303"/>
            <a:ext cx="14097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9947313" y="206328"/>
            <a:ext cx="2069343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379527" y="4340629"/>
            <a:ext cx="6339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c;      // stored at 000004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79527" y="5008063"/>
            <a:ext cx="6549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</a:t>
            </a:r>
            <a:r>
              <a:rPr lang="en-IN" sz="4400" dirty="0">
                <a:solidFill>
                  <a:prstClr val="black"/>
                </a:solidFill>
                <a:latin typeface="Arial Narrow" panose="020B0606020202030204" pitchFamily="34" charset="0"/>
              </a:rPr>
              <a:t>;         // stored at 000005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333286" y="5632322"/>
            <a:ext cx="65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double d</a:t>
            </a:r>
            <a:r>
              <a:rPr lang="en-IN" sz="4400" dirty="0">
                <a:solidFill>
                  <a:prstClr val="black"/>
                </a:solidFill>
                <a:latin typeface="Arial Narrow" panose="020B0606020202030204" pitchFamily="34" charset="0"/>
              </a:rPr>
              <a:t>;  // stored at 000009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9947313" y="1169425"/>
            <a:ext cx="2069343" cy="2566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9957615" y="1430745"/>
            <a:ext cx="2059041" cy="9625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9947313" y="2412618"/>
            <a:ext cx="2069343" cy="19143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3" name="Rectangle 12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A9DD175-7CD3-4D06-929A-C83906D30DEC}"/>
              </a:ext>
            </a:extLst>
          </p:cNvPr>
          <p:cNvSpPr/>
          <p:nvPr/>
        </p:nvSpPr>
        <p:spPr>
          <a:xfrm>
            <a:off x="4957398" y="2639518"/>
            <a:ext cx="3014527" cy="537630"/>
          </a:xfrm>
          <a:prstGeom prst="wedgeRectCallout">
            <a:avLst>
              <a:gd name="adj1" fmla="val -71328"/>
              <a:gd name="adj2" fmla="val 9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 there can be a total 2</a:t>
            </a:r>
            <a:r>
              <a:rPr lang="en-IN" baseline="30000" dirty="0"/>
              <a:t>64</a:t>
            </a:r>
            <a:r>
              <a:rPr lang="en-IN" dirty="0"/>
              <a:t>-1 possible addresses in memory</a:t>
            </a:r>
          </a:p>
        </p:txBody>
      </p:sp>
    </p:spTree>
    <p:extLst>
      <p:ext uri="{BB962C8B-B14F-4D97-AF65-F5344CB8AC3E}">
        <p14:creationId xmlns:p14="http://schemas.microsoft.com/office/powerpoint/2010/main" val="31179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1" grpId="0" uiExpand="1"/>
      <p:bldP spid="252" grpId="0" animBg="1"/>
      <p:bldP spid="253" grpId="0"/>
      <p:bldP spid="254" grpId="0"/>
      <p:bldP spid="255" grpId="0"/>
      <p:bldP spid="256" grpId="0" animBg="1"/>
      <p:bldP spid="257" grpId="0" animBg="1"/>
      <p:bldP spid="258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Controlling/managing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18EDF-6320-46CD-960D-35A2BE49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04" y="2755614"/>
            <a:ext cx="3238576" cy="2459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216905-8FD3-499A-A2D4-2399DCAA3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34" y="2323566"/>
            <a:ext cx="4382538" cy="3971440"/>
          </a:xfrm>
          <a:prstGeom prst="rect">
            <a:avLst/>
          </a:prstGeom>
        </p:spPr>
      </p:pic>
      <p:pic>
        <p:nvPicPr>
          <p:cNvPr id="9" name="Picture 4" descr="C:\Users\karkare\AppData\Local\Microsoft\Windows\INetCache\IE\V9IY8K29\MC900053613[1].wmf">
            <a:extLst>
              <a:ext uri="{FF2B5EF4-FFF2-40B4-BE49-F238E27FC236}">
                <a16:creationId xmlns:a16="http://schemas.microsoft.com/office/drawing/2014/main" id="{FAE6484B-EEF3-44AF-BFB1-15AA8E54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88" y="1169118"/>
            <a:ext cx="1018350" cy="139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9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pointer is just an address and needs 8 bytes to store</a:t>
            </a:r>
          </a:p>
          <a:p>
            <a:endParaRPr lang="en-IN" dirty="0"/>
          </a:p>
          <a:p>
            <a:r>
              <a:rPr lang="en-IN" dirty="0"/>
              <a:t>Pointers enable us to store/manage memory addresses</a:t>
            </a:r>
          </a:p>
          <a:p>
            <a:endParaRPr lang="en-IN" dirty="0"/>
          </a:p>
          <a:p>
            <a:r>
              <a:rPr lang="en-IN" dirty="0"/>
              <a:t>In some sense Mr C manages a ridiculously huge array!</a:t>
            </a:r>
          </a:p>
          <a:p>
            <a:endParaRPr lang="en-IN" dirty="0"/>
          </a:p>
          <a:p>
            <a:r>
              <a:rPr lang="en-IN" dirty="0"/>
              <a:t>Pointers can allow us to write very beautiful code but it is a very powerful tool – misuse it and you may suffer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40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first pointer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How we speak to </a:t>
            </a:r>
            <a:r>
              <a:rPr lang="en-IN" b="1" dirty="0" err="1"/>
              <a:t>mr</a:t>
            </a:r>
            <a:r>
              <a:rPr lang="en-IN" b="1" dirty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>
                <a:latin typeface="Arial Narrow" panose="020B0606020202030204" pitchFamily="34" charset="0"/>
              </a:rPr>
              <a:t>#include &lt;</a:t>
            </a:r>
            <a:r>
              <a:rPr lang="en-IN" sz="3200" dirty="0" err="1">
                <a:latin typeface="Arial Narrow" panose="020B0606020202030204" pitchFamily="34" charset="0"/>
              </a:rPr>
              <a:t>stdio.h</a:t>
            </a:r>
            <a:r>
              <a:rPr lang="en-IN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</a:t>
            </a:r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a = 42;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</a:t>
            </a:r>
            <a:r>
              <a:rPr lang="en-IN" sz="3200" dirty="0" err="1">
                <a:solidFill>
                  <a:srgbClr val="0000FF"/>
                </a:solidFill>
                <a:latin typeface="Arial Narrow" panose="020B0606020202030204" pitchFamily="34" charset="0"/>
              </a:rPr>
              <a:t>int</a:t>
            </a:r>
            <a:r>
              <a:rPr lang="en-IN" sz="3200" dirty="0">
                <a:solidFill>
                  <a:srgbClr val="0000FF"/>
                </a:solidFill>
                <a:latin typeface="Arial Narrow" panose="020B0606020202030204" pitchFamily="34" charset="0"/>
              </a:rPr>
              <a:t> *</a:t>
            </a:r>
            <a:r>
              <a:rPr lang="en-IN" sz="3200" dirty="0" err="1">
                <a:latin typeface="Arial Narrow" panose="020B0606020202030204" pitchFamily="34" charset="0"/>
              </a:rPr>
              <a:t>ptr</a:t>
            </a:r>
            <a:r>
              <a:rPr lang="en-IN" sz="3200" dirty="0">
                <a:latin typeface="Arial Narrow" panose="020B0606020202030204" pitchFamily="34" charset="0"/>
              </a:rPr>
              <a:t>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</a:t>
            </a:r>
            <a:r>
              <a:rPr lang="en-IN" sz="3200" dirty="0" err="1">
                <a:latin typeface="Arial Narrow" panose="020B0606020202030204" pitchFamily="34" charset="0"/>
              </a:rPr>
              <a:t>ptr</a:t>
            </a:r>
            <a:r>
              <a:rPr lang="en-IN" sz="3200" dirty="0">
                <a:latin typeface="Arial Narrow" panose="020B0606020202030204" pitchFamily="34" charset="0"/>
              </a:rPr>
              <a:t> = &amp;a;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("%d", *</a:t>
            </a:r>
            <a:r>
              <a:rPr lang="en-IN" sz="3200" dirty="0" err="1">
                <a:latin typeface="Arial Narrow" panose="020B0606020202030204" pitchFamily="34" charset="0"/>
              </a:rPr>
              <a:t>ptr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06493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>
                <a:cs typeface="Arial" panose="020B0604020202020204" pitchFamily="34" charset="0"/>
              </a:rPr>
              <a:t>a is an </a:t>
            </a:r>
            <a:r>
              <a:rPr lang="en-IN" sz="2800" dirty="0" err="1">
                <a:cs typeface="Arial" panose="020B0604020202020204" pitchFamily="34" charset="0"/>
              </a:rPr>
              <a:t>int</a:t>
            </a:r>
            <a:r>
              <a:rPr lang="en-IN" sz="2800" dirty="0">
                <a:cs typeface="Arial" panose="020B0604020202020204" pitchFamily="34" charset="0"/>
              </a:rPr>
              <a:t> variable, value 42</a:t>
            </a:r>
          </a:p>
          <a:p>
            <a:r>
              <a:rPr lang="en-IN" sz="2800" dirty="0" err="1">
                <a:cs typeface="Arial" panose="020B0604020202020204" pitchFamily="34" charset="0"/>
              </a:rPr>
              <a:t>ptr</a:t>
            </a:r>
            <a:r>
              <a:rPr lang="en-IN" sz="2800" dirty="0">
                <a:cs typeface="Arial" panose="020B0604020202020204" pitchFamily="34" charset="0"/>
              </a:rPr>
              <a:t> is a pointer that will store address to an </a:t>
            </a:r>
            <a:r>
              <a:rPr lang="en-IN" sz="2800" dirty="0" err="1">
                <a:cs typeface="Arial" panose="020B0604020202020204" pitchFamily="34" charset="0"/>
              </a:rPr>
              <a:t>int</a:t>
            </a:r>
            <a:r>
              <a:rPr lang="en-IN" sz="2800" dirty="0">
                <a:cs typeface="Arial" panose="020B0604020202020204" pitchFamily="34" charset="0"/>
              </a:rPr>
              <a:t> variable</a:t>
            </a:r>
          </a:p>
          <a:p>
            <a:r>
              <a:rPr lang="en-IN" sz="2800" dirty="0">
                <a:cs typeface="Arial" panose="020B0604020202020204" pitchFamily="34" charset="0"/>
              </a:rPr>
              <a:t>Please store address of a in </a:t>
            </a:r>
            <a:r>
              <a:rPr lang="en-IN" sz="2800" dirty="0" err="1">
                <a:cs typeface="Arial" panose="020B0604020202020204" pitchFamily="34" charset="0"/>
              </a:rPr>
              <a:t>ptr</a:t>
            </a:r>
            <a:endParaRPr lang="en-IN" sz="2800" dirty="0">
              <a:cs typeface="Arial" panose="020B0604020202020204" pitchFamily="34" charset="0"/>
            </a:endParaRPr>
          </a:p>
          <a:p>
            <a:r>
              <a:rPr lang="en-IN" sz="2800" dirty="0">
                <a:cs typeface="Arial" panose="020B0604020202020204" pitchFamily="34" charset="0"/>
              </a:rPr>
              <a:t>Please print the value of the </a:t>
            </a:r>
            <a:r>
              <a:rPr lang="en-IN" sz="2800" dirty="0" err="1">
                <a:cs typeface="Arial" panose="020B0604020202020204" pitchFamily="34" charset="0"/>
              </a:rPr>
              <a:t>int</a:t>
            </a:r>
            <a:r>
              <a:rPr lang="en-IN" sz="2800" dirty="0">
                <a:cs typeface="Arial" panose="020B0604020202020204" pitchFamily="34" charset="0"/>
              </a:rPr>
              <a:t> stored at the address in </a:t>
            </a:r>
            <a:r>
              <a:rPr lang="en-IN" sz="2800" dirty="0" err="1">
                <a:cs typeface="Arial" panose="020B0604020202020204" pitchFamily="34" charset="0"/>
              </a:rPr>
              <a:t>ptr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68985" y="59775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3402273" y="335599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45550" y="335599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76764" y="4712570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93557" y="4712569"/>
            <a:ext cx="7745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5216" y="3530070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5547" y="3757477"/>
            <a:ext cx="121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45548" y="3348815"/>
            <a:ext cx="1214175" cy="1119252"/>
            <a:chOff x="3571409" y="4749932"/>
            <a:chExt cx="1214175" cy="1119252"/>
          </a:xfrm>
        </p:grpSpPr>
        <p:sp>
          <p:nvSpPr>
            <p:cNvPr id="24" name="Rectangle 23"/>
            <p:cNvSpPr/>
            <p:nvPr/>
          </p:nvSpPr>
          <p:spPr>
            <a:xfrm>
              <a:off x="3571409" y="4751584"/>
              <a:ext cx="1214175" cy="1117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" name="Isosceles Triangle 1"/>
            <p:cNvSpPr/>
            <p:nvPr/>
          </p:nvSpPr>
          <p:spPr>
            <a:xfrm flipV="1">
              <a:off x="3571409" y="4749932"/>
              <a:ext cx="1214175" cy="321601"/>
            </a:xfrm>
            <a:prstGeom prst="triangle">
              <a:avLst>
                <a:gd name="adj" fmla="val 50243"/>
              </a:avLst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3300726" y="4367758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45283" y="4367758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000027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Bent Arrow 7"/>
          <p:cNvSpPr/>
          <p:nvPr/>
        </p:nvSpPr>
        <p:spPr>
          <a:xfrm rot="10800000">
            <a:off x="4239305" y="4190986"/>
            <a:ext cx="1356984" cy="491197"/>
          </a:xfrm>
          <a:prstGeom prst="bentArrow">
            <a:avLst>
              <a:gd name="adj1" fmla="val 19015"/>
              <a:gd name="adj2" fmla="val 25000"/>
              <a:gd name="adj3" fmla="val 25000"/>
              <a:gd name="adj4" fmla="val 832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5053497" y="307037"/>
            <a:ext cx="1717215" cy="723261"/>
          </a:xfrm>
          <a:prstGeom prst="wedgeRectCallout">
            <a:avLst>
              <a:gd name="adj1" fmla="val 79272"/>
              <a:gd name="adj2" fmla="val -408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Whew! Lets begin.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4331777" y="1285703"/>
            <a:ext cx="1719042" cy="1875741"/>
          </a:xfrm>
          <a:prstGeom prst="wedgeRectCallout">
            <a:avLst>
              <a:gd name="adj1" fmla="val -189208"/>
              <a:gd name="adj2" fmla="val 9005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 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means </a:t>
            </a:r>
            <a:r>
              <a:rPr kumimoji="0" lang="en-IN" sz="24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a 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pointer to an integer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4102" y="4911654"/>
            <a:ext cx="1946345" cy="1946345"/>
          </a:xfrm>
          <a:prstGeom prst="rect">
            <a:avLst/>
          </a:prstGeom>
        </p:spPr>
      </p:pic>
      <p:sp>
        <p:nvSpPr>
          <p:cNvPr id="43" name="Rectangular Callout 42"/>
          <p:cNvSpPr/>
          <p:nvPr/>
        </p:nvSpPr>
        <p:spPr>
          <a:xfrm>
            <a:off x="7403952" y="4777347"/>
            <a:ext cx="3014812" cy="950705"/>
          </a:xfrm>
          <a:prstGeom prst="wedgeRectCallout">
            <a:avLst>
              <a:gd name="adj1" fmla="val 67236"/>
              <a:gd name="adj2" fmla="val 637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is stored at internal location 000023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8001000" y="5846167"/>
            <a:ext cx="2417764" cy="950705"/>
          </a:xfrm>
          <a:prstGeom prst="wedgeRectCallout">
            <a:avLst>
              <a:gd name="adj1" fmla="val 65588"/>
              <a:gd name="adj2" fmla="val -3558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takes 4 bytes to store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709" y="2848984"/>
            <a:ext cx="1946345" cy="1946345"/>
          </a:xfrm>
          <a:prstGeom prst="rect">
            <a:avLst/>
          </a:prstGeom>
        </p:spPr>
      </p:pic>
      <p:sp>
        <p:nvSpPr>
          <p:cNvPr id="46" name="Rectangular Callout 45"/>
          <p:cNvSpPr/>
          <p:nvPr/>
        </p:nvSpPr>
        <p:spPr>
          <a:xfrm>
            <a:off x="6653631" y="2737607"/>
            <a:ext cx="3579096" cy="921062"/>
          </a:xfrm>
          <a:prstGeom prst="wedgeRectCallout">
            <a:avLst>
              <a:gd name="adj1" fmla="val 68277"/>
              <a:gd name="adj2" fmla="val 642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also have pointes to char, long, float, double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115722" y="5619524"/>
            <a:ext cx="1223528" cy="1124776"/>
            <a:chOff x="4362955" y="2582596"/>
            <a:chExt cx="1223528" cy="1124776"/>
          </a:xfrm>
        </p:grpSpPr>
        <p:sp>
          <p:nvSpPr>
            <p:cNvPr id="48" name="Rectangle 47"/>
            <p:cNvSpPr/>
            <p:nvPr/>
          </p:nvSpPr>
          <p:spPr>
            <a:xfrm>
              <a:off x="4362955" y="2589772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739120" y="5619524"/>
            <a:ext cx="1223528" cy="1124776"/>
            <a:chOff x="4362955" y="2582596"/>
            <a:chExt cx="1223528" cy="1124776"/>
          </a:xfrm>
        </p:grpSpPr>
        <p:sp>
          <p:nvSpPr>
            <p:cNvPr id="53" name="Rectangle 52"/>
            <p:cNvSpPr/>
            <p:nvPr/>
          </p:nvSpPr>
          <p:spPr>
            <a:xfrm>
              <a:off x="4362955" y="2589772"/>
              <a:ext cx="1214175" cy="1117600"/>
            </a:xfrm>
            <a:prstGeom prst="rect">
              <a:avLst/>
            </a:prstGeom>
            <a:solidFill>
              <a:srgbClr val="F79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6050819" y="5619524"/>
            <a:ext cx="1214175" cy="1124776"/>
            <a:chOff x="4372308" y="2582596"/>
            <a:chExt cx="1214175" cy="1124776"/>
          </a:xfrm>
        </p:grpSpPr>
        <p:sp>
          <p:nvSpPr>
            <p:cNvPr id="58" name="Rectangle 57"/>
            <p:cNvSpPr/>
            <p:nvPr/>
          </p:nvSpPr>
          <p:spPr>
            <a:xfrm>
              <a:off x="4372308" y="2589772"/>
              <a:ext cx="1214175" cy="1117600"/>
            </a:xfrm>
            <a:prstGeom prst="rect">
              <a:avLst/>
            </a:prstGeom>
            <a:solidFill>
              <a:srgbClr val="EDB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3427421" y="5619524"/>
            <a:ext cx="1223528" cy="1124776"/>
            <a:chOff x="4372308" y="2582596"/>
            <a:chExt cx="1223528" cy="1124776"/>
          </a:xfrm>
        </p:grpSpPr>
        <p:sp>
          <p:nvSpPr>
            <p:cNvPr id="63" name="Rectangle 62"/>
            <p:cNvSpPr/>
            <p:nvPr/>
          </p:nvSpPr>
          <p:spPr>
            <a:xfrm>
              <a:off x="4381661" y="2589772"/>
              <a:ext cx="1214175" cy="11176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" name="Rectangular Callout 66"/>
          <p:cNvSpPr/>
          <p:nvPr/>
        </p:nvSpPr>
        <p:spPr>
          <a:xfrm>
            <a:off x="6653631" y="3757477"/>
            <a:ext cx="3579096" cy="921062"/>
          </a:xfrm>
          <a:prstGeom prst="wedgeRectCallout">
            <a:avLst>
              <a:gd name="adj1" fmla="val 68555"/>
              <a:gd name="adj2" fmla="val -339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these envelope-like boxes take 8 bytes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Rectangular Callout 32">
            <a:extLst>
              <a:ext uri="{FF2B5EF4-FFF2-40B4-BE49-F238E27FC236}">
                <a16:creationId xmlns:a16="http://schemas.microsoft.com/office/drawing/2014/main" id="{5D49F077-02A8-4ACB-B6BE-477CB8EF36FA}"/>
              </a:ext>
            </a:extLst>
          </p:cNvPr>
          <p:cNvSpPr/>
          <p:nvPr/>
        </p:nvSpPr>
        <p:spPr>
          <a:xfrm>
            <a:off x="9573859" y="674751"/>
            <a:ext cx="898089" cy="735391"/>
          </a:xfrm>
          <a:prstGeom prst="wedgeRectCallout">
            <a:avLst>
              <a:gd name="adj1" fmla="val -121040"/>
              <a:gd name="adj2" fmla="val -664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uiExpand="1" build="p" animBg="1"/>
      <p:bldP spid="12" grpId="0" build="p"/>
      <p:bldP spid="13" grpId="0" uiExpand="1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28" grpId="0"/>
      <p:bldP spid="29" grpId="0"/>
      <p:bldP spid="8" grpId="0" animBg="1"/>
      <p:bldP spid="32" grpId="0" animBg="1"/>
      <p:bldP spid="33" grpId="0" animBg="1"/>
      <p:bldP spid="43" grpId="0" animBg="1"/>
      <p:bldP spid="44" grpId="0" animBg="1"/>
      <p:bldP spid="46" grpId="0" animBg="1"/>
      <p:bldP spid="67" grpId="0" animBg="1"/>
      <p:bldP spid="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 with </a:t>
            </a:r>
            <a:r>
              <a:rPr lang="en-IN" dirty="0" err="1"/>
              <a:t>printf</a:t>
            </a:r>
            <a:r>
              <a:rPr lang="en-IN" dirty="0"/>
              <a:t> and </a:t>
            </a:r>
            <a:r>
              <a:rPr lang="en-IN" dirty="0" err="1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Pointers contain addresses, so to print the address itself, use the %</a:t>
            </a:r>
            <a:r>
              <a:rPr lang="en-IN" dirty="0" err="1"/>
              <a:t>ld</a:t>
            </a:r>
            <a:r>
              <a:rPr lang="en-IN" dirty="0"/>
              <a:t> format since addresses are 8 byte long</a:t>
            </a:r>
          </a:p>
          <a:p>
            <a:r>
              <a:rPr lang="en-IN" dirty="0"/>
              <a:t>To print value at an address given by a pointer, first </a:t>
            </a:r>
            <a:r>
              <a:rPr lang="en-IN" dirty="0">
                <a:solidFill>
                  <a:srgbClr val="0000FF"/>
                </a:solidFill>
              </a:rPr>
              <a:t>dereference</a:t>
            </a:r>
            <a:r>
              <a:rPr lang="en-IN" dirty="0"/>
              <a:t> the pointer using * operator</a:t>
            </a:r>
          </a:p>
          <a:p>
            <a:endParaRPr lang="en-IN" dirty="0"/>
          </a:p>
          <a:p>
            <a:r>
              <a:rPr lang="en-IN" dirty="0" err="1"/>
              <a:t>Scanf</a:t>
            </a:r>
            <a:r>
              <a:rPr lang="en-IN" dirty="0"/>
              <a:t> requires the address of the variable where input is to be stored. Can pass it the referenced address</a:t>
            </a:r>
          </a:p>
          <a:p>
            <a:endParaRPr lang="en-IN" dirty="0"/>
          </a:p>
          <a:p>
            <a:r>
              <a:rPr lang="en-IN" dirty="0"/>
              <a:t>or else pass it a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808" y="2922983"/>
            <a:ext cx="3896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808" y="4536548"/>
            <a:ext cx="3896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&amp;a);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808" y="5697274"/>
            <a:ext cx="3896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59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13757</TotalTime>
  <Words>998</Words>
  <Application>Microsoft Office PowerPoint</Application>
  <PresentationFormat>Widescreen</PresentationFormat>
  <Paragraphs>221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Century Gothic</vt:lpstr>
      <vt:lpstr>Garamond</vt:lpstr>
      <vt:lpstr>Verdana</vt:lpstr>
      <vt:lpstr>Wingdings</vt:lpstr>
      <vt:lpstr>Office Theme</vt:lpstr>
      <vt:lpstr>1_Metropolitan</vt:lpstr>
      <vt:lpstr>ESC101: Fundamentals of Computing</vt:lpstr>
      <vt:lpstr>Announcements</vt:lpstr>
      <vt:lpstr>PowerPoint Presentation</vt:lpstr>
      <vt:lpstr>The sizeof various variable types</vt:lpstr>
      <vt:lpstr>How Mr C stores variables</vt:lpstr>
      <vt:lpstr>Controlling/managing memory</vt:lpstr>
      <vt:lpstr>Pointers</vt:lpstr>
      <vt:lpstr>Our first pointer</vt:lpstr>
      <vt:lpstr>Pointers with printf and scanf</vt:lpstr>
      <vt:lpstr>Pointers</vt:lpstr>
      <vt:lpstr>Pointers and Arrays</vt:lpstr>
      <vt:lpstr>Pointers and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1051</cp:revision>
  <dcterms:created xsi:type="dcterms:W3CDTF">2018-07-30T05:08:11Z</dcterms:created>
  <dcterms:modified xsi:type="dcterms:W3CDTF">2019-09-23T08:51:02Z</dcterms:modified>
</cp:coreProperties>
</file>