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92" r:id="rId2"/>
  </p:sldMasterIdLst>
  <p:notesMasterIdLst>
    <p:notesMasterId r:id="rId15"/>
  </p:notesMasterIdLst>
  <p:sldIdLst>
    <p:sldId id="268" r:id="rId3"/>
    <p:sldId id="272" r:id="rId4"/>
    <p:sldId id="282" r:id="rId5"/>
    <p:sldId id="281" r:id="rId6"/>
    <p:sldId id="273" r:id="rId7"/>
    <p:sldId id="274" r:id="rId8"/>
    <p:sldId id="275" r:id="rId9"/>
    <p:sldId id="276" r:id="rId10"/>
    <p:sldId id="264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722" autoAdjust="0"/>
  </p:normalViewPr>
  <p:slideViewPr>
    <p:cSldViewPr snapToGrid="0">
      <p:cViewPr varScale="1">
        <p:scale>
          <a:sx n="91" d="100"/>
          <a:sy n="91" d="100"/>
        </p:scale>
        <p:origin x="5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9/24/2019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6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24/09/2019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24/09/2019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83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452577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Pointers and </a:t>
            </a:r>
            <a:r>
              <a:rPr lang="en-I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Memory Allocation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calloc</a:t>
            </a:r>
            <a:r>
              <a:rPr lang="en-IN" dirty="0"/>
              <a:t> – </a:t>
            </a:r>
            <a:r>
              <a:rPr lang="en-IN" b="1" dirty="0"/>
              <a:t>c</a:t>
            </a:r>
            <a:r>
              <a:rPr lang="en-IN" dirty="0"/>
              <a:t>ontiguous </a:t>
            </a:r>
            <a:r>
              <a:rPr lang="en-IN" b="1" dirty="0"/>
              <a:t>alloc</a:t>
            </a:r>
            <a:r>
              <a:rPr lang="en-IN" dirty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/>
              <a:t>A helpful version of </a:t>
            </a:r>
            <a:r>
              <a:rPr lang="en-IN" dirty="0" err="1"/>
              <a:t>malloc</a:t>
            </a:r>
            <a:r>
              <a:rPr lang="en-IN" dirty="0"/>
              <a:t> that initializes memory to 0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/>
              <a:t>However, slower than </a:t>
            </a:r>
            <a:r>
              <a:rPr lang="en-IN" dirty="0" err="1"/>
              <a:t>malloc</a:t>
            </a:r>
            <a:r>
              <a:rPr lang="en-IN" dirty="0"/>
              <a:t> since time spent initializing</a:t>
            </a:r>
          </a:p>
          <a:p>
            <a:r>
              <a:rPr lang="en-IN" dirty="0"/>
              <a:t>Use this if you actually want zero initialization</a:t>
            </a:r>
          </a:p>
          <a:p>
            <a:r>
              <a:rPr lang="en-IN" dirty="0"/>
              <a:t>Syntax a bit different – instead of total number of bytes, we need to send it two things</a:t>
            </a:r>
          </a:p>
          <a:p>
            <a:pPr lvl="1"/>
            <a:r>
              <a:rPr lang="en-IN" dirty="0"/>
              <a:t>length of array (number of elements in the array)</a:t>
            </a:r>
          </a:p>
          <a:p>
            <a:pPr lvl="1"/>
            <a:r>
              <a:rPr lang="en-IN" dirty="0"/>
              <a:t>number of bytes per element</a:t>
            </a:r>
          </a:p>
          <a:p>
            <a:r>
              <a:rPr lang="en-IN" dirty="0"/>
              <a:t>Sends back a NULL pointer if insufficient memory – careful!</a:t>
            </a:r>
          </a:p>
          <a:p>
            <a:r>
              <a:rPr lang="en-IN" dirty="0"/>
              <a:t>Need to typecast the pointer returned by </a:t>
            </a:r>
            <a:r>
              <a:rPr lang="en-IN" dirty="0" err="1"/>
              <a:t>calloc</a:t>
            </a:r>
            <a:r>
              <a:rPr lang="en-IN" dirty="0"/>
              <a:t> too!</a:t>
            </a:r>
          </a:p>
          <a:p>
            <a:r>
              <a:rPr lang="en-IN" dirty="0"/>
              <a:t>See example in accompanying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76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realloc</a:t>
            </a:r>
            <a:r>
              <a:rPr lang="en-IN" dirty="0"/>
              <a:t> – </a:t>
            </a:r>
            <a:r>
              <a:rPr lang="en-IN" b="1" dirty="0"/>
              <a:t>re</a:t>
            </a:r>
            <a:r>
              <a:rPr lang="en-IN" dirty="0"/>
              <a:t>vised </a:t>
            </a:r>
            <a:r>
              <a:rPr lang="en-IN" b="1" dirty="0"/>
              <a:t>alloc</a:t>
            </a:r>
            <a:r>
              <a:rPr lang="en-IN" dirty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/>
              <a:t>If you </a:t>
            </a:r>
            <a:r>
              <a:rPr lang="en-IN" dirty="0" err="1"/>
              <a:t>malloc-ed</a:t>
            </a:r>
            <a:r>
              <a:rPr lang="en-IN" dirty="0"/>
              <a:t> an array of 100 elements and suddenly find that you need an array of 200 elements </a:t>
            </a:r>
            <a:r>
              <a:rPr lang="en-IN" dirty="0">
                <a:sym typeface="Wingdings" panose="05000000000000000000" pitchFamily="2" charset="2"/>
              </a:rPr>
              <a:t>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Can use </a:t>
            </a:r>
            <a:r>
              <a:rPr lang="en-IN" dirty="0" err="1"/>
              <a:t>realloc</a:t>
            </a:r>
            <a:r>
              <a:rPr lang="en-IN" dirty="0"/>
              <a:t> to revise that allocation to 200 elements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Don’t use </a:t>
            </a:r>
            <a:r>
              <a:rPr lang="en-IN" dirty="0" err="1"/>
              <a:t>realloc</a:t>
            </a:r>
            <a:r>
              <a:rPr lang="en-IN" dirty="0"/>
              <a:t> to increase size of non-</a:t>
            </a:r>
            <a:r>
              <a:rPr lang="en-IN" dirty="0" err="1"/>
              <a:t>malloc</a:t>
            </a:r>
            <a:r>
              <a:rPr lang="en-IN" dirty="0"/>
              <a:t> arrays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Use </a:t>
            </a:r>
            <a:r>
              <a:rPr lang="en-IN" dirty="0" err="1"/>
              <a:t>realloc</a:t>
            </a:r>
            <a:r>
              <a:rPr lang="en-IN" dirty="0"/>
              <a:t> only to increase size of </a:t>
            </a:r>
            <a:r>
              <a:rPr lang="en-IN" dirty="0" err="1"/>
              <a:t>calloc</a:t>
            </a:r>
            <a:r>
              <a:rPr lang="en-IN" dirty="0"/>
              <a:t>/</a:t>
            </a:r>
            <a:r>
              <a:rPr lang="en-IN" dirty="0" err="1"/>
              <a:t>malloc-ed</a:t>
            </a:r>
            <a:r>
              <a:rPr lang="en-IN" dirty="0"/>
              <a:t>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3" y="1916494"/>
            <a:ext cx="865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(100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2363"/>
            <a:ext cx="2047906" cy="2047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4574"/>
            <a:ext cx="2045695" cy="2045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9186" y="917684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83635" y="117465"/>
            <a:ext cx="4478085" cy="1088508"/>
          </a:xfrm>
          <a:prstGeom prst="wedgeRectCallout">
            <a:avLst>
              <a:gd name="adj1" fmla="val -55809"/>
              <a:gd name="adj2" fmla="val 795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realize that. That is why I will copy those 100 elements to the new array of 200 elements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353" y="3115742"/>
            <a:ext cx="8652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200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!= NULL)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151892" y="234731"/>
            <a:ext cx="3170583" cy="1088508"/>
          </a:xfrm>
          <a:prstGeom prst="wedgeRectCallout">
            <a:avLst>
              <a:gd name="adj1" fmla="val 67805"/>
              <a:gd name="adj2" fmla="val 46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what if I had precious data stored in those 100 elements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151892" y="1465291"/>
            <a:ext cx="3170583" cy="523811"/>
          </a:xfrm>
          <a:prstGeom prst="wedgeRectCallout">
            <a:avLst>
              <a:gd name="adj1" fmla="val 68119"/>
              <a:gd name="adj2" fmla="val -64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are the best Mr 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352" y="4930543"/>
            <a:ext cx="116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c[100];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(c, 200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 // Runtime error</a:t>
            </a:r>
          </a:p>
        </p:txBody>
      </p:sp>
      <p:sp>
        <p:nvSpPr>
          <p:cNvPr id="17" name="Rectangular Callout 16" descr=" 13"/>
          <p:cNvSpPr/>
          <p:nvPr/>
        </p:nvSpPr>
        <p:spPr>
          <a:xfrm>
            <a:off x="2683748" y="1369914"/>
            <a:ext cx="3746870" cy="1166466"/>
          </a:xfrm>
          <a:prstGeom prst="wedgeRectCallout">
            <a:avLst>
              <a:gd name="adj1" fmla="val -66183"/>
              <a:gd name="adj2" fmla="val -186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also free the old 100 elements – you don’t have to write free() for them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3" grpId="0" animBg="1"/>
      <p:bldP spid="14" grpId="0"/>
      <p:bldP spid="7" grpId="0" animBg="1"/>
      <p:bldP spid="15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8888180" cy="5746376"/>
          </a:xfrm>
        </p:spPr>
        <p:txBody>
          <a:bodyPr>
            <a:normAutofit/>
          </a:bodyPr>
          <a:lstStyle/>
          <a:p>
            <a:r>
              <a:rPr lang="en-IN" dirty="0"/>
              <a:t>Examples of malloc/</a:t>
            </a:r>
            <a:r>
              <a:rPr lang="en-IN" dirty="0" err="1"/>
              <a:t>calloc</a:t>
            </a:r>
            <a:r>
              <a:rPr lang="en-IN" dirty="0"/>
              <a:t>/</a:t>
            </a:r>
            <a:r>
              <a:rPr lang="en-IN" dirty="0" err="1"/>
              <a:t>realloc</a:t>
            </a:r>
            <a:endParaRPr lang="en-IN" dirty="0"/>
          </a:p>
          <a:p>
            <a:r>
              <a:rPr lang="en-IN" dirty="0"/>
              <a:t>How to free up memory</a:t>
            </a:r>
          </a:p>
          <a:p>
            <a:r>
              <a:rPr lang="en-IN" dirty="0"/>
              <a:t>Array of pointers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70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232452"/>
          </a:xfrm>
        </p:spPr>
        <p:txBody>
          <a:bodyPr>
            <a:normAutofit/>
          </a:bodyPr>
          <a:lstStyle/>
          <a:p>
            <a:r>
              <a:rPr lang="en-IN" sz="2800" dirty="0"/>
              <a:t>A pointer refers to an </a:t>
            </a:r>
            <a:r>
              <a:rPr lang="en-IN" sz="2800" dirty="0">
                <a:solidFill>
                  <a:srgbClr val="0000FF"/>
                </a:solidFill>
              </a:rPr>
              <a:t>address</a:t>
            </a:r>
            <a:r>
              <a:rPr lang="en-IN" sz="2800" dirty="0"/>
              <a:t> in memory </a:t>
            </a:r>
            <a:r>
              <a:rPr lang="en-IN" sz="2400" dirty="0"/>
              <a:t>(2</a:t>
            </a:r>
            <a:r>
              <a:rPr lang="en-IN" sz="2400" baseline="30000" dirty="0"/>
              <a:t>^64</a:t>
            </a:r>
            <a:r>
              <a:rPr lang="en-IN" sz="2400" dirty="0"/>
              <a:t> – 1 possible addresses)</a:t>
            </a:r>
          </a:p>
          <a:p>
            <a:pPr marL="0" indent="0">
              <a:buNone/>
            </a:pPr>
            <a:r>
              <a:rPr lang="en-IN" sz="2800" dirty="0"/>
              <a:t> Syntax for declaration: </a:t>
            </a:r>
            <a:r>
              <a:rPr lang="en-IN" sz="2800" dirty="0">
                <a:solidFill>
                  <a:srgbClr val="0000FF"/>
                </a:solidFill>
              </a:rPr>
              <a:t>type *</a:t>
            </a:r>
            <a:r>
              <a:rPr lang="en-IN" sz="2800" dirty="0" err="1"/>
              <a:t>ptr</a:t>
            </a:r>
            <a:r>
              <a:rPr lang="en-IN" sz="2800" dirty="0"/>
              <a:t>; // </a:t>
            </a:r>
            <a:r>
              <a:rPr lang="en-IN" sz="2800" dirty="0" err="1"/>
              <a:t>ptr</a:t>
            </a:r>
            <a:r>
              <a:rPr lang="en-IN" sz="2800" dirty="0"/>
              <a:t> is pointer to a variable with   data type “type” (examples: int *</a:t>
            </a:r>
            <a:r>
              <a:rPr lang="en-IN" sz="2800" dirty="0" err="1"/>
              <a:t>ptr</a:t>
            </a:r>
            <a:r>
              <a:rPr lang="en-IN" sz="2800" dirty="0"/>
              <a:t>, char *</a:t>
            </a:r>
            <a:r>
              <a:rPr lang="en-IN" sz="2800" dirty="0" err="1"/>
              <a:t>ptr</a:t>
            </a:r>
            <a:r>
              <a:rPr lang="en-IN" sz="2800" dirty="0"/>
              <a:t>)</a:t>
            </a:r>
          </a:p>
          <a:p>
            <a:pPr marL="0" indent="0">
              <a:buNone/>
            </a:pPr>
            <a:r>
              <a:rPr lang="en-IN" sz="2800" dirty="0"/>
              <a:t>Can declare pointer and regular variables on same line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>
                <a:solidFill>
                  <a:srgbClr val="0000FF"/>
                </a:solidFill>
              </a:rPr>
              <a:t>Dereferencing</a:t>
            </a:r>
            <a:r>
              <a:rPr lang="en-IN" sz="2800" dirty="0"/>
              <a:t> a pointer gives the </a:t>
            </a:r>
            <a:r>
              <a:rPr lang="en-IN" sz="2800" dirty="0">
                <a:solidFill>
                  <a:srgbClr val="0000FF"/>
                </a:solidFill>
              </a:rPr>
              <a:t>value</a:t>
            </a:r>
            <a:r>
              <a:rPr lang="en-IN" sz="2800" dirty="0"/>
              <a:t> stored at that address</a:t>
            </a:r>
          </a:p>
          <a:p>
            <a:r>
              <a:rPr lang="en-IN" sz="2800" dirty="0"/>
              <a:t>    Dereferencing is done using * operator</a:t>
            </a:r>
          </a:p>
          <a:p>
            <a:pPr marL="0" indent="0">
              <a:buNone/>
            </a:pPr>
            <a:r>
              <a:rPr lang="en-IN" sz="2800" dirty="0"/>
              <a:t>     If </a:t>
            </a:r>
            <a:r>
              <a:rPr lang="en-IN" sz="2800" dirty="0" err="1">
                <a:solidFill>
                  <a:srgbClr val="0000FF"/>
                </a:solidFill>
              </a:rPr>
              <a:t>ptr</a:t>
            </a:r>
            <a:r>
              <a:rPr lang="en-IN" sz="2800" dirty="0"/>
              <a:t> is a pointer to a variable </a:t>
            </a:r>
            <a:r>
              <a:rPr lang="en-IN" sz="2800" dirty="0" err="1">
                <a:solidFill>
                  <a:srgbClr val="0000FF"/>
                </a:solidFill>
              </a:rPr>
              <a:t>i</a:t>
            </a:r>
            <a:r>
              <a:rPr lang="en-IN" sz="2800" dirty="0"/>
              <a:t> then </a:t>
            </a:r>
            <a:r>
              <a:rPr lang="en-IN" sz="2800" dirty="0">
                <a:solidFill>
                  <a:srgbClr val="0000FF"/>
                </a:solidFill>
              </a:rPr>
              <a:t>*</a:t>
            </a:r>
            <a:r>
              <a:rPr lang="en-IN" sz="2800" dirty="0" err="1">
                <a:solidFill>
                  <a:srgbClr val="0000FF"/>
                </a:solidFill>
              </a:rPr>
              <a:t>ptr</a:t>
            </a:r>
            <a:r>
              <a:rPr lang="en-IN" sz="2800" dirty="0">
                <a:solidFill>
                  <a:srgbClr val="0000FF"/>
                </a:solidFill>
              </a:rPr>
              <a:t> </a:t>
            </a:r>
            <a:r>
              <a:rPr lang="en-IN" sz="2800" dirty="0"/>
              <a:t>means </a:t>
            </a:r>
            <a:r>
              <a:rPr lang="en-IN" sz="2800" dirty="0" err="1">
                <a:solidFill>
                  <a:srgbClr val="0000FF"/>
                </a:solidFill>
              </a:rPr>
              <a:t>i</a:t>
            </a:r>
            <a:endParaRPr lang="en-IN" sz="1600" dirty="0"/>
          </a:p>
          <a:p>
            <a:r>
              <a:rPr lang="en-IN" sz="2800" dirty="0"/>
              <a:t>For  arrays, the </a:t>
            </a:r>
            <a:r>
              <a:rPr lang="en-IN" sz="2800" dirty="0">
                <a:solidFill>
                  <a:srgbClr val="0000FF"/>
                </a:solidFill>
              </a:rPr>
              <a:t>name</a:t>
            </a:r>
            <a:r>
              <a:rPr lang="en-IN" sz="2800" dirty="0"/>
              <a:t> itself is the pointer and points to </a:t>
            </a:r>
            <a:r>
              <a:rPr lang="en-IN" sz="2800" dirty="0">
                <a:solidFill>
                  <a:srgbClr val="0000FF"/>
                </a:solidFill>
              </a:rPr>
              <a:t>first element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3885C-3B8F-46F4-9F12-9F2C14BF6DF6}"/>
              </a:ext>
            </a:extLst>
          </p:cNvPr>
          <p:cNvSpPr txBox="1"/>
          <p:nvPr/>
        </p:nvSpPr>
        <p:spPr>
          <a:xfrm>
            <a:off x="4277487" y="3033018"/>
            <a:ext cx="3343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a, b, *x, *y;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 = &amp;a, y = &amp;b;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E7AB-48ED-46E6-BAA2-CCE3AA14FEEF}"/>
              </a:ext>
            </a:extLst>
          </p:cNvPr>
          <p:cNvSpPr txBox="1"/>
          <p:nvPr/>
        </p:nvSpPr>
        <p:spPr>
          <a:xfrm>
            <a:off x="716446" y="3033019"/>
            <a:ext cx="3343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b, *x, *y;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 = &amp;a, y = &amp;b;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958B9-5609-4B79-B68D-76DC03D95B05}"/>
              </a:ext>
            </a:extLst>
          </p:cNvPr>
          <p:cNvSpPr txBox="1"/>
          <p:nvPr/>
        </p:nvSpPr>
        <p:spPr>
          <a:xfrm>
            <a:off x="8081671" y="3033017"/>
            <a:ext cx="3343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float a, b, *x, *y;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 = &amp;a, y = &amp;b;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1E8A26-1140-4B9A-8683-C3D2F67CE2B5}"/>
              </a:ext>
            </a:extLst>
          </p:cNvPr>
          <p:cNvSpPr/>
          <p:nvPr/>
        </p:nvSpPr>
        <p:spPr>
          <a:xfrm>
            <a:off x="575950" y="3033017"/>
            <a:ext cx="3240458" cy="1378934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1FA513-F177-4C6E-8C8B-FFDCDC6D4355}"/>
              </a:ext>
            </a:extLst>
          </p:cNvPr>
          <p:cNvSpPr/>
          <p:nvPr/>
        </p:nvSpPr>
        <p:spPr>
          <a:xfrm>
            <a:off x="4251048" y="3033017"/>
            <a:ext cx="3240458" cy="1378934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37328-4C5B-4637-A21F-1B52491B423F}"/>
              </a:ext>
            </a:extLst>
          </p:cNvPr>
          <p:cNvSpPr/>
          <p:nvPr/>
        </p:nvSpPr>
        <p:spPr>
          <a:xfrm>
            <a:off x="8028920" y="3061941"/>
            <a:ext cx="3240458" cy="1378934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866E8AE-50F5-41B9-A047-B622C6B92634}"/>
              </a:ext>
            </a:extLst>
          </p:cNvPr>
          <p:cNvSpPr/>
          <p:nvPr/>
        </p:nvSpPr>
        <p:spPr>
          <a:xfrm>
            <a:off x="7343939" y="158740"/>
            <a:ext cx="2305210" cy="527637"/>
          </a:xfrm>
          <a:prstGeom prst="wedgeRectCallout">
            <a:avLst>
              <a:gd name="adj1" fmla="val -50833"/>
              <a:gd name="adj2" fmla="val 130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pointer itself takes 8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61847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15B7-933D-41DC-9BE1-1FC7388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2A424-C52F-4D20-9016-A0BB1ADBC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11525"/>
              </p:ext>
            </p:extLst>
          </p:nvPr>
        </p:nvGraphicFramePr>
        <p:xfrm>
          <a:off x="253354" y="246490"/>
          <a:ext cx="9012566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7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Operator</a:t>
                      </a:r>
                      <a:r>
                        <a:rPr lang="en-IN" sz="2400" baseline="0" dirty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Associativity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Brackets (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 subscript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), Post increment/decrement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[]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++, --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Unary negation, Pre-increment/decrement,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NOT, (de)reference,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2400" b="0" baseline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!, 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&amp;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400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 remainder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AND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Ternary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Conditional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? :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=, +=, -=, *=, /=, %=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Up Arrow 6">
            <a:extLst>
              <a:ext uri="{FF2B5EF4-FFF2-40B4-BE49-F238E27FC236}">
                <a16:creationId xmlns:a16="http://schemas.microsoft.com/office/drawing/2014/main" id="{EE44561C-8D86-413F-8B24-917A9A7FAFDA}"/>
              </a:ext>
            </a:extLst>
          </p:cNvPr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E7BB2-BBA4-4325-B1CF-336C631EACBF}"/>
              </a:ext>
            </a:extLst>
          </p:cNvPr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HIGH PRECEDENCE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7002C-F1E0-469D-A53A-47C84B84D44E}"/>
              </a:ext>
            </a:extLst>
          </p:cNvPr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LOW PRECEDENCE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943F4-E1D1-4420-8FD7-76017448A3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23" y="4103761"/>
            <a:ext cx="2045696" cy="2045696"/>
          </a:xfrm>
          <a:prstGeom prst="rect">
            <a:avLst/>
          </a:prstGeom>
        </p:spPr>
      </p:pic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FF084F23-6B24-4D00-830C-1FC264BB37D3}"/>
              </a:ext>
            </a:extLst>
          </p:cNvPr>
          <p:cNvSpPr/>
          <p:nvPr/>
        </p:nvSpPr>
        <p:spPr>
          <a:xfrm>
            <a:off x="6204642" y="3742760"/>
            <a:ext cx="4111188" cy="1177109"/>
          </a:xfrm>
          <a:prstGeom prst="wedgeRectCallout">
            <a:avLst>
              <a:gd name="adj1" fmla="val 68540"/>
              <a:gd name="adj2" fmla="val 659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* can act as multiplication operator as well as dereference operator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426A33-D941-4DBF-9E68-7BCCB396C626}"/>
              </a:ext>
            </a:extLst>
          </p:cNvPr>
          <p:cNvSpPr/>
          <p:nvPr/>
        </p:nvSpPr>
        <p:spPr>
          <a:xfrm>
            <a:off x="6128086" y="1444584"/>
            <a:ext cx="252501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988005-52E7-4EFB-90EF-3B7F28DE8F91}"/>
              </a:ext>
            </a:extLst>
          </p:cNvPr>
          <p:cNvSpPr/>
          <p:nvPr/>
        </p:nvSpPr>
        <p:spPr>
          <a:xfrm>
            <a:off x="5392590" y="2627341"/>
            <a:ext cx="252501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3">
            <a:extLst>
              <a:ext uri="{FF2B5EF4-FFF2-40B4-BE49-F238E27FC236}">
                <a16:creationId xmlns:a16="http://schemas.microsoft.com/office/drawing/2014/main" id="{B995C770-B735-4F15-9BCE-F1294951A998}"/>
              </a:ext>
            </a:extLst>
          </p:cNvPr>
          <p:cNvSpPr/>
          <p:nvPr/>
        </p:nvSpPr>
        <p:spPr>
          <a:xfrm>
            <a:off x="8020878" y="4998587"/>
            <a:ext cx="2294952" cy="1177109"/>
          </a:xfrm>
          <a:prstGeom prst="wedgeRectCallout">
            <a:avLst>
              <a:gd name="adj1" fmla="val 69749"/>
              <a:gd name="adj2" fmla="val -286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 = 10;</a:t>
            </a:r>
          </a:p>
          <a:p>
            <a:r>
              <a:rPr lang="en-IN" sz="24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*</a:t>
            </a:r>
            <a:r>
              <a:rPr lang="en-IN" sz="24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= &amp;a;</a:t>
            </a:r>
          </a:p>
          <a:p>
            <a:r>
              <a:rPr lang="en-IN" sz="24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("%d", 3**</a:t>
            </a:r>
            <a:r>
              <a:rPr lang="en-IN" sz="24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705DF-0B9B-4AA2-8224-B639613200D5}"/>
              </a:ext>
            </a:extLst>
          </p:cNvPr>
          <p:cNvGrpSpPr/>
          <p:nvPr/>
        </p:nvGrpSpPr>
        <p:grpSpPr>
          <a:xfrm>
            <a:off x="6001764" y="5244996"/>
            <a:ext cx="1858617" cy="904461"/>
            <a:chOff x="3286682" y="2292350"/>
            <a:chExt cx="1858617" cy="904461"/>
          </a:xfrm>
        </p:grpSpPr>
        <p:sp>
          <p:nvSpPr>
            <p:cNvPr id="15" name="Rounded Rectangle 15">
              <a:extLst>
                <a:ext uri="{FF2B5EF4-FFF2-40B4-BE49-F238E27FC236}">
                  <a16:creationId xmlns:a16="http://schemas.microsoft.com/office/drawing/2014/main" id="{5C0A5614-48B8-430C-B897-5373A95007E6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8F19D7-6B6A-4E40-B95C-AC304B748458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BB6452-B0D5-485A-9544-4ACAC15A099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8">
            <a:extLst>
              <a:ext uri="{FF2B5EF4-FFF2-40B4-BE49-F238E27FC236}">
                <a16:creationId xmlns:a16="http://schemas.microsoft.com/office/drawing/2014/main" id="{9CAEADD3-BD72-4255-91B0-8197AF5277C1}"/>
              </a:ext>
            </a:extLst>
          </p:cNvPr>
          <p:cNvSpPr/>
          <p:nvPr/>
        </p:nvSpPr>
        <p:spPr>
          <a:xfrm>
            <a:off x="5159408" y="4636517"/>
            <a:ext cx="828059" cy="578661"/>
          </a:xfrm>
          <a:prstGeom prst="wedgeRectCallout">
            <a:avLst>
              <a:gd name="adj1" fmla="val 82225"/>
              <a:gd name="adj2" fmla="val 932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232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Can take a pointer variable add and subtract integers</a:t>
            </a:r>
          </a:p>
          <a:p>
            <a:pPr marL="0" indent="0">
              <a:buNone/>
            </a:pPr>
            <a:r>
              <a:rPr lang="en-IN" dirty="0"/>
              <a:t>Result depends on the type of the pointer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int</a:t>
            </a:r>
            <a:r>
              <a:rPr lang="en-IN" dirty="0"/>
              <a:t> advance by 4 upon adding 1 or doing ++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int</a:t>
            </a:r>
            <a:r>
              <a:rPr lang="en-IN" dirty="0"/>
              <a:t> go back by 4 upon subtracting 1 or doing --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char</a:t>
            </a:r>
            <a:r>
              <a:rPr lang="en-IN" dirty="0"/>
              <a:t> advance by 1 upon adding 1 or doing ++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char</a:t>
            </a:r>
            <a:r>
              <a:rPr lang="en-IN" dirty="0"/>
              <a:t> go back by 1 upon subtracting 1 or doing --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double</a:t>
            </a:r>
            <a:r>
              <a:rPr lang="en-IN" dirty="0"/>
              <a:t> advance by 8 upon adding 1 or doing ++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double</a:t>
            </a:r>
            <a:r>
              <a:rPr lang="en-IN" dirty="0"/>
              <a:t> go back by 8 upon subtracting 1 or doing --</a:t>
            </a:r>
          </a:p>
          <a:p>
            <a:pPr lvl="1"/>
            <a:endParaRPr lang="en-IN" dirty="0"/>
          </a:p>
          <a:p>
            <a:r>
              <a:rPr lang="en-IN" dirty="0"/>
              <a:t>Note: Can’t increment/decrement an array pointer (more on this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54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dirty="0"/>
              <a:t>Array names are pointers to first element of the array</a:t>
            </a:r>
          </a:p>
          <a:p>
            <a:r>
              <a:rPr lang="en-IN" dirty="0"/>
              <a:t>Warning: consecutive addresses only assured in arrays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800" dirty="0"/>
              <a:t>a, b need not be placed side-by-side (i.e. 4 bytes apart)  but </a:t>
            </a:r>
            <a:r>
              <a:rPr lang="en-IN" sz="2800" dirty="0" err="1"/>
              <a:t>arr</a:t>
            </a:r>
            <a:r>
              <a:rPr lang="en-IN" sz="2800" dirty="0"/>
              <a:t>[0], </a:t>
            </a:r>
            <a:r>
              <a:rPr lang="en-IN" sz="2800" dirty="0" err="1"/>
              <a:t>arr</a:t>
            </a:r>
            <a:r>
              <a:rPr lang="en-IN" sz="2800" dirty="0"/>
              <a:t>[1] will always be 4 bytes apart (int takes 4 bytes)</a:t>
            </a:r>
          </a:p>
          <a:p>
            <a:r>
              <a:rPr lang="en-IN" dirty="0"/>
              <a:t>Pointer arithmetic often used to traverse (go back and forth in) arrays and calculate offsets</a:t>
            </a:r>
            <a:endParaRPr lang="en-US" dirty="0"/>
          </a:p>
          <a:p>
            <a:r>
              <a:rPr lang="en-IN" dirty="0"/>
              <a:t>        and            both give value of the 3</a:t>
            </a:r>
            <a:r>
              <a:rPr lang="en-IN" baseline="30000" dirty="0"/>
              <a:t>rd</a:t>
            </a:r>
            <a:r>
              <a:rPr lang="en-IN" dirty="0"/>
              <a:t> element in </a:t>
            </a:r>
            <a:r>
              <a:rPr lang="en-IN" dirty="0" err="1"/>
              <a:t>arr</a:t>
            </a:r>
            <a:endParaRPr lang="en-IN" dirty="0"/>
          </a:p>
          <a:p>
            <a:r>
              <a:rPr lang="en-IN" b="1" dirty="0"/>
              <a:t>Warning</a:t>
            </a:r>
            <a:r>
              <a:rPr lang="en-IN" dirty="0"/>
              <a:t>: </a:t>
            </a:r>
            <a:r>
              <a:rPr lang="en-IN" sz="2800" dirty="0" err="1"/>
              <a:t>arr</a:t>
            </a:r>
            <a:r>
              <a:rPr lang="en-IN" sz="2800" dirty="0"/>
              <a:t>++ will give error, </a:t>
            </a:r>
            <a:r>
              <a:rPr lang="en-IN" sz="2800" dirty="0" err="1"/>
              <a:t>ptr</a:t>
            </a:r>
            <a:r>
              <a:rPr lang="en-IN" sz="2800" dirty="0"/>
              <a:t>++ will move pointer to </a:t>
            </a:r>
            <a:r>
              <a:rPr lang="en-IN" sz="2800" dirty="0" err="1"/>
              <a:t>arr</a:t>
            </a:r>
            <a:r>
              <a:rPr lang="en-IN" sz="2800" dirty="0"/>
              <a:t>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886" y="2087666"/>
            <a:ext cx="3439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arr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a, b, 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arr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886" y="5221410"/>
            <a:ext cx="977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arr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5980" y="5221410"/>
            <a:ext cx="137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*(arr+2)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95065" y="1178582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5128591" y="36190"/>
            <a:ext cx="4363865" cy="1142392"/>
          </a:xfrm>
          <a:prstGeom prst="wedgeRectCallout">
            <a:avLst>
              <a:gd name="adj1" fmla="val 72656"/>
              <a:gd name="adj2" fmla="val 696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array name will always point to the first element of the array. Cannot change that!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5065" y="2291433"/>
            <a:ext cx="1946345" cy="1946345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128590" y="1392737"/>
            <a:ext cx="4363865" cy="1142392"/>
          </a:xfrm>
          <a:prstGeom prst="wedgeRectCallout">
            <a:avLst>
              <a:gd name="adj1" fmla="val 72656"/>
              <a:gd name="adj2" fmla="val 696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do fancy pointer arithmetic, we should create a fresh pointer variable e.g.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and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6658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6766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6874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6982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27090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49295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2699" y="568043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6658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a[0]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66766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a[1]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86874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a[2]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23074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a[3]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24534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a[4]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7198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a[5]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6822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22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4534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55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6805" y="4153325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18367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408207" y="4261755"/>
            <a:ext cx="1214178" cy="1124776"/>
            <a:chOff x="1408207" y="4261755"/>
            <a:chExt cx="1214178" cy="1124776"/>
          </a:xfrm>
        </p:grpSpPr>
        <p:sp>
          <p:nvSpPr>
            <p:cNvPr id="26" name="Rectangle 25"/>
            <p:cNvSpPr/>
            <p:nvPr/>
          </p:nvSpPr>
          <p:spPr>
            <a:xfrm>
              <a:off x="1408210" y="4268931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08207" y="4670417"/>
              <a:ext cx="121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000023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408208" y="4261755"/>
              <a:ext cx="1214175" cy="1119252"/>
              <a:chOff x="3571409" y="4749932"/>
              <a:chExt cx="1214175" cy="111925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4356822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000027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86874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000031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10840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000035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42050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000039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44579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000043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Bent Arrow 35"/>
          <p:cNvSpPr/>
          <p:nvPr/>
        </p:nvSpPr>
        <p:spPr>
          <a:xfrm rot="10800000" flipH="1">
            <a:off x="1948069" y="5394870"/>
            <a:ext cx="1003831" cy="491197"/>
          </a:xfrm>
          <a:prstGeom prst="bentArrow">
            <a:avLst>
              <a:gd name="adj1" fmla="val 19015"/>
              <a:gd name="adj2" fmla="val 25000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4561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11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88360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33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0840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44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38228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66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3886" y="947170"/>
            <a:ext cx="5808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a[6] = {11,22,33,44,55,66};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886" y="1668919"/>
            <a:ext cx="250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a;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0015" y="2638527"/>
            <a:ext cx="837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07065" y="2493574"/>
            <a:ext cx="1214178" cy="1124776"/>
            <a:chOff x="1408207" y="4261755"/>
            <a:chExt cx="1214178" cy="1124776"/>
          </a:xfrm>
        </p:grpSpPr>
        <p:sp>
          <p:nvSpPr>
            <p:cNvPr id="47" name="Rectangle 46"/>
            <p:cNvSpPr/>
            <p:nvPr/>
          </p:nvSpPr>
          <p:spPr>
            <a:xfrm>
              <a:off x="1408210" y="4268931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8207" y="4670417"/>
              <a:ext cx="121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000023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408208" y="4261755"/>
              <a:ext cx="1214175" cy="1119252"/>
              <a:chOff x="3571409" y="4749932"/>
              <a:chExt cx="1214175" cy="11192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Bent Arrow 51"/>
          <p:cNvSpPr/>
          <p:nvPr/>
        </p:nvSpPr>
        <p:spPr>
          <a:xfrm rot="16200000" flipH="1" flipV="1">
            <a:off x="2599282" y="2922418"/>
            <a:ext cx="1243804" cy="1199887"/>
          </a:xfrm>
          <a:prstGeom prst="bentArrow">
            <a:avLst>
              <a:gd name="adj1" fmla="val 7029"/>
              <a:gd name="adj2" fmla="val 11016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61344" y="956231"/>
            <a:ext cx="250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+= 2;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" name="Bent Arrow 53"/>
          <p:cNvSpPr/>
          <p:nvPr/>
        </p:nvSpPr>
        <p:spPr>
          <a:xfrm rot="16200000" flipH="1" flipV="1">
            <a:off x="3919387" y="1593246"/>
            <a:ext cx="1243804" cy="3840109"/>
          </a:xfrm>
          <a:prstGeom prst="bentArrow">
            <a:avLst>
              <a:gd name="adj1" fmla="val 7029"/>
              <a:gd name="adj2" fmla="val 11016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61344" y="1663262"/>
            <a:ext cx="250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+= 2;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3016" y="4406708"/>
            <a:ext cx="1214175" cy="830997"/>
          </a:xfrm>
          <a:prstGeom prst="rect">
            <a:avLst/>
          </a:prstGeom>
          <a:solidFill>
            <a:srgbClr val="AFD8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35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61344" y="2514449"/>
            <a:ext cx="501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-a);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928266" y="33580"/>
            <a:ext cx="1858617" cy="904461"/>
            <a:chOff x="3286682" y="2292350"/>
            <a:chExt cx="1858617" cy="904461"/>
          </a:xfrm>
        </p:grpSpPr>
        <p:sp>
          <p:nvSpPr>
            <p:cNvPr id="59" name="Rounded Rectangle 5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2" name="Rectangular Callout 61"/>
          <p:cNvSpPr/>
          <p:nvPr/>
        </p:nvSpPr>
        <p:spPr>
          <a:xfrm>
            <a:off x="10421668" y="83472"/>
            <a:ext cx="898089" cy="735391"/>
          </a:xfrm>
          <a:prstGeom prst="wedgeRectCallout">
            <a:avLst>
              <a:gd name="adj1" fmla="val -147601"/>
              <a:gd name="adj2" fmla="val -151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86" y="161034"/>
            <a:ext cx="1946345" cy="1946345"/>
          </a:xfrm>
          <a:prstGeom prst="rect">
            <a:avLst/>
          </a:prstGeom>
        </p:spPr>
      </p:pic>
      <p:sp>
        <p:nvSpPr>
          <p:cNvPr id="64" name="Rectangular Callout 63"/>
          <p:cNvSpPr/>
          <p:nvPr/>
        </p:nvSpPr>
        <p:spPr>
          <a:xfrm>
            <a:off x="4423338" y="60525"/>
            <a:ext cx="3261598" cy="842710"/>
          </a:xfrm>
          <a:prstGeom prst="wedgeRectCallout">
            <a:avLst>
              <a:gd name="adj1" fmla="val -68754"/>
              <a:gd name="adj2" fmla="val 851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the address difference is 31-23 = 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9345010" y="1100616"/>
            <a:ext cx="2659500" cy="1142491"/>
          </a:xfrm>
          <a:prstGeom prst="wedgeRectCallout">
            <a:avLst>
              <a:gd name="adj1" fmla="val -70357"/>
              <a:gd name="adj2" fmla="val -750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but since this is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type, I treat 4 bytes as a unit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31" y="2139577"/>
            <a:ext cx="1946345" cy="1946345"/>
          </a:xfrm>
          <a:prstGeom prst="rect">
            <a:avLst/>
          </a:prstGeom>
        </p:spPr>
      </p:pic>
      <p:sp>
        <p:nvSpPr>
          <p:cNvPr id="67" name="Rectangular Callout 66"/>
          <p:cNvSpPr/>
          <p:nvPr/>
        </p:nvSpPr>
        <p:spPr>
          <a:xfrm>
            <a:off x="4423338" y="1281101"/>
            <a:ext cx="3261598" cy="1175850"/>
          </a:xfrm>
          <a:prstGeom prst="wedgeRectCallout">
            <a:avLst>
              <a:gd name="adj1" fmla="val -61136"/>
              <a:gd name="adj2" fmla="val 986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Mr C also disallows subtraction of pointers of different types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8689824" y="2441901"/>
            <a:ext cx="3314686" cy="1142491"/>
          </a:xfrm>
          <a:prstGeom prst="wedgeRectCallout">
            <a:avLst>
              <a:gd name="adj1" fmla="val 7987"/>
              <a:gd name="adj2" fmla="val -767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I will give an error if you, for e.g. subtract char* from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9332" y="2989703"/>
            <a:ext cx="979331" cy="371431"/>
          </a:xfrm>
          <a:prstGeom prst="rect">
            <a:avLst/>
          </a:prstGeom>
          <a:solidFill>
            <a:srgbClr val="AFD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21349" y="2903869"/>
            <a:ext cx="118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4639744" y="2594161"/>
            <a:ext cx="3039797" cy="1175850"/>
          </a:xfrm>
          <a:prstGeom prst="wedgeRectCallout">
            <a:avLst>
              <a:gd name="adj1" fmla="val -73992"/>
              <a:gd name="adj2" fmla="val 158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really want to subtract a char* from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*, do a typecast!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9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5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4" grpId="0"/>
      <p:bldP spid="45" grpId="0"/>
      <p:bldP spid="52" grpId="0" animBg="1"/>
      <p:bldP spid="52" grpId="1" animBg="1"/>
      <p:bldP spid="53" grpId="0"/>
      <p:bldP spid="54" grpId="0" animBg="1"/>
      <p:bldP spid="55" grpId="0"/>
      <p:bldP spid="56" grpId="0" animBg="1"/>
      <p:bldP spid="57" grpId="0"/>
      <p:bldP spid="62" grpId="0" animBg="1"/>
      <p:bldP spid="64" grpId="0" animBg="1"/>
      <p:bldP spid="65" grpId="0" animBg="1"/>
      <p:bldP spid="67" grpId="0" animBg="1"/>
      <p:bldP spid="68" grpId="0" animBg="1"/>
      <p:bldP spid="3" grpId="0" animBg="1"/>
      <p:bldP spid="70" grpId="0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/>
              <a:t>Pointers are invaluable in managing strings</a:t>
            </a:r>
          </a:p>
          <a:p>
            <a:r>
              <a:rPr lang="en-IN" dirty="0"/>
              <a:t>Most library functions we use for strings (</a:t>
            </a:r>
            <a:r>
              <a:rPr lang="en-IN" dirty="0" err="1"/>
              <a:t>printf</a:t>
            </a:r>
            <a:r>
              <a:rPr lang="en-IN" dirty="0"/>
              <a:t>, </a:t>
            </a:r>
            <a:r>
              <a:rPr lang="en-IN" dirty="0" err="1"/>
              <a:t>scanf</a:t>
            </a:r>
            <a:r>
              <a:rPr lang="en-IN" dirty="0"/>
              <a:t>, </a:t>
            </a:r>
            <a:r>
              <a:rPr lang="en-IN" dirty="0" err="1"/>
              <a:t>strlen</a:t>
            </a:r>
            <a:r>
              <a:rPr lang="en-IN" dirty="0"/>
              <a:t>, </a:t>
            </a:r>
            <a:r>
              <a:rPr lang="en-IN" dirty="0" err="1"/>
              <a:t>strcat</a:t>
            </a:r>
            <a:r>
              <a:rPr lang="en-IN" dirty="0"/>
              <a:t>, </a:t>
            </a:r>
            <a:r>
              <a:rPr lang="en-IN" dirty="0" err="1"/>
              <a:t>strstr</a:t>
            </a:r>
            <a:r>
              <a:rPr lang="en-IN" dirty="0"/>
              <a:t>, </a:t>
            </a:r>
            <a:r>
              <a:rPr lang="en-IN" dirty="0" err="1"/>
              <a:t>strchr</a:t>
            </a:r>
            <a:r>
              <a:rPr lang="en-IN" dirty="0"/>
              <a:t>) operate with pointers</a:t>
            </a:r>
          </a:p>
          <a:p>
            <a:r>
              <a:rPr lang="en-IN" dirty="0"/>
              <a:t>Really do not care whether the pointer is to beginning of the string or in the middle of the string</a:t>
            </a:r>
          </a:p>
          <a:p>
            <a:r>
              <a:rPr lang="en-IN" dirty="0"/>
              <a:t>Start processing from the location given pointer “points”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131" y="282732"/>
            <a:ext cx="1825867" cy="182586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517698" y="148676"/>
            <a:ext cx="3848432" cy="842710"/>
          </a:xfrm>
          <a:prstGeom prst="wedgeRectCallout">
            <a:avLst>
              <a:gd name="adj1" fmla="val 70673"/>
              <a:gd name="adj2" fmla="val 1040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char mind[] = "blown";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886" y="4135127"/>
            <a:ext cx="5808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[] = "Hello World";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("%s\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n%s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++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880806" y="5055756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7812022" y="4135127"/>
            <a:ext cx="2146987" cy="841491"/>
          </a:xfrm>
          <a:prstGeom prst="wedgeRectCallout">
            <a:avLst>
              <a:gd name="adj1" fmla="val -61136"/>
              <a:gd name="adj2" fmla="val 986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Hello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ello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World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Variable-length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So far we have always used arrays with constant length</a:t>
            </a:r>
          </a:p>
          <a:p>
            <a:endParaRPr lang="en-IN" dirty="0"/>
          </a:p>
          <a:p>
            <a:r>
              <a:rPr lang="en-IN" dirty="0"/>
              <a:t>Waste of space – often allocate much more to be “safe”</a:t>
            </a:r>
          </a:p>
          <a:p>
            <a:r>
              <a:rPr lang="en-IN" dirty="0"/>
              <a:t>Also need to remember how much of array actually used</a:t>
            </a:r>
          </a:p>
          <a:p>
            <a:pPr lvl="1"/>
            <a:r>
              <a:rPr lang="en-IN" dirty="0"/>
              <a:t>Rest of the array may be filled with junk (not always zeros)</a:t>
            </a:r>
          </a:p>
          <a:p>
            <a:pPr lvl="1"/>
            <a:r>
              <a:rPr lang="en-IN" dirty="0"/>
              <a:t>In strings NULL character does this job</a:t>
            </a:r>
          </a:p>
          <a:p>
            <a:pPr lvl="1"/>
            <a:r>
              <a:rPr lang="en-IN" dirty="0"/>
              <a:t>For other types of arrays, need to do this ourselves </a:t>
            </a:r>
            <a:r>
              <a:rPr lang="en-IN" dirty="0">
                <a:sym typeface="Wingdings" panose="05000000000000000000" pitchFamily="2" charset="2"/>
              </a:rPr>
              <a:t></a:t>
            </a:r>
          </a:p>
          <a:p>
            <a:r>
              <a:rPr lang="en-IN" dirty="0">
                <a:sym typeface="Wingdings" panose="05000000000000000000" pitchFamily="2" charset="2"/>
              </a:rPr>
              <a:t>Lets us learn ways for </a:t>
            </a:r>
            <a:r>
              <a:rPr lang="en-IN" dirty="0">
                <a:solidFill>
                  <a:srgbClr val="0000FF"/>
                </a:solidFill>
                <a:sym typeface="Wingdings" panose="05000000000000000000" pitchFamily="2" charset="2"/>
              </a:rPr>
              <a:t>on-demand memory allocation</a:t>
            </a:r>
          </a:p>
          <a:p>
            <a:r>
              <a:rPr lang="en-IN" dirty="0">
                <a:sym typeface="Wingdings" panose="05000000000000000000" pitchFamily="2" charset="2"/>
              </a:rPr>
              <a:t>The secret behind </a:t>
            </a:r>
            <a:r>
              <a:rPr lang="en-IN" dirty="0" err="1">
                <a:solidFill>
                  <a:srgbClr val="0000FF"/>
                </a:solidFill>
                <a:sym typeface="Wingdings" panose="05000000000000000000" pitchFamily="2" charset="2"/>
              </a:rPr>
              <a:t>getline</a:t>
            </a:r>
            <a:r>
              <a:rPr lang="en-IN" dirty="0">
                <a:sym typeface="Wingdings" panose="05000000000000000000" pitchFamily="2" charset="2"/>
              </a:rPr>
              <a:t> and other modern functions</a:t>
            </a:r>
          </a:p>
          <a:p>
            <a:r>
              <a:rPr lang="en-IN" dirty="0">
                <a:sym typeface="Wingdings" panose="05000000000000000000" pitchFamily="2" charset="2"/>
              </a:rPr>
              <a:t>Need to include </a:t>
            </a:r>
            <a:r>
              <a:rPr lang="en-IN" dirty="0" err="1">
                <a:sym typeface="Wingdings" panose="05000000000000000000" pitchFamily="2" charset="2"/>
              </a:rPr>
              <a:t>stdlib.h</a:t>
            </a:r>
            <a:r>
              <a:rPr lang="en-IN" dirty="0">
                <a:sym typeface="Wingdings" panose="05000000000000000000" pitchFamily="2" charset="2"/>
              </a:rPr>
              <a:t> for these functions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malloc</a:t>
            </a:r>
            <a:r>
              <a:rPr lang="en-IN" dirty="0">
                <a:sym typeface="Wingdings" panose="05000000000000000000" pitchFamily="2" charset="2"/>
              </a:rPr>
              <a:t>(), </a:t>
            </a:r>
            <a:r>
              <a:rPr lang="en-IN" dirty="0" err="1">
                <a:sym typeface="Wingdings" panose="05000000000000000000" pitchFamily="2" charset="2"/>
              </a:rPr>
              <a:t>calloc</a:t>
            </a:r>
            <a:r>
              <a:rPr lang="en-IN" dirty="0">
                <a:sym typeface="Wingdings" panose="05000000000000000000" pitchFamily="2" charset="2"/>
              </a:rPr>
              <a:t>(), </a:t>
            </a:r>
            <a:r>
              <a:rPr lang="en-IN" dirty="0" err="1">
                <a:sym typeface="Wingdings" panose="05000000000000000000" pitchFamily="2" charset="2"/>
              </a:rPr>
              <a:t>realloc</a:t>
            </a:r>
            <a:r>
              <a:rPr lang="en-IN" dirty="0">
                <a:sym typeface="Wingdings" panose="05000000000000000000" pitchFamily="2" charset="2"/>
              </a:rPr>
              <a:t>(), free()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886" y="1479171"/>
            <a:ext cx="2849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c[10];</a:t>
            </a:r>
          </a:p>
        </p:txBody>
      </p:sp>
    </p:spTree>
    <p:extLst>
      <p:ext uri="{BB962C8B-B14F-4D97-AF65-F5344CB8AC3E}">
        <p14:creationId xmlns:p14="http://schemas.microsoft.com/office/powerpoint/2010/main" val="5353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malloc</a:t>
            </a:r>
            <a:r>
              <a:rPr lang="en-IN" dirty="0"/>
              <a:t> – </a:t>
            </a:r>
            <a:r>
              <a:rPr lang="en-IN" b="1" dirty="0"/>
              <a:t>m</a:t>
            </a:r>
            <a:r>
              <a:rPr lang="en-IN" dirty="0"/>
              <a:t>emory </a:t>
            </a:r>
            <a:r>
              <a:rPr lang="en-IN" b="1" dirty="0"/>
              <a:t>alloc</a:t>
            </a:r>
            <a:r>
              <a:rPr lang="en-IN" dirty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tell </a:t>
            </a:r>
            <a:r>
              <a:rPr lang="en-IN" dirty="0" err="1"/>
              <a:t>malloc</a:t>
            </a:r>
            <a:r>
              <a:rPr lang="en-IN" dirty="0"/>
              <a:t> how many bytes are required</a:t>
            </a:r>
          </a:p>
          <a:p>
            <a:r>
              <a:rPr lang="en-IN" dirty="0" err="1"/>
              <a:t>malloc</a:t>
            </a:r>
            <a:r>
              <a:rPr lang="en-IN" dirty="0"/>
              <a:t> allocates those many </a:t>
            </a:r>
            <a:r>
              <a:rPr lang="en-IN" b="1" dirty="0"/>
              <a:t>consecutive</a:t>
            </a:r>
            <a:r>
              <a:rPr lang="en-IN" dirty="0"/>
              <a:t> bytes</a:t>
            </a:r>
          </a:p>
          <a:p>
            <a:r>
              <a:rPr lang="en-IN" dirty="0"/>
              <a:t>Returns the address of (a pointer to) the first byte</a:t>
            </a:r>
          </a:p>
          <a:p>
            <a:r>
              <a:rPr lang="en-IN" b="1" dirty="0"/>
              <a:t>Warning</a:t>
            </a:r>
            <a:r>
              <a:rPr lang="en-IN" dirty="0"/>
              <a:t>: allocated bytes filled with garbage</a:t>
            </a:r>
          </a:p>
          <a:p>
            <a:r>
              <a:rPr lang="en-IN" b="1" dirty="0"/>
              <a:t>Warning</a:t>
            </a:r>
            <a:r>
              <a:rPr lang="en-IN" dirty="0"/>
              <a:t>: if insufficient memory, NULL pointer returned</a:t>
            </a:r>
          </a:p>
          <a:p>
            <a:r>
              <a:rPr lang="en-IN" dirty="0" err="1"/>
              <a:t>malloc</a:t>
            </a:r>
            <a:r>
              <a:rPr lang="en-IN" dirty="0"/>
              <a:t> has no idea if we are allocating an array of floats or chars – returns a void* pointer – typecast it yourself</a:t>
            </a:r>
          </a:p>
          <a:p>
            <a:r>
              <a:rPr lang="en-IN" dirty="0"/>
              <a:t>The allocated memory can be used safely as an array</a:t>
            </a:r>
          </a:p>
          <a:p>
            <a:r>
              <a:rPr lang="en-IN" dirty="0"/>
              <a:t>See example in accompanying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0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14638</TotalTime>
  <Words>1328</Words>
  <Application>Microsoft Office PowerPoint</Application>
  <PresentationFormat>Widescreen</PresentationFormat>
  <Paragraphs>204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Century Gothic</vt:lpstr>
      <vt:lpstr>Garamond</vt:lpstr>
      <vt:lpstr>Verdana</vt:lpstr>
      <vt:lpstr>Wingdings</vt:lpstr>
      <vt:lpstr>Office Theme</vt:lpstr>
      <vt:lpstr>1_Metropolitan</vt:lpstr>
      <vt:lpstr>ESC101: Fundamentals of Computing</vt:lpstr>
      <vt:lpstr>Pointers</vt:lpstr>
      <vt:lpstr>PowerPoint Presentation</vt:lpstr>
      <vt:lpstr>Pointer Arithmetic</vt:lpstr>
      <vt:lpstr>Pointers and Arrays</vt:lpstr>
      <vt:lpstr>Pointers and Arrays</vt:lpstr>
      <vt:lpstr>Pointers and Strings</vt:lpstr>
      <vt:lpstr>Variable-length arrays</vt:lpstr>
      <vt:lpstr>malloc – memory allocation</vt:lpstr>
      <vt:lpstr>calloc – contiguous allocation</vt:lpstr>
      <vt:lpstr>realloc – revised allocation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1082</cp:revision>
  <dcterms:created xsi:type="dcterms:W3CDTF">2018-07-30T05:08:11Z</dcterms:created>
  <dcterms:modified xsi:type="dcterms:W3CDTF">2019-09-24T11:37:15Z</dcterms:modified>
</cp:coreProperties>
</file>