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  <p:sldMasterId id="2147483780" r:id="rId2"/>
  </p:sldMasterIdLst>
  <p:notesMasterIdLst>
    <p:notesMasterId r:id="rId17"/>
  </p:notesMasterIdLst>
  <p:sldIdLst>
    <p:sldId id="268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73" r:id="rId11"/>
    <p:sldId id="265" r:id="rId12"/>
    <p:sldId id="274" r:id="rId13"/>
    <p:sldId id="264" r:id="rId14"/>
    <p:sldId id="266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3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5" autoAdjust="0"/>
    <p:restoredTop sz="94722" autoAdjust="0"/>
  </p:normalViewPr>
  <p:slideViewPr>
    <p:cSldViewPr snapToGrid="0">
      <p:cViewPr varScale="1">
        <p:scale>
          <a:sx n="91" d="100"/>
          <a:sy n="91" d="100"/>
        </p:scale>
        <p:origin x="5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264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B7B9-2450-418B-A046-E2C3879C9A42}" type="datetime1">
              <a:rPr lang="en-GB" smtClean="0"/>
              <a:t>29/09/2019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21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F14C-5DC3-4DFA-8506-51ED6866BDB0}" type="datetime1">
              <a:rPr lang="en-GB" smtClean="0"/>
              <a:t>29/09/2019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4FD8-E0E0-4CA4-975E-26121655B062}" type="datetime1">
              <a:rPr lang="en-GB" smtClean="0"/>
              <a:t>29/09/2019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1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84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36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30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12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94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4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9/29/2019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536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9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AE87-F954-4869-AABD-0958FA21C327}" type="datetime1">
              <a:rPr lang="en-GB" smtClean="0"/>
              <a:t>29/09/2019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44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9/29/2019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58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94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1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A833-7875-4AD4-8FAF-2C1F41414C94}" type="datetime1">
              <a:rPr lang="en-GB" smtClean="0"/>
              <a:t>29/09/2019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61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E2C4-CF18-4CDE-963D-19EC2605ED30}" type="datetime1">
              <a:rPr lang="en-GB" smtClean="0"/>
              <a:t>29/09/2019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37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D109-BF1D-413A-9590-3057D8392182}" type="datetime1">
              <a:rPr lang="en-GB" smtClean="0"/>
              <a:t>29/09/2019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47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741-5885-4609-A50C-9EC62ED18CA9}" type="datetime1">
              <a:rPr lang="en-GB" smtClean="0"/>
              <a:t>29/09/2019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574F-C630-4ED2-977A-52EAC37A5B84}" type="datetime1">
              <a:rPr lang="en-GB" smtClean="0"/>
              <a:t>29/09/2019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13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E9A-D3E7-4F97-908B-87FCF430F91B}" type="datetime1">
              <a:rPr lang="en-GB" smtClean="0"/>
              <a:t>29/09/2019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72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87FE-A912-4E50-86A1-2B812F5CFFF3}" type="datetime1">
              <a:rPr lang="en-GB" smtClean="0"/>
              <a:t>29/09/2019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53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31F12-36B0-4561-816E-B9D31E845C6A}" type="datetime1">
              <a:rPr lang="en-GB" smtClean="0"/>
              <a:t>29/09/2019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0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73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71107" y="3948223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120733" y="2159410"/>
            <a:ext cx="11950534" cy="914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IN" sz="6000" b="1" dirty="0">
                <a:solidFill>
                  <a:srgbClr val="FFC000"/>
                </a:solidFill>
                <a:latin typeface="Garamond" panose="02020404030301010803" pitchFamily="18" charset="0"/>
              </a:rPr>
              <a:t>Pointers and Memory Allocation</a:t>
            </a:r>
          </a:p>
          <a:p>
            <a:r>
              <a:rPr lang="en-IN" sz="6000" b="1" dirty="0">
                <a:solidFill>
                  <a:srgbClr val="FFC000"/>
                </a:solidFill>
                <a:latin typeface="Garamond" panose="02020404030301010803" pitchFamily="18" charset="0"/>
              </a:rPr>
              <a:t>(Continued)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D0F7F2-3251-4B5A-B977-DE08A7BBE4FC}"/>
              </a:ext>
            </a:extLst>
          </p:cNvPr>
          <p:cNvSpPr txBox="1"/>
          <p:nvPr/>
        </p:nvSpPr>
        <p:spPr>
          <a:xfrm>
            <a:off x="4569130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 Piyush</a:t>
            </a: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</a:t>
            </a: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Rai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1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5"/>
            <a:ext cx="8888180" cy="5746376"/>
          </a:xfrm>
        </p:spPr>
        <p:txBody>
          <a:bodyPr>
            <a:normAutofit/>
          </a:bodyPr>
          <a:lstStyle/>
          <a:p>
            <a:r>
              <a:rPr lang="en-IN" dirty="0"/>
              <a:t>Used to deallocate (fee) memory allocated using malloc/</a:t>
            </a:r>
            <a:r>
              <a:rPr lang="en-IN" dirty="0" err="1"/>
              <a:t>calloc</a:t>
            </a:r>
            <a:r>
              <a:rPr lang="en-IN" dirty="0"/>
              <a:t>/</a:t>
            </a:r>
            <a:r>
              <a:rPr lang="en-IN" dirty="0" err="1"/>
              <a:t>realloc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FF0000"/>
                </a:solidFill>
              </a:rPr>
              <a:t>Don’t</a:t>
            </a:r>
            <a:r>
              <a:rPr lang="en-IN" dirty="0"/>
              <a:t> use </a:t>
            </a:r>
            <a:r>
              <a:rPr lang="en-IN" dirty="0">
                <a:solidFill>
                  <a:srgbClr val="FF0000"/>
                </a:solidFill>
              </a:rPr>
              <a:t>freed memory </a:t>
            </a:r>
            <a:r>
              <a:rPr lang="en-IN" dirty="0"/>
              <a:t>or </a:t>
            </a:r>
            <a:r>
              <a:rPr lang="en-IN" dirty="0">
                <a:solidFill>
                  <a:srgbClr val="FF0000"/>
                </a:solidFill>
              </a:rPr>
              <a:t>free memory twice</a:t>
            </a:r>
            <a:r>
              <a:rPr lang="en-IN" dirty="0"/>
              <a:t> or </a:t>
            </a:r>
            <a:r>
              <a:rPr lang="en-IN" dirty="0">
                <a:solidFill>
                  <a:srgbClr val="FF0000"/>
                </a:solidFill>
              </a:rPr>
              <a:t>free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non-</a:t>
            </a:r>
            <a:r>
              <a:rPr lang="en-IN" dirty="0" err="1">
                <a:solidFill>
                  <a:srgbClr val="FF0000"/>
                </a:solidFill>
              </a:rPr>
              <a:t>malloc</a:t>
            </a:r>
            <a:r>
              <a:rPr lang="en-IN" dirty="0">
                <a:solidFill>
                  <a:srgbClr val="FF0000"/>
                </a:solidFill>
              </a:rPr>
              <a:t>/</a:t>
            </a:r>
            <a:r>
              <a:rPr lang="en-IN" dirty="0" err="1">
                <a:solidFill>
                  <a:srgbClr val="FF0000"/>
                </a:solidFill>
              </a:rPr>
              <a:t>calloc</a:t>
            </a:r>
            <a:r>
              <a:rPr lang="en-IN" dirty="0">
                <a:solidFill>
                  <a:srgbClr val="FF0000"/>
                </a:solidFill>
              </a:rPr>
              <a:t>/</a:t>
            </a:r>
            <a:r>
              <a:rPr lang="en-IN" dirty="0" err="1">
                <a:solidFill>
                  <a:srgbClr val="FF0000"/>
                </a:solidFill>
              </a:rPr>
              <a:t>realloc-ed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arrays – will cause </a:t>
            </a:r>
            <a:r>
              <a:rPr lang="en-IN" dirty="0" err="1"/>
              <a:t>segfault</a:t>
            </a:r>
            <a:r>
              <a:rPr lang="en-IN" dirty="0"/>
              <a:t> or runtime error!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960467" y="206328"/>
            <a:ext cx="2056189" cy="6324013"/>
            <a:chOff x="9960467" y="206328"/>
            <a:chExt cx="2056189" cy="6324013"/>
          </a:xfrm>
        </p:grpSpPr>
        <p:sp>
          <p:nvSpPr>
            <p:cNvPr id="6" name="Rectangle 5"/>
            <p:cNvSpPr/>
            <p:nvPr/>
          </p:nvSpPr>
          <p:spPr>
            <a:xfrm>
              <a:off x="9960467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0216631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0472795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728959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98512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41286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960467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216631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472795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728959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98512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41286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960467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216631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72795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728959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98512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241286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960467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216631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472795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728959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98512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241286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960467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216631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472795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728959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98512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241286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960467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216631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472795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728959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98512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1241286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960467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216631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472795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728959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98512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241286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960467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216631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472795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728959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98512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241286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960467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16631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472795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728959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98512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241286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960467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0216631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472795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728959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098512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1241286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960467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216631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472795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728959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098512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1241286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960467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216631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472795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0728959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098512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241286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960467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216631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472795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728959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098512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1241286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960467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0216631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0472795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0728959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098512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1241286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9960467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0216631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472795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728959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98512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1241286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9960467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216631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0472795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728959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098512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1241286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9960467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0216631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0472795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0728959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098512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1241286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9960467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0216631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0472795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0728959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098512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1241286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9960467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0216631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472795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728959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098512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1241286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9960467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0216631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0472795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728959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098512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1241286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9960467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216631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0472795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0728959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098512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1241286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9960467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0216631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0472795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0728959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098512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1241286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9960467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0216631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0472795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0728959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098512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1241286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9960467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0216631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0472795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728959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098512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1241286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9960467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0216631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0472795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0728959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098512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1241286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9960467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0216631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0472795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0728959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098512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1241286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1504328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176049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1504328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176049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1504328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176049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1504328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176049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1504328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76049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504328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76049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1504328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176049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1504328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176049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1504328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176049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1504328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176049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1504328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176049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1504328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176049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1504328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1176049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1504328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176049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1504328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176049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1504328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176049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1504328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176049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1504328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176049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1504328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176049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1504328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176049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11504328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176049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1504328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176049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1504328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176049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11504328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176049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1504328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176049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1504328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176049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14" name="TextBox 213"/>
          <p:cNvSpPr txBox="1"/>
          <p:nvPr/>
        </p:nvSpPr>
        <p:spPr>
          <a:xfrm>
            <a:off x="9104242" y="164303"/>
            <a:ext cx="86652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000007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000008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000009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000017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000018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000019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…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9960467" y="206328"/>
            <a:ext cx="2056189" cy="97912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9971434" y="2383655"/>
            <a:ext cx="2045887" cy="29193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9951784" y="1145160"/>
            <a:ext cx="2071057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*    *    *    *    *    *     *    *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253352" y="1921368"/>
            <a:ext cx="826025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*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; // may contain a junk address now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[3];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*)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malloc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(3 *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sizeof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free(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("%d",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[1]);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8520484" y="1125973"/>
            <a:ext cx="745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8520483" y="2360776"/>
            <a:ext cx="7454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[0]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[2]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9951784" y="1653132"/>
            <a:ext cx="2064872" cy="74040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9801609" y="1376048"/>
            <a:ext cx="222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0   0    0   0    0   1    1    0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8520484" y="1610473"/>
            <a:ext cx="745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[0]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[2]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9801609" y="1121860"/>
            <a:ext cx="222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0   0    0   0    1   0    0    1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246476" y="6207252"/>
            <a:ext cx="4815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free(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 // runtime error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154140" y="4386832"/>
            <a:ext cx="3588202" cy="632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8507871" y="1366440"/>
            <a:ext cx="745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147261" y="3851067"/>
            <a:ext cx="3588202" cy="632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154139" y="3279122"/>
            <a:ext cx="6314269" cy="632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04131" y="2644902"/>
            <a:ext cx="3588202" cy="632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104131" y="1978505"/>
            <a:ext cx="1605399" cy="632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716408" y="2041820"/>
            <a:ext cx="6373479" cy="632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239" name="Group 238"/>
          <p:cNvGrpSpPr/>
          <p:nvPr/>
        </p:nvGrpSpPr>
        <p:grpSpPr>
          <a:xfrm>
            <a:off x="10082180" y="5893722"/>
            <a:ext cx="1858617" cy="904461"/>
            <a:chOff x="3286682" y="2292350"/>
            <a:chExt cx="1858617" cy="904461"/>
          </a:xfrm>
        </p:grpSpPr>
        <p:sp>
          <p:nvSpPr>
            <p:cNvPr id="240" name="Rounded Rectangle 23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1" name="Oval 24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2" name="Oval 24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43" name="Rectangular Callout 242"/>
          <p:cNvSpPr/>
          <p:nvPr/>
        </p:nvSpPr>
        <p:spPr>
          <a:xfrm>
            <a:off x="3588027" y="5300212"/>
            <a:ext cx="6194330" cy="1160237"/>
          </a:xfrm>
          <a:prstGeom prst="wedgeRectCallout">
            <a:avLst>
              <a:gd name="adj1" fmla="val 57534"/>
              <a:gd name="adj2" fmla="val 3607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always free all memory when a program ends. You only have to worry about freeing memory that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you asked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be allocated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56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4" grpId="0"/>
      <p:bldP spid="215" grpId="0" animBg="1"/>
      <p:bldP spid="217" grpId="0" animBg="1"/>
      <p:bldP spid="217" grpId="1" animBg="1"/>
      <p:bldP spid="218" grpId="0"/>
      <p:bldP spid="218" grpId="1"/>
      <p:bldP spid="221" grpId="0"/>
      <p:bldP spid="224" grpId="0"/>
      <p:bldP spid="224" grpId="1"/>
      <p:bldP spid="225" grpId="0" animBg="1"/>
      <p:bldP spid="226" grpId="0"/>
      <p:bldP spid="227" grpId="0"/>
      <p:bldP spid="230" grpId="0"/>
      <p:bldP spid="231" grpId="0"/>
      <p:bldP spid="232" grpId="0" animBg="1"/>
      <p:bldP spid="233" grpId="0"/>
      <p:bldP spid="234" grpId="0" animBg="1"/>
      <p:bldP spid="235" grpId="0" animBg="1"/>
      <p:bldP spid="236" grpId="0" animBg="1"/>
      <p:bldP spid="237" grpId="0" animBg="1"/>
      <p:bldP spid="238" grpId="0" animBg="1"/>
      <p:bldP spid="2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Library analogy for </a:t>
            </a:r>
            <a:r>
              <a:rPr lang="en-IN" dirty="0" err="1"/>
              <a:t>malloc</a:t>
            </a:r>
            <a:r>
              <a:rPr lang="en-IN" dirty="0"/>
              <a:t>/free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3"/>
            <a:ext cx="11938645" cy="6034611"/>
          </a:xfrm>
        </p:spPr>
        <p:txBody>
          <a:bodyPr>
            <a:normAutofit/>
          </a:bodyPr>
          <a:lstStyle/>
          <a:p>
            <a:r>
              <a:rPr lang="en-IN" dirty="0" err="1"/>
              <a:t>malloc</a:t>
            </a:r>
            <a:r>
              <a:rPr lang="en-IN" dirty="0"/>
              <a:t>/</a:t>
            </a:r>
            <a:r>
              <a:rPr lang="en-IN" dirty="0" err="1"/>
              <a:t>calloc</a:t>
            </a:r>
            <a:r>
              <a:rPr lang="en-IN" dirty="0"/>
              <a:t> is like borrowing a book from library</a:t>
            </a:r>
          </a:p>
          <a:p>
            <a:r>
              <a:rPr lang="en-IN" dirty="0"/>
              <a:t>If that book unavailable, cannot use it (NULL pointer)</a:t>
            </a:r>
            <a:endParaRPr lang="en-US" dirty="0"/>
          </a:p>
          <a:p>
            <a:r>
              <a:rPr lang="en-IN" sz="2800" dirty="0"/>
              <a:t>1000+ students in Y19 but only 50 copies of </a:t>
            </a:r>
            <a:r>
              <a:rPr lang="en-US" sz="2800" dirty="0"/>
              <a:t>Thomas' Calculus</a:t>
            </a:r>
          </a:p>
          <a:p>
            <a:r>
              <a:rPr lang="en-IN" dirty="0"/>
              <a:t>free is like returning a book so others can use it after you</a:t>
            </a:r>
          </a:p>
          <a:p>
            <a:r>
              <a:rPr lang="en-IN" dirty="0"/>
              <a:t>If you keep issuing books without returning, eventually library will stop issuing books to you and impose a fine</a:t>
            </a:r>
          </a:p>
          <a:p>
            <a:r>
              <a:rPr lang="en-IN" dirty="0"/>
              <a:t>Cannot use a book after returning it (cannot use an array variable after it has been freed)</a:t>
            </a:r>
          </a:p>
          <a:p>
            <a:r>
              <a:rPr lang="en-IN" dirty="0"/>
              <a:t>Cannot return a book you do not have (cannot free memory that has been already freed)</a:t>
            </a:r>
          </a:p>
          <a:p>
            <a:r>
              <a:rPr lang="en-IN" dirty="0"/>
              <a:t>Of course, if you re-issue a book you can return it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3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realloc</a:t>
            </a:r>
            <a:r>
              <a:rPr lang="en-IN" dirty="0"/>
              <a:t> – </a:t>
            </a:r>
            <a:r>
              <a:rPr lang="en-IN" b="1" dirty="0"/>
              <a:t>re</a:t>
            </a:r>
            <a:r>
              <a:rPr lang="en-IN" dirty="0"/>
              <a:t>vised </a:t>
            </a:r>
            <a:r>
              <a:rPr lang="en-IN" b="1" dirty="0"/>
              <a:t>alloc</a:t>
            </a:r>
            <a:r>
              <a:rPr lang="en-IN" dirty="0"/>
              <a:t>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746376"/>
          </a:xfrm>
        </p:spPr>
        <p:txBody>
          <a:bodyPr>
            <a:normAutofit/>
          </a:bodyPr>
          <a:lstStyle/>
          <a:p>
            <a:r>
              <a:rPr lang="en-IN" dirty="0"/>
              <a:t>If you </a:t>
            </a:r>
            <a:r>
              <a:rPr lang="en-IN" dirty="0" err="1"/>
              <a:t>malloc-ed</a:t>
            </a:r>
            <a:r>
              <a:rPr lang="en-IN" dirty="0"/>
              <a:t> an array of 100 elements and suddenly find that you need an array of 200 elements </a:t>
            </a:r>
            <a:r>
              <a:rPr lang="en-IN" dirty="0">
                <a:sym typeface="Wingdings" panose="05000000000000000000" pitchFamily="2" charset="2"/>
              </a:rPr>
              <a:t>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/>
              <a:t>Can use </a:t>
            </a:r>
            <a:r>
              <a:rPr lang="en-IN" dirty="0" err="1"/>
              <a:t>realloc</a:t>
            </a:r>
            <a:r>
              <a:rPr lang="en-IN" dirty="0"/>
              <a:t> to revise that allocation to 200 elements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Don’t use </a:t>
            </a:r>
            <a:r>
              <a:rPr lang="en-IN" dirty="0" err="1"/>
              <a:t>realloc</a:t>
            </a:r>
            <a:r>
              <a:rPr lang="en-IN" dirty="0"/>
              <a:t> to resize of non-</a:t>
            </a:r>
            <a:r>
              <a:rPr lang="en-IN" dirty="0" err="1"/>
              <a:t>malloc</a:t>
            </a:r>
            <a:r>
              <a:rPr lang="en-IN" dirty="0"/>
              <a:t> arrays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Use </a:t>
            </a:r>
            <a:r>
              <a:rPr lang="en-IN" dirty="0" err="1"/>
              <a:t>realloc</a:t>
            </a:r>
            <a:r>
              <a:rPr lang="en-IN" dirty="0"/>
              <a:t> only to resize of </a:t>
            </a:r>
            <a:r>
              <a:rPr lang="en-IN" dirty="0" err="1"/>
              <a:t>calloc</a:t>
            </a:r>
            <a:r>
              <a:rPr lang="en-IN" dirty="0"/>
              <a:t>/</a:t>
            </a:r>
            <a:r>
              <a:rPr lang="en-IN" dirty="0" err="1"/>
              <a:t>malloc-ed</a:t>
            </a:r>
            <a:r>
              <a:rPr lang="en-IN" dirty="0"/>
              <a:t>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353" y="1916494"/>
            <a:ext cx="8652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*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*)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malloc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(100 *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sizeof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305" y="42363"/>
            <a:ext cx="2047906" cy="20479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305" y="44574"/>
            <a:ext cx="2045695" cy="204569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39186" y="917684"/>
            <a:ext cx="1858617" cy="904461"/>
            <a:chOff x="3286682" y="2292350"/>
            <a:chExt cx="1858617" cy="904461"/>
          </a:xfrm>
        </p:grpSpPr>
        <p:sp>
          <p:nvSpPr>
            <p:cNvPr id="10" name="Rounded Rectangle 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2283635" y="117465"/>
            <a:ext cx="4478085" cy="1088508"/>
          </a:xfrm>
          <a:prstGeom prst="wedgeRectCallout">
            <a:avLst>
              <a:gd name="adj1" fmla="val -55809"/>
              <a:gd name="adj2" fmla="val 7951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realize that. That is why I will copy those 100 elements to the new array of 200 elements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3353" y="3115742"/>
            <a:ext cx="86521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*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tmp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*)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realloc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 200 *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sizeof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if(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tmp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!= NULL)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tmp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;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7151892" y="234731"/>
            <a:ext cx="3170583" cy="1088508"/>
          </a:xfrm>
          <a:prstGeom prst="wedgeRectCallout">
            <a:avLst>
              <a:gd name="adj1" fmla="val 67805"/>
              <a:gd name="adj2" fmla="val 4650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But I had so much precious data stored in those 100 elements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7151892" y="1465291"/>
            <a:ext cx="3170583" cy="523811"/>
          </a:xfrm>
          <a:prstGeom prst="wedgeRectCallout">
            <a:avLst>
              <a:gd name="adj1" fmla="val 68119"/>
              <a:gd name="adj2" fmla="val -6454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You are the best Mr C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3352" y="4930543"/>
            <a:ext cx="116003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c[100];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*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*)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realloc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(c, 200 *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sizeof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)); // Runtime error</a:t>
            </a:r>
          </a:p>
        </p:txBody>
      </p:sp>
      <p:sp>
        <p:nvSpPr>
          <p:cNvPr id="17" name="Rectangular Callout 16" descr=" 13"/>
          <p:cNvSpPr/>
          <p:nvPr/>
        </p:nvSpPr>
        <p:spPr>
          <a:xfrm>
            <a:off x="2683748" y="1369914"/>
            <a:ext cx="3746870" cy="1166466"/>
          </a:xfrm>
          <a:prstGeom prst="wedgeRectCallout">
            <a:avLst>
              <a:gd name="adj1" fmla="val -66183"/>
              <a:gd name="adj2" fmla="val -1868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will also free the old 100 elements – you don’t have to write free() for them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Rectangular Callout 17" descr=" 13"/>
          <p:cNvSpPr/>
          <p:nvPr/>
        </p:nvSpPr>
        <p:spPr>
          <a:xfrm>
            <a:off x="2650134" y="2643128"/>
            <a:ext cx="3814098" cy="1166466"/>
          </a:xfrm>
          <a:prstGeom prst="wedgeRectCallout">
            <a:avLst>
              <a:gd name="adj1" fmla="val -46089"/>
              <a:gd name="adj2" fmla="val -6554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insufficient memory, I will not free old memory but just return NULL pointer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67199" y="2393484"/>
            <a:ext cx="2048605" cy="2048605"/>
          </a:xfrm>
          <a:prstGeom prst="rect">
            <a:avLst/>
          </a:prstGeom>
        </p:spPr>
      </p:pic>
      <p:sp>
        <p:nvSpPr>
          <p:cNvPr id="20" name="Rectangular Callout 19"/>
          <p:cNvSpPr/>
          <p:nvPr/>
        </p:nvSpPr>
        <p:spPr>
          <a:xfrm>
            <a:off x="6599583" y="2109970"/>
            <a:ext cx="3802405" cy="1055732"/>
          </a:xfrm>
          <a:prstGeom prst="wedgeRectCallout">
            <a:avLst>
              <a:gd name="adj1" fmla="val 60371"/>
              <a:gd name="adj2" fmla="val 9759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bit system-dependent. If insufficient memory,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Prutor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programs will simply crash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23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/>
      <p:bldP spid="13" grpId="0" uiExpand="1" animBg="1"/>
      <p:bldP spid="14" grpId="0" uiExpand="1"/>
      <p:bldP spid="7" grpId="0" uiExpand="1" animBg="1"/>
      <p:bldP spid="15" grpId="0" uiExpand="1" animBg="1"/>
      <p:bldP spid="16" grpId="0" uiExpand="1"/>
      <p:bldP spid="17" grpId="0" uiExpand="1" animBg="1"/>
      <p:bldP spid="18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873578" cy="1075433"/>
          </a:xfrm>
        </p:spPr>
        <p:txBody>
          <a:bodyPr/>
          <a:lstStyle/>
          <a:p>
            <a:r>
              <a:rPr lang="en-IN" dirty="0" err="1"/>
              <a:t>getline</a:t>
            </a:r>
            <a:r>
              <a:rPr lang="en-IN" dirty="0"/>
              <a:t> (reading string of any length)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5" y="1113346"/>
            <a:ext cx="11938645" cy="5746376"/>
          </a:xfrm>
        </p:spPr>
        <p:txBody>
          <a:bodyPr/>
          <a:lstStyle/>
          <a:p>
            <a:r>
              <a:rPr lang="en-IN" dirty="0"/>
              <a:t>Read a single line of text from input (i.e. till </a:t>
            </a:r>
            <a:r>
              <a:rPr lang="en-IN" dirty="0">
                <a:latin typeface="Arial Narrow" panose="020B0606020202030204" pitchFamily="34" charset="0"/>
              </a:rPr>
              <a:t>'\n'</a:t>
            </a:r>
            <a:r>
              <a:rPr lang="en-IN" dirty="0"/>
              <a:t>)</a:t>
            </a:r>
          </a:p>
          <a:p>
            <a:r>
              <a:rPr lang="en-IN" dirty="0"/>
              <a:t>Uses </a:t>
            </a:r>
            <a:r>
              <a:rPr lang="en-IN" dirty="0" err="1"/>
              <a:t>realloc</a:t>
            </a:r>
            <a:r>
              <a:rPr lang="en-IN" dirty="0"/>
              <a:t>-like methods to expand array size</a:t>
            </a:r>
          </a:p>
          <a:p>
            <a:r>
              <a:rPr lang="en-IN" dirty="0"/>
              <a:t>Needs a </a:t>
            </a:r>
            <a:r>
              <a:rPr lang="en-IN" dirty="0" err="1"/>
              <a:t>malloc-ed</a:t>
            </a:r>
            <a:r>
              <a:rPr lang="en-IN" dirty="0"/>
              <a:t> array for this reason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If user input doesn’t fit inside original array, str will contain pointer to expanded array, </a:t>
            </a:r>
            <a:r>
              <a:rPr lang="en-IN" dirty="0" err="1"/>
              <a:t>len</a:t>
            </a:r>
            <a:r>
              <a:rPr lang="en-IN" dirty="0"/>
              <a:t> will be length of new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352" y="2700206"/>
            <a:ext cx="111567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len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11; // I only expect 10 characters to be entered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*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(char*)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malloc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len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*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sizeof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(char));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getline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(&amp;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 &amp;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len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stdin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3352" y="5365509"/>
            <a:ext cx="111567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**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ptrstr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&amp;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getline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ptrstr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 &amp;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len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stdin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 // Alternate way to use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getline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995065" y="3619092"/>
            <a:ext cx="1858617" cy="904461"/>
            <a:chOff x="3286682" y="2292350"/>
            <a:chExt cx="1858617" cy="904461"/>
          </a:xfrm>
        </p:grpSpPr>
        <p:sp>
          <p:nvSpPr>
            <p:cNvPr id="8" name="Rounded Rectangle 7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1" name="Rectangular Callout 10"/>
          <p:cNvSpPr/>
          <p:nvPr/>
        </p:nvSpPr>
        <p:spPr>
          <a:xfrm>
            <a:off x="5019260" y="2531154"/>
            <a:ext cx="4637489" cy="865647"/>
          </a:xfrm>
          <a:prstGeom prst="wedgeRectCallout">
            <a:avLst>
              <a:gd name="adj1" fmla="val 70900"/>
              <a:gd name="adj2" fmla="val 9087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Pointer to a pointer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simply stores the address of a pointer variable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2370868" y="3480980"/>
            <a:ext cx="7450263" cy="1074038"/>
          </a:xfrm>
          <a:prstGeom prst="wedgeRectCallout">
            <a:avLst>
              <a:gd name="adj1" fmla="val 60613"/>
              <a:gd name="adj2" fmla="val 4380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printf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("%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ld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",*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ptrstr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will print address of first char in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printf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("%c",**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ptrstr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will print the first char in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printf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("%s",*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ptrstr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will print entire string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4403419" y="5698291"/>
            <a:ext cx="7450263" cy="998848"/>
          </a:xfrm>
          <a:prstGeom prst="wedgeRectCallout">
            <a:avLst>
              <a:gd name="adj1" fmla="val 313"/>
              <a:gd name="adj2" fmla="val -7261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WARNING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may be larger than length of input + 1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Get actual length of input using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strlen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 from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string.h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2F71C9C0-E902-446C-B63F-46A4CB3F340D}"/>
              </a:ext>
            </a:extLst>
          </p:cNvPr>
          <p:cNvSpPr/>
          <p:nvPr/>
        </p:nvSpPr>
        <p:spPr>
          <a:xfrm>
            <a:off x="9587792" y="1077085"/>
            <a:ext cx="2539139" cy="1163678"/>
          </a:xfrm>
          <a:prstGeom prst="wedgeRectCallout">
            <a:avLst>
              <a:gd name="adj1" fmla="val -125455"/>
              <a:gd name="adj2" fmla="val 73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Inception? </a:t>
            </a:r>
            <a:r>
              <a:rPr lang="en-IN" sz="4000" dirty="0">
                <a:sym typeface="Wingdings" panose="05000000000000000000" pitchFamily="2" charset="2"/>
              </a:rPr>
              <a:t>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75508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11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873578" cy="1075433"/>
          </a:xfrm>
        </p:spPr>
        <p:txBody>
          <a:bodyPr/>
          <a:lstStyle/>
          <a:p>
            <a:r>
              <a:rPr lang="en-IN" dirty="0"/>
              <a:t>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5" y="1113346"/>
            <a:ext cx="11938645" cy="5746376"/>
          </a:xfrm>
        </p:spPr>
        <p:txBody>
          <a:bodyPr/>
          <a:lstStyle/>
          <a:p>
            <a:r>
              <a:rPr lang="en-IN" dirty="0"/>
              <a:t>Array of pointers (basically array of arrays)</a:t>
            </a:r>
          </a:p>
          <a:p>
            <a:r>
              <a:rPr lang="en-IN" dirty="0"/>
              <a:t>Pointer to pointer (switching on the “inception” mode </a:t>
            </a:r>
            <a:r>
              <a:rPr lang="en-IN" dirty="0">
                <a:sym typeface="Wingdings" panose="05000000000000000000" pitchFamily="2" charset="2"/>
              </a:rPr>
              <a:t> )</a:t>
            </a:r>
          </a:p>
          <a:p>
            <a:r>
              <a:rPr lang="en-IN" dirty="0">
                <a:sym typeface="Wingdings" panose="05000000000000000000" pitchFamily="2" charset="2"/>
              </a:rPr>
              <a:t>Some hands-on demonstrations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31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 far about pointers..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3"/>
            <a:ext cx="11938645" cy="6034611"/>
          </a:xfrm>
        </p:spPr>
        <p:txBody>
          <a:bodyPr>
            <a:normAutofit/>
          </a:bodyPr>
          <a:lstStyle/>
          <a:p>
            <a:r>
              <a:rPr lang="en-IN" dirty="0"/>
              <a:t>What is a pointer - An address in memory</a:t>
            </a:r>
          </a:p>
          <a:p>
            <a:pPr marL="0" indent="0">
              <a:buNone/>
            </a:pPr>
            <a:r>
              <a:rPr lang="en-IN" dirty="0"/>
              <a:t> How to declare a pointer variable - </a:t>
            </a:r>
            <a:r>
              <a:rPr lang="en-IN" dirty="0">
                <a:solidFill>
                  <a:srgbClr val="0000FF"/>
                </a:solidFill>
              </a:rPr>
              <a:t>type *</a:t>
            </a:r>
            <a:r>
              <a:rPr lang="en-IN" dirty="0"/>
              <a:t> </a:t>
            </a:r>
            <a:r>
              <a:rPr lang="en-IN" dirty="0" err="1"/>
              <a:t>ptrName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Every pointer variable has a data type</a:t>
            </a:r>
          </a:p>
          <a:p>
            <a:pPr marL="0" indent="0">
              <a:buNone/>
            </a:pPr>
            <a:r>
              <a:rPr lang="en-IN" dirty="0">
                <a:solidFill>
                  <a:srgbClr val="0000FF"/>
                </a:solidFill>
              </a:rPr>
              <a:t> type *</a:t>
            </a:r>
            <a:r>
              <a:rPr lang="en-IN" dirty="0"/>
              <a:t> (not </a:t>
            </a:r>
            <a:r>
              <a:rPr lang="en-IN" dirty="0">
                <a:solidFill>
                  <a:srgbClr val="FF0000"/>
                </a:solidFill>
              </a:rPr>
              <a:t>type</a:t>
            </a:r>
            <a:r>
              <a:rPr lang="en-IN" dirty="0"/>
              <a:t>) is data type of above pointer </a:t>
            </a:r>
            <a:r>
              <a:rPr lang="en-IN" dirty="0" err="1"/>
              <a:t>ptrName</a:t>
            </a:r>
            <a:endParaRPr lang="en-IN" dirty="0"/>
          </a:p>
          <a:p>
            <a:r>
              <a:rPr lang="en-IN" dirty="0"/>
              <a:t>After declaration, can use </a:t>
            </a:r>
            <a:r>
              <a:rPr lang="en-IN" dirty="0">
                <a:solidFill>
                  <a:srgbClr val="0000FF"/>
                </a:solidFill>
              </a:rPr>
              <a:t>*</a:t>
            </a:r>
            <a:r>
              <a:rPr lang="en-IN" dirty="0" err="1">
                <a:solidFill>
                  <a:srgbClr val="0000FF"/>
                </a:solidFill>
              </a:rPr>
              <a:t>ptrName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dirty="0"/>
              <a:t>to </a:t>
            </a:r>
            <a:r>
              <a:rPr lang="en-IN" dirty="0">
                <a:solidFill>
                  <a:srgbClr val="0000FF"/>
                </a:solidFill>
              </a:rPr>
              <a:t>dereference</a:t>
            </a:r>
          </a:p>
          <a:p>
            <a:r>
              <a:rPr lang="en-IN" dirty="0"/>
              <a:t>Pointer arithmetic. Can add/subtract to go forward/back</a:t>
            </a:r>
          </a:p>
          <a:p>
            <a:r>
              <a:rPr lang="en-IN" dirty="0"/>
              <a:t>Pointers and arrays (array name is pointer to first element)</a:t>
            </a:r>
          </a:p>
          <a:p>
            <a:r>
              <a:rPr lang="en-IN" dirty="0"/>
              <a:t>Pointers and strings (string name is pointer to first char)</a:t>
            </a:r>
          </a:p>
          <a:p>
            <a:r>
              <a:rPr lang="en-IN" dirty="0"/>
              <a:t>Memory allocation functions (malloc, </a:t>
            </a:r>
            <a:r>
              <a:rPr lang="en-IN" dirty="0" err="1"/>
              <a:t>calloc</a:t>
            </a:r>
            <a:r>
              <a:rPr lang="en-IN" dirty="0"/>
              <a:t>, </a:t>
            </a:r>
            <a:r>
              <a:rPr lang="en-IN" dirty="0" err="1"/>
              <a:t>realloc</a:t>
            </a:r>
            <a:r>
              <a:rPr lang="en-IN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501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773332" cy="1075433"/>
          </a:xfrm>
        </p:spPr>
        <p:txBody>
          <a:bodyPr>
            <a:normAutofit/>
          </a:bodyPr>
          <a:lstStyle/>
          <a:p>
            <a:r>
              <a:rPr lang="en-IN" sz="4000" dirty="0"/>
              <a:t>Reminder: Some basics about arrays and pointers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3"/>
            <a:ext cx="11938645" cy="6034611"/>
          </a:xfrm>
        </p:spPr>
        <p:txBody>
          <a:bodyPr>
            <a:normAutofit/>
          </a:bodyPr>
          <a:lstStyle/>
          <a:p>
            <a:r>
              <a:rPr lang="en-IN" dirty="0"/>
              <a:t>Consider an array </a:t>
            </a:r>
            <a:r>
              <a:rPr lang="en-IN" dirty="0">
                <a:solidFill>
                  <a:srgbClr val="FF0000"/>
                </a:solidFill>
              </a:rPr>
              <a:t>int </a:t>
            </a:r>
            <a:r>
              <a:rPr lang="en-IN" dirty="0" err="1">
                <a:solidFill>
                  <a:srgbClr val="FF0000"/>
                </a:solidFill>
              </a:rPr>
              <a:t>arr</a:t>
            </a:r>
            <a:r>
              <a:rPr lang="en-IN" dirty="0">
                <a:solidFill>
                  <a:srgbClr val="FF0000"/>
                </a:solidFill>
              </a:rPr>
              <a:t>[6] = {2,4,1,3,5,7};</a:t>
            </a:r>
          </a:p>
          <a:p>
            <a:r>
              <a:rPr lang="en-IN" dirty="0" err="1">
                <a:solidFill>
                  <a:srgbClr val="0000FF"/>
                </a:solidFill>
              </a:rPr>
              <a:t>arr</a:t>
            </a:r>
            <a:r>
              <a:rPr lang="en-IN" dirty="0"/>
              <a:t> (name of the array) is the same as </a:t>
            </a:r>
            <a:r>
              <a:rPr lang="en-IN" dirty="0">
                <a:solidFill>
                  <a:srgbClr val="0000FF"/>
                </a:solidFill>
              </a:rPr>
              <a:t>&amp;</a:t>
            </a:r>
            <a:r>
              <a:rPr lang="en-IN" dirty="0" err="1">
                <a:solidFill>
                  <a:srgbClr val="0000FF"/>
                </a:solidFill>
              </a:rPr>
              <a:t>arr</a:t>
            </a:r>
            <a:r>
              <a:rPr lang="en-IN" dirty="0">
                <a:solidFill>
                  <a:srgbClr val="0000FF"/>
                </a:solidFill>
              </a:rPr>
              <a:t>[0]</a:t>
            </a:r>
          </a:p>
          <a:p>
            <a:r>
              <a:rPr lang="en-IN" dirty="0">
                <a:solidFill>
                  <a:srgbClr val="0000FF"/>
                </a:solidFill>
              </a:rPr>
              <a:t>Address</a:t>
            </a:r>
            <a:r>
              <a:rPr lang="en-IN" dirty="0">
                <a:solidFill>
                  <a:schemeClr val="tx1"/>
                </a:solidFill>
              </a:rPr>
              <a:t> of the </a:t>
            </a:r>
            <a:r>
              <a:rPr lang="en-IN" dirty="0" err="1">
                <a:solidFill>
                  <a:schemeClr val="tx1"/>
                </a:solidFill>
              </a:rPr>
              <a:t>i-th</a:t>
            </a:r>
            <a:r>
              <a:rPr lang="en-IN" dirty="0">
                <a:solidFill>
                  <a:schemeClr val="tx1"/>
                </a:solidFill>
              </a:rPr>
              <a:t> element is </a:t>
            </a:r>
            <a:r>
              <a:rPr lang="en-IN" dirty="0" err="1">
                <a:solidFill>
                  <a:srgbClr val="0000FF"/>
                </a:solidFill>
              </a:rPr>
              <a:t>arr+i</a:t>
            </a:r>
            <a:r>
              <a:rPr lang="en-IN" dirty="0">
                <a:solidFill>
                  <a:schemeClr val="tx1"/>
                </a:solidFill>
              </a:rPr>
              <a:t> or </a:t>
            </a:r>
            <a:r>
              <a:rPr lang="en-IN" dirty="0">
                <a:solidFill>
                  <a:srgbClr val="0000FF"/>
                </a:solidFill>
              </a:rPr>
              <a:t>&amp;</a:t>
            </a:r>
            <a:r>
              <a:rPr lang="en-IN" dirty="0" err="1">
                <a:solidFill>
                  <a:srgbClr val="0000FF"/>
                </a:solidFill>
              </a:rPr>
              <a:t>arr</a:t>
            </a:r>
            <a:r>
              <a:rPr lang="en-IN" dirty="0">
                <a:solidFill>
                  <a:srgbClr val="0000FF"/>
                </a:solidFill>
              </a:rPr>
              <a:t>[</a:t>
            </a:r>
            <a:r>
              <a:rPr lang="en-IN" dirty="0" err="1">
                <a:solidFill>
                  <a:srgbClr val="0000FF"/>
                </a:solidFill>
              </a:rPr>
              <a:t>i</a:t>
            </a:r>
            <a:r>
              <a:rPr lang="en-IN" dirty="0">
                <a:solidFill>
                  <a:srgbClr val="0000FF"/>
                </a:solidFill>
              </a:rPr>
              <a:t>]</a:t>
            </a:r>
          </a:p>
          <a:p>
            <a:r>
              <a:rPr lang="en-IN" dirty="0">
                <a:solidFill>
                  <a:srgbClr val="0000FF"/>
                </a:solidFill>
              </a:rPr>
              <a:t>Value </a:t>
            </a:r>
            <a:r>
              <a:rPr lang="en-IN" dirty="0">
                <a:solidFill>
                  <a:srgbClr val="333333"/>
                </a:solidFill>
              </a:rPr>
              <a:t>of the </a:t>
            </a:r>
            <a:r>
              <a:rPr lang="en-IN" dirty="0" err="1">
                <a:solidFill>
                  <a:srgbClr val="333333"/>
                </a:solidFill>
              </a:rPr>
              <a:t>i-th</a:t>
            </a:r>
            <a:r>
              <a:rPr lang="en-IN" dirty="0">
                <a:solidFill>
                  <a:srgbClr val="333333"/>
                </a:solidFill>
              </a:rPr>
              <a:t> element is </a:t>
            </a:r>
            <a:r>
              <a:rPr lang="en-IN" dirty="0">
                <a:solidFill>
                  <a:srgbClr val="0000FF"/>
                </a:solidFill>
              </a:rPr>
              <a:t>*(</a:t>
            </a:r>
            <a:r>
              <a:rPr lang="en-IN" dirty="0" err="1">
                <a:solidFill>
                  <a:srgbClr val="0000FF"/>
                </a:solidFill>
              </a:rPr>
              <a:t>arr+i</a:t>
            </a:r>
            <a:r>
              <a:rPr lang="en-IN" dirty="0">
                <a:solidFill>
                  <a:srgbClr val="0000FF"/>
                </a:solidFill>
              </a:rPr>
              <a:t>) </a:t>
            </a:r>
            <a:r>
              <a:rPr lang="en-IN" dirty="0">
                <a:solidFill>
                  <a:srgbClr val="333333"/>
                </a:solidFill>
              </a:rPr>
              <a:t>or </a:t>
            </a:r>
            <a:r>
              <a:rPr lang="en-IN" dirty="0" err="1">
                <a:solidFill>
                  <a:srgbClr val="0000FF"/>
                </a:solidFill>
              </a:rPr>
              <a:t>arr</a:t>
            </a:r>
            <a:r>
              <a:rPr lang="en-IN" dirty="0">
                <a:solidFill>
                  <a:srgbClr val="0000FF"/>
                </a:solidFill>
              </a:rPr>
              <a:t>[</a:t>
            </a:r>
            <a:r>
              <a:rPr lang="en-IN" dirty="0" err="1">
                <a:solidFill>
                  <a:srgbClr val="0000FF"/>
                </a:solidFill>
              </a:rPr>
              <a:t>i</a:t>
            </a:r>
            <a:r>
              <a:rPr lang="en-IN" dirty="0">
                <a:solidFill>
                  <a:srgbClr val="0000FF"/>
                </a:solidFill>
              </a:rPr>
              <a:t>]</a:t>
            </a:r>
          </a:p>
          <a:p>
            <a:r>
              <a:rPr lang="en-IN" dirty="0">
                <a:solidFill>
                  <a:schemeClr val="tx1"/>
                </a:solidFill>
              </a:rPr>
              <a:t>All of the above is true for any type of array</a:t>
            </a:r>
          </a:p>
          <a:p>
            <a:r>
              <a:rPr lang="en-IN" dirty="0">
                <a:solidFill>
                  <a:schemeClr val="tx1"/>
                </a:solidFill>
              </a:rPr>
              <a:t>String’s name is the pointer to the first character of string (so string pointer is of type </a:t>
            </a:r>
            <a:r>
              <a:rPr lang="en-IN" dirty="0">
                <a:solidFill>
                  <a:srgbClr val="0000FF"/>
                </a:solidFill>
              </a:rPr>
              <a:t>char *</a:t>
            </a:r>
            <a:r>
              <a:rPr lang="en-IN" dirty="0">
                <a:solidFill>
                  <a:schemeClr val="tx1"/>
                </a:solidFill>
              </a:rPr>
              <a:t>)</a:t>
            </a:r>
          </a:p>
          <a:p>
            <a:r>
              <a:rPr lang="en-IN" dirty="0">
                <a:solidFill>
                  <a:schemeClr val="tx1"/>
                </a:solidFill>
              </a:rPr>
              <a:t>String’s name is used directly by </a:t>
            </a:r>
            <a:r>
              <a:rPr lang="en-IN" dirty="0" err="1">
                <a:solidFill>
                  <a:schemeClr val="tx1"/>
                </a:solidFill>
              </a:rPr>
              <a:t>scanf</a:t>
            </a:r>
            <a:r>
              <a:rPr lang="en-IN" dirty="0">
                <a:solidFill>
                  <a:schemeClr val="tx1"/>
                </a:solidFill>
              </a:rPr>
              <a:t> to read the full string</a:t>
            </a:r>
          </a:p>
          <a:p>
            <a:r>
              <a:rPr lang="en-IN" dirty="0">
                <a:solidFill>
                  <a:schemeClr val="tx1"/>
                </a:solidFill>
              </a:rPr>
              <a:t>String’s name is used directly by </a:t>
            </a:r>
            <a:r>
              <a:rPr lang="en-IN" dirty="0" err="1">
                <a:solidFill>
                  <a:schemeClr val="tx1"/>
                </a:solidFill>
              </a:rPr>
              <a:t>printf</a:t>
            </a:r>
            <a:r>
              <a:rPr lang="en-IN" dirty="0">
                <a:solidFill>
                  <a:schemeClr val="tx1"/>
                </a:solidFill>
              </a:rPr>
              <a:t> to print the full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FCF82578-1EDF-4B20-B377-9F6BA9983138}"/>
              </a:ext>
            </a:extLst>
          </p:cNvPr>
          <p:cNvSpPr/>
          <p:nvPr/>
        </p:nvSpPr>
        <p:spPr>
          <a:xfrm>
            <a:off x="7509481" y="4502198"/>
            <a:ext cx="2233648" cy="488611"/>
          </a:xfrm>
          <a:prstGeom prst="wedgeRectCallout">
            <a:avLst>
              <a:gd name="adj1" fmla="val -114896"/>
              <a:gd name="adj2" fmla="val 696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Without &amp;</a:t>
            </a:r>
          </a:p>
        </p:txBody>
      </p:sp>
    </p:spTree>
    <p:extLst>
      <p:ext uri="{BB962C8B-B14F-4D97-AF65-F5344CB8AC3E}">
        <p14:creationId xmlns:p14="http://schemas.microsoft.com/office/powerpoint/2010/main" val="238885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Pointers and strings: A simple example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0A0C8B-82D2-403D-BD98-33D003271865}"/>
              </a:ext>
            </a:extLst>
          </p:cNvPr>
          <p:cNvSpPr txBox="1"/>
          <p:nvPr/>
        </p:nvSpPr>
        <p:spPr>
          <a:xfrm>
            <a:off x="2371239" y="968644"/>
            <a:ext cx="5703377" cy="1107996"/>
          </a:xfrm>
          <a:prstGeom prst="rect">
            <a:avLst/>
          </a:prstGeom>
          <a:solidFill>
            <a:srgbClr val="8064A2">
              <a:lumMod val="40000"/>
              <a:lumOff val="60000"/>
            </a:srgbClr>
          </a:solidFill>
          <a:ln>
            <a:solidFill>
              <a:srgbClr val="9D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char str[] =“Array</a:t>
            </a:r>
            <a:r>
              <a:rPr kumimoji="0" lang="en-US" sz="2200" b="1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 name is a pointer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”;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char *</a:t>
            </a: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ptr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 = </a:t>
            </a: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str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 + 6; 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9D0000"/>
                </a:solidFill>
                <a:effectLst/>
                <a:uLnTx/>
                <a:uFillTx/>
                <a:latin typeface="Comic Sans MS" pitchFamily="66" charset="0"/>
              </a:rPr>
              <a:t>/*initialize*/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printf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(“%</a:t>
            </a: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s”,ptr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0A26FC-28ED-4492-9A2A-D85571841A6F}"/>
              </a:ext>
            </a:extLst>
          </p:cNvPr>
          <p:cNvSpPr txBox="1"/>
          <p:nvPr/>
        </p:nvSpPr>
        <p:spPr>
          <a:xfrm>
            <a:off x="1704812" y="4914254"/>
            <a:ext cx="4854214" cy="769441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ptr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 points to </a:t>
            </a: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str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[6]. </a:t>
            </a: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printf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 prints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the string starting from </a:t>
            </a: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str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[6].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D3700F-E54F-4129-BC8D-35F8FEFC0A57}"/>
              </a:ext>
            </a:extLst>
          </p:cNvPr>
          <p:cNvSpPr txBox="1"/>
          <p:nvPr/>
        </p:nvSpPr>
        <p:spPr>
          <a:xfrm>
            <a:off x="3762212" y="5779442"/>
            <a:ext cx="2638864" cy="430887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9D0000"/>
                </a:solidFill>
                <a:effectLst/>
                <a:uLnTx/>
                <a:uFillTx/>
                <a:latin typeface="Comic Sans MS" pitchFamily="66" charset="0"/>
              </a:rPr>
              <a:t>name is a pointer</a:t>
            </a:r>
          </a:p>
        </p:txBody>
      </p:sp>
      <p:grpSp>
        <p:nvGrpSpPr>
          <p:cNvPr id="14" name="Group 150">
            <a:extLst>
              <a:ext uri="{FF2B5EF4-FFF2-40B4-BE49-F238E27FC236}">
                <a16:creationId xmlns:a16="http://schemas.microsoft.com/office/drawing/2014/main" id="{7597ADA0-52C1-440B-BC93-9CD55B7CE572}"/>
              </a:ext>
            </a:extLst>
          </p:cNvPr>
          <p:cNvGrpSpPr>
            <a:grpSpLocks/>
          </p:cNvGrpSpPr>
          <p:nvPr/>
        </p:nvGrpSpPr>
        <p:grpSpPr bwMode="auto">
          <a:xfrm>
            <a:off x="1763779" y="2548708"/>
            <a:ext cx="9072784" cy="2563926"/>
            <a:chOff x="0" y="3200400"/>
            <a:chExt cx="9390470" cy="2564600"/>
          </a:xfrm>
        </p:grpSpPr>
        <p:sp>
          <p:nvSpPr>
            <p:cNvPr id="15" name="TextBox 100">
              <a:extLst>
                <a:ext uri="{FF2B5EF4-FFF2-40B4-BE49-F238E27FC236}">
                  <a16:creationId xmlns:a16="http://schemas.microsoft.com/office/drawing/2014/main" id="{696BC4C4-8289-400E-ABC2-2E21E05F3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200400"/>
              <a:ext cx="97494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0" cap="none" spc="0" normalizeH="0" baseline="0" noProof="0">
                  <a:ln>
                    <a:noFill/>
                  </a:ln>
                  <a:solidFill>
                    <a:srgbClr val="9D0000"/>
                  </a:solidFill>
                  <a:effectLst/>
                  <a:uLnTx/>
                  <a:uFillTx/>
                  <a:latin typeface="Comic Sans MS" pitchFamily="66" charset="0"/>
                  <a:cs typeface="Arial" charset="0"/>
                </a:rPr>
                <a:t>str[0]</a:t>
              </a:r>
            </a:p>
          </p:txBody>
        </p:sp>
        <p:sp>
          <p:nvSpPr>
            <p:cNvPr id="16" name="TextBox 101">
              <a:extLst>
                <a:ext uri="{FF2B5EF4-FFF2-40B4-BE49-F238E27FC236}">
                  <a16:creationId xmlns:a16="http://schemas.microsoft.com/office/drawing/2014/main" id="{24D9C45B-2DF2-4D09-ADF0-48EC1CC6A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000" y="3200400"/>
              <a:ext cx="97494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0" cap="none" spc="0" normalizeH="0" baseline="0" noProof="0">
                  <a:ln>
                    <a:noFill/>
                  </a:ln>
                  <a:solidFill>
                    <a:srgbClr val="9D0000"/>
                  </a:solidFill>
                  <a:effectLst/>
                  <a:uLnTx/>
                  <a:uFillTx/>
                  <a:latin typeface="Comic Sans MS" pitchFamily="66" charset="0"/>
                  <a:cs typeface="Arial" charset="0"/>
                </a:rPr>
                <a:t>str[5]</a:t>
              </a:r>
            </a:p>
          </p:txBody>
        </p:sp>
        <p:sp>
          <p:nvSpPr>
            <p:cNvPr id="17" name="TextBox 102">
              <a:extLst>
                <a:ext uri="{FF2B5EF4-FFF2-40B4-BE49-F238E27FC236}">
                  <a16:creationId xmlns:a16="http://schemas.microsoft.com/office/drawing/2014/main" id="{1C2F84F5-11CD-4A5A-822D-012939869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3375" y="3203466"/>
              <a:ext cx="114646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9D0000"/>
                  </a:solidFill>
                  <a:effectLst/>
                  <a:uLnTx/>
                  <a:uFillTx/>
                  <a:latin typeface="Comic Sans MS" pitchFamily="66" charset="0"/>
                  <a:cs typeface="Arial" charset="0"/>
                </a:rPr>
                <a:t>str[10]</a:t>
              </a:r>
            </a:p>
          </p:txBody>
        </p:sp>
        <p:grpSp>
          <p:nvGrpSpPr>
            <p:cNvPr id="18" name="Group 142">
              <a:extLst>
                <a:ext uri="{FF2B5EF4-FFF2-40B4-BE49-F238E27FC236}">
                  <a16:creationId xmlns:a16="http://schemas.microsoft.com/office/drawing/2014/main" id="{18C4B5BB-9A19-4239-B4ED-3564663D3C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8600" y="3200400"/>
              <a:ext cx="1541870" cy="1219200"/>
              <a:chOff x="7943756" y="3200400"/>
              <a:chExt cx="1541870" cy="1219200"/>
            </a:xfrm>
          </p:grpSpPr>
          <p:sp>
            <p:nvSpPr>
              <p:cNvPr id="72" name="Rectangle 41">
                <a:extLst>
                  <a:ext uri="{FF2B5EF4-FFF2-40B4-BE49-F238E27FC236}">
                    <a16:creationId xmlns:a16="http://schemas.microsoft.com/office/drawing/2014/main" id="{FF798259-6C83-4DE6-8493-AA8782C83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99862" y="3657600"/>
                <a:ext cx="604763" cy="762000"/>
              </a:xfrm>
              <a:prstGeom prst="rect">
                <a:avLst/>
              </a:prstGeom>
              <a:solidFill>
                <a:srgbClr val="A2FB9F"/>
              </a:solidFill>
              <a:ln w="9525" algn="ctr">
                <a:solidFill>
                  <a:srgbClr val="9D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73" name="TextBox 42">
                <a:extLst>
                  <a:ext uri="{FF2B5EF4-FFF2-40B4-BE49-F238E27FC236}">
                    <a16:creationId xmlns:a16="http://schemas.microsoft.com/office/drawing/2014/main" id="{8D754C0E-346C-41BF-886B-0A2A9E0293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7426" y="3810000"/>
                <a:ext cx="45720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mic Sans MS" pitchFamily="66" charset="0"/>
                    <a:cs typeface="Arial" charset="0"/>
                  </a:rPr>
                  <a:t>‘ ’</a:t>
                </a:r>
              </a:p>
            </p:txBody>
          </p:sp>
          <p:sp>
            <p:nvSpPr>
              <p:cNvPr id="74" name="Rectangle 63">
                <a:extLst>
                  <a:ext uri="{FF2B5EF4-FFF2-40B4-BE49-F238E27FC236}">
                    <a16:creationId xmlns:a16="http://schemas.microsoft.com/office/drawing/2014/main" id="{05041E6C-4965-474C-941F-13A8F376E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43756" y="3657600"/>
                <a:ext cx="582511" cy="762000"/>
              </a:xfrm>
              <a:prstGeom prst="rect">
                <a:avLst/>
              </a:prstGeom>
              <a:solidFill>
                <a:srgbClr val="A2FB9F"/>
              </a:solidFill>
              <a:ln w="9525" algn="ctr">
                <a:solidFill>
                  <a:srgbClr val="9D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75" name="TextBox 64">
                <a:extLst>
                  <a:ext uri="{FF2B5EF4-FFF2-40B4-BE49-F238E27FC236}">
                    <a16:creationId xmlns:a16="http://schemas.microsoft.com/office/drawing/2014/main" id="{6FB80A0C-A12E-478D-9B1D-B84C8E35C9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08479" y="3752850"/>
                <a:ext cx="486457" cy="43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mic Sans MS" pitchFamily="66" charset="0"/>
                    <a:cs typeface="Arial" charset="0"/>
                  </a:rPr>
                  <a:t>‘a’</a:t>
                </a:r>
              </a:p>
            </p:txBody>
          </p:sp>
          <p:cxnSp>
            <p:nvCxnSpPr>
              <p:cNvPr id="76" name="Straight Connector 104">
                <a:extLst>
                  <a:ext uri="{FF2B5EF4-FFF2-40B4-BE49-F238E27FC236}">
                    <a16:creationId xmlns:a16="http://schemas.microsoft.com/office/drawing/2014/main" id="{25EA3981-D0A3-4020-A25E-A6C15AFBF6B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104626" y="3657600"/>
                <a:ext cx="381000" cy="0"/>
              </a:xfrm>
              <a:prstGeom prst="line">
                <a:avLst/>
              </a:prstGeom>
              <a:noFill/>
              <a:ln w="22225" algn="ctr">
                <a:solidFill>
                  <a:sysClr val="windowText" lastClr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77" name="Straight Connector 111">
                <a:extLst>
                  <a:ext uri="{FF2B5EF4-FFF2-40B4-BE49-F238E27FC236}">
                    <a16:creationId xmlns:a16="http://schemas.microsoft.com/office/drawing/2014/main" id="{90656499-A0E2-48A7-8C17-8C4B20AE753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104626" y="4419600"/>
                <a:ext cx="381000" cy="0"/>
              </a:xfrm>
              <a:prstGeom prst="line">
                <a:avLst/>
              </a:prstGeom>
              <a:noFill/>
              <a:ln w="22225" algn="ctr">
                <a:solidFill>
                  <a:sysClr val="windowText" lastClr="000000"/>
                </a:solidFill>
                <a:prstDash val="dash"/>
                <a:round/>
                <a:headEnd/>
                <a:tailEnd/>
              </a:ln>
            </p:spPr>
          </p:cxnSp>
          <p:sp>
            <p:nvSpPr>
              <p:cNvPr id="78" name="TextBox 132">
                <a:extLst>
                  <a:ext uri="{FF2B5EF4-FFF2-40B4-BE49-F238E27FC236}">
                    <a16:creationId xmlns:a16="http://schemas.microsoft.com/office/drawing/2014/main" id="{907D05E7-44F4-44BE-9B89-54357A2014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66426" y="3200400"/>
                <a:ext cx="114646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200" b="1" i="0" u="none" strike="noStrike" kern="0" cap="none" spc="0" normalizeH="0" baseline="0" noProof="0">
                    <a:ln>
                      <a:noFill/>
                    </a:ln>
                    <a:solidFill>
                      <a:srgbClr val="9D0000"/>
                    </a:solidFill>
                    <a:effectLst/>
                    <a:uLnTx/>
                    <a:uFillTx/>
                    <a:latin typeface="Comic Sans MS" pitchFamily="66" charset="0"/>
                    <a:cs typeface="Arial" charset="0"/>
                  </a:rPr>
                  <a:t>str[15]</a:t>
                </a:r>
              </a:p>
            </p:txBody>
          </p:sp>
        </p:grpSp>
        <p:sp>
          <p:nvSpPr>
            <p:cNvPr id="19" name="Rectangle 94">
              <a:extLst>
                <a:ext uri="{FF2B5EF4-FFF2-40B4-BE49-F238E27FC236}">
                  <a16:creationId xmlns:a16="http://schemas.microsoft.com/office/drawing/2014/main" id="{A634216C-86B2-4347-8182-743CEF10B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4724400"/>
              <a:ext cx="914400" cy="762000"/>
            </a:xfrm>
            <a:prstGeom prst="rect">
              <a:avLst/>
            </a:prstGeom>
            <a:solidFill>
              <a:srgbClr val="E9E975"/>
            </a:solidFill>
            <a:ln w="9525" algn="ctr">
              <a:solidFill>
                <a:srgbClr val="9D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20" name="Rectangle 24">
              <a:extLst>
                <a:ext uri="{FF2B5EF4-FFF2-40B4-BE49-F238E27FC236}">
                  <a16:creationId xmlns:a16="http://schemas.microsoft.com/office/drawing/2014/main" id="{583E79D5-E8DB-4878-93F9-512F03AEA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57600"/>
              <a:ext cx="572774" cy="762000"/>
            </a:xfrm>
            <a:prstGeom prst="rect">
              <a:avLst/>
            </a:prstGeom>
            <a:solidFill>
              <a:srgbClr val="A2FB9F"/>
            </a:solidFill>
            <a:ln w="9525" algn="ctr">
              <a:solidFill>
                <a:srgbClr val="9D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21" name="TextBox 25">
              <a:extLst>
                <a:ext uri="{FF2B5EF4-FFF2-40B4-BE49-F238E27FC236}">
                  <a16:creationId xmlns:a16="http://schemas.microsoft.com/office/drawing/2014/main" id="{D5FB6047-8B71-497D-8604-5A6D80E81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41" y="3752850"/>
              <a:ext cx="537891" cy="43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cs typeface="Arial" charset="0"/>
                </a:rPr>
                <a:t>‘A’</a:t>
              </a:r>
            </a:p>
          </p:txBody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C386953F-179E-4A86-870E-06B9CB5BF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774" y="3657600"/>
              <a:ext cx="572774" cy="762000"/>
            </a:xfrm>
            <a:prstGeom prst="rect">
              <a:avLst/>
            </a:prstGeom>
            <a:solidFill>
              <a:srgbClr val="A2FB9F"/>
            </a:solidFill>
            <a:ln w="9525" algn="ctr">
              <a:solidFill>
                <a:srgbClr val="9D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23" name="TextBox 29">
              <a:extLst>
                <a:ext uri="{FF2B5EF4-FFF2-40B4-BE49-F238E27FC236}">
                  <a16:creationId xmlns:a16="http://schemas.microsoft.com/office/drawing/2014/main" id="{0CF2FEA0-FC84-4C71-A623-97036089B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416" y="3752850"/>
              <a:ext cx="464890" cy="43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cs typeface="Arial" charset="0"/>
                </a:rPr>
                <a:t>‘r’</a:t>
              </a:r>
            </a:p>
          </p:txBody>
        </p:sp>
        <p:sp>
          <p:nvSpPr>
            <p:cNvPr id="24" name="Rectangle 32">
              <a:extLst>
                <a:ext uri="{FF2B5EF4-FFF2-40B4-BE49-F238E27FC236}">
                  <a16:creationId xmlns:a16="http://schemas.microsoft.com/office/drawing/2014/main" id="{F3803F4F-0995-4EF3-9842-3C5F80DD9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548" y="3657600"/>
              <a:ext cx="572774" cy="762000"/>
            </a:xfrm>
            <a:prstGeom prst="rect">
              <a:avLst/>
            </a:prstGeom>
            <a:solidFill>
              <a:srgbClr val="A2FB9F"/>
            </a:solidFill>
            <a:ln w="9525" algn="ctr">
              <a:solidFill>
                <a:srgbClr val="9D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25" name="TextBox 33">
              <a:extLst>
                <a:ext uri="{FF2B5EF4-FFF2-40B4-BE49-F238E27FC236}">
                  <a16:creationId xmlns:a16="http://schemas.microsoft.com/office/drawing/2014/main" id="{9692A722-39B3-4582-855A-080059C8F1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9190" y="3752850"/>
              <a:ext cx="464890" cy="43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cs typeface="Arial" charset="0"/>
                </a:rPr>
                <a:t>‘r’</a:t>
              </a:r>
            </a:p>
          </p:txBody>
        </p:sp>
        <p:sp>
          <p:nvSpPr>
            <p:cNvPr id="26" name="Rectangle 35">
              <a:extLst>
                <a:ext uri="{FF2B5EF4-FFF2-40B4-BE49-F238E27FC236}">
                  <a16:creationId xmlns:a16="http://schemas.microsoft.com/office/drawing/2014/main" id="{99F15885-4044-4AD9-9332-0F6CDC46D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322" y="3657600"/>
              <a:ext cx="572774" cy="762000"/>
            </a:xfrm>
            <a:prstGeom prst="rect">
              <a:avLst/>
            </a:prstGeom>
            <a:solidFill>
              <a:srgbClr val="A2FB9F"/>
            </a:solidFill>
            <a:ln w="9525" algn="ctr">
              <a:solidFill>
                <a:srgbClr val="9D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27" name="TextBox 36">
              <a:extLst>
                <a:ext uri="{FF2B5EF4-FFF2-40B4-BE49-F238E27FC236}">
                  <a16:creationId xmlns:a16="http://schemas.microsoft.com/office/drawing/2014/main" id="{EF0BC9F1-92C2-45C4-AA7B-4CB5748C0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1964" y="3752850"/>
              <a:ext cx="486457" cy="43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cs typeface="Arial" charset="0"/>
                </a:rPr>
                <a:t>‘a’</a:t>
              </a:r>
            </a:p>
          </p:txBody>
        </p:sp>
        <p:sp>
          <p:nvSpPr>
            <p:cNvPr id="28" name="Rectangle 38">
              <a:extLst>
                <a:ext uri="{FF2B5EF4-FFF2-40B4-BE49-F238E27FC236}">
                  <a16:creationId xmlns:a16="http://schemas.microsoft.com/office/drawing/2014/main" id="{2FC8D3BB-49CB-4A72-A9EC-9C910DCE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1097" y="3657600"/>
              <a:ext cx="572774" cy="762000"/>
            </a:xfrm>
            <a:prstGeom prst="rect">
              <a:avLst/>
            </a:prstGeom>
            <a:solidFill>
              <a:srgbClr val="A2FB9F"/>
            </a:solidFill>
            <a:ln w="9525" algn="ctr">
              <a:solidFill>
                <a:srgbClr val="9D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29" name="TextBox 39">
              <a:extLst>
                <a:ext uri="{FF2B5EF4-FFF2-40B4-BE49-F238E27FC236}">
                  <a16:creationId xmlns:a16="http://schemas.microsoft.com/office/drawing/2014/main" id="{9FC08524-0780-4AB5-9C6D-6DA5DFE224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4738" y="3752850"/>
              <a:ext cx="484799" cy="43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cs typeface="Arial" charset="0"/>
                </a:rPr>
                <a:t>‘y’</a:t>
              </a:r>
            </a:p>
          </p:txBody>
        </p:sp>
        <p:sp>
          <p:nvSpPr>
            <p:cNvPr id="30" name="Rectangle 44">
              <a:extLst>
                <a:ext uri="{FF2B5EF4-FFF2-40B4-BE49-F238E27FC236}">
                  <a16:creationId xmlns:a16="http://schemas.microsoft.com/office/drawing/2014/main" id="{C65E7DCD-A85F-4902-90C0-FEA054549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333" y="3657600"/>
              <a:ext cx="572774" cy="762000"/>
            </a:xfrm>
            <a:prstGeom prst="rect">
              <a:avLst/>
            </a:prstGeom>
            <a:solidFill>
              <a:srgbClr val="A2FB9F"/>
            </a:solidFill>
            <a:ln w="9525" algn="ctr">
              <a:solidFill>
                <a:srgbClr val="9D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1" name="Rectangle 47">
              <a:extLst>
                <a:ext uri="{FF2B5EF4-FFF2-40B4-BE49-F238E27FC236}">
                  <a16:creationId xmlns:a16="http://schemas.microsoft.com/office/drawing/2014/main" id="{87EA3029-E3A6-4926-BEE8-0E8F26896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3657600"/>
              <a:ext cx="572774" cy="762000"/>
            </a:xfrm>
            <a:prstGeom prst="rect">
              <a:avLst/>
            </a:prstGeom>
            <a:solidFill>
              <a:srgbClr val="A2FB9F"/>
            </a:solidFill>
            <a:ln w="9525" algn="ctr">
              <a:solidFill>
                <a:srgbClr val="9D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2" name="TextBox 48">
              <a:extLst>
                <a:ext uri="{FF2B5EF4-FFF2-40B4-BE49-F238E27FC236}">
                  <a16:creationId xmlns:a16="http://schemas.microsoft.com/office/drawing/2014/main" id="{BA4C1C81-255A-4252-B3A4-C771E404B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6042" y="3752850"/>
              <a:ext cx="486457" cy="43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cs typeface="Arial" charset="0"/>
                </a:rPr>
                <a:t>‘a’</a:t>
              </a:r>
            </a:p>
          </p:txBody>
        </p:sp>
        <p:sp>
          <p:nvSpPr>
            <p:cNvPr id="33" name="Rectangle 89">
              <a:extLst>
                <a:ext uri="{FF2B5EF4-FFF2-40B4-BE49-F238E27FC236}">
                  <a16:creationId xmlns:a16="http://schemas.microsoft.com/office/drawing/2014/main" id="{4989D5BD-8152-403B-BE3B-9F224AC2A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3657600"/>
              <a:ext cx="572774" cy="762000"/>
            </a:xfrm>
            <a:prstGeom prst="rect">
              <a:avLst/>
            </a:prstGeom>
            <a:solidFill>
              <a:srgbClr val="A2FB9F"/>
            </a:solidFill>
            <a:ln w="9525" algn="ctr">
              <a:solidFill>
                <a:srgbClr val="9D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4" name="TextBox 90">
              <a:extLst>
                <a:ext uri="{FF2B5EF4-FFF2-40B4-BE49-F238E27FC236}">
                  <a16:creationId xmlns:a16="http://schemas.microsoft.com/office/drawing/2014/main" id="{116E4572-929B-4371-B890-31E9C9362B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200" y="3733800"/>
              <a:ext cx="476502" cy="43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cs typeface="Arial" charset="0"/>
                </a:rPr>
                <a:t>‘n’</a:t>
              </a:r>
            </a:p>
          </p:txBody>
        </p:sp>
        <p:sp>
          <p:nvSpPr>
            <p:cNvPr id="35" name="TextBox 92">
              <a:extLst>
                <a:ext uri="{FF2B5EF4-FFF2-40B4-BE49-F238E27FC236}">
                  <a16:creationId xmlns:a16="http://schemas.microsoft.com/office/drawing/2014/main" id="{51105632-96F8-485E-A7E9-04D9969D4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4419600"/>
              <a:ext cx="59182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0" cap="none" spc="0" normalizeH="0" baseline="0" noProof="0">
                  <a:ln>
                    <a:noFill/>
                  </a:ln>
                  <a:solidFill>
                    <a:srgbClr val="9D0000"/>
                  </a:solidFill>
                  <a:effectLst/>
                  <a:uLnTx/>
                  <a:uFillTx/>
                  <a:latin typeface="Comic Sans MS" pitchFamily="66" charset="0"/>
                  <a:cs typeface="Arial" charset="0"/>
                </a:rPr>
                <a:t>str</a:t>
              </a:r>
            </a:p>
          </p:txBody>
        </p:sp>
        <p:cxnSp>
          <p:nvCxnSpPr>
            <p:cNvPr id="36" name="Shape 96">
              <a:extLst>
                <a:ext uri="{FF2B5EF4-FFF2-40B4-BE49-F238E27FC236}">
                  <a16:creationId xmlns:a16="http://schemas.microsoft.com/office/drawing/2014/main" id="{14BCAFF1-B9C7-4280-90AC-269BF8DF4287}"/>
                </a:ext>
              </a:extLst>
            </p:cNvPr>
            <p:cNvCxnSpPr>
              <a:cxnSpLocks noChangeShapeType="1"/>
              <a:endCxn id="20" idx="2"/>
            </p:cNvCxnSpPr>
            <p:nvPr/>
          </p:nvCxnSpPr>
          <p:spPr bwMode="auto">
            <a:xfrm rot="10800000">
              <a:off x="286388" y="4419600"/>
              <a:ext cx="856615" cy="685800"/>
            </a:xfrm>
            <a:prstGeom prst="bentConnector2">
              <a:avLst/>
            </a:prstGeom>
            <a:noFill/>
            <a:ln w="25400" algn="ctr">
              <a:solidFill>
                <a:srgbClr val="9D0000"/>
              </a:solidFill>
              <a:round/>
              <a:headEnd/>
              <a:tailEnd type="arrow" w="med" len="med"/>
            </a:ln>
          </p:spPr>
        </p:cxnSp>
        <p:sp>
          <p:nvSpPr>
            <p:cNvPr id="37" name="Rectangle 98">
              <a:extLst>
                <a:ext uri="{FF2B5EF4-FFF2-40B4-BE49-F238E27FC236}">
                  <a16:creationId xmlns:a16="http://schemas.microsoft.com/office/drawing/2014/main" id="{89177959-68A1-46C3-94BA-10DCE31FC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4724400"/>
              <a:ext cx="914400" cy="762000"/>
            </a:xfrm>
            <a:prstGeom prst="rect">
              <a:avLst/>
            </a:prstGeom>
            <a:solidFill>
              <a:srgbClr val="E9E975"/>
            </a:solidFill>
            <a:ln w="9525" algn="ctr">
              <a:solidFill>
                <a:srgbClr val="9D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8" name="TextBox 99">
              <a:extLst>
                <a:ext uri="{FF2B5EF4-FFF2-40B4-BE49-F238E27FC236}">
                  <a16:creationId xmlns:a16="http://schemas.microsoft.com/office/drawing/2014/main" id="{0B2C3A8A-14B3-4B44-8738-188DBFB3D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4648200"/>
              <a:ext cx="60465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0" cap="none" spc="0" normalizeH="0" baseline="0" noProof="0">
                  <a:ln>
                    <a:noFill/>
                  </a:ln>
                  <a:solidFill>
                    <a:srgbClr val="9D0000"/>
                  </a:solidFill>
                  <a:effectLst/>
                  <a:uLnTx/>
                  <a:uFillTx/>
                  <a:latin typeface="Comic Sans MS" pitchFamily="66" charset="0"/>
                  <a:cs typeface="Arial" charset="0"/>
                </a:rPr>
                <a:t>ptr</a:t>
              </a:r>
            </a:p>
          </p:txBody>
        </p:sp>
        <p:cxnSp>
          <p:nvCxnSpPr>
            <p:cNvPr id="39" name="Elbow Connector 125">
              <a:extLst>
                <a:ext uri="{FF2B5EF4-FFF2-40B4-BE49-F238E27FC236}">
                  <a16:creationId xmlns:a16="http://schemas.microsoft.com/office/drawing/2014/main" id="{0714FF8A-EE4B-4270-9415-51B9B233E869}"/>
                </a:ext>
              </a:extLst>
            </p:cNvPr>
            <p:cNvCxnSpPr>
              <a:cxnSpLocks noChangeShapeType="1"/>
              <a:endCxn id="33" idx="2"/>
            </p:cNvCxnSpPr>
            <p:nvPr/>
          </p:nvCxnSpPr>
          <p:spPr bwMode="auto">
            <a:xfrm flipV="1">
              <a:off x="2362200" y="4419600"/>
              <a:ext cx="1353187" cy="685800"/>
            </a:xfrm>
            <a:prstGeom prst="bentConnector2">
              <a:avLst/>
            </a:prstGeom>
            <a:noFill/>
            <a:ln w="25400" algn="ctr">
              <a:solidFill>
                <a:srgbClr val="9D0000"/>
              </a:solidFill>
              <a:round/>
              <a:headEnd/>
              <a:tailEnd type="arrow" w="med" len="med"/>
            </a:ln>
          </p:spPr>
        </p:cxnSp>
        <p:sp>
          <p:nvSpPr>
            <p:cNvPr id="40" name="Rectangle 53">
              <a:extLst>
                <a:ext uri="{FF2B5EF4-FFF2-40B4-BE49-F238E27FC236}">
                  <a16:creationId xmlns:a16="http://schemas.microsoft.com/office/drawing/2014/main" id="{8A5CB4CD-8AAD-4A28-9CA6-6C7DA1B5B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826" y="3657600"/>
              <a:ext cx="582511" cy="762000"/>
            </a:xfrm>
            <a:prstGeom prst="rect">
              <a:avLst/>
            </a:prstGeom>
            <a:solidFill>
              <a:srgbClr val="A2FB9F"/>
            </a:solidFill>
            <a:ln w="9525" algn="ctr">
              <a:solidFill>
                <a:srgbClr val="9D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41" name="TextBox 54">
              <a:extLst>
                <a:ext uri="{FF2B5EF4-FFF2-40B4-BE49-F238E27FC236}">
                  <a16:creationId xmlns:a16="http://schemas.microsoft.com/office/drawing/2014/main" id="{B933B5BF-CDE3-4A76-B4C4-A7ED438F55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7549" y="3752850"/>
              <a:ext cx="405161" cy="43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cs typeface="Arial" charset="0"/>
                </a:rPr>
                <a:t>‘</a:t>
              </a:r>
              <a:r>
                <a:rPr kumimoji="0" lang="en-US" altLang="en-US" sz="22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cs typeface="Arial" charset="0"/>
                </a:rPr>
                <a:t>i</a:t>
              </a:r>
              <a:r>
                <a:rPr kumimoji="0" lang="en-US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cs typeface="Arial" charset="0"/>
                </a:rPr>
                <a:t>’</a:t>
              </a:r>
            </a:p>
          </p:txBody>
        </p:sp>
        <p:sp>
          <p:nvSpPr>
            <p:cNvPr id="42" name="Rectangle 56">
              <a:extLst>
                <a:ext uri="{FF2B5EF4-FFF2-40B4-BE49-F238E27FC236}">
                  <a16:creationId xmlns:a16="http://schemas.microsoft.com/office/drawing/2014/main" id="{C34D9F49-6B83-4BED-B8C9-424626DAB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5336" y="3657600"/>
              <a:ext cx="582511" cy="762000"/>
            </a:xfrm>
            <a:prstGeom prst="rect">
              <a:avLst/>
            </a:prstGeom>
            <a:solidFill>
              <a:srgbClr val="A2FB9F"/>
            </a:solidFill>
            <a:ln w="9525" algn="ctr">
              <a:solidFill>
                <a:srgbClr val="9D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43" name="TextBox 57">
              <a:extLst>
                <a:ext uri="{FF2B5EF4-FFF2-40B4-BE49-F238E27FC236}">
                  <a16:creationId xmlns:a16="http://schemas.microsoft.com/office/drawing/2014/main" id="{FB9655F2-4D49-445C-B760-79F507959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0061" y="3752850"/>
              <a:ext cx="466548" cy="43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cs typeface="Arial" charset="0"/>
                </a:rPr>
                <a:t>‘s’</a:t>
              </a:r>
            </a:p>
          </p:txBody>
        </p:sp>
        <p:sp>
          <p:nvSpPr>
            <p:cNvPr id="44" name="Rectangle 50">
              <a:extLst>
                <a:ext uri="{FF2B5EF4-FFF2-40B4-BE49-F238E27FC236}">
                  <a16:creationId xmlns:a16="http://schemas.microsoft.com/office/drawing/2014/main" id="{3C3A96F8-B866-4923-B8E2-885D2B240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3657600"/>
              <a:ext cx="572774" cy="762000"/>
            </a:xfrm>
            <a:prstGeom prst="rect">
              <a:avLst/>
            </a:prstGeom>
            <a:solidFill>
              <a:srgbClr val="A2FB9F"/>
            </a:solidFill>
            <a:ln w="9525" algn="ctr">
              <a:solidFill>
                <a:srgbClr val="9D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45" name="TextBox 51">
              <a:extLst>
                <a:ext uri="{FF2B5EF4-FFF2-40B4-BE49-F238E27FC236}">
                  <a16:creationId xmlns:a16="http://schemas.microsoft.com/office/drawing/2014/main" id="{91BD50B6-B1E0-4463-9ACA-4945839DAD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2843" y="3752850"/>
              <a:ext cx="486457" cy="43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cs typeface="Arial" charset="0"/>
                </a:rPr>
                <a:t>‘e’</a:t>
              </a:r>
            </a:p>
          </p:txBody>
        </p:sp>
        <p:grpSp>
          <p:nvGrpSpPr>
            <p:cNvPr id="46" name="Group 136">
              <a:extLst>
                <a:ext uri="{FF2B5EF4-FFF2-40B4-BE49-F238E27FC236}">
                  <a16:creationId xmlns:a16="http://schemas.microsoft.com/office/drawing/2014/main" id="{26FC2A30-2032-4DE1-A9F0-1A9FD4A963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5452" y="3657600"/>
              <a:ext cx="567267" cy="762000"/>
              <a:chOff x="5661652" y="3657600"/>
              <a:chExt cx="567267" cy="762000"/>
            </a:xfrm>
          </p:grpSpPr>
          <p:sp>
            <p:nvSpPr>
              <p:cNvPr id="70" name="Rectangle 85">
                <a:extLst>
                  <a:ext uri="{FF2B5EF4-FFF2-40B4-BE49-F238E27FC236}">
                    <a16:creationId xmlns:a16="http://schemas.microsoft.com/office/drawing/2014/main" id="{12D7F8CB-F9E9-498A-B6CF-7279388D0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1652" y="3657600"/>
                <a:ext cx="567267" cy="762000"/>
              </a:xfrm>
              <a:prstGeom prst="rect">
                <a:avLst/>
              </a:prstGeom>
              <a:solidFill>
                <a:srgbClr val="A2FB9F"/>
              </a:solidFill>
              <a:ln w="9525" algn="ctr">
                <a:solidFill>
                  <a:srgbClr val="9D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71" name="TextBox 87">
                <a:extLst>
                  <a:ext uri="{FF2B5EF4-FFF2-40B4-BE49-F238E27FC236}">
                    <a16:creationId xmlns:a16="http://schemas.microsoft.com/office/drawing/2014/main" id="{FC7277A4-1F32-4367-BEC3-F66BBEB2CB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1719" y="3733800"/>
                <a:ext cx="434734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2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mic Sans MS" pitchFamily="66" charset="0"/>
                    <a:cs typeface="Arial" charset="0"/>
                  </a:rPr>
                  <a:t>‘ ’</a:t>
                </a:r>
              </a:p>
            </p:txBody>
          </p:sp>
        </p:grpSp>
        <p:sp>
          <p:nvSpPr>
            <p:cNvPr id="47" name="Rectangle 59">
              <a:extLst>
                <a:ext uri="{FF2B5EF4-FFF2-40B4-BE49-F238E27FC236}">
                  <a16:creationId xmlns:a16="http://schemas.microsoft.com/office/drawing/2014/main" id="{669E44C3-B793-455E-AB3F-67F7C4336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3657600"/>
              <a:ext cx="582511" cy="762000"/>
            </a:xfrm>
            <a:prstGeom prst="rect">
              <a:avLst/>
            </a:prstGeom>
            <a:solidFill>
              <a:srgbClr val="A2FB9F"/>
            </a:solidFill>
            <a:ln w="9525" algn="ctr">
              <a:solidFill>
                <a:srgbClr val="9D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48" name="TextBox 60">
              <a:extLst>
                <a:ext uri="{FF2B5EF4-FFF2-40B4-BE49-F238E27FC236}">
                  <a16:creationId xmlns:a16="http://schemas.microsoft.com/office/drawing/2014/main" id="{E1885E5E-D3F8-49F7-B5D4-7C32501B6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8772" y="3752850"/>
              <a:ext cx="576051" cy="43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cs typeface="Arial" charset="0"/>
                </a:rPr>
                <a:t>‘ ’ </a:t>
              </a:r>
            </a:p>
          </p:txBody>
        </p:sp>
        <p:grpSp>
          <p:nvGrpSpPr>
            <p:cNvPr id="49" name="Group 137">
              <a:extLst>
                <a:ext uri="{FF2B5EF4-FFF2-40B4-BE49-F238E27FC236}">
                  <a16:creationId xmlns:a16="http://schemas.microsoft.com/office/drawing/2014/main" id="{B70E8EFC-5146-48CB-8448-3093F100F3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5800" y="3657600"/>
              <a:ext cx="582155" cy="762000"/>
              <a:chOff x="5661652" y="3657600"/>
              <a:chExt cx="582155" cy="762000"/>
            </a:xfrm>
          </p:grpSpPr>
          <p:sp>
            <p:nvSpPr>
              <p:cNvPr id="68" name="Rectangle 138">
                <a:extLst>
                  <a:ext uri="{FF2B5EF4-FFF2-40B4-BE49-F238E27FC236}">
                    <a16:creationId xmlns:a16="http://schemas.microsoft.com/office/drawing/2014/main" id="{49BB8F65-7ACD-4BBD-B430-B3652D7579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1652" y="3657600"/>
                <a:ext cx="567267" cy="762000"/>
              </a:xfrm>
              <a:prstGeom prst="rect">
                <a:avLst/>
              </a:prstGeom>
              <a:solidFill>
                <a:srgbClr val="A2FB9F"/>
              </a:solidFill>
              <a:ln w="9525" algn="ctr">
                <a:solidFill>
                  <a:srgbClr val="9D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69" name="TextBox 139">
                <a:extLst>
                  <a:ext uri="{FF2B5EF4-FFF2-40B4-BE49-F238E27FC236}">
                    <a16:creationId xmlns:a16="http://schemas.microsoft.com/office/drawing/2014/main" id="{E472C0A1-4301-4F39-BFB1-93D73BCAB5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92643" y="3754001"/>
                <a:ext cx="551164" cy="43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mic Sans MS" pitchFamily="66" charset="0"/>
                    <a:cs typeface="Arial" charset="0"/>
                  </a:rPr>
                  <a:t>‘m’</a:t>
                </a:r>
              </a:p>
            </p:txBody>
          </p:sp>
        </p:grpSp>
        <p:grpSp>
          <p:nvGrpSpPr>
            <p:cNvPr id="50" name="Group 143">
              <a:extLst>
                <a:ext uri="{FF2B5EF4-FFF2-40B4-BE49-F238E27FC236}">
                  <a16:creationId xmlns:a16="http://schemas.microsoft.com/office/drawing/2014/main" id="{5E9A618F-8532-43B3-8572-B465D3019B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1702" y="4495800"/>
              <a:ext cx="5202442" cy="1269200"/>
              <a:chOff x="3756570" y="4648200"/>
              <a:chExt cx="5202442" cy="1269200"/>
            </a:xfrm>
          </p:grpSpPr>
          <p:sp>
            <p:nvSpPr>
              <p:cNvPr id="51" name="Rectangle 66">
                <a:extLst>
                  <a:ext uri="{FF2B5EF4-FFF2-40B4-BE49-F238E27FC236}">
                    <a16:creationId xmlns:a16="http://schemas.microsoft.com/office/drawing/2014/main" id="{E7DDB2D3-2A7E-4E28-A616-4207DABE5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7400" y="4648200"/>
                <a:ext cx="582511" cy="762000"/>
              </a:xfrm>
              <a:prstGeom prst="rect">
                <a:avLst/>
              </a:prstGeom>
              <a:solidFill>
                <a:srgbClr val="A2FB9F"/>
              </a:solidFill>
              <a:ln w="9525" algn="ctr">
                <a:solidFill>
                  <a:srgbClr val="9D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52" name="TextBox 67">
                <a:extLst>
                  <a:ext uri="{FF2B5EF4-FFF2-40B4-BE49-F238E27FC236}">
                    <a16:creationId xmlns:a16="http://schemas.microsoft.com/office/drawing/2014/main" id="{C91F0F96-9558-44DB-BC5B-E7D7A02A25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2125" y="4743450"/>
                <a:ext cx="476502" cy="43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mic Sans MS" pitchFamily="66" charset="0"/>
                    <a:cs typeface="Arial" charset="0"/>
                  </a:rPr>
                  <a:t>‘n’</a:t>
                </a:r>
              </a:p>
            </p:txBody>
          </p:sp>
          <p:sp>
            <p:nvSpPr>
              <p:cNvPr id="53" name="Rectangle 69">
                <a:extLst>
                  <a:ext uri="{FF2B5EF4-FFF2-40B4-BE49-F238E27FC236}">
                    <a16:creationId xmlns:a16="http://schemas.microsoft.com/office/drawing/2014/main" id="{E41D491F-B56B-4E17-AB6F-9CF84C16B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9912" y="4648200"/>
                <a:ext cx="582511" cy="762000"/>
              </a:xfrm>
              <a:prstGeom prst="rect">
                <a:avLst/>
              </a:prstGeom>
              <a:solidFill>
                <a:srgbClr val="A2FB9F"/>
              </a:solidFill>
              <a:ln w="9525" algn="ctr">
                <a:solidFill>
                  <a:srgbClr val="9D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54" name="TextBox 70">
                <a:extLst>
                  <a:ext uri="{FF2B5EF4-FFF2-40B4-BE49-F238E27FC236}">
                    <a16:creationId xmlns:a16="http://schemas.microsoft.com/office/drawing/2014/main" id="{09EA7FF8-1FD6-47A1-BF0D-D68A25A5F1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14636" y="4743450"/>
                <a:ext cx="461571" cy="43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mic Sans MS" pitchFamily="66" charset="0"/>
                    <a:cs typeface="Arial" charset="0"/>
                  </a:rPr>
                  <a:t>‘t’</a:t>
                </a:r>
              </a:p>
            </p:txBody>
          </p:sp>
          <p:sp>
            <p:nvSpPr>
              <p:cNvPr id="55" name="Rectangle 72">
                <a:extLst>
                  <a:ext uri="{FF2B5EF4-FFF2-40B4-BE49-F238E27FC236}">
                    <a16:creationId xmlns:a16="http://schemas.microsoft.com/office/drawing/2014/main" id="{504EAE54-D410-4A23-9EA5-A082BE6E2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2423" y="4648200"/>
                <a:ext cx="582511" cy="762000"/>
              </a:xfrm>
              <a:prstGeom prst="rect">
                <a:avLst/>
              </a:prstGeom>
              <a:solidFill>
                <a:srgbClr val="A2FB9F"/>
              </a:solidFill>
              <a:ln w="9525" algn="ctr">
                <a:solidFill>
                  <a:srgbClr val="9D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56" name="TextBox 73">
                <a:extLst>
                  <a:ext uri="{FF2B5EF4-FFF2-40B4-BE49-F238E27FC236}">
                    <a16:creationId xmlns:a16="http://schemas.microsoft.com/office/drawing/2014/main" id="{7CE91F4B-0F39-4DC8-8EBE-A9167E1BD3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7146" y="4743450"/>
                <a:ext cx="486457" cy="43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mic Sans MS" pitchFamily="66" charset="0"/>
                    <a:cs typeface="Arial" charset="0"/>
                  </a:rPr>
                  <a:t>‘e’</a:t>
                </a:r>
              </a:p>
            </p:txBody>
          </p:sp>
          <p:grpSp>
            <p:nvGrpSpPr>
              <p:cNvPr id="57" name="Group 118">
                <a:extLst>
                  <a:ext uri="{FF2B5EF4-FFF2-40B4-BE49-F238E27FC236}">
                    <a16:creationId xmlns:a16="http://schemas.microsoft.com/office/drawing/2014/main" id="{B3647165-F6DB-427B-91E2-C0C17BC122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14933" y="4648200"/>
                <a:ext cx="582511" cy="762000"/>
                <a:chOff x="7614933" y="4648200"/>
                <a:chExt cx="582511" cy="762000"/>
              </a:xfrm>
            </p:grpSpPr>
            <p:sp>
              <p:nvSpPr>
                <p:cNvPr id="66" name="Rectangle 75">
                  <a:extLst>
                    <a:ext uri="{FF2B5EF4-FFF2-40B4-BE49-F238E27FC236}">
                      <a16:creationId xmlns:a16="http://schemas.microsoft.com/office/drawing/2014/main" id="{FEDA3F55-3121-46E7-85D2-C551EAD755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14933" y="4648200"/>
                  <a:ext cx="582511" cy="762000"/>
                </a:xfrm>
                <a:prstGeom prst="rect">
                  <a:avLst/>
                </a:prstGeom>
                <a:solidFill>
                  <a:srgbClr val="A2FB9F"/>
                </a:solidFill>
                <a:ln w="9525" algn="ctr">
                  <a:solidFill>
                    <a:srgbClr val="9D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  <a:cs typeface="Arial" charset="0"/>
                  </a:endParaRPr>
                </a:p>
              </p:txBody>
            </p:sp>
            <p:sp>
              <p:nvSpPr>
                <p:cNvPr id="67" name="TextBox 76">
                  <a:extLst>
                    <a:ext uri="{FF2B5EF4-FFF2-40B4-BE49-F238E27FC236}">
                      <a16:creationId xmlns:a16="http://schemas.microsoft.com/office/drawing/2014/main" id="{976D7BB8-3101-4989-BE07-87822D781F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79657" y="4743450"/>
                  <a:ext cx="464890" cy="4310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mic Sans MS" pitchFamily="66" charset="0"/>
                      <a:cs typeface="Arial" charset="0"/>
                    </a:rPr>
                    <a:t>‘r’</a:t>
                  </a:r>
                </a:p>
              </p:txBody>
            </p:sp>
          </p:grpSp>
          <p:grpSp>
            <p:nvGrpSpPr>
              <p:cNvPr id="58" name="Group 113">
                <a:extLst>
                  <a:ext uri="{FF2B5EF4-FFF2-40B4-BE49-F238E27FC236}">
                    <a16:creationId xmlns:a16="http://schemas.microsoft.com/office/drawing/2014/main" id="{19F026FC-5915-41E0-9684-9F220CFD20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10200" y="4648200"/>
                <a:ext cx="381000" cy="762000"/>
                <a:chOff x="8534400" y="3657600"/>
                <a:chExt cx="381000" cy="762000"/>
              </a:xfrm>
            </p:grpSpPr>
            <p:cxnSp>
              <p:nvCxnSpPr>
                <p:cNvPr id="64" name="Straight Connector 114">
                  <a:extLst>
                    <a:ext uri="{FF2B5EF4-FFF2-40B4-BE49-F238E27FC236}">
                      <a16:creationId xmlns:a16="http://schemas.microsoft.com/office/drawing/2014/main" id="{43B1D093-793D-4F25-8C2E-C5C07A015DE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8534400" y="3657600"/>
                  <a:ext cx="381000" cy="0"/>
                </a:xfrm>
                <a:prstGeom prst="line">
                  <a:avLst/>
                </a:prstGeom>
                <a:noFill/>
                <a:ln w="22225" algn="ctr">
                  <a:solidFill>
                    <a:sysClr val="windowText" lastClr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5" name="Straight Connector 115">
                  <a:extLst>
                    <a:ext uri="{FF2B5EF4-FFF2-40B4-BE49-F238E27FC236}">
                      <a16:creationId xmlns:a16="http://schemas.microsoft.com/office/drawing/2014/main" id="{D6E41259-BBC9-4C01-86AE-30AC00459B3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8534400" y="4419600"/>
                  <a:ext cx="381000" cy="0"/>
                </a:xfrm>
                <a:prstGeom prst="line">
                  <a:avLst/>
                </a:prstGeom>
                <a:noFill/>
                <a:ln w="22225" algn="ctr">
                  <a:solidFill>
                    <a:sysClr val="windowText" lastClr="000000"/>
                  </a:solidFill>
                  <a:prstDash val="dash"/>
                  <a:round/>
                  <a:headEnd/>
                  <a:tailEnd/>
                </a:ln>
              </p:spPr>
            </p:cxnSp>
          </p:grpSp>
          <p:grpSp>
            <p:nvGrpSpPr>
              <p:cNvPr id="59" name="Group 119">
                <a:extLst>
                  <a:ext uri="{FF2B5EF4-FFF2-40B4-BE49-F238E27FC236}">
                    <a16:creationId xmlns:a16="http://schemas.microsoft.com/office/drawing/2014/main" id="{F2F76EA0-4132-47A9-B0A8-648FE98140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53400" y="4648200"/>
                <a:ext cx="704643" cy="762000"/>
                <a:chOff x="7614933" y="4648200"/>
                <a:chExt cx="704643" cy="762000"/>
              </a:xfrm>
            </p:grpSpPr>
            <p:sp>
              <p:nvSpPr>
                <p:cNvPr id="62" name="Rectangle 120">
                  <a:extLst>
                    <a:ext uri="{FF2B5EF4-FFF2-40B4-BE49-F238E27FC236}">
                      <a16:creationId xmlns:a16="http://schemas.microsoft.com/office/drawing/2014/main" id="{5727FBC4-D322-400B-9EDC-6B82BE0C91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14933" y="4648200"/>
                  <a:ext cx="582511" cy="762000"/>
                </a:xfrm>
                <a:prstGeom prst="rect">
                  <a:avLst/>
                </a:prstGeom>
                <a:solidFill>
                  <a:srgbClr val="A2FB9F"/>
                </a:solidFill>
                <a:ln w="9525" algn="ctr">
                  <a:solidFill>
                    <a:srgbClr val="9D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  <a:cs typeface="Arial" charset="0"/>
                  </a:endParaRPr>
                </a:p>
              </p:txBody>
            </p:sp>
            <p:sp>
              <p:nvSpPr>
                <p:cNvPr id="63" name="TextBox 121">
                  <a:extLst>
                    <a:ext uri="{FF2B5EF4-FFF2-40B4-BE49-F238E27FC236}">
                      <a16:creationId xmlns:a16="http://schemas.microsoft.com/office/drawing/2014/main" id="{D28D9012-872C-4494-8D8F-B6EDDCE956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79657" y="4743450"/>
                  <a:ext cx="639919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2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mic Sans MS" pitchFamily="66" charset="0"/>
                      <a:cs typeface="Arial" charset="0"/>
                    </a:rPr>
                    <a:t>‘\0’</a:t>
                  </a:r>
                </a:p>
              </p:txBody>
            </p:sp>
          </p:grpSp>
          <p:sp>
            <p:nvSpPr>
              <p:cNvPr id="60" name="TextBox 122">
                <a:extLst>
                  <a:ext uri="{FF2B5EF4-FFF2-40B4-BE49-F238E27FC236}">
                    <a16:creationId xmlns:a16="http://schemas.microsoft.com/office/drawing/2014/main" id="{3072AA5B-998D-468B-BEC3-7AFE6C9546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2400" y="5486400"/>
                <a:ext cx="1186612" cy="43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9D0000"/>
                    </a:solidFill>
                    <a:effectLst/>
                    <a:uLnTx/>
                    <a:uFillTx/>
                    <a:latin typeface="Comic Sans MS" pitchFamily="66" charset="0"/>
                    <a:cs typeface="Arial" charset="0"/>
                  </a:rPr>
                  <a:t>str[23]</a:t>
                </a:r>
              </a:p>
            </p:txBody>
          </p:sp>
          <p:sp>
            <p:nvSpPr>
              <p:cNvPr id="61" name="TextBox 116">
                <a:extLst>
                  <a:ext uri="{FF2B5EF4-FFF2-40B4-BE49-F238E27FC236}">
                    <a16:creationId xmlns:a16="http://schemas.microsoft.com/office/drawing/2014/main" id="{C3C072E7-EB73-43FD-8898-B3A71CF8B0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6570" y="5391578"/>
                <a:ext cx="114646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9D0000"/>
                    </a:solidFill>
                    <a:effectLst/>
                    <a:uLnTx/>
                    <a:uFillTx/>
                    <a:latin typeface="Comic Sans MS" pitchFamily="66" charset="0"/>
                    <a:cs typeface="Arial" charset="0"/>
                  </a:rPr>
                  <a:t>str[16]</a:t>
                </a:r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88DE7DAB-3F40-43BC-A0B8-6AB977361B88}"/>
              </a:ext>
            </a:extLst>
          </p:cNvPr>
          <p:cNvSpPr txBox="1"/>
          <p:nvPr/>
        </p:nvSpPr>
        <p:spPr>
          <a:xfrm>
            <a:off x="2619212" y="5779442"/>
            <a:ext cx="1122363" cy="430212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Output</a:t>
            </a:r>
          </a:p>
        </p:txBody>
      </p:sp>
      <p:sp>
        <p:nvSpPr>
          <p:cNvPr id="127" name="Rectangle 66">
            <a:extLst>
              <a:ext uri="{FF2B5EF4-FFF2-40B4-BE49-F238E27FC236}">
                <a16:creationId xmlns:a16="http://schemas.microsoft.com/office/drawing/2014/main" id="{D1090897-52CE-4963-9F63-F1B01E751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156" y="3836788"/>
            <a:ext cx="562804" cy="761799"/>
          </a:xfrm>
          <a:prstGeom prst="rect">
            <a:avLst/>
          </a:prstGeom>
          <a:solidFill>
            <a:srgbClr val="A2FB9F"/>
          </a:solidFill>
          <a:ln w="9525" algn="ctr">
            <a:solidFill>
              <a:srgbClr val="9D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28" name="Rectangle 66">
            <a:extLst>
              <a:ext uri="{FF2B5EF4-FFF2-40B4-BE49-F238E27FC236}">
                <a16:creationId xmlns:a16="http://schemas.microsoft.com/office/drawing/2014/main" id="{52B8A0F4-0EA6-4299-B928-16F6B3490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4814" y="3830672"/>
            <a:ext cx="562804" cy="761799"/>
          </a:xfrm>
          <a:prstGeom prst="rect">
            <a:avLst/>
          </a:prstGeom>
          <a:solidFill>
            <a:srgbClr val="A2FB9F"/>
          </a:solidFill>
          <a:ln w="9525" algn="ctr">
            <a:solidFill>
              <a:srgbClr val="9D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29" name="Rectangle 66">
            <a:extLst>
              <a:ext uri="{FF2B5EF4-FFF2-40B4-BE49-F238E27FC236}">
                <a16:creationId xmlns:a16="http://schemas.microsoft.com/office/drawing/2014/main" id="{5042E926-7809-42B9-8286-09BA0DA37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2009" y="3830671"/>
            <a:ext cx="562804" cy="761799"/>
          </a:xfrm>
          <a:prstGeom prst="rect">
            <a:avLst/>
          </a:prstGeom>
          <a:solidFill>
            <a:srgbClr val="A2FB9F"/>
          </a:solidFill>
          <a:ln w="9525" algn="ctr">
            <a:solidFill>
              <a:srgbClr val="9D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30" name="TextBox 67">
            <a:extLst>
              <a:ext uri="{FF2B5EF4-FFF2-40B4-BE49-F238E27FC236}">
                <a16:creationId xmlns:a16="http://schemas.microsoft.com/office/drawing/2014/main" id="{EADF067E-6EF4-491F-994A-1B9B026A8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4545" y="3942336"/>
            <a:ext cx="4635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Arial" charset="0"/>
              </a:rPr>
              <a:t>‘p’</a:t>
            </a:r>
          </a:p>
        </p:txBody>
      </p:sp>
      <p:sp>
        <p:nvSpPr>
          <p:cNvPr id="131" name="TextBox 67">
            <a:extLst>
              <a:ext uri="{FF2B5EF4-FFF2-40B4-BE49-F238E27FC236}">
                <a16:creationId xmlns:a16="http://schemas.microsoft.com/office/drawing/2014/main" id="{53F2443E-0447-4407-90EC-6E09D3512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1237" y="3942339"/>
            <a:ext cx="46198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Arial" charset="0"/>
              </a:rPr>
              <a:t>‘o’</a:t>
            </a:r>
          </a:p>
        </p:txBody>
      </p:sp>
      <p:sp>
        <p:nvSpPr>
          <p:cNvPr id="132" name="TextBox 67">
            <a:extLst>
              <a:ext uri="{FF2B5EF4-FFF2-40B4-BE49-F238E27FC236}">
                <a16:creationId xmlns:a16="http://schemas.microsoft.com/office/drawing/2014/main" id="{63126767-D71F-4611-BF4E-2029D0004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7501" y="3923294"/>
            <a:ext cx="3914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Arial" charset="0"/>
              </a:rPr>
              <a:t>‘</a:t>
            </a:r>
            <a:r>
              <a:rPr kumimoji="0" lang="en-US" altLang="en-US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Arial" charset="0"/>
              </a:rPr>
              <a:t>i</a:t>
            </a:r>
            <a:r>
              <a:rPr kumimoji="0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Arial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48498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79" grpId="0" animBg="1"/>
      <p:bldP spid="127" grpId="0" animBg="1"/>
      <p:bldP spid="128" grpId="0" animBg="1"/>
      <p:bldP spid="129" grpId="0" animBg="1"/>
      <p:bldP spid="130" grpId="0"/>
      <p:bldP spid="131" grpId="0"/>
      <p:bldP spid="1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Back to memory allocation related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D1236-77C6-4096-8C24-647EE215A0EC}"/>
              </a:ext>
            </a:extLst>
          </p:cNvPr>
          <p:cNvSpPr txBox="1"/>
          <p:nvPr/>
        </p:nvSpPr>
        <p:spPr>
          <a:xfrm>
            <a:off x="2735450" y="1487836"/>
            <a:ext cx="24304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malloc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1E6B7E-3E95-4BFE-B13C-9D9F10758D75}"/>
              </a:ext>
            </a:extLst>
          </p:cNvPr>
          <p:cNvSpPr txBox="1"/>
          <p:nvPr/>
        </p:nvSpPr>
        <p:spPr>
          <a:xfrm>
            <a:off x="6638440" y="1487836"/>
            <a:ext cx="21128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 err="1"/>
              <a:t>calloc</a:t>
            </a:r>
            <a:endParaRPr lang="en-IN" sz="6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6E8BF3-1CE6-4179-AA66-E5D0F4F496D2}"/>
              </a:ext>
            </a:extLst>
          </p:cNvPr>
          <p:cNvSpPr txBox="1"/>
          <p:nvPr/>
        </p:nvSpPr>
        <p:spPr>
          <a:xfrm>
            <a:off x="4562571" y="4702687"/>
            <a:ext cx="24581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 err="1"/>
              <a:t>realloc</a:t>
            </a:r>
            <a:endParaRPr lang="en-IN" sz="6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AF4E5-A2EE-4879-AB42-058592768D04}"/>
              </a:ext>
            </a:extLst>
          </p:cNvPr>
          <p:cNvSpPr txBox="1"/>
          <p:nvPr/>
        </p:nvSpPr>
        <p:spPr>
          <a:xfrm>
            <a:off x="4929376" y="3218479"/>
            <a:ext cx="15540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150773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malloc: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52510-2C0D-481A-BD2B-5065A3358D25}"/>
              </a:ext>
            </a:extLst>
          </p:cNvPr>
          <p:cNvSpPr txBox="1"/>
          <p:nvPr/>
        </p:nvSpPr>
        <p:spPr>
          <a:xfrm>
            <a:off x="2641183" y="1578693"/>
            <a:ext cx="6894836" cy="95410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latin typeface="Comic Sans MS" panose="030F0702030302020204" pitchFamily="66" charset="0"/>
              </a:rPr>
              <a:t>float *f;</a:t>
            </a:r>
          </a:p>
          <a:p>
            <a:r>
              <a:rPr lang="en-US" sz="2800" b="1" dirty="0">
                <a:solidFill>
                  <a:prstClr val="black"/>
                </a:solidFill>
                <a:latin typeface="Comic Sans MS" panose="030F0702030302020204" pitchFamily="66" charset="0"/>
              </a:rPr>
              <a:t>f= (float *) malloc(10 * </a:t>
            </a:r>
            <a:r>
              <a:rPr lang="en-US" sz="2800" b="1" dirty="0" err="1">
                <a:solidFill>
                  <a:prstClr val="black"/>
                </a:solidFill>
                <a:latin typeface="Comic Sans MS" panose="030F0702030302020204" pitchFamily="66" charset="0"/>
              </a:rPr>
              <a:t>sizeof</a:t>
            </a:r>
            <a:r>
              <a:rPr lang="en-US" sz="2800" b="1" dirty="0">
                <a:solidFill>
                  <a:prstClr val="black"/>
                </a:solidFill>
                <a:latin typeface="Comic Sans MS" panose="030F0702030302020204" pitchFamily="66" charset="0"/>
              </a:rPr>
              <a:t>(float));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B21A1C-1946-4D8C-B739-29801150AEC4}"/>
              </a:ext>
            </a:extLst>
          </p:cNvPr>
          <p:cNvGrpSpPr/>
          <p:nvPr/>
        </p:nvGrpSpPr>
        <p:grpSpPr>
          <a:xfrm>
            <a:off x="4153351" y="1111624"/>
            <a:ext cx="7505100" cy="611085"/>
            <a:chOff x="2771800" y="873699"/>
            <a:chExt cx="7505100" cy="6110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EBFB82D-DDEC-4C22-83EF-930C38D2AC50}"/>
                </a:ext>
              </a:extLst>
            </p:cNvPr>
            <p:cNvCxnSpPr>
              <a:stCxn id="12" idx="1"/>
            </p:cNvCxnSpPr>
            <p:nvPr/>
          </p:nvCxnSpPr>
          <p:spPr bwMode="auto">
            <a:xfrm flipH="1">
              <a:off x="2771800" y="1104532"/>
              <a:ext cx="2088232" cy="380252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1C144E-A987-46FB-9279-B0E25E1C64B9}"/>
                </a:ext>
              </a:extLst>
            </p:cNvPr>
            <p:cNvSpPr txBox="1"/>
            <p:nvPr/>
          </p:nvSpPr>
          <p:spPr>
            <a:xfrm>
              <a:off x="4860032" y="873699"/>
              <a:ext cx="54168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A pointer to float (or several floats)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E5E6CD-926C-43E4-80FE-EC438FD73492}"/>
              </a:ext>
            </a:extLst>
          </p:cNvPr>
          <p:cNvGrpSpPr/>
          <p:nvPr/>
        </p:nvGrpSpPr>
        <p:grpSpPr>
          <a:xfrm>
            <a:off x="5387902" y="2442789"/>
            <a:ext cx="4961615" cy="1037729"/>
            <a:chOff x="4006351" y="2204864"/>
            <a:chExt cx="4961615" cy="1037729"/>
          </a:xfrm>
        </p:grpSpPr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4AFBDD7A-248F-424B-B28E-8142598C64FA}"/>
                </a:ext>
              </a:extLst>
            </p:cNvPr>
            <p:cNvSpPr/>
            <p:nvPr/>
          </p:nvSpPr>
          <p:spPr bwMode="auto">
            <a:xfrm rot="16200000">
              <a:off x="5728774" y="1048090"/>
              <a:ext cx="576064" cy="2889612"/>
            </a:xfrm>
            <a:prstGeom prst="leftBrac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prstClr val="white"/>
                </a:buClr>
                <a:buSzPct val="100000"/>
                <a:buFont typeface="Wingdings" pitchFamily="2" charset="2"/>
                <a:buChar char="•"/>
              </a:pPr>
              <a:endParaRPr lang="en-US" sz="2000">
                <a:solidFill>
                  <a:prstClr val="black"/>
                </a:solidFill>
                <a:latin typeface="Verdana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FEB2B9-4EDE-447A-B9FA-BB6470E5C5F1}"/>
                </a:ext>
              </a:extLst>
            </p:cNvPr>
            <p:cNvSpPr txBox="1"/>
            <p:nvPr/>
          </p:nvSpPr>
          <p:spPr>
            <a:xfrm>
              <a:off x="4006351" y="2780928"/>
              <a:ext cx="4961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Size big enough to hold 10 floats.</a:t>
              </a:r>
            </a:p>
          </p:txBody>
        </p:sp>
      </p:grpSp>
      <p:grpSp>
        <p:nvGrpSpPr>
          <p:cNvPr id="16" name="Group 11">
            <a:extLst>
              <a:ext uri="{FF2B5EF4-FFF2-40B4-BE49-F238E27FC236}">
                <a16:creationId xmlns:a16="http://schemas.microsoft.com/office/drawing/2014/main" id="{0BB2D7D8-6A7B-485E-8DAE-A2986764E33B}"/>
              </a:ext>
            </a:extLst>
          </p:cNvPr>
          <p:cNvGrpSpPr/>
          <p:nvPr/>
        </p:nvGrpSpPr>
        <p:grpSpPr>
          <a:xfrm>
            <a:off x="5387902" y="2442788"/>
            <a:ext cx="4961615" cy="2271158"/>
            <a:chOff x="4006351" y="2204863"/>
            <a:chExt cx="4961615" cy="227115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E1E67D-F9EA-4254-9768-C8E3463FEAE0}"/>
                </a:ext>
              </a:extLst>
            </p:cNvPr>
            <p:cNvSpPr txBox="1"/>
            <p:nvPr/>
          </p:nvSpPr>
          <p:spPr>
            <a:xfrm>
              <a:off x="4006351" y="3645024"/>
              <a:ext cx="49616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Note the use of </a:t>
              </a:r>
              <a:r>
                <a:rPr lang="en-US" sz="2400" b="1" dirty="0" err="1">
                  <a:solidFill>
                    <a:srgbClr val="FF0000"/>
                  </a:solidFill>
                  <a:latin typeface="Comic Sans MS" panose="030F0702030302020204" pitchFamily="66" charset="0"/>
                </a:rPr>
                <a:t>sizeof</a:t>
              </a:r>
              <a:r>
                <a:rPr lang="en-US" sz="2400" b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 </a:t>
              </a:r>
              <a:r>
                <a:rPr lang="en-US" sz="2400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to keep it machine independent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BB68AED-D313-44F5-A9CC-B07508953858}"/>
                </a:ext>
              </a:extLst>
            </p:cNvPr>
            <p:cNvCxnSpPr>
              <a:stCxn id="17" idx="0"/>
            </p:cNvCxnSpPr>
            <p:nvPr/>
          </p:nvCxnSpPr>
          <p:spPr bwMode="auto">
            <a:xfrm flipH="1" flipV="1">
              <a:off x="6084168" y="2204863"/>
              <a:ext cx="402991" cy="1440161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9" name="Group 10">
            <a:extLst>
              <a:ext uri="{FF2B5EF4-FFF2-40B4-BE49-F238E27FC236}">
                <a16:creationId xmlns:a16="http://schemas.microsoft.com/office/drawing/2014/main" id="{69569534-C8CE-4C5D-9327-80420A6A0B0A}"/>
              </a:ext>
            </a:extLst>
          </p:cNvPr>
          <p:cNvGrpSpPr/>
          <p:nvPr/>
        </p:nvGrpSpPr>
        <p:grpSpPr>
          <a:xfrm>
            <a:off x="3721303" y="2442789"/>
            <a:ext cx="5544616" cy="4038683"/>
            <a:chOff x="2339752" y="2204864"/>
            <a:chExt cx="5544616" cy="4038683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D98B076-DF2C-47FB-9DB8-4C2713F758BF}"/>
                </a:ext>
              </a:extLst>
            </p:cNvPr>
            <p:cNvCxnSpPr/>
            <p:nvPr/>
          </p:nvCxnSpPr>
          <p:spPr bwMode="auto">
            <a:xfrm flipV="1">
              <a:off x="3148358" y="2204864"/>
              <a:ext cx="520575" cy="2592288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9F217E-2F7F-4DAA-AE95-A0CA610F97B4}"/>
                </a:ext>
              </a:extLst>
            </p:cNvPr>
            <p:cNvSpPr txBox="1"/>
            <p:nvPr/>
          </p:nvSpPr>
          <p:spPr>
            <a:xfrm>
              <a:off x="2339752" y="4673887"/>
              <a:ext cx="554461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>
                  <a:solidFill>
                    <a:srgbClr val="FF0000"/>
                  </a:solidFill>
                  <a:latin typeface="Comic Sans MS" panose="030F0702030302020204" pitchFamily="66" charset="0"/>
                </a:rPr>
                <a:t>malloc</a:t>
              </a:r>
              <a:r>
                <a:rPr lang="en-US" sz="2400" b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 </a:t>
              </a:r>
              <a:r>
                <a:rPr lang="en-US" sz="2400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evaluates its arguments at </a:t>
              </a:r>
              <a:r>
                <a:rPr lang="en-US" sz="2400" i="1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runtime </a:t>
              </a:r>
              <a:r>
                <a:rPr lang="en-US" sz="2400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to allocate (reserve) space. Returns a </a:t>
              </a:r>
              <a:r>
                <a:rPr lang="en-US" sz="2400" b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void *</a:t>
              </a:r>
              <a:r>
                <a:rPr lang="en-US" sz="2400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 pointer to first address of allocated space.</a:t>
              </a:r>
              <a:endParaRPr lang="en-US" sz="2400" b="1" dirty="0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22" name="Group 7">
            <a:extLst>
              <a:ext uri="{FF2B5EF4-FFF2-40B4-BE49-F238E27FC236}">
                <a16:creationId xmlns:a16="http://schemas.microsoft.com/office/drawing/2014/main" id="{F2E05CA7-943F-4154-8523-6513ED2F0DDB}"/>
              </a:ext>
            </a:extLst>
          </p:cNvPr>
          <p:cNvGrpSpPr/>
          <p:nvPr/>
        </p:nvGrpSpPr>
        <p:grpSpPr>
          <a:xfrm>
            <a:off x="1561063" y="2442788"/>
            <a:ext cx="2730236" cy="2640490"/>
            <a:chOff x="179512" y="2204863"/>
            <a:chExt cx="2730236" cy="264049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DAE83EE-0056-4BF1-9370-1B5AF956585C}"/>
                </a:ext>
              </a:extLst>
            </p:cNvPr>
            <p:cNvSpPr txBox="1"/>
            <p:nvPr/>
          </p:nvSpPr>
          <p:spPr>
            <a:xfrm>
              <a:off x="179512" y="3645024"/>
              <a:ext cx="27302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Explicit type casting to convey user’s intent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FA535B2-6E81-4384-9F5A-841EF9569DB6}"/>
                </a:ext>
              </a:extLst>
            </p:cNvPr>
            <p:cNvCxnSpPr/>
            <p:nvPr/>
          </p:nvCxnSpPr>
          <p:spPr bwMode="auto">
            <a:xfrm flipV="1">
              <a:off x="1259632" y="2204863"/>
              <a:ext cx="1456679" cy="1512169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0464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malloc: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5CD782-4D8C-41F9-94DD-F4AA8CF82C41}"/>
              </a:ext>
            </a:extLst>
          </p:cNvPr>
          <p:cNvSpPr txBox="1"/>
          <p:nvPr/>
        </p:nvSpPr>
        <p:spPr>
          <a:xfrm>
            <a:off x="4246783" y="2077267"/>
            <a:ext cx="6623929" cy="35394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latin typeface="Comic Sans MS" panose="030F0702030302020204" pitchFamily="66" charset="0"/>
              </a:rPr>
              <a:t>float *f; int n;</a:t>
            </a:r>
          </a:p>
          <a:p>
            <a:r>
              <a:rPr lang="en-US" sz="2800" b="1" dirty="0">
                <a:solidFill>
                  <a:prstClr val="black"/>
                </a:solidFill>
                <a:latin typeface="Comic Sans MS" panose="030F0702030302020204" pitchFamily="66" charset="0"/>
              </a:rPr>
              <a:t>scanf(“%d”, &amp;n);</a:t>
            </a:r>
          </a:p>
          <a:p>
            <a:r>
              <a:rPr lang="en-US" sz="2800" b="1" dirty="0">
                <a:solidFill>
                  <a:prstClr val="black"/>
                </a:solidFill>
                <a:latin typeface="Comic Sans MS" panose="030F0702030302020204" pitchFamily="66" charset="0"/>
              </a:rPr>
              <a:t>f= (float *) malloc(n * </a:t>
            </a:r>
            <a:r>
              <a:rPr lang="en-US" sz="2800" b="1" dirty="0" err="1">
                <a:solidFill>
                  <a:prstClr val="black"/>
                </a:solidFill>
                <a:latin typeface="Comic Sans MS" panose="030F0702030302020204" pitchFamily="66" charset="0"/>
              </a:rPr>
              <a:t>sizeof</a:t>
            </a:r>
            <a:r>
              <a:rPr lang="en-US" sz="2800" b="1" dirty="0">
                <a:solidFill>
                  <a:prstClr val="black"/>
                </a:solidFill>
                <a:latin typeface="Comic Sans MS" panose="030F0702030302020204" pitchFamily="66" charset="0"/>
              </a:rPr>
              <a:t>(float));</a:t>
            </a:r>
          </a:p>
          <a:p>
            <a:endParaRPr lang="en-US" sz="2800" b="1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r>
              <a:rPr lang="en-US" sz="2800" b="1" dirty="0">
                <a:solidFill>
                  <a:prstClr val="black"/>
                </a:solidFill>
                <a:latin typeface="Comic Sans MS" panose="030F0702030302020204" pitchFamily="66" charset="0"/>
              </a:rPr>
              <a:t>f[0] = 0.52;</a:t>
            </a:r>
          </a:p>
          <a:p>
            <a:r>
              <a:rPr lang="en-US" sz="2800" b="1" dirty="0">
                <a:solidFill>
                  <a:prstClr val="black"/>
                </a:solidFill>
                <a:latin typeface="Comic Sans MS" panose="030F0702030302020204" pitchFamily="66" charset="0"/>
              </a:rPr>
              <a:t>scanf(“%f”, &amp;f[3]); </a:t>
            </a:r>
            <a:r>
              <a:rPr lang="en-US" sz="2800" b="1" dirty="0">
                <a:solidFill>
                  <a:srgbClr val="7030A0"/>
                </a:solidFill>
                <a:latin typeface="Comic Sans MS" panose="030F0702030302020204" pitchFamily="66" charset="0"/>
              </a:rPr>
              <a:t>//</a:t>
            </a:r>
            <a:r>
              <a:rPr lang="en-US" sz="2400" b="1" dirty="0">
                <a:solidFill>
                  <a:srgbClr val="7030A0"/>
                </a:solidFill>
                <a:latin typeface="Comic Sans MS" panose="030F0702030302020204" pitchFamily="66" charset="0"/>
              </a:rPr>
              <a:t>Overflow if n&lt;=3</a:t>
            </a:r>
          </a:p>
          <a:p>
            <a:r>
              <a:rPr lang="en-US" sz="2800" b="1" dirty="0">
                <a:solidFill>
                  <a:prstClr val="black"/>
                </a:solidFill>
                <a:latin typeface="Comic Sans MS" panose="030F0702030302020204" pitchFamily="66" charset="0"/>
              </a:rPr>
              <a:t>printf(“%f”, *f + f[0]);</a:t>
            </a:r>
          </a:p>
          <a:p>
            <a:endParaRPr lang="en-US" sz="2800" b="1" dirty="0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8C6FE3-E3BF-4A57-ACE9-E6F63C88FFC1}"/>
              </a:ext>
            </a:extLst>
          </p:cNvPr>
          <p:cNvSpPr txBox="1"/>
          <p:nvPr/>
        </p:nvSpPr>
        <p:spPr>
          <a:xfrm>
            <a:off x="2302567" y="1111624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Key Point: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The size argument can be a variable or non-constant expression!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5108E1-1460-4F89-8DFF-78F2A0DCB9DD}"/>
              </a:ext>
            </a:extLst>
          </p:cNvPr>
          <p:cNvSpPr txBox="1"/>
          <p:nvPr/>
        </p:nvSpPr>
        <p:spPr>
          <a:xfrm>
            <a:off x="1942527" y="1978443"/>
            <a:ext cx="2232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After memory is allocated, pointer variable behaves as if it is an </a:t>
            </a:r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array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!</a:t>
            </a:r>
          </a:p>
        </p:txBody>
      </p:sp>
      <p:cxnSp>
        <p:nvCxnSpPr>
          <p:cNvPr id="28" name="Curved Connector 41">
            <a:extLst>
              <a:ext uri="{FF2B5EF4-FFF2-40B4-BE49-F238E27FC236}">
                <a16:creationId xmlns:a16="http://schemas.microsoft.com/office/drawing/2014/main" id="{9322A447-1988-4B7E-9439-F52213625E70}"/>
              </a:ext>
            </a:extLst>
          </p:cNvPr>
          <p:cNvCxnSpPr/>
          <p:nvPr/>
        </p:nvCxnSpPr>
        <p:spPr bwMode="auto">
          <a:xfrm flipV="1">
            <a:off x="3958751" y="3582277"/>
            <a:ext cx="864096" cy="432048"/>
          </a:xfrm>
          <a:prstGeom prst="curvedConnector3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74A6BA3-5011-425B-91DF-B4212874B4FC}"/>
              </a:ext>
            </a:extLst>
          </p:cNvPr>
          <p:cNvSpPr txBox="1"/>
          <p:nvPr/>
        </p:nvSpPr>
        <p:spPr>
          <a:xfrm>
            <a:off x="2120743" y="5652269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This is because, in C, f[</a:t>
            </a:r>
            <a:r>
              <a:rPr lang="en-US" sz="2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] simply means *(</a:t>
            </a:r>
            <a:r>
              <a:rPr lang="en-US" sz="2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f+i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).</a:t>
            </a:r>
          </a:p>
        </p:txBody>
      </p:sp>
      <p:cxnSp>
        <p:nvCxnSpPr>
          <p:cNvPr id="30" name="Curved Connector 10">
            <a:extLst>
              <a:ext uri="{FF2B5EF4-FFF2-40B4-BE49-F238E27FC236}">
                <a16:creationId xmlns:a16="http://schemas.microsoft.com/office/drawing/2014/main" id="{4B92C3D0-E78C-4D22-A0D0-F9A6AE22EEE3}"/>
              </a:ext>
            </a:extLst>
          </p:cNvPr>
          <p:cNvCxnSpPr/>
          <p:nvPr/>
        </p:nvCxnSpPr>
        <p:spPr bwMode="auto">
          <a:xfrm rot="5400000">
            <a:off x="2585090" y="4544980"/>
            <a:ext cx="1000132" cy="642942"/>
          </a:xfrm>
          <a:prstGeom prst="curvedConnector3">
            <a:avLst>
              <a:gd name="adj1" fmla="val 46379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8943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err="1"/>
              <a:t>calloc</a:t>
            </a:r>
            <a:endParaRPr lang="en-IN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7FF2F-6020-4836-8286-81EA923EAE67}"/>
              </a:ext>
            </a:extLst>
          </p:cNvPr>
          <p:cNvSpPr txBox="1"/>
          <p:nvPr/>
        </p:nvSpPr>
        <p:spPr>
          <a:xfrm>
            <a:off x="446730" y="1111624"/>
            <a:ext cx="75534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Similar to malloc except for </a:t>
            </a:r>
            <a:r>
              <a:rPr lang="en-IN" sz="3200" dirty="0">
                <a:solidFill>
                  <a:srgbClr val="0000FF"/>
                </a:solidFill>
              </a:rPr>
              <a:t>zero initialization</a:t>
            </a:r>
          </a:p>
          <a:p>
            <a:endParaRPr lang="en-IN" sz="3200" dirty="0"/>
          </a:p>
          <a:p>
            <a:r>
              <a:rPr lang="en-IN" sz="3200" dirty="0"/>
              <a:t>Syntax is slightly different from malloc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2857F3-DA69-444D-8A1F-0E373E95809C}"/>
              </a:ext>
            </a:extLst>
          </p:cNvPr>
          <p:cNvSpPr txBox="1"/>
          <p:nvPr/>
        </p:nvSpPr>
        <p:spPr>
          <a:xfrm>
            <a:off x="2885489" y="3093386"/>
            <a:ext cx="6548588" cy="95410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latin typeface="Comic Sans MS" panose="030F0702030302020204" pitchFamily="66" charset="0"/>
              </a:rPr>
              <a:t>float *f;</a:t>
            </a:r>
          </a:p>
          <a:p>
            <a:r>
              <a:rPr lang="en-US" sz="2800" b="1" dirty="0">
                <a:solidFill>
                  <a:prstClr val="black"/>
                </a:solidFill>
                <a:latin typeface="Comic Sans MS" panose="030F0702030302020204" pitchFamily="66" charset="0"/>
              </a:rPr>
              <a:t>f= (float *) </a:t>
            </a:r>
            <a:r>
              <a:rPr lang="en-US" sz="2800" b="1" dirty="0" err="1">
                <a:solidFill>
                  <a:prstClr val="black"/>
                </a:solidFill>
                <a:latin typeface="Comic Sans MS" panose="030F0702030302020204" pitchFamily="66" charset="0"/>
              </a:rPr>
              <a:t>calloc</a:t>
            </a:r>
            <a:r>
              <a:rPr lang="en-US" sz="2800" b="1" dirty="0">
                <a:solidFill>
                  <a:prstClr val="black"/>
                </a:solidFill>
                <a:latin typeface="Comic Sans MS" panose="030F0702030302020204" pitchFamily="66" charset="0"/>
              </a:rPr>
              <a:t>(10, </a:t>
            </a:r>
            <a:r>
              <a:rPr lang="en-US" sz="2800" b="1" dirty="0" err="1">
                <a:solidFill>
                  <a:prstClr val="black"/>
                </a:solidFill>
                <a:latin typeface="Comic Sans MS" panose="030F0702030302020204" pitchFamily="66" charset="0"/>
              </a:rPr>
              <a:t>sizeof</a:t>
            </a:r>
            <a:r>
              <a:rPr lang="en-US" sz="2800" b="1" dirty="0">
                <a:solidFill>
                  <a:prstClr val="black"/>
                </a:solidFill>
                <a:latin typeface="Comic Sans MS" panose="030F0702030302020204" pitchFamily="66" charset="0"/>
              </a:rPr>
              <a:t>(float));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292BB79A-467B-43D5-A4FD-8E678470C0B8}"/>
              </a:ext>
            </a:extLst>
          </p:cNvPr>
          <p:cNvSpPr/>
          <p:nvPr/>
        </p:nvSpPr>
        <p:spPr>
          <a:xfrm>
            <a:off x="4568623" y="4536103"/>
            <a:ext cx="1979411" cy="485348"/>
          </a:xfrm>
          <a:prstGeom prst="wedgeRectCallout">
            <a:avLst>
              <a:gd name="adj1" fmla="val 39456"/>
              <a:gd name="adj2" fmla="val -1616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How many elements?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C4ABD077-A85A-47FE-859F-1EC4EE67EF5C}"/>
              </a:ext>
            </a:extLst>
          </p:cNvPr>
          <p:cNvSpPr/>
          <p:nvPr/>
        </p:nvSpPr>
        <p:spPr>
          <a:xfrm>
            <a:off x="7859429" y="4663045"/>
            <a:ext cx="1979411" cy="485348"/>
          </a:xfrm>
          <a:prstGeom prst="wedgeRectCallout">
            <a:avLst>
              <a:gd name="adj1" fmla="val -53718"/>
              <a:gd name="adj2" fmla="val -1999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Size of each element</a:t>
            </a:r>
          </a:p>
        </p:txBody>
      </p:sp>
    </p:spTree>
    <p:extLst>
      <p:ext uri="{BB962C8B-B14F-4D97-AF65-F5344CB8AC3E}">
        <p14:creationId xmlns:p14="http://schemas.microsoft.com/office/powerpoint/2010/main" val="13485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5"/>
            <a:ext cx="8888180" cy="5746376"/>
          </a:xfrm>
        </p:spPr>
        <p:txBody>
          <a:bodyPr>
            <a:normAutofit/>
          </a:bodyPr>
          <a:lstStyle/>
          <a:p>
            <a:r>
              <a:rPr lang="en-IN" dirty="0"/>
              <a:t>Situation where memory allocated earlier becomes unusable and blocked </a:t>
            </a:r>
            <a:r>
              <a:rPr lang="en-IN" dirty="0">
                <a:sym typeface="Wingdings" panose="05000000000000000000" pitchFamily="2" charset="2"/>
              </a:rPr>
              <a:t>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960467" y="206328"/>
            <a:ext cx="2056189" cy="6324013"/>
            <a:chOff x="9960467" y="206328"/>
            <a:chExt cx="2056189" cy="6324013"/>
          </a:xfrm>
        </p:grpSpPr>
        <p:sp>
          <p:nvSpPr>
            <p:cNvPr id="6" name="Rectangle 5"/>
            <p:cNvSpPr/>
            <p:nvPr/>
          </p:nvSpPr>
          <p:spPr>
            <a:xfrm>
              <a:off x="9960467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0216631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0472795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728959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98512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41286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960467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216631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472795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728959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98512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41286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960467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216631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72795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728959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98512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241286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960467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216631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472795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728959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98512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241286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960467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216631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472795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728959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98512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241286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960467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216631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472795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728959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98512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1241286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960467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216631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472795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728959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98512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241286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960467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216631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472795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728959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98512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241286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960467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16631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472795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728959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98512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241286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960467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0216631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472795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728959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098512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1241286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960467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216631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472795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728959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098512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1241286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960467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216631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472795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0728959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098512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241286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960467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216631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472795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728959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098512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1241286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960467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0216631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0472795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0728959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098512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1241286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9960467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0216631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472795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728959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98512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1241286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9960467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216631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0472795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728959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098512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1241286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9960467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0216631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0472795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0728959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098512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1241286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9960467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0216631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0472795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0728959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098512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1241286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9960467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0216631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472795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728959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098512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1241286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9960467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0216631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0472795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728959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098512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1241286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9960467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216631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0472795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0728959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098512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1241286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9960467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0216631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0472795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0728959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098512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1241286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9960467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0216631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0472795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0728959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098512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1241286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9960467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0216631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0472795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728959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098512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1241286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9960467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0216631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0472795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0728959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098512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1241286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9960467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0216631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0472795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0728959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098512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1241286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1504328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176049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1504328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176049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1504328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176049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1504328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176049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1504328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76049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504328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76049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1504328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176049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1504328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176049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1504328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176049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1504328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176049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1504328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176049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1504328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176049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1504328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1176049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1504328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176049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1504328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176049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1504328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176049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1504328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176049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1504328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176049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1504328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176049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1504328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176049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11504328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176049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1504328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176049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1504328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176049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11504328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176049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1504328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176049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1504328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176049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14" name="TextBox 213"/>
          <p:cNvSpPr txBox="1"/>
          <p:nvPr/>
        </p:nvSpPr>
        <p:spPr>
          <a:xfrm>
            <a:off x="9104242" y="164303"/>
            <a:ext cx="86652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000007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000008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000009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000017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000018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000019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…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9960467" y="206328"/>
            <a:ext cx="2056189" cy="97912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9971434" y="1408935"/>
            <a:ext cx="2045887" cy="29193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9951784" y="1145160"/>
            <a:ext cx="2071057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*    *    *    *    *    *     *    *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253352" y="1921368"/>
            <a:ext cx="82602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*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; // may contain a junk address now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*)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malloc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(3 *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sizeof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*)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malloc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(2 *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sizeof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));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8520484" y="1125973"/>
            <a:ext cx="745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8520483" y="1374036"/>
            <a:ext cx="7454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[0]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[2]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9801609" y="1121860"/>
            <a:ext cx="222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0   0    0   0    0   1    0    1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253351" y="2012202"/>
            <a:ext cx="1416423" cy="632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9794127" y="1117688"/>
            <a:ext cx="222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0   0    0   1    0   0    0    1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1676652" y="2012202"/>
            <a:ext cx="6513191" cy="632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282574" y="2585883"/>
            <a:ext cx="5936579" cy="632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82574" y="3198640"/>
            <a:ext cx="1993487" cy="632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282574" y="3897270"/>
            <a:ext cx="5936579" cy="632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250" name="Picture 2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722" y="4867279"/>
            <a:ext cx="2129790" cy="1925330"/>
          </a:xfrm>
          <a:prstGeom prst="rect">
            <a:avLst/>
          </a:prstGeom>
        </p:spPr>
      </p:pic>
      <p:sp>
        <p:nvSpPr>
          <p:cNvPr id="251" name="Rectangular Callout 250"/>
          <p:cNvSpPr/>
          <p:nvPr/>
        </p:nvSpPr>
        <p:spPr>
          <a:xfrm>
            <a:off x="2637658" y="4593982"/>
            <a:ext cx="4438999" cy="705777"/>
          </a:xfrm>
          <a:prstGeom prst="wedgeRectCallout">
            <a:avLst>
              <a:gd name="adj1" fmla="val 65214"/>
              <a:gd name="adj2" fmla="val 11719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ptr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will take 8 bytes to store – sorry for not drawing accurately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8519983" y="4306243"/>
            <a:ext cx="7454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[0]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[1]</a:t>
            </a:r>
          </a:p>
        </p:txBody>
      </p:sp>
      <p:sp>
        <p:nvSpPr>
          <p:cNvPr id="254" name="Rectangle 253"/>
          <p:cNvSpPr/>
          <p:nvPr/>
        </p:nvSpPr>
        <p:spPr>
          <a:xfrm>
            <a:off x="9961723" y="4351167"/>
            <a:ext cx="2045887" cy="19297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55" name="Rectangular Callout 254"/>
          <p:cNvSpPr/>
          <p:nvPr/>
        </p:nvSpPr>
        <p:spPr>
          <a:xfrm>
            <a:off x="1057747" y="5858370"/>
            <a:ext cx="4995770" cy="705777"/>
          </a:xfrm>
          <a:prstGeom prst="wedgeRectCallout">
            <a:avLst>
              <a:gd name="adj1" fmla="val 79519"/>
              <a:gd name="adj2" fmla="val -6306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you keep losing memory like this, soon your program may crash!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70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09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4" grpId="0"/>
      <p:bldP spid="215" grpId="0" animBg="1"/>
      <p:bldP spid="217" grpId="0" animBg="1"/>
      <p:bldP spid="217" grpId="1" animBg="1"/>
      <p:bldP spid="218" grpId="0"/>
      <p:bldP spid="218" grpId="1"/>
      <p:bldP spid="221" grpId="0"/>
      <p:bldP spid="224" grpId="0"/>
      <p:bldP spid="224" grpId="1"/>
      <p:bldP spid="230" grpId="0"/>
      <p:bldP spid="230" grpId="1"/>
      <p:bldP spid="237" grpId="0" animBg="1"/>
      <p:bldP spid="245" grpId="0"/>
      <p:bldP spid="246" grpId="0" animBg="1"/>
      <p:bldP spid="247" grpId="0" animBg="1"/>
      <p:bldP spid="248" grpId="0" animBg="1"/>
      <p:bldP spid="249" grpId="0" animBg="1"/>
      <p:bldP spid="251" grpId="0" animBg="1"/>
      <p:bldP spid="253" grpId="0"/>
      <p:bldP spid="254" grpId="0" animBg="1"/>
      <p:bldP spid="25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15855</TotalTime>
  <Words>1529</Words>
  <Application>Microsoft Office PowerPoint</Application>
  <PresentationFormat>Widescreen</PresentationFormat>
  <Paragraphs>273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Arial Narrow</vt:lpstr>
      <vt:lpstr>Calibri</vt:lpstr>
      <vt:lpstr>Calibri Light</vt:lpstr>
      <vt:lpstr>Century Gothic</vt:lpstr>
      <vt:lpstr>Comic Sans MS</vt:lpstr>
      <vt:lpstr>Garamond</vt:lpstr>
      <vt:lpstr>Verdana</vt:lpstr>
      <vt:lpstr>Wingdings</vt:lpstr>
      <vt:lpstr>Office Theme</vt:lpstr>
      <vt:lpstr>Metropolitan</vt:lpstr>
      <vt:lpstr>ESC101: Fundamentals of Computing</vt:lpstr>
      <vt:lpstr>So far about pointers..</vt:lpstr>
      <vt:lpstr>Reminder: Some basics about arrays and pointers</vt:lpstr>
      <vt:lpstr>Pointers and strings: A simple example</vt:lpstr>
      <vt:lpstr>Back to memory allocation related functions</vt:lpstr>
      <vt:lpstr>malloc: Example</vt:lpstr>
      <vt:lpstr>malloc: Example</vt:lpstr>
      <vt:lpstr>calloc</vt:lpstr>
      <vt:lpstr>Memory leaks</vt:lpstr>
      <vt:lpstr>free</vt:lpstr>
      <vt:lpstr>Library analogy for malloc/free</vt:lpstr>
      <vt:lpstr>realloc – revised allocation</vt:lpstr>
      <vt:lpstr>getline (reading string of any length)</vt:lpstr>
      <vt:lpstr>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1133</cp:revision>
  <dcterms:created xsi:type="dcterms:W3CDTF">2018-07-30T05:08:11Z</dcterms:created>
  <dcterms:modified xsi:type="dcterms:W3CDTF">2019-09-29T15:51:25Z</dcterms:modified>
</cp:coreProperties>
</file>