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  <p:sldMasterId id="2147483780" r:id="rId2"/>
  </p:sldMasterIdLst>
  <p:notesMasterIdLst>
    <p:notesMasterId r:id="rId14"/>
  </p:notesMasterIdLst>
  <p:sldIdLst>
    <p:sldId id="268" r:id="rId3"/>
    <p:sldId id="259" r:id="rId4"/>
    <p:sldId id="257" r:id="rId5"/>
    <p:sldId id="279" r:id="rId6"/>
    <p:sldId id="269" r:id="rId7"/>
    <p:sldId id="271" r:id="rId8"/>
    <p:sldId id="281" r:id="rId9"/>
    <p:sldId id="282" r:id="rId10"/>
    <p:sldId id="283" r:id="rId11"/>
    <p:sldId id="284" r:id="rId12"/>
    <p:sldId id="28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3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25" autoAdjust="0"/>
    <p:restoredTop sz="94722" autoAdjust="0"/>
  </p:normalViewPr>
  <p:slideViewPr>
    <p:cSldViewPr snapToGrid="0">
      <p:cViewPr varScale="1">
        <p:scale>
          <a:sx n="91" d="100"/>
          <a:sy n="91" d="100"/>
        </p:scale>
        <p:origin x="580" y="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1264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6E7B1E-ABB1-46B6-B8A6-8D4F0CECF6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9599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B7B9-2450-418B-A046-E2C3879C9A42}" type="datetime1">
              <a:rPr lang="en-GB" smtClean="0"/>
              <a:t>29/09/2019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214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F14C-5DC3-4DFA-8506-51ED6866BDB0}" type="datetime1">
              <a:rPr lang="en-GB" smtClean="0"/>
              <a:t>29/09/2019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8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4FD8-E0E0-4CA4-975E-26121655B062}" type="datetime1">
              <a:rPr lang="en-GB" smtClean="0"/>
              <a:t>29/09/2019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013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9/29/2019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84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36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30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12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9/29/2019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948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9/29/2019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48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9/29/2019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536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9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AE87-F954-4869-AABD-0958FA21C327}" type="datetime1">
              <a:rPr lang="en-GB" smtClean="0"/>
              <a:t>29/09/2019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757E59-6D3B-4672-ABEC-C18EF72EB031}"/>
              </a:ext>
            </a:extLst>
          </p:cNvPr>
          <p:cNvSpPr/>
          <p:nvPr userDrawn="1"/>
        </p:nvSpPr>
        <p:spPr>
          <a:xfrm>
            <a:off x="10896600" y="5441950"/>
            <a:ext cx="1295400" cy="141604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448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9/29/2019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580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942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1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CA833-7875-4AD4-8FAF-2C1F41414C94}" type="datetime1">
              <a:rPr lang="en-GB" smtClean="0"/>
              <a:t>29/09/2019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61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E2C4-CF18-4CDE-963D-19EC2605ED30}" type="datetime1">
              <a:rPr lang="en-GB" smtClean="0"/>
              <a:t>29/09/2019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373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D109-BF1D-413A-9590-3057D8392182}" type="datetime1">
              <a:rPr lang="en-GB" smtClean="0"/>
              <a:t>29/09/2019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471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1741-5885-4609-A50C-9EC62ED18CA9}" type="datetime1">
              <a:rPr lang="en-GB" smtClean="0"/>
              <a:t>29/09/2019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27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574F-C630-4ED2-977A-52EAC37A5B84}" type="datetime1">
              <a:rPr lang="en-GB" smtClean="0"/>
              <a:t>29/09/2019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13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1E9A-D3E7-4F97-908B-87FCF430F91B}" type="datetime1">
              <a:rPr lang="en-GB" smtClean="0"/>
              <a:t>29/09/2019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727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87FE-A912-4E50-86A1-2B812F5CFFF3}" type="datetime1">
              <a:rPr lang="en-GB" smtClean="0"/>
              <a:t>29/09/2019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53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31F12-36B0-4561-816E-B9D31E845C6A}" type="datetime1">
              <a:rPr lang="en-GB" smtClean="0"/>
              <a:t>29/09/2019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0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732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ctrTitle"/>
          </p:nvPr>
        </p:nvSpPr>
        <p:spPr>
          <a:xfrm>
            <a:off x="971107" y="3948223"/>
            <a:ext cx="10363200" cy="1828800"/>
          </a:xfrm>
          <a:prstGeom prst="rect">
            <a:avLst/>
          </a:prstGeom>
        </p:spPr>
        <p:txBody>
          <a:bodyPr>
            <a:normAutofit/>
          </a:bodyPr>
          <a:lstStyle>
            <a:lvl1pPr defTabSz="859536">
              <a:defRPr sz="4136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ESC101: </a:t>
            </a:r>
            <a:r>
              <a:rPr lang="en-IN" sz="4000" dirty="0">
                <a:solidFill>
                  <a:schemeClr val="bg1"/>
                </a:solidFill>
                <a:latin typeface="Garamond" panose="02020404030301010803" pitchFamily="18" charset="0"/>
              </a:rPr>
              <a:t>Fundamentals of </a:t>
            </a:r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Computing</a:t>
            </a:r>
          </a:p>
        </p:txBody>
      </p:sp>
      <p:sp>
        <p:nvSpPr>
          <p:cNvPr id="244" name="Shape 244"/>
          <p:cNvSpPr>
            <a:spLocks noGrp="1"/>
          </p:cNvSpPr>
          <p:nvPr>
            <p:ph type="subTitle" idx="1"/>
          </p:nvPr>
        </p:nvSpPr>
        <p:spPr>
          <a:xfrm>
            <a:off x="120733" y="2159410"/>
            <a:ext cx="11950534" cy="9144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3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IN" sz="6000" b="1" dirty="0">
                <a:solidFill>
                  <a:srgbClr val="FFC000"/>
                </a:solidFill>
                <a:latin typeface="Garamond" panose="02020404030301010803" pitchFamily="18" charset="0"/>
              </a:rPr>
              <a:t>Pointers and Memory Allocation</a:t>
            </a:r>
          </a:p>
          <a:p>
            <a:r>
              <a:rPr lang="en-IN" sz="6000" b="1" dirty="0">
                <a:solidFill>
                  <a:srgbClr val="FFC000"/>
                </a:solidFill>
                <a:latin typeface="Garamond" panose="02020404030301010803" pitchFamily="18" charset="0"/>
              </a:rPr>
              <a:t>(still continued.. </a:t>
            </a:r>
            <a:r>
              <a:rPr lang="en-IN" sz="6000" b="1" dirty="0">
                <a:solidFill>
                  <a:srgbClr val="FFC000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</a:t>
            </a:r>
            <a:r>
              <a:rPr lang="en-IN" sz="6000" b="1" dirty="0">
                <a:solidFill>
                  <a:srgbClr val="FFC000"/>
                </a:solidFill>
                <a:latin typeface="Garamond" panose="02020404030301010803" pitchFamily="18" charset="0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D0F7F2-3251-4B5A-B977-DE08A7BBE4FC}"/>
              </a:ext>
            </a:extLst>
          </p:cNvPr>
          <p:cNvSpPr txBox="1"/>
          <p:nvPr/>
        </p:nvSpPr>
        <p:spPr>
          <a:xfrm>
            <a:off x="4569130" y="5181600"/>
            <a:ext cx="28694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  Piyush</a:t>
            </a:r>
            <a:r>
              <a:rPr kumimoji="0" lang="en-IN" sz="4000" b="0" i="0" u="none" strike="noStrike" kern="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 </a:t>
            </a:r>
            <a:r>
              <a:rPr kumimoji="0" lang="en-IN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Rai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4400" b="1" i="0" u="none" strike="noStrike" kern="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9B98E3A-3F1A-4FF2-B7CE-AA694CC0940A}"/>
              </a:ext>
            </a:extLst>
          </p:cNvPr>
          <p:cNvSpPr txBox="1">
            <a:spLocks/>
          </p:cNvSpPr>
          <p:nvPr/>
        </p:nvSpPr>
        <p:spPr>
          <a:xfrm rot="16200000">
            <a:off x="8137206" y="1938398"/>
            <a:ext cx="4478389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Solution: Version 2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629194B8-40AD-4322-B7CB-EACB4C90AAC6}"/>
              </a:ext>
            </a:extLst>
          </p:cNvPr>
          <p:cNvSpPr txBox="1">
            <a:spLocks/>
          </p:cNvSpPr>
          <p:nvPr/>
        </p:nvSpPr>
        <p:spPr>
          <a:xfrm>
            <a:off x="4820377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BF2DD-4017-400A-B431-6CDAD3069103}" type="slidenum">
              <a:rPr lang="hi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</a:t>
            </a:fld>
            <a:endParaRPr lang="hi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896AFC-186D-4C44-941F-AC7CEFD2E1D3}"/>
              </a:ext>
            </a:extLst>
          </p:cNvPr>
          <p:cNvSpPr/>
          <p:nvPr/>
        </p:nvSpPr>
        <p:spPr>
          <a:xfrm>
            <a:off x="1696177" y="167256"/>
            <a:ext cx="8512567" cy="5262979"/>
          </a:xfrm>
          <a:prstGeom prst="rect">
            <a:avLst/>
          </a:prstGeom>
          <a:solidFill>
            <a:srgbClr val="4F81BD">
              <a:lumMod val="20000"/>
              <a:lumOff val="80000"/>
            </a:srgbClr>
          </a:solidFill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int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len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,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i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, j, k=0,nsubstr; char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st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[100],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</a:rPr>
              <a:t>**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</a:rPr>
              <a:t>substrs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scanf("%s",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st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len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 =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strlen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(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st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nsubstr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 =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len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*(len+1)/2;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substrs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 = (char**)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</a:rPr>
              <a:t>malloc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(sizeof(char*) *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</a:rPr>
              <a:t>nsubstr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for (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i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=0;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i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&lt;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len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;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i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++)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   for (j=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i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; j&lt;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len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; j++){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     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substrs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[k] = (char*)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</a:rPr>
              <a:t>malloc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(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sizeof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(char) * (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</a:rPr>
              <a:t>j-i+2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));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     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</a:rPr>
              <a:t>strncpy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(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substrs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[k],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st+i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, j-i+1);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      k++;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   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for (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i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=0;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i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&lt;k;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i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++)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    printf("%s\n",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substrs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[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i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]);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4AA9D3-BD2F-420A-9DBF-6F26917A7848}"/>
              </a:ext>
            </a:extLst>
          </p:cNvPr>
          <p:cNvSpPr txBox="1"/>
          <p:nvPr/>
        </p:nvSpPr>
        <p:spPr>
          <a:xfrm>
            <a:off x="2604315" y="6333187"/>
            <a:ext cx="7931980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bri"/>
              </a:rPr>
              <a:t>This version uses much less memory compared to version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388B5D-6C1D-4A8D-A3A0-63A2E23B0961}"/>
              </a:ext>
            </a:extLst>
          </p:cNvPr>
          <p:cNvSpPr/>
          <p:nvPr/>
        </p:nvSpPr>
        <p:spPr>
          <a:xfrm>
            <a:off x="7219903" y="4933677"/>
            <a:ext cx="3096344" cy="1200329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for (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i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=0;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i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&lt;k;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i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++)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    free(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substrs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[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i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]);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free(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substrs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6634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Next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72" name="Content Placeholder 5">
            <a:extLst>
              <a:ext uri="{FF2B5EF4-FFF2-40B4-BE49-F238E27FC236}">
                <a16:creationId xmlns:a16="http://schemas.microsoft.com/office/drawing/2014/main" id="{B7C5879B-1F98-44B0-AB7F-89A7CE175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491" y="1111624"/>
            <a:ext cx="11060052" cy="4525963"/>
          </a:xfrm>
        </p:spPr>
        <p:txBody>
          <a:bodyPr/>
          <a:lstStyle/>
          <a:p>
            <a:r>
              <a:rPr lang="en-US" dirty="0"/>
              <a:t>2D arrays vs pointer to pointer</a:t>
            </a:r>
          </a:p>
          <a:p>
            <a:r>
              <a:rPr lang="en-US" dirty="0"/>
              <a:t>Wrapping up pointers..</a:t>
            </a:r>
          </a:p>
          <a:p>
            <a:r>
              <a:rPr lang="en-US" dirty="0"/>
              <a:t>Introduction to functions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04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Golden Rules of Pointers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3354" y="1111624"/>
            <a:ext cx="11938646" cy="5746376"/>
          </a:xfrm>
        </p:spPr>
        <p:txBody>
          <a:bodyPr>
            <a:normAutofit/>
          </a:bodyPr>
          <a:lstStyle/>
          <a:p>
            <a:r>
              <a:rPr lang="en-IN" b="1" dirty="0"/>
              <a:t>RULE 1</a:t>
            </a:r>
            <a:r>
              <a:rPr lang="en-IN" dirty="0"/>
              <a:t>: </a:t>
            </a:r>
            <a:r>
              <a:rPr lang="en-US" dirty="0"/>
              <a:t>All pointers store addresses, take 8 bytes to store</a:t>
            </a:r>
          </a:p>
          <a:p>
            <a:pPr lvl="1"/>
            <a:r>
              <a:rPr lang="en-IN" dirty="0"/>
              <a:t>Does not matter whether pointer to variable, to array, to another pointer </a:t>
            </a:r>
            <a:r>
              <a:rPr lang="en-IN" dirty="0" err="1"/>
              <a:t>etc</a:t>
            </a:r>
            <a:endParaRPr lang="en-IN" dirty="0"/>
          </a:p>
          <a:p>
            <a:r>
              <a:rPr lang="en-IN" b="1" dirty="0"/>
              <a:t>RULE 2</a:t>
            </a:r>
            <a:r>
              <a:rPr lang="en-IN" dirty="0"/>
              <a:t> (Reference): &amp;a gives address of variable a</a:t>
            </a:r>
          </a:p>
          <a:p>
            <a:pPr lvl="1"/>
            <a:r>
              <a:rPr lang="en-IN" dirty="0"/>
              <a:t>Does not matter whether variable a is char, long, or even a pointer variable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Special case for static array variables – next slide</a:t>
            </a:r>
          </a:p>
          <a:p>
            <a:r>
              <a:rPr lang="en-IN" b="1" dirty="0"/>
              <a:t>RULE 3</a:t>
            </a:r>
            <a:r>
              <a:rPr lang="en-IN" dirty="0"/>
              <a:t>: (Dereference): Whenever expression </a:t>
            </a:r>
            <a:r>
              <a:rPr lang="en-IN" sz="3600" dirty="0">
                <a:latin typeface="Arial Narrow" panose="020B0606020202030204" pitchFamily="34" charset="0"/>
              </a:rPr>
              <a:t>expr</a:t>
            </a:r>
            <a:r>
              <a:rPr lang="en-IN" sz="3600" dirty="0"/>
              <a:t> </a:t>
            </a:r>
            <a:r>
              <a:rPr lang="en-IN" dirty="0"/>
              <a:t>generates an address, </a:t>
            </a:r>
            <a:r>
              <a:rPr lang="en-IN" sz="3600" dirty="0">
                <a:latin typeface="Arial Narrow" panose="020B0606020202030204" pitchFamily="34" charset="0"/>
              </a:rPr>
              <a:t>*(expr)</a:t>
            </a:r>
            <a:r>
              <a:rPr lang="en-IN" sz="3600" dirty="0"/>
              <a:t> </a:t>
            </a:r>
            <a:r>
              <a:rPr lang="en-IN" dirty="0"/>
              <a:t>gives value stored at that address</a:t>
            </a:r>
            <a:endParaRPr lang="en-IN" dirty="0">
              <a:latin typeface="Arial Narrow" panose="020B0606020202030204" pitchFamily="34" charset="0"/>
            </a:endParaRPr>
          </a:p>
          <a:p>
            <a:r>
              <a:rPr lang="en-IN" b="1" dirty="0"/>
              <a:t>RULE 4</a:t>
            </a:r>
            <a:r>
              <a:rPr lang="en-IN" dirty="0"/>
              <a:t>: (Arithmetic): Pointer arithmetic is w.r.t datatype</a:t>
            </a:r>
          </a:p>
          <a:p>
            <a:pPr lvl="1"/>
            <a:r>
              <a:rPr lang="en-IN" dirty="0"/>
              <a:t>char* arithmetic w.r.t. 1 byte blocks, </a:t>
            </a:r>
            <a:r>
              <a:rPr lang="en-IN" dirty="0" err="1"/>
              <a:t>int</a:t>
            </a:r>
            <a:r>
              <a:rPr lang="en-IN" dirty="0"/>
              <a:t>* w.r.t. 4 byte blocks, double* 8 bytes</a:t>
            </a:r>
            <a:endParaRPr lang="en-US" dirty="0"/>
          </a:p>
          <a:p>
            <a:r>
              <a:rPr lang="en-IN" b="1" dirty="0"/>
              <a:t>RULE 5</a:t>
            </a:r>
            <a:r>
              <a:rPr lang="en-IN" dirty="0"/>
              <a:t>: Name of array points to first element of array</a:t>
            </a:r>
          </a:p>
          <a:p>
            <a:pPr lvl="1"/>
            <a:r>
              <a:rPr lang="en-IN" dirty="0"/>
              <a:t>Does not matter whether dynamic (e.g., malloc-ed) array or static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734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Curious Case of Static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Three types of arrays studied so far</a:t>
            </a:r>
          </a:p>
          <a:p>
            <a:pPr lvl="1"/>
            <a:r>
              <a:rPr lang="en-IN" dirty="0"/>
              <a:t>Static arrays of fixed size </a:t>
            </a:r>
            <a:r>
              <a:rPr lang="en-IN" sz="2800" dirty="0" err="1">
                <a:latin typeface="Arial Narrow" panose="020B0606020202030204" pitchFamily="34" charset="0"/>
              </a:rPr>
              <a:t>int</a:t>
            </a:r>
            <a:r>
              <a:rPr lang="en-IN" sz="2800" dirty="0">
                <a:latin typeface="Arial Narrow" panose="020B0606020202030204" pitchFamily="34" charset="0"/>
              </a:rPr>
              <a:t> a[10];</a:t>
            </a:r>
          </a:p>
          <a:p>
            <a:pPr lvl="1"/>
            <a:r>
              <a:rPr lang="en-IN" dirty="0"/>
              <a:t>Static arrays of variable size </a:t>
            </a:r>
            <a:r>
              <a:rPr lang="en-IN" sz="2800" dirty="0" err="1">
                <a:latin typeface="Arial Narrow" panose="020B0606020202030204" pitchFamily="34" charset="0"/>
              </a:rPr>
              <a:t>int</a:t>
            </a:r>
            <a:r>
              <a:rPr lang="en-IN" sz="2800" dirty="0">
                <a:latin typeface="Arial Narrow" panose="020B0606020202030204" pitchFamily="34" charset="0"/>
              </a:rPr>
              <a:t> n; </a:t>
            </a:r>
            <a:r>
              <a:rPr lang="en-IN" sz="2800" dirty="0" err="1">
                <a:latin typeface="Arial Narrow" panose="020B0606020202030204" pitchFamily="34" charset="0"/>
              </a:rPr>
              <a:t>scanf</a:t>
            </a:r>
            <a:r>
              <a:rPr lang="en-IN" sz="2800" dirty="0">
                <a:latin typeface="Arial Narrow" panose="020B0606020202030204" pitchFamily="34" charset="0"/>
              </a:rPr>
              <a:t>("%</a:t>
            </a:r>
            <a:r>
              <a:rPr lang="en-IN" sz="2800" dirty="0" err="1">
                <a:latin typeface="Arial Narrow" panose="020B0606020202030204" pitchFamily="34" charset="0"/>
              </a:rPr>
              <a:t>d",&amp;n</a:t>
            </a:r>
            <a:r>
              <a:rPr lang="en-IN" sz="2800" dirty="0">
                <a:latin typeface="Arial Narrow" panose="020B0606020202030204" pitchFamily="34" charset="0"/>
              </a:rPr>
              <a:t>); </a:t>
            </a:r>
            <a:r>
              <a:rPr lang="en-IN" sz="2800" dirty="0" err="1">
                <a:latin typeface="Arial Narrow" panose="020B0606020202030204" pitchFamily="34" charset="0"/>
              </a:rPr>
              <a:t>int</a:t>
            </a:r>
            <a:r>
              <a:rPr lang="en-IN" sz="2800" dirty="0">
                <a:latin typeface="Arial Narrow" panose="020B0606020202030204" pitchFamily="34" charset="0"/>
              </a:rPr>
              <a:t> b[n];</a:t>
            </a:r>
          </a:p>
          <a:p>
            <a:pPr lvl="1"/>
            <a:r>
              <a:rPr lang="en-IN" dirty="0"/>
              <a:t>Dynamic </a:t>
            </a:r>
            <a:r>
              <a:rPr lang="en-IN" dirty="0" err="1"/>
              <a:t>malloc</a:t>
            </a:r>
            <a:r>
              <a:rPr lang="en-IN" dirty="0"/>
              <a:t>/</a:t>
            </a:r>
            <a:r>
              <a:rPr lang="en-IN" dirty="0" err="1"/>
              <a:t>calloc</a:t>
            </a:r>
            <a:r>
              <a:rPr lang="en-IN" dirty="0"/>
              <a:t>/</a:t>
            </a:r>
            <a:r>
              <a:rPr lang="en-IN" dirty="0" err="1"/>
              <a:t>realloc-ed</a:t>
            </a:r>
            <a:r>
              <a:rPr lang="en-IN" dirty="0"/>
              <a:t> arrays </a:t>
            </a:r>
            <a:r>
              <a:rPr lang="en-IN" sz="2800" dirty="0" err="1">
                <a:latin typeface="Arial Narrow" panose="020B0606020202030204" pitchFamily="34" charset="0"/>
              </a:rPr>
              <a:t>int</a:t>
            </a:r>
            <a:r>
              <a:rPr lang="en-IN" sz="2800" dirty="0">
                <a:latin typeface="Arial Narrow" panose="020B0606020202030204" pitchFamily="34" charset="0"/>
              </a:rPr>
              <a:t> *c = (</a:t>
            </a:r>
            <a:r>
              <a:rPr lang="en-IN" sz="2800" dirty="0" err="1">
                <a:latin typeface="Arial Narrow" panose="020B0606020202030204" pitchFamily="34" charset="0"/>
              </a:rPr>
              <a:t>int</a:t>
            </a:r>
            <a:r>
              <a:rPr lang="en-IN" sz="2800" dirty="0">
                <a:latin typeface="Arial Narrow" panose="020B0606020202030204" pitchFamily="34" charset="0"/>
              </a:rPr>
              <a:t>*)</a:t>
            </a:r>
            <a:r>
              <a:rPr lang="en-IN" sz="2800" dirty="0" err="1">
                <a:latin typeface="Arial Narrow" panose="020B0606020202030204" pitchFamily="34" charset="0"/>
              </a:rPr>
              <a:t>malloc</a:t>
            </a:r>
            <a:r>
              <a:rPr lang="en-IN" sz="2800" dirty="0">
                <a:latin typeface="Arial Narrow" panose="020B0606020202030204" pitchFamily="34" charset="0"/>
              </a:rPr>
              <a:t>(n * </a:t>
            </a:r>
            <a:r>
              <a:rPr lang="en-IN" sz="2800" dirty="0" err="1">
                <a:latin typeface="Arial Narrow" panose="020B0606020202030204" pitchFamily="34" charset="0"/>
              </a:rPr>
              <a:t>sizeof</a:t>
            </a:r>
            <a:r>
              <a:rPr lang="en-IN" sz="2800" dirty="0">
                <a:latin typeface="Arial Narrow" panose="020B0606020202030204" pitchFamily="34" charset="0"/>
              </a:rPr>
              <a:t>(</a:t>
            </a:r>
            <a:r>
              <a:rPr lang="en-IN" sz="2800" dirty="0" err="1">
                <a:latin typeface="Arial Narrow" panose="020B0606020202030204" pitchFamily="34" charset="0"/>
              </a:rPr>
              <a:t>int</a:t>
            </a:r>
            <a:r>
              <a:rPr lang="en-IN" sz="2800" dirty="0">
                <a:latin typeface="Arial Narrow" panose="020B0606020202030204" pitchFamily="34" charset="0"/>
              </a:rPr>
              <a:t>));</a:t>
            </a:r>
            <a:endParaRPr lang="en-US" dirty="0">
              <a:latin typeface="Arial Narrow" panose="020B0606020202030204" pitchFamily="34" charset="0"/>
            </a:endParaRPr>
          </a:p>
          <a:p>
            <a:r>
              <a:rPr lang="en-IN" dirty="0"/>
              <a:t>For static arrays (fixed/variable length) </a:t>
            </a:r>
            <a:r>
              <a:rPr lang="en-IN" sz="3600" dirty="0" err="1">
                <a:latin typeface="Arial Narrow" panose="020B0606020202030204" pitchFamily="34" charset="0"/>
              </a:rPr>
              <a:t>sizeof</a:t>
            </a:r>
            <a:r>
              <a:rPr lang="en-IN" sz="3600" dirty="0">
                <a:latin typeface="Arial Narrow" panose="020B0606020202030204" pitchFamily="34" charset="0"/>
              </a:rPr>
              <a:t>()</a:t>
            </a:r>
            <a:r>
              <a:rPr lang="en-IN" dirty="0"/>
              <a:t> gives total size of array. However, for </a:t>
            </a:r>
            <a:r>
              <a:rPr lang="en-IN" dirty="0" err="1"/>
              <a:t>malloc-ed</a:t>
            </a:r>
            <a:r>
              <a:rPr lang="en-IN" dirty="0"/>
              <a:t> arrays, </a:t>
            </a:r>
            <a:r>
              <a:rPr lang="en-IN" sz="3600" dirty="0" err="1">
                <a:latin typeface="Arial Narrow" panose="020B0606020202030204" pitchFamily="34" charset="0"/>
              </a:rPr>
              <a:t>sizeof</a:t>
            </a:r>
            <a:r>
              <a:rPr lang="en-IN" sz="3600" dirty="0">
                <a:latin typeface="Arial Narrow" panose="020B0606020202030204" pitchFamily="34" charset="0"/>
              </a:rPr>
              <a:t>(c)</a:t>
            </a:r>
            <a:r>
              <a:rPr lang="en-IN" dirty="0"/>
              <a:t> just gives 8, the space required to store the pointer </a:t>
            </a:r>
            <a:r>
              <a:rPr lang="en-IN" sz="3600" dirty="0">
                <a:latin typeface="Arial Narrow" panose="020B0606020202030204" pitchFamily="34" charset="0"/>
              </a:rPr>
              <a:t>c</a:t>
            </a:r>
            <a:r>
              <a:rPr lang="en-IN" dirty="0"/>
              <a:t> </a:t>
            </a:r>
            <a:r>
              <a:rPr lang="en-IN" dirty="0">
                <a:sym typeface="Wingdings" panose="05000000000000000000" pitchFamily="2" charset="2"/>
              </a:rPr>
              <a:t></a:t>
            </a:r>
            <a:endParaRPr lang="en-IN" dirty="0"/>
          </a:p>
          <a:p>
            <a:r>
              <a:rPr lang="en-IN" dirty="0"/>
              <a:t>&amp;c gives us the address where the pointer c is stored </a:t>
            </a:r>
            <a:r>
              <a:rPr lang="en-IN" dirty="0">
                <a:sym typeface="Wingdings" panose="05000000000000000000" pitchFamily="2" charset="2"/>
              </a:rPr>
              <a:t></a:t>
            </a:r>
            <a:endParaRPr lang="en-IN" dirty="0"/>
          </a:p>
          <a:p>
            <a:r>
              <a:rPr lang="en-IN" dirty="0"/>
              <a:t>&amp;a just gives us the address of first element a[0] again </a:t>
            </a:r>
            <a:r>
              <a:rPr lang="en-IN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r>
              <a:rPr lang="en-IN" dirty="0"/>
              <a:t>&amp;b just gives us the address of first element b[0] again </a:t>
            </a:r>
            <a:r>
              <a:rPr lang="en-IN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164223" y="121676"/>
            <a:ext cx="1858617" cy="904461"/>
            <a:chOff x="3286682" y="2292350"/>
            <a:chExt cx="1858617" cy="904461"/>
          </a:xfrm>
        </p:grpSpPr>
        <p:sp>
          <p:nvSpPr>
            <p:cNvPr id="6" name="Rounded Rectangle 5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9" name="Rectangular Callout 8"/>
          <p:cNvSpPr/>
          <p:nvPr/>
        </p:nvSpPr>
        <p:spPr>
          <a:xfrm>
            <a:off x="2832653" y="250073"/>
            <a:ext cx="6886634" cy="567673"/>
          </a:xfrm>
          <a:prstGeom prst="wedgeRectCallout">
            <a:avLst>
              <a:gd name="adj1" fmla="val 60758"/>
              <a:gd name="adj2" fmla="val 5369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a, b, c all point to their respective first elements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2828437" y="888010"/>
            <a:ext cx="6886634" cy="1139573"/>
          </a:xfrm>
          <a:prstGeom prst="wedgeRectCallout">
            <a:avLst>
              <a:gd name="adj1" fmla="val 61191"/>
              <a:gd name="adj2" fmla="val -5394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 will hide the location of the pointer a and b from you since I store these pointers secretly in a location called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symbol table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– no access!!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105115" y="2097847"/>
            <a:ext cx="6504408" cy="1139573"/>
          </a:xfrm>
          <a:prstGeom prst="wedgeRectCallout">
            <a:avLst>
              <a:gd name="adj1" fmla="val -6641"/>
              <a:gd name="adj2" fmla="val -8970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You can modify the pointer c by saying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c++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but I will not allow you to say things like a++, b++. I also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dont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allow you to free/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realloc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 and b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86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873578" cy="1075433"/>
          </a:xfrm>
        </p:spPr>
        <p:txBody>
          <a:bodyPr/>
          <a:lstStyle/>
          <a:p>
            <a:r>
              <a:rPr lang="en-IN" dirty="0"/>
              <a:t>The </a:t>
            </a:r>
            <a:r>
              <a:rPr lang="en-IN" dirty="0" err="1">
                <a:solidFill>
                  <a:srgbClr val="0000FF"/>
                </a:solidFill>
              </a:rPr>
              <a:t>getline</a:t>
            </a:r>
            <a:r>
              <a:rPr lang="en-IN" dirty="0"/>
              <a:t> function: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5" y="1113346"/>
            <a:ext cx="11938645" cy="5746376"/>
          </a:xfrm>
        </p:spPr>
        <p:txBody>
          <a:bodyPr/>
          <a:lstStyle/>
          <a:p>
            <a:r>
              <a:rPr lang="en-IN" dirty="0"/>
              <a:t>Read a single line of text from input (i.e. till </a:t>
            </a:r>
            <a:r>
              <a:rPr lang="en-IN" dirty="0">
                <a:latin typeface="Arial Narrow" panose="020B0606020202030204" pitchFamily="34" charset="0"/>
              </a:rPr>
              <a:t>'\n'</a:t>
            </a:r>
            <a:r>
              <a:rPr lang="en-IN" dirty="0"/>
              <a:t>)</a:t>
            </a:r>
          </a:p>
          <a:p>
            <a:r>
              <a:rPr lang="en-IN" dirty="0"/>
              <a:t>Uses </a:t>
            </a:r>
            <a:r>
              <a:rPr lang="en-IN" dirty="0" err="1">
                <a:solidFill>
                  <a:schemeClr val="tx1"/>
                </a:solidFill>
              </a:rPr>
              <a:t>realloc</a:t>
            </a:r>
            <a:r>
              <a:rPr lang="en-IN" dirty="0"/>
              <a:t>-like methods to expand the char array size</a:t>
            </a:r>
          </a:p>
          <a:p>
            <a:r>
              <a:rPr lang="en-IN" dirty="0"/>
              <a:t>For char array, we need a malloc-ed array for this reason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If user input doesn’t fit inside original array, str will contain pointer to expanded array, </a:t>
            </a:r>
            <a:r>
              <a:rPr lang="en-IN" dirty="0" err="1"/>
              <a:t>len</a:t>
            </a:r>
            <a:r>
              <a:rPr lang="en-IN" dirty="0"/>
              <a:t> will be length of new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352" y="2700206"/>
            <a:ext cx="111567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len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= 11; // I only expect 10 characters to be entered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char *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= (char*)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malloc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len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* 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sizeof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(char));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getline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(&amp;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 &amp;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len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 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stdin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3352" y="5365509"/>
            <a:ext cx="111567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char **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ptrstr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= &amp;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getline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ptrstr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 &amp;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len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 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stdin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); // Alternate way to use 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getline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995065" y="3619092"/>
            <a:ext cx="1858617" cy="904461"/>
            <a:chOff x="3286682" y="2292350"/>
            <a:chExt cx="1858617" cy="904461"/>
          </a:xfrm>
        </p:grpSpPr>
        <p:sp>
          <p:nvSpPr>
            <p:cNvPr id="8" name="Rounded Rectangle 7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1" name="Rectangular Callout 10"/>
          <p:cNvSpPr/>
          <p:nvPr/>
        </p:nvSpPr>
        <p:spPr>
          <a:xfrm>
            <a:off x="5019260" y="2531154"/>
            <a:ext cx="4637489" cy="865647"/>
          </a:xfrm>
          <a:prstGeom prst="wedgeRectCallout">
            <a:avLst>
              <a:gd name="adj1" fmla="val 70900"/>
              <a:gd name="adj2" fmla="val 9087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Pointer to a pointer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simply stores the address of a pointer variable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2370868" y="3480980"/>
            <a:ext cx="7450263" cy="1074038"/>
          </a:xfrm>
          <a:prstGeom prst="wedgeRectCallout">
            <a:avLst>
              <a:gd name="adj1" fmla="val 60613"/>
              <a:gd name="adj2" fmla="val 4380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printf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("%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ld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",*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ptrstr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will print address of first char in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str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printf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("%c",**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ptrstr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will print the first char in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str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printf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("%s",*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ptrstr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will print entire string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4403419" y="5698291"/>
            <a:ext cx="7450263" cy="998848"/>
          </a:xfrm>
          <a:prstGeom prst="wedgeRectCallout">
            <a:avLst>
              <a:gd name="adj1" fmla="val 313"/>
              <a:gd name="adj2" fmla="val -7261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WARNING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len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may be larger than length of input + 1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Get actual length of input using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strlen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() from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string.h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2F71C9C0-E902-446C-B63F-46A4CB3F340D}"/>
              </a:ext>
            </a:extLst>
          </p:cNvPr>
          <p:cNvSpPr/>
          <p:nvPr/>
        </p:nvSpPr>
        <p:spPr>
          <a:xfrm>
            <a:off x="9587792" y="1077085"/>
            <a:ext cx="2539139" cy="1163678"/>
          </a:xfrm>
          <a:prstGeom prst="wedgeRectCallout">
            <a:avLst>
              <a:gd name="adj1" fmla="val -125455"/>
              <a:gd name="adj2" fmla="val 737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/>
              <a:t>Inception? </a:t>
            </a:r>
            <a:r>
              <a:rPr lang="en-IN" sz="4000" dirty="0">
                <a:sym typeface="Wingdings" panose="05000000000000000000" pitchFamily="2" charset="2"/>
              </a:rPr>
              <a:t>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7717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11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 of pointers?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9960467" y="206328"/>
            <a:ext cx="2056189" cy="6324013"/>
            <a:chOff x="9960467" y="206328"/>
            <a:chExt cx="2056189" cy="6324013"/>
          </a:xfrm>
        </p:grpSpPr>
        <p:sp>
          <p:nvSpPr>
            <p:cNvPr id="6" name="Rectangle 5"/>
            <p:cNvSpPr/>
            <p:nvPr/>
          </p:nvSpPr>
          <p:spPr>
            <a:xfrm>
              <a:off x="9960467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0216631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0472795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0728959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985122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241286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960467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216631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472795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728959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985122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241286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960467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216631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72795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728959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985122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1241286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960467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216631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472795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0728959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0985122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1241286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960467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0216631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472795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0728959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0985122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1241286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960467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0216631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0472795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0728959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0985122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1241286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9960467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216631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472795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728959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985122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1241286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960467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216631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0472795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728959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985122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1241286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9960467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16631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472795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728959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985122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1241286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9960467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0216631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0472795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0728959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0985122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1241286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9960467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0216631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0472795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0728959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0985122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1241286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960467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0216631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0472795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0728959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0985122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1241286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9960467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0216631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0472795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0728959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0985122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1241286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9960467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0216631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0472795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0728959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0985122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1241286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9960467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0216631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0472795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0728959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0985122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1241286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9960467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0216631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0472795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0728959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0985122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1241286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9960467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0216631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0472795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0728959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0985122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1241286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9960467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0216631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0472795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0728959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0985122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1241286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9960467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0216631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0472795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0728959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0985122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1241286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9960467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0216631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0472795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0728959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0985122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1241286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9960467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0216631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0472795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0728959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0985122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1241286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9960467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0216631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0472795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0728959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0985122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1241286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9960467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0216631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0472795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0728959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0985122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1241286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9960467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0216631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0472795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0728959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0985122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11241286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9960467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10216631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10472795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0728959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10985122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11241286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9960467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0216631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10472795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0728959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0985122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11241286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11504328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1760492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11504328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1760492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11504328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11760492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11504328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11760492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11504328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1760492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11504328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11760492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1504328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1760492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1504328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1760492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11504328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11760492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11504328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11760492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11504328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11760492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11504328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11760492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11504328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11760492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11504328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11760492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11504328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11760492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11504328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11760492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11504328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11760492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11504328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11760492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11504328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11760492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1504328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11760492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11504328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11760492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11504328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11760492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11504328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11760492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11504328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11760492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11504328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11760492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11504328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11760492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214" name="TextBox 213"/>
          <p:cNvSpPr txBox="1"/>
          <p:nvPr/>
        </p:nvSpPr>
        <p:spPr>
          <a:xfrm>
            <a:off x="9104242" y="164303"/>
            <a:ext cx="86652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000000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000002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000003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000004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000005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000006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000007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000008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000009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000010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000012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000013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000014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000015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000016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000017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000018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000019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000020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000022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000023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…</a:t>
            </a:r>
          </a:p>
        </p:txBody>
      </p:sp>
      <p:sp>
        <p:nvSpPr>
          <p:cNvPr id="215" name="Rectangle 214"/>
          <p:cNvSpPr/>
          <p:nvPr/>
        </p:nvSpPr>
        <p:spPr>
          <a:xfrm>
            <a:off x="9960467" y="206328"/>
            <a:ext cx="2056189" cy="97912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258709" y="931041"/>
            <a:ext cx="850721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char *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ptrArr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[3];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for(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= 0; 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&lt; 3; 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++)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ptrArr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] = (char*)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malloc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((i+1)*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sizeof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(char));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scanf("%s", ptrArr[2]);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printf("%s", ptrArr[2]);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for(i = 0; i &lt; 3; i++)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	free(ptrArr[i]);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8520484" y="1125973"/>
            <a:ext cx="745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ptrArr</a:t>
            </a: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srgbClr val="F03B5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9951784" y="1407469"/>
            <a:ext cx="2071057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*    *    *    *    *    *     *    *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9807458" y="1120298"/>
            <a:ext cx="2221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0   0    0   0    0    1   0    1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9951784" y="1654640"/>
            <a:ext cx="2071057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*    *    *    *    *    *     *    *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9951784" y="1883004"/>
            <a:ext cx="2071057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*    *    *    *    *    *     *    *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9971434" y="2151450"/>
            <a:ext cx="2045887" cy="96546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9970767" y="3115159"/>
            <a:ext cx="2064872" cy="26433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9960467" y="3374022"/>
            <a:ext cx="2064872" cy="48447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9960467" y="3850873"/>
            <a:ext cx="2064872" cy="72925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258708" y="1021696"/>
            <a:ext cx="2891996" cy="632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169256" y="1652091"/>
            <a:ext cx="2891996" cy="632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199336" y="2132158"/>
            <a:ext cx="9002939" cy="1339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8346050" y="1389736"/>
            <a:ext cx="919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ptrArr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[0]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ptrArr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[1]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ptrArr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[2]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8520484" y="2103878"/>
            <a:ext cx="745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</a:t>
            </a: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srgbClr val="F03B5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pic>
        <p:nvPicPr>
          <p:cNvPr id="232" name="Picture 2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786" y="305835"/>
            <a:ext cx="2129790" cy="1925330"/>
          </a:xfrm>
          <a:prstGeom prst="rect">
            <a:avLst/>
          </a:prstGeom>
        </p:spPr>
      </p:pic>
      <p:sp>
        <p:nvSpPr>
          <p:cNvPr id="233" name="Rectangular Callout 232"/>
          <p:cNvSpPr/>
          <p:nvPr/>
        </p:nvSpPr>
        <p:spPr>
          <a:xfrm>
            <a:off x="361442" y="122142"/>
            <a:ext cx="6859885" cy="808898"/>
          </a:xfrm>
          <a:prstGeom prst="wedgeRectCallout">
            <a:avLst>
              <a:gd name="adj1" fmla="val 59104"/>
              <a:gd name="adj2" fmla="val 3311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Note: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ptrArr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ptrArr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[0],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ptrArr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[1],</a:t>
            </a:r>
            <a:r>
              <a:rPr kumimoji="0" lang="en-IN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IN" b="0" i="0" u="none" strike="noStrike" kern="1200" cap="none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ptrArr</a:t>
            </a:r>
            <a:r>
              <a:rPr kumimoji="0" lang="en-IN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[2], each a pointer, 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will take 8 bytes to store – figure is not accurate</a:t>
            </a:r>
            <a:r>
              <a:rPr kumimoji="0" lang="en-IN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(shows one byte </a:t>
            </a:r>
            <a:r>
              <a:rPr kumimoji="0" lang="en-IN" b="0" i="0" u="none" strike="noStrike" kern="1200" cap="none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fo</a:t>
            </a:r>
            <a:r>
              <a:rPr lang="en-IN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each)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9814407" y="1379161"/>
            <a:ext cx="2221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0   0    0   0    1    1   0    0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9814407" y="1600709"/>
            <a:ext cx="2221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0   0    0   0    1    1   0    1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9804107" y="1854493"/>
            <a:ext cx="2221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0   0    0   0    1    1   1    1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248409" y="3519585"/>
            <a:ext cx="5754203" cy="1107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248409" y="4626799"/>
            <a:ext cx="5754203" cy="1286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pic>
        <p:nvPicPr>
          <p:cNvPr id="241" name="Picture 2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628" y="4843989"/>
            <a:ext cx="2045696" cy="2045696"/>
          </a:xfrm>
          <a:prstGeom prst="rect">
            <a:avLst/>
          </a:prstGeom>
        </p:spPr>
      </p:pic>
      <p:sp>
        <p:nvSpPr>
          <p:cNvPr id="242" name="Rectangular Callout 241"/>
          <p:cNvSpPr/>
          <p:nvPr/>
        </p:nvSpPr>
        <p:spPr>
          <a:xfrm>
            <a:off x="2521838" y="4251546"/>
            <a:ext cx="4965953" cy="1177109"/>
          </a:xfrm>
          <a:prstGeom prst="wedgeRectCallout">
            <a:avLst>
              <a:gd name="adj1" fmla="val 63336"/>
              <a:gd name="adj2" fmla="val 6083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Very useful in programs where we have to create an unknown number of arrays of unknown length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43" name="Picture 2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628" y="2722449"/>
            <a:ext cx="2048605" cy="2048605"/>
          </a:xfrm>
          <a:prstGeom prst="rect">
            <a:avLst/>
          </a:prstGeom>
        </p:spPr>
      </p:pic>
      <p:sp>
        <p:nvSpPr>
          <p:cNvPr id="244" name="Rectangular Callout 243"/>
          <p:cNvSpPr/>
          <p:nvPr/>
        </p:nvSpPr>
        <p:spPr>
          <a:xfrm>
            <a:off x="156361" y="3115159"/>
            <a:ext cx="7331431" cy="1066771"/>
          </a:xfrm>
          <a:prstGeom prst="wedgeRectCallout">
            <a:avLst>
              <a:gd name="adj1" fmla="val 61566"/>
              <a:gd name="adj2" fmla="val 3789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Alternate,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dynamic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way to declare array of pointers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char **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ptrArr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 = (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char**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)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malloc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(3*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sizeof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char*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));</a:t>
            </a:r>
          </a:p>
        </p:txBody>
      </p:sp>
      <p:sp>
        <p:nvSpPr>
          <p:cNvPr id="245" name="Rectangular Callout 244"/>
          <p:cNvSpPr/>
          <p:nvPr/>
        </p:nvSpPr>
        <p:spPr>
          <a:xfrm>
            <a:off x="2521838" y="5517979"/>
            <a:ext cx="4965953" cy="1308845"/>
          </a:xfrm>
          <a:prstGeom prst="wedgeRectCallout">
            <a:avLst>
              <a:gd name="adj1" fmla="val 64937"/>
              <a:gd name="adj2" fmla="val -755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However, in this case we should also free pointer array by writing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free(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ptrArr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);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4800600" y="4711728"/>
            <a:ext cx="587217" cy="334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48" name="Rectangular Callout 243">
            <a:extLst>
              <a:ext uri="{FF2B5EF4-FFF2-40B4-BE49-F238E27FC236}">
                <a16:creationId xmlns:a16="http://schemas.microsoft.com/office/drawing/2014/main" id="{36E334A3-561B-4D80-8393-2B647108A1CD}"/>
              </a:ext>
            </a:extLst>
          </p:cNvPr>
          <p:cNvSpPr/>
          <p:nvPr/>
        </p:nvSpPr>
        <p:spPr>
          <a:xfrm>
            <a:off x="4036888" y="2000361"/>
            <a:ext cx="3469241" cy="669929"/>
          </a:xfrm>
          <a:prstGeom prst="wedgeRectCallout">
            <a:avLst>
              <a:gd name="adj1" fmla="val 780"/>
              <a:gd name="adj2" fmla="val 13526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Note: Array of pointers</a:t>
            </a:r>
            <a:r>
              <a:rPr kumimoji="0" lang="en-IN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is equivalent to pointer of pointers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69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4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3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8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7" presetClass="emph" presetSubtype="0" repeatCount="indefinite" fill="remove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23" dur="250" autoRev="1" fill="remove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124" dur="250" autoRev="1" fill="remove"/>
                                        <p:tgtEl>
                                          <p:spTgt spid="2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25" dur="250" autoRev="1" fill="remove"/>
                                        <p:tgtEl>
                                          <p:spTgt spid="2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250" autoRev="1" fill="remove"/>
                                        <p:tgtEl>
                                          <p:spTgt spid="2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0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5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0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5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5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4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8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4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8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1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4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3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/>
      <p:bldP spid="215" grpId="0" animBg="1"/>
      <p:bldP spid="217" grpId="0"/>
      <p:bldP spid="219" grpId="0"/>
      <p:bldP spid="219" grpId="1"/>
      <p:bldP spid="220" grpId="0"/>
      <p:bldP spid="221" grpId="0"/>
      <p:bldP spid="221" grpId="1"/>
      <p:bldP spid="222" grpId="0"/>
      <p:bldP spid="222" grpId="1"/>
      <p:bldP spid="223" grpId="0" animBg="1"/>
      <p:bldP spid="224" grpId="0" animBg="1"/>
      <p:bldP spid="224" grpId="1" animBg="1"/>
      <p:bldP spid="225" grpId="0" animBg="1"/>
      <p:bldP spid="225" grpId="1" animBg="1"/>
      <p:bldP spid="226" grpId="0" animBg="1"/>
      <p:bldP spid="226" grpId="1" animBg="1"/>
      <p:bldP spid="226" grpId="2" animBg="1"/>
      <p:bldP spid="227" grpId="0" animBg="1"/>
      <p:bldP spid="228" grpId="0" animBg="1"/>
      <p:bldP spid="229" grpId="0" animBg="1"/>
      <p:bldP spid="218" grpId="0"/>
      <p:bldP spid="218" grpId="1"/>
      <p:bldP spid="231" grpId="0"/>
      <p:bldP spid="233" grpId="0" animBg="1"/>
      <p:bldP spid="234" grpId="0"/>
      <p:bldP spid="234" grpId="1"/>
      <p:bldP spid="235" grpId="0"/>
      <p:bldP spid="235" grpId="1"/>
      <p:bldP spid="236" grpId="0"/>
      <p:bldP spid="236" grpId="1"/>
      <p:bldP spid="237" grpId="0" animBg="1"/>
      <p:bldP spid="238" grpId="0" animBg="1"/>
      <p:bldP spid="242" grpId="0" animBg="1"/>
      <p:bldP spid="244" grpId="0" animBg="1"/>
      <p:bldP spid="245" grpId="0" animBg="1"/>
      <p:bldP spid="246" grpId="0" animBg="1"/>
      <p:bldP spid="24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 Example: Printing all substrings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72" name="Content Placeholder 5">
            <a:extLst>
              <a:ext uri="{FF2B5EF4-FFF2-40B4-BE49-F238E27FC236}">
                <a16:creationId xmlns:a16="http://schemas.microsoft.com/office/drawing/2014/main" id="{B7C5879B-1F98-44B0-AB7F-89A7CE175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491" y="1111624"/>
            <a:ext cx="11060052" cy="4525963"/>
          </a:xfrm>
        </p:spPr>
        <p:txBody>
          <a:bodyPr/>
          <a:lstStyle/>
          <a:p>
            <a:r>
              <a:rPr lang="en-US" dirty="0"/>
              <a:t>Read a string and create an array containing all its substrings </a:t>
            </a:r>
            <a:r>
              <a:rPr lang="en-US" sz="2600" dirty="0"/>
              <a:t>(i.e. contiguous)</a:t>
            </a:r>
            <a:r>
              <a:rPr lang="en-US" dirty="0"/>
              <a:t>.</a:t>
            </a:r>
          </a:p>
          <a:p>
            <a:r>
              <a:rPr lang="en-US" dirty="0"/>
              <a:t>Display the substrings (note: non-unique substrings allowed, i.e., a substring may appear multiple times).</a:t>
            </a:r>
          </a:p>
          <a:p>
            <a:pPr marL="0" indent="0">
              <a:buNone/>
            </a:pPr>
            <a:r>
              <a:rPr lang="en-US" dirty="0"/>
              <a:t>Input: ESC</a:t>
            </a:r>
          </a:p>
          <a:p>
            <a:pPr marL="0" indent="0">
              <a:buNone/>
            </a:pPr>
            <a:r>
              <a:rPr lang="en-US" dirty="0"/>
              <a:t>Output: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923400-F4A1-4BC7-8CCA-7C2C5A32F1C3}"/>
              </a:ext>
            </a:extLst>
          </p:cNvPr>
          <p:cNvSpPr txBox="1"/>
          <p:nvPr/>
        </p:nvSpPr>
        <p:spPr>
          <a:xfrm>
            <a:off x="2239464" y="3666032"/>
            <a:ext cx="97334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Comic Sans MS" panose="030F0702030302020204" pitchFamily="66" charset="0"/>
              </a:rPr>
              <a:t>E</a:t>
            </a:r>
          </a:p>
          <a:p>
            <a:r>
              <a:rPr lang="en-US" sz="3200" dirty="0">
                <a:solidFill>
                  <a:srgbClr val="FF0000"/>
                </a:solidFill>
                <a:latin typeface="Comic Sans MS" panose="030F0702030302020204" pitchFamily="66" charset="0"/>
              </a:rPr>
              <a:t>ES</a:t>
            </a:r>
          </a:p>
          <a:p>
            <a:r>
              <a:rPr lang="en-US" sz="3200" dirty="0">
                <a:solidFill>
                  <a:srgbClr val="FF0000"/>
                </a:solidFill>
                <a:latin typeface="Comic Sans MS" panose="030F0702030302020204" pitchFamily="66" charset="0"/>
              </a:rPr>
              <a:t>ESC</a:t>
            </a:r>
          </a:p>
          <a:p>
            <a:r>
              <a:rPr lang="en-US" sz="3200" dirty="0">
                <a:solidFill>
                  <a:srgbClr val="FF0000"/>
                </a:solidFill>
                <a:latin typeface="Comic Sans MS" panose="030F0702030302020204" pitchFamily="66" charset="0"/>
              </a:rPr>
              <a:t>S</a:t>
            </a:r>
          </a:p>
          <a:p>
            <a:r>
              <a:rPr lang="en-US" sz="3200" dirty="0">
                <a:solidFill>
                  <a:srgbClr val="FF0000"/>
                </a:solidFill>
                <a:latin typeface="Comic Sans MS" panose="030F0702030302020204" pitchFamily="66" charset="0"/>
              </a:rPr>
              <a:t>SC</a:t>
            </a:r>
          </a:p>
          <a:p>
            <a:r>
              <a:rPr lang="en-US" sz="3200" dirty="0">
                <a:solidFill>
                  <a:srgbClr val="FF0000"/>
                </a:solidFill>
                <a:latin typeface="Comic Sans MS" panose="030F0702030302020204" pitchFamily="66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58384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build="p"/>
      <p:bldP spid="7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 Example: Printing all substrings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5">
                <a:extLst>
                  <a:ext uri="{FF2B5EF4-FFF2-40B4-BE49-F238E27FC236}">
                    <a16:creationId xmlns:a16="http://schemas.microsoft.com/office/drawing/2014/main" id="{BA474861-C092-49A9-A1A5-0D169AAB65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4828" y="1223272"/>
                <a:ext cx="11297377" cy="4983162"/>
              </a:xfrm>
            </p:spPr>
            <p:txBody>
              <a:bodyPr/>
              <a:lstStyle/>
              <a:p>
                <a:r>
                  <a:rPr lang="en-US" dirty="0"/>
                  <a:t>What are the possible substrings for a string having length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𝑙𝑒𝑛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For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0≤</m:t>
                    </m:r>
                    <m:r>
                      <a:rPr lang="en-US" b="0" i="1" dirty="0" smtClean="0">
                        <a:latin typeface="Cambria Math"/>
                      </a:rPr>
                      <m:t>𝑖</m:t>
                    </m:r>
                    <m:r>
                      <a:rPr lang="en-US" b="0" i="1" dirty="0" smtClean="0">
                        <a:latin typeface="Cambria Math"/>
                      </a:rPr>
                      <m:t>&lt;</m:t>
                    </m:r>
                    <m:r>
                      <a:rPr lang="en-US" b="0" i="1" dirty="0" smtClean="0">
                        <a:latin typeface="Cambria Math"/>
                      </a:rPr>
                      <m:t>𝑙𝑒𝑛</m:t>
                    </m:r>
                    <m:r>
                      <a:rPr lang="en-US" b="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and for every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𝑖</m:t>
                    </m:r>
                    <m:r>
                      <a:rPr lang="en-US" b="0" i="1" dirty="0" smtClean="0">
                        <a:latin typeface="Cambria Math"/>
                      </a:rPr>
                      <m:t>≤</m:t>
                    </m:r>
                    <m:r>
                      <a:rPr lang="en-US" b="0" i="1" dirty="0" smtClean="0">
                        <a:latin typeface="Cambria Math"/>
                      </a:rPr>
                      <m:t>𝑗</m:t>
                    </m:r>
                    <m:r>
                      <a:rPr lang="en-US" b="0" i="1" dirty="0" smtClean="0">
                        <a:latin typeface="Cambria Math"/>
                      </a:rPr>
                      <m:t>&lt;</m:t>
                    </m:r>
                    <m:r>
                      <a:rPr lang="en-US" b="0" i="1" dirty="0" smtClean="0">
                        <a:latin typeface="Cambria Math"/>
                      </a:rPr>
                      <m:t>𝑙𝑒𝑛</m:t>
                    </m:r>
                  </m:oMath>
                </a14:m>
                <a:r>
                  <a:rPr lang="en-US" dirty="0"/>
                  <a:t>, consider the substring between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𝑡h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index.</a:t>
                </a:r>
              </a:p>
              <a:p>
                <a:r>
                  <a:rPr lang="en-US" dirty="0"/>
                  <a:t>An idea: Allocate a 2D char array having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err="1">
                            <a:latin typeface="Cambria Math"/>
                          </a:rPr>
                          <m:t>𝑙𝑒𝑛</m:t>
                        </m:r>
                        <m:r>
                          <a:rPr lang="en-US" b="0" i="1" dirty="0" smtClean="0">
                            <a:latin typeface="Cambria Math"/>
                          </a:rPr>
                          <m:t>×(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𝑙𝑒𝑛</m:t>
                        </m:r>
                        <m:r>
                          <a:rPr lang="en-US" b="0" i="1" dirty="0" smtClean="0">
                            <a:latin typeface="Cambria Math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rows 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(why? And how many columns to use?) </a:t>
                </a:r>
              </a:p>
              <a:p>
                <a:r>
                  <a:rPr lang="en-US" dirty="0"/>
                  <a:t>Now copy the substrings into different rows of this array</a:t>
                </a:r>
              </a:p>
              <a:p>
                <a:pPr marL="0" indent="0">
                  <a:buNone/>
                </a:pPr>
                <a:r>
                  <a:rPr lang="en-US" dirty="0"/>
                  <a:t> Let is use </a:t>
                </a:r>
                <a:r>
                  <a:rPr lang="en-US" dirty="0">
                    <a:solidFill>
                      <a:srgbClr val="0000FF"/>
                    </a:solidFill>
                  </a:rPr>
                  <a:t>array of pointers </a:t>
                </a:r>
                <a:r>
                  <a:rPr lang="en-US" dirty="0"/>
                  <a:t>or </a:t>
                </a:r>
                <a:r>
                  <a:rPr lang="en-US" dirty="0">
                    <a:solidFill>
                      <a:srgbClr val="0000FF"/>
                    </a:solidFill>
                  </a:rPr>
                  <a:t>pointer of pointers </a:t>
                </a:r>
                <a:r>
                  <a:rPr lang="en-US" dirty="0"/>
                  <a:t>to do the above </a:t>
                </a:r>
              </a:p>
            </p:txBody>
          </p:sp>
        </mc:Choice>
        <mc:Fallback>
          <p:sp>
            <p:nvSpPr>
              <p:cNvPr id="8" name="Content Placeholder 5">
                <a:extLst>
                  <a:ext uri="{FF2B5EF4-FFF2-40B4-BE49-F238E27FC236}">
                    <a16:creationId xmlns:a16="http://schemas.microsoft.com/office/drawing/2014/main" id="{BA474861-C092-49A9-A1A5-0D169AAB65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4828" y="1223272"/>
                <a:ext cx="11297377" cy="4983162"/>
              </a:xfrm>
              <a:blipFill>
                <a:blip r:embed="rId2"/>
                <a:stretch>
                  <a:fillRect l="-1348" t="-3060" r="-1187" b="-13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57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D66CFC-5075-44B4-A29A-134E53B296FE}"/>
              </a:ext>
            </a:extLst>
          </p:cNvPr>
          <p:cNvSpPr txBox="1">
            <a:spLocks/>
          </p:cNvSpPr>
          <p:nvPr/>
        </p:nvSpPr>
        <p:spPr>
          <a:xfrm rot="16200000">
            <a:off x="7514093" y="2404046"/>
            <a:ext cx="504056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Solution: Version 1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E99D17-BA01-4644-B640-E76D905AB74F}"/>
              </a:ext>
            </a:extLst>
          </p:cNvPr>
          <p:cNvSpPr/>
          <p:nvPr/>
        </p:nvSpPr>
        <p:spPr>
          <a:xfrm>
            <a:off x="1461653" y="351818"/>
            <a:ext cx="8352928" cy="6370975"/>
          </a:xfrm>
          <a:prstGeom prst="rect">
            <a:avLst/>
          </a:prstGeom>
          <a:solidFill>
            <a:srgbClr val="4F81BD">
              <a:lumMod val="20000"/>
              <a:lumOff val="80000"/>
            </a:srgbClr>
          </a:solidFill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int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len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,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i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, j, k=0,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nsubstr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char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st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[100],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</a:rPr>
              <a:t>**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</a:rPr>
              <a:t>substrs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scanf("%s",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st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len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 =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strlen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(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st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nsubstr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 =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len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*(len+1)/2;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substrs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 = (char**)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</a:rPr>
              <a:t>malloc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(sizeof(char*) *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</a:rPr>
              <a:t>nsubstr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for (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i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=0;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i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&lt;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nsubstr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;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i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++)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   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substrs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[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i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] = (char*)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</a:rPr>
              <a:t>malloc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(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sizeof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(char) * (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</a:rPr>
              <a:t>len+1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));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for (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i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=0;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i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&lt;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len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;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i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++){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    for (j=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i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; j&lt;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len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; j++){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       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</a:rPr>
              <a:t>strncpy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(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substrs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[k],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</a:rPr>
              <a:t>st+i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, j-i+1);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        k++;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   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for (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i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=0;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i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&lt;k;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i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++)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    printf("%s\n",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substrs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[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i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]);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A6DDE4-0DC6-4F93-B00D-F30186626CC9}"/>
              </a:ext>
            </a:extLst>
          </p:cNvPr>
          <p:cNvSpPr/>
          <p:nvPr/>
        </p:nvSpPr>
        <p:spPr>
          <a:xfrm>
            <a:off x="5364088" y="5193628"/>
            <a:ext cx="3096344" cy="1200329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for (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i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=0;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i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&lt;k;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i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++)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    free(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substrs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[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i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]);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free(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substrs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6380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7B1060C-FDAF-46F6-A047-DA1EBF429621}"/>
              </a:ext>
            </a:extLst>
          </p:cNvPr>
          <p:cNvSpPr txBox="1">
            <a:spLocks/>
          </p:cNvSpPr>
          <p:nvPr/>
        </p:nvSpPr>
        <p:spPr>
          <a:xfrm>
            <a:off x="2062636" y="77720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Wasted too much</a:t>
            </a:r>
            <a:r>
              <a:rPr kumimoji="0" lang="en-US" sz="44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space..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graphicFrame>
        <p:nvGraphicFramePr>
          <p:cNvPr id="7" name="Content Placeholder 7">
            <a:extLst>
              <a:ext uri="{FF2B5EF4-FFF2-40B4-BE49-F238E27FC236}">
                <a16:creationId xmlns:a16="http://schemas.microsoft.com/office/drawing/2014/main" id="{D14B36DC-6578-45C0-85BF-867339925B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0818130"/>
              </p:ext>
            </p:extLst>
          </p:nvPr>
        </p:nvGraphicFramePr>
        <p:xfrm>
          <a:off x="1929286" y="2275387"/>
          <a:ext cx="8496300" cy="3840480"/>
        </p:xfrm>
        <a:graphic>
          <a:graphicData uri="http://schemas.openxmlformats.org/drawingml/2006/table">
            <a:tbl>
              <a:tblPr firstRow="1" bandRow="1"/>
              <a:tblGrid>
                <a:gridCol w="212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4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4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3600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3600" b="1" dirty="0"/>
                        <a:t>‘\0’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600" b="1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600" b="1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3600" b="1" dirty="0"/>
                        <a:t>E</a:t>
                      </a:r>
                    </a:p>
                  </a:txBody>
                  <a:tcPr>
                    <a:lnL w="12700" cmpd="sng">
                      <a:solidFill>
                        <a:srgbClr val="8064A2"/>
                      </a:solidFill>
                    </a:lnL>
                    <a:lnR w="12700" cmpd="sng">
                      <a:solidFill>
                        <a:srgbClr val="8064A2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8064A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3600" b="1" dirty="0"/>
                        <a:t>S</a:t>
                      </a:r>
                    </a:p>
                  </a:txBody>
                  <a:tcPr>
                    <a:lnL w="12700" cmpd="sng">
                      <a:solidFill>
                        <a:srgbClr val="8064A2"/>
                      </a:solidFill>
                    </a:lnL>
                    <a:lnR w="12700" cmpd="sng">
                      <a:solidFill>
                        <a:srgbClr val="8064A2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8064A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3600" b="1" dirty="0"/>
                        <a:t>‘\0’</a:t>
                      </a:r>
                    </a:p>
                  </a:txBody>
                  <a:tcPr>
                    <a:lnL w="12700" cmpd="sng">
                      <a:solidFill>
                        <a:srgbClr val="8064A2"/>
                      </a:solidFill>
                    </a:lnL>
                    <a:lnR w="12700" cmpd="sng">
                      <a:solidFill>
                        <a:srgbClr val="8064A2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8064A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600" b="1" dirty="0"/>
                    </a:p>
                  </a:txBody>
                  <a:tcPr>
                    <a:lnL w="12700" cmpd="sng">
                      <a:solidFill>
                        <a:srgbClr val="8064A2"/>
                      </a:solidFill>
                    </a:lnL>
                    <a:lnR w="12700" cmpd="sng">
                      <a:solidFill>
                        <a:srgbClr val="8064A2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8064A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3600" b="1" dirty="0"/>
                        <a:t>E</a:t>
                      </a:r>
                    </a:p>
                  </a:txBody>
                  <a:tcPr>
                    <a:lnL w="12700" cmpd="sng">
                      <a:solidFill>
                        <a:srgbClr val="8064A2"/>
                      </a:solidFill>
                    </a:lnL>
                    <a:lnR w="12700" cmpd="sng">
                      <a:solidFill>
                        <a:srgbClr val="8064A2"/>
                      </a:solidFill>
                    </a:lnR>
                    <a:lnT w="12700" cmpd="sng">
                      <a:solidFill>
                        <a:srgbClr val="8064A2"/>
                      </a:solidFill>
                    </a:lnT>
                    <a:lnB w="12700" cmpd="sng">
                      <a:solidFill>
                        <a:srgbClr val="8064A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3600" b="1" dirty="0"/>
                        <a:t>S</a:t>
                      </a:r>
                    </a:p>
                  </a:txBody>
                  <a:tcPr>
                    <a:lnL w="12700" cmpd="sng">
                      <a:solidFill>
                        <a:srgbClr val="8064A2"/>
                      </a:solidFill>
                    </a:lnL>
                    <a:lnR w="12700" cmpd="sng">
                      <a:solidFill>
                        <a:srgbClr val="8064A2"/>
                      </a:solidFill>
                    </a:lnR>
                    <a:lnT w="12700" cmpd="sng">
                      <a:solidFill>
                        <a:srgbClr val="8064A2"/>
                      </a:solidFill>
                    </a:lnT>
                    <a:lnB w="12700" cmpd="sng">
                      <a:solidFill>
                        <a:srgbClr val="8064A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3600" b="1" dirty="0"/>
                        <a:t>C</a:t>
                      </a:r>
                    </a:p>
                  </a:txBody>
                  <a:tcPr>
                    <a:lnL w="12700" cmpd="sng">
                      <a:solidFill>
                        <a:srgbClr val="8064A2"/>
                      </a:solidFill>
                    </a:lnL>
                    <a:lnR w="12700" cmpd="sng">
                      <a:solidFill>
                        <a:srgbClr val="8064A2"/>
                      </a:solidFill>
                    </a:lnR>
                    <a:lnT w="12700" cmpd="sng">
                      <a:solidFill>
                        <a:srgbClr val="8064A2"/>
                      </a:solidFill>
                    </a:lnT>
                    <a:lnB w="12700" cmpd="sng">
                      <a:solidFill>
                        <a:srgbClr val="8064A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3600" b="1" dirty="0"/>
                        <a:t>‘\0’</a:t>
                      </a:r>
                    </a:p>
                  </a:txBody>
                  <a:tcPr>
                    <a:lnL w="12700" cmpd="sng">
                      <a:solidFill>
                        <a:srgbClr val="8064A2"/>
                      </a:solidFill>
                    </a:lnL>
                    <a:lnR w="12700" cmpd="sng">
                      <a:solidFill>
                        <a:srgbClr val="8064A2"/>
                      </a:solidFill>
                    </a:lnR>
                    <a:lnT w="12700" cmpd="sng">
                      <a:solidFill>
                        <a:srgbClr val="8064A2"/>
                      </a:solidFill>
                    </a:lnT>
                    <a:lnB w="12700" cmpd="sng">
                      <a:solidFill>
                        <a:srgbClr val="8064A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3600" b="1" dirty="0"/>
                        <a:t>S</a:t>
                      </a:r>
                    </a:p>
                  </a:txBody>
                  <a:tcPr>
                    <a:lnL w="12700" cmpd="sng">
                      <a:solidFill>
                        <a:srgbClr val="8064A2"/>
                      </a:solidFill>
                    </a:lnL>
                    <a:lnR w="12700" cmpd="sng">
                      <a:solidFill>
                        <a:srgbClr val="8064A2"/>
                      </a:solidFill>
                    </a:lnR>
                    <a:lnT w="12700" cmpd="sng">
                      <a:solidFill>
                        <a:srgbClr val="8064A2"/>
                      </a:solidFill>
                    </a:lnT>
                    <a:lnB w="12700" cmpd="sng">
                      <a:solidFill>
                        <a:srgbClr val="8064A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3600" b="1" dirty="0"/>
                        <a:t>‘\0’</a:t>
                      </a:r>
                    </a:p>
                  </a:txBody>
                  <a:tcPr>
                    <a:lnL w="12700" cmpd="sng">
                      <a:solidFill>
                        <a:srgbClr val="8064A2"/>
                      </a:solidFill>
                    </a:lnL>
                    <a:lnR w="12700" cmpd="sng">
                      <a:solidFill>
                        <a:srgbClr val="8064A2"/>
                      </a:solidFill>
                    </a:lnR>
                    <a:lnT w="12700" cmpd="sng">
                      <a:solidFill>
                        <a:srgbClr val="8064A2"/>
                      </a:solidFill>
                    </a:lnT>
                    <a:lnB w="12700" cmpd="sng">
                      <a:solidFill>
                        <a:srgbClr val="8064A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600" b="1" dirty="0"/>
                    </a:p>
                  </a:txBody>
                  <a:tcPr>
                    <a:lnL w="12700" cmpd="sng">
                      <a:solidFill>
                        <a:srgbClr val="8064A2"/>
                      </a:solidFill>
                    </a:lnL>
                    <a:lnR w="12700" cmpd="sng">
                      <a:solidFill>
                        <a:srgbClr val="8064A2"/>
                      </a:solidFill>
                    </a:lnR>
                    <a:lnT w="12700" cmpd="sng">
                      <a:solidFill>
                        <a:srgbClr val="8064A2"/>
                      </a:solidFill>
                    </a:lnT>
                    <a:lnB w="12700" cmpd="sng">
                      <a:solidFill>
                        <a:srgbClr val="8064A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600" b="1" dirty="0"/>
                    </a:p>
                  </a:txBody>
                  <a:tcPr>
                    <a:lnL w="12700" cmpd="sng">
                      <a:solidFill>
                        <a:srgbClr val="8064A2"/>
                      </a:solidFill>
                    </a:lnL>
                    <a:lnR w="12700" cmpd="sng">
                      <a:solidFill>
                        <a:srgbClr val="8064A2"/>
                      </a:solidFill>
                    </a:lnR>
                    <a:lnT w="12700" cmpd="sng">
                      <a:solidFill>
                        <a:srgbClr val="8064A2"/>
                      </a:solidFill>
                    </a:lnT>
                    <a:lnB w="12700" cmpd="sng">
                      <a:solidFill>
                        <a:srgbClr val="8064A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3600" b="1" dirty="0"/>
                        <a:t>S</a:t>
                      </a:r>
                    </a:p>
                  </a:txBody>
                  <a:tcPr>
                    <a:lnL w="12700" cmpd="sng">
                      <a:solidFill>
                        <a:srgbClr val="8064A2"/>
                      </a:solidFill>
                    </a:lnL>
                    <a:lnR w="12700" cmpd="sng">
                      <a:solidFill>
                        <a:srgbClr val="8064A2"/>
                      </a:solidFill>
                    </a:lnR>
                    <a:lnT w="12700" cmpd="sng">
                      <a:solidFill>
                        <a:srgbClr val="8064A2"/>
                      </a:solidFill>
                    </a:lnT>
                    <a:lnB w="12700" cmpd="sng">
                      <a:solidFill>
                        <a:srgbClr val="8064A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3600" b="1" dirty="0"/>
                        <a:t>C</a:t>
                      </a:r>
                    </a:p>
                  </a:txBody>
                  <a:tcPr>
                    <a:lnL w="12700" cmpd="sng">
                      <a:solidFill>
                        <a:srgbClr val="8064A2"/>
                      </a:solidFill>
                    </a:lnL>
                    <a:lnR w="12700" cmpd="sng">
                      <a:solidFill>
                        <a:srgbClr val="8064A2"/>
                      </a:solidFill>
                    </a:lnR>
                    <a:lnT w="12700" cmpd="sng">
                      <a:solidFill>
                        <a:srgbClr val="8064A2"/>
                      </a:solidFill>
                    </a:lnT>
                    <a:lnB w="12700" cmpd="sng">
                      <a:solidFill>
                        <a:srgbClr val="8064A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3600" b="1" dirty="0"/>
                        <a:t>‘\0’</a:t>
                      </a:r>
                    </a:p>
                  </a:txBody>
                  <a:tcPr>
                    <a:lnL w="12700" cmpd="sng">
                      <a:solidFill>
                        <a:srgbClr val="8064A2"/>
                      </a:solidFill>
                    </a:lnL>
                    <a:lnR w="12700" cmpd="sng">
                      <a:solidFill>
                        <a:srgbClr val="8064A2"/>
                      </a:solidFill>
                    </a:lnR>
                    <a:lnT w="12700" cmpd="sng">
                      <a:solidFill>
                        <a:srgbClr val="8064A2"/>
                      </a:solidFill>
                    </a:lnT>
                    <a:lnB w="12700" cmpd="sng">
                      <a:solidFill>
                        <a:srgbClr val="8064A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600" b="1" dirty="0"/>
                    </a:p>
                  </a:txBody>
                  <a:tcPr>
                    <a:lnL w="12700" cmpd="sng">
                      <a:solidFill>
                        <a:srgbClr val="8064A2"/>
                      </a:solidFill>
                    </a:lnL>
                    <a:lnR w="12700" cmpd="sng">
                      <a:solidFill>
                        <a:srgbClr val="8064A2"/>
                      </a:solidFill>
                    </a:lnR>
                    <a:lnT w="12700" cmpd="sng">
                      <a:solidFill>
                        <a:srgbClr val="8064A2"/>
                      </a:solidFill>
                    </a:lnT>
                    <a:lnB w="12700" cmpd="sng">
                      <a:solidFill>
                        <a:srgbClr val="8064A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3600" b="1" dirty="0"/>
                        <a:t>C</a:t>
                      </a:r>
                    </a:p>
                  </a:txBody>
                  <a:tcPr>
                    <a:lnL w="12700" cmpd="sng">
                      <a:solidFill>
                        <a:srgbClr val="8064A2"/>
                      </a:solidFill>
                    </a:lnL>
                    <a:lnR w="12700" cmpd="sng">
                      <a:solidFill>
                        <a:srgbClr val="8064A2"/>
                      </a:solidFill>
                    </a:lnR>
                    <a:lnT w="12700" cmpd="sng">
                      <a:solidFill>
                        <a:srgbClr val="8064A2"/>
                      </a:solidFill>
                    </a:lnT>
                    <a:lnB w="12700" cmpd="sng">
                      <a:solidFill>
                        <a:srgbClr val="8064A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3600" b="1" dirty="0"/>
                        <a:t>‘\0’</a:t>
                      </a:r>
                    </a:p>
                  </a:txBody>
                  <a:tcPr>
                    <a:lnL w="12700" cmpd="sng">
                      <a:solidFill>
                        <a:srgbClr val="8064A2"/>
                      </a:solidFill>
                    </a:lnL>
                    <a:lnR w="12700" cmpd="sng">
                      <a:solidFill>
                        <a:srgbClr val="8064A2"/>
                      </a:solidFill>
                    </a:lnR>
                    <a:lnT w="12700" cmpd="sng">
                      <a:solidFill>
                        <a:srgbClr val="8064A2"/>
                      </a:solidFill>
                    </a:lnT>
                    <a:lnB w="12700" cmpd="sng">
                      <a:solidFill>
                        <a:srgbClr val="8064A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600" b="1" dirty="0"/>
                    </a:p>
                  </a:txBody>
                  <a:tcPr>
                    <a:lnL w="12700" cmpd="sng">
                      <a:solidFill>
                        <a:srgbClr val="8064A2"/>
                      </a:solidFill>
                    </a:lnL>
                    <a:lnR w="12700" cmpd="sng">
                      <a:solidFill>
                        <a:srgbClr val="8064A2"/>
                      </a:solidFill>
                    </a:lnR>
                    <a:lnT w="12700" cmpd="sng">
                      <a:solidFill>
                        <a:srgbClr val="8064A2"/>
                      </a:solidFill>
                    </a:lnT>
                    <a:lnB w="12700" cmpd="sng">
                      <a:solidFill>
                        <a:srgbClr val="8064A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3600" b="1" dirty="0"/>
                    </a:p>
                  </a:txBody>
                  <a:tcPr>
                    <a:lnL w="12700" cmpd="sng">
                      <a:solidFill>
                        <a:srgbClr val="8064A2"/>
                      </a:solidFill>
                    </a:lnL>
                    <a:lnR w="12700" cmpd="sng">
                      <a:solidFill>
                        <a:srgbClr val="8064A2"/>
                      </a:solidFill>
                    </a:lnR>
                    <a:lnT w="12700" cmpd="sng">
                      <a:solidFill>
                        <a:srgbClr val="8064A2"/>
                      </a:solidFill>
                    </a:lnT>
                    <a:lnB w="12700" cmpd="sng">
                      <a:solidFill>
                        <a:srgbClr val="8064A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866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16865</TotalTime>
  <Words>1463</Words>
  <Application>Microsoft Office PowerPoint</Application>
  <PresentationFormat>Widescreen</PresentationFormat>
  <Paragraphs>191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Arial</vt:lpstr>
      <vt:lpstr>Arial Narrow</vt:lpstr>
      <vt:lpstr>Calibri</vt:lpstr>
      <vt:lpstr>Calibri Light</vt:lpstr>
      <vt:lpstr>Cambria Math</vt:lpstr>
      <vt:lpstr>Century Gothic</vt:lpstr>
      <vt:lpstr>Comic Sans MS</vt:lpstr>
      <vt:lpstr>Garamond</vt:lpstr>
      <vt:lpstr>Verdana</vt:lpstr>
      <vt:lpstr>Wingdings</vt:lpstr>
      <vt:lpstr>Office Theme</vt:lpstr>
      <vt:lpstr>Metropolitan</vt:lpstr>
      <vt:lpstr>ESC101: Fundamentals of Computing</vt:lpstr>
      <vt:lpstr>The Golden Rules of Pointers</vt:lpstr>
      <vt:lpstr>The Curious Case of Static Arrays</vt:lpstr>
      <vt:lpstr>The getline function: Revisited</vt:lpstr>
      <vt:lpstr>Array of pointers?</vt:lpstr>
      <vt:lpstr>An Example: Printing all substrings</vt:lpstr>
      <vt:lpstr>An Example: Printing all substrings</vt:lpstr>
      <vt:lpstr>PowerPoint Presentation</vt:lpstr>
      <vt:lpstr>PowerPoint Presentation</vt:lpstr>
      <vt:lpstr>PowerPoint Presentation</vt:lpstr>
      <vt:lpstr>Next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Rai</dc:creator>
  <cp:lastModifiedBy>Piyush Rai</cp:lastModifiedBy>
  <cp:revision>1173</cp:revision>
  <dcterms:created xsi:type="dcterms:W3CDTF">2018-07-30T05:08:11Z</dcterms:created>
  <dcterms:modified xsi:type="dcterms:W3CDTF">2019-09-30T08:37:51Z</dcterms:modified>
</cp:coreProperties>
</file>