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21"/>
  </p:notesMasterIdLst>
  <p:sldIdLst>
    <p:sldId id="268" r:id="rId3"/>
    <p:sldId id="286" r:id="rId4"/>
    <p:sldId id="280" r:id="rId5"/>
    <p:sldId id="272" r:id="rId6"/>
    <p:sldId id="278" r:id="rId7"/>
    <p:sldId id="260" r:id="rId8"/>
    <p:sldId id="275" r:id="rId9"/>
    <p:sldId id="262" r:id="rId10"/>
    <p:sldId id="263" r:id="rId11"/>
    <p:sldId id="285" r:id="rId12"/>
    <p:sldId id="288" r:id="rId13"/>
    <p:sldId id="281" r:id="rId14"/>
    <p:sldId id="291" r:id="rId15"/>
    <p:sldId id="271" r:id="rId16"/>
    <p:sldId id="290" r:id="rId17"/>
    <p:sldId id="287" r:id="rId18"/>
    <p:sldId id="289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5" autoAdjust="0"/>
    <p:restoredTop sz="94722" autoAdjust="0"/>
  </p:normalViewPr>
  <p:slideViewPr>
    <p:cSldViewPr snapToGrid="0">
      <p:cViewPr varScale="1">
        <p:scale>
          <a:sx n="91" d="100"/>
          <a:sy n="91" d="100"/>
        </p:scale>
        <p:origin x="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7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6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9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3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10/1/2019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8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4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01/10/2019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01/10/2019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01/10/2019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01/10/2019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01/10/2019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3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1917107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Pointers (wrap-up)</a:t>
            </a:r>
          </a:p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and Introduction to </a:t>
            </a:r>
            <a:r>
              <a:rPr lang="en-I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8437-E3EA-42B6-A17C-895B8AA3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869" y="2585663"/>
            <a:ext cx="5132415" cy="1075433"/>
          </a:xfrm>
        </p:spPr>
        <p:txBody>
          <a:bodyPr>
            <a:noAutofit/>
          </a:bodyPr>
          <a:lstStyle/>
          <a:p>
            <a:r>
              <a:rPr lang="en-IN" sz="8000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7C1B9-0A6B-4721-AD6D-C41C5A60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3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800" dirty="0"/>
              <a:t>We have seen functions before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BEEFB47-C47B-4901-8AD1-9FD94476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556792"/>
            <a:ext cx="11242122" cy="4463008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main() </a:t>
            </a:r>
            <a:r>
              <a:rPr lang="en-US" altLang="en-US" sz="3600" dirty="0"/>
              <a:t>is a special function. Execution of program starts from the beginning of </a:t>
            </a:r>
            <a:r>
              <a:rPr lang="en-US" altLang="en-US" sz="3600" dirty="0">
                <a:solidFill>
                  <a:srgbClr val="C00000"/>
                </a:solidFill>
              </a:rPr>
              <a:t>main()</a:t>
            </a:r>
            <a:endParaRPr lang="en-US" altLang="en-US" sz="3600" dirty="0"/>
          </a:p>
          <a:p>
            <a:endParaRPr lang="en-US" altLang="en-US" sz="3600" dirty="0"/>
          </a:p>
          <a:p>
            <a:r>
              <a:rPr lang="en-US" altLang="en-US" sz="3600" dirty="0" err="1">
                <a:solidFill>
                  <a:srgbClr val="C00000"/>
                </a:solidFill>
              </a:rPr>
              <a:t>scanf</a:t>
            </a:r>
            <a:r>
              <a:rPr lang="en-US" altLang="en-US" sz="3600" dirty="0">
                <a:solidFill>
                  <a:srgbClr val="C00000"/>
                </a:solidFill>
              </a:rPr>
              <a:t>(…), printf(…) </a:t>
            </a:r>
            <a:r>
              <a:rPr lang="en-US" altLang="en-US" sz="3600" dirty="0"/>
              <a:t>are standard input-output library functions</a:t>
            </a:r>
          </a:p>
          <a:p>
            <a:endParaRPr lang="en-US" altLang="en-US" sz="3600" dirty="0"/>
          </a:p>
          <a:p>
            <a:r>
              <a:rPr lang="en-US" altLang="en-US" sz="3600" dirty="0" err="1">
                <a:solidFill>
                  <a:srgbClr val="C00000"/>
                </a:solidFill>
              </a:rPr>
              <a:t>sqrt</a:t>
            </a:r>
            <a:r>
              <a:rPr lang="en-US" altLang="en-US" sz="3600" dirty="0">
                <a:solidFill>
                  <a:srgbClr val="C00000"/>
                </a:solidFill>
              </a:rPr>
              <a:t>(…), pow(…) </a:t>
            </a:r>
            <a:r>
              <a:rPr lang="en-US" altLang="en-US" sz="3600" dirty="0"/>
              <a:t>are math functions in </a:t>
            </a:r>
            <a:r>
              <a:rPr lang="en-US" altLang="en-US" dirty="0" err="1"/>
              <a:t>math.h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285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800" dirty="0"/>
              <a:t>Writing our own functions..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83C404-647D-4B28-9499-B91AB4268B8F}"/>
              </a:ext>
            </a:extLst>
          </p:cNvPr>
          <p:cNvSpPr txBox="1"/>
          <p:nvPr/>
        </p:nvSpPr>
        <p:spPr>
          <a:xfrm>
            <a:off x="5957464" y="3632211"/>
            <a:ext cx="3599821" cy="304698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main ()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int x;</a:t>
            </a:r>
          </a:p>
          <a:p>
            <a:pPr lvl="0"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</a:rPr>
              <a:t>      int 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a,b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;        </a:t>
            </a:r>
          </a:p>
          <a:p>
            <a:pPr lvl="0"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</a:rPr>
              <a:t>      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scanf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(“%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d%d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”,&amp;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a,&amp;b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);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max(a, b);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printf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(“%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d”,x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B4F610-3AF4-4B05-9A21-7495E2DBE5FE}"/>
              </a:ext>
            </a:extLst>
          </p:cNvPr>
          <p:cNvSpPr txBox="1"/>
          <p:nvPr/>
        </p:nvSpPr>
        <p:spPr>
          <a:xfrm>
            <a:off x="5957465" y="1203575"/>
            <a:ext cx="3005626" cy="2308324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max (</a:t>
            </a:r>
            <a:r>
              <a:rPr lang="en-US" sz="24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a, </a:t>
            </a:r>
            <a:r>
              <a:rPr lang="en-US" sz="24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if (a &gt; b)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    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return a;</a:t>
            </a:r>
            <a:endParaRPr lang="en-US" sz="24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    return b;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	</a:t>
            </a:r>
            <a:endParaRPr lang="en-US" sz="2400" dirty="0">
              <a:solidFill>
                <a:srgbClr val="EEECE1">
                  <a:lumMod val="50000"/>
                </a:srgbClr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}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1AE217-0B09-402E-A00C-D039B51027EA}"/>
              </a:ext>
            </a:extLst>
          </p:cNvPr>
          <p:cNvSpPr txBox="1"/>
          <p:nvPr/>
        </p:nvSpPr>
        <p:spPr>
          <a:xfrm>
            <a:off x="1325107" y="1889465"/>
            <a:ext cx="3599822" cy="415498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main ()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x;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int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a,b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</a:rPr>
              <a:t>      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scanf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(“%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d%d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”,&amp;</a:t>
            </a:r>
            <a:r>
              <a:rPr lang="en-US" sz="2400" kern="0" dirty="0" err="1">
                <a:solidFill>
                  <a:prstClr val="black"/>
                </a:solidFill>
                <a:latin typeface="Calibri"/>
              </a:rPr>
              <a:t>a,&amp;b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);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</a:rPr>
              <a:t>      if(a&gt;b)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    x </a:t>
            </a:r>
            <a:r>
              <a:rPr lang="en-US" sz="2400" kern="0" dirty="0">
                <a:solidFill>
                  <a:prstClr val="black"/>
                </a:solidFill>
                <a:latin typeface="Calibri"/>
              </a:rPr>
              <a:t>= 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</a:rPr>
              <a:t>          x = b;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printf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(“%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d”,x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5DEC865-596F-4D52-8D09-EACB642A621C}"/>
              </a:ext>
            </a:extLst>
          </p:cNvPr>
          <p:cNvSpPr/>
          <p:nvPr/>
        </p:nvSpPr>
        <p:spPr>
          <a:xfrm>
            <a:off x="9461715" y="1231937"/>
            <a:ext cx="2391967" cy="1697244"/>
          </a:xfrm>
          <a:prstGeom prst="wedgeRectCallout">
            <a:avLst>
              <a:gd name="adj1" fmla="val -71724"/>
              <a:gd name="adj2" fmla="val -6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or someone else may have already written this “max” function and tested well (so very little chance of error)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BC0FEFE-A944-4E45-8A5D-5310EE1266D4}"/>
              </a:ext>
            </a:extLst>
          </p:cNvPr>
          <p:cNvSpPr txBox="1"/>
          <p:nvPr/>
        </p:nvSpPr>
        <p:spPr>
          <a:xfrm>
            <a:off x="1077131" y="1315878"/>
            <a:ext cx="430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standard program for max of two numbers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60DF07-DD08-4F7A-9C7A-A385ECB8E8C7}"/>
              </a:ext>
            </a:extLst>
          </p:cNvPr>
          <p:cNvSpPr txBox="1"/>
          <p:nvPr/>
        </p:nvSpPr>
        <p:spPr>
          <a:xfrm>
            <a:off x="9715380" y="4786373"/>
            <a:ext cx="178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program with </a:t>
            </a:r>
          </a:p>
          <a:p>
            <a:r>
              <a:rPr lang="en-IN" dirty="0"/>
              <a:t>our own function</a:t>
            </a:r>
          </a:p>
        </p:txBody>
      </p:sp>
    </p:spTree>
    <p:extLst>
      <p:ext uri="{BB962C8B-B14F-4D97-AF65-F5344CB8AC3E}">
        <p14:creationId xmlns:p14="http://schemas.microsoft.com/office/powerpoint/2010/main" val="17800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69" grpId="0" animBg="1"/>
      <p:bldP spid="8" grpId="0" animBg="1"/>
      <p:bldP spid="70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5CB80-9779-45AD-9DE5-4244E797E3A7}"/>
              </a:ext>
            </a:extLst>
          </p:cNvPr>
          <p:cNvSpPr txBox="1"/>
          <p:nvPr/>
        </p:nvSpPr>
        <p:spPr>
          <a:xfrm>
            <a:off x="2041460" y="3343759"/>
            <a:ext cx="4752527" cy="304698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main ()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x;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x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=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max(6, 4);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rPr>
              <a:t>     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printf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(“%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d”,x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 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353EA-B775-436A-B442-D565CF2CDFD7}"/>
              </a:ext>
            </a:extLst>
          </p:cNvPr>
          <p:cNvSpPr txBox="1"/>
          <p:nvPr/>
        </p:nvSpPr>
        <p:spPr>
          <a:xfrm>
            <a:off x="3805655" y="175407"/>
            <a:ext cx="496855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max (</a:t>
            </a: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a, </a:t>
            </a:r>
            <a:r>
              <a:rPr lang="en-US" sz="3200" dirty="0" err="1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int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b) {</a:t>
            </a: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if (a &gt; b)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return a;</a:t>
            </a:r>
            <a:endParaRPr lang="en-US" sz="32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       return b;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EEECE1">
                  <a:lumMod val="50000"/>
                </a:srgbClr>
              </a:solidFill>
              <a:latin typeface="Calibri"/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latin typeface="Calibri"/>
                <a:ea typeface="ＭＳ Ｐゴシック" pitchFamily="34" charset="-128"/>
              </a:rPr>
              <a:t>}</a:t>
            </a:r>
          </a:p>
        </p:txBody>
      </p:sp>
      <p:grpSp>
        <p:nvGrpSpPr>
          <p:cNvPr id="12" name="Group 17">
            <a:extLst>
              <a:ext uri="{FF2B5EF4-FFF2-40B4-BE49-F238E27FC236}">
                <a16:creationId xmlns:a16="http://schemas.microsoft.com/office/drawing/2014/main" id="{BD39BDCD-DB7A-4F5C-B63D-E38BBA82A184}"/>
              </a:ext>
            </a:extLst>
          </p:cNvPr>
          <p:cNvGrpSpPr/>
          <p:nvPr/>
        </p:nvGrpSpPr>
        <p:grpSpPr>
          <a:xfrm>
            <a:off x="1048924" y="182626"/>
            <a:ext cx="3294940" cy="1444716"/>
            <a:chOff x="242705" y="324029"/>
            <a:chExt cx="3294940" cy="14447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C6AFB9-3055-4291-B6ED-2857214DE33A}"/>
                </a:ext>
              </a:extLst>
            </p:cNvPr>
            <p:cNvSpPr txBox="1"/>
            <p:nvPr/>
          </p:nvSpPr>
          <p:spPr>
            <a:xfrm>
              <a:off x="242705" y="1245525"/>
              <a:ext cx="2252540" cy="5232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Return Type</a:t>
              </a:r>
            </a:p>
          </p:txBody>
        </p:sp>
        <p:cxnSp>
          <p:nvCxnSpPr>
            <p:cNvPr id="14" name="Curved Connector 10">
              <a:extLst>
                <a:ext uri="{FF2B5EF4-FFF2-40B4-BE49-F238E27FC236}">
                  <a16:creationId xmlns:a16="http://schemas.microsoft.com/office/drawing/2014/main" id="{86916969-5E40-4213-9300-EB634D927AB8}"/>
                </a:ext>
              </a:extLst>
            </p:cNvPr>
            <p:cNvCxnSpPr>
              <a:stCxn id="13" idx="0"/>
              <a:endCxn id="15" idx="1"/>
            </p:cNvCxnSpPr>
            <p:nvPr/>
          </p:nvCxnSpPr>
          <p:spPr bwMode="auto">
            <a:xfrm rot="5400000" flipH="1" flipV="1">
              <a:off x="1777920" y="167112"/>
              <a:ext cx="669468" cy="1487359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045748-F75E-4A4E-93F9-7EFA274BA73A}"/>
                </a:ext>
              </a:extLst>
            </p:cNvPr>
            <p:cNvSpPr/>
            <p:nvPr/>
          </p:nvSpPr>
          <p:spPr bwMode="auto">
            <a:xfrm>
              <a:off x="2856334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16" name="Group 25">
            <a:extLst>
              <a:ext uri="{FF2B5EF4-FFF2-40B4-BE49-F238E27FC236}">
                <a16:creationId xmlns:a16="http://schemas.microsoft.com/office/drawing/2014/main" id="{B0526CB1-7027-4968-8DD1-73A86FD0B2FF}"/>
              </a:ext>
            </a:extLst>
          </p:cNvPr>
          <p:cNvGrpSpPr/>
          <p:nvPr/>
        </p:nvGrpSpPr>
        <p:grpSpPr>
          <a:xfrm>
            <a:off x="1047004" y="198788"/>
            <a:ext cx="4306545" cy="2899484"/>
            <a:chOff x="-5818" y="332656"/>
            <a:chExt cx="4505810" cy="289948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A435B3-D17D-4D92-8AA0-287B4BE808DB}"/>
                </a:ext>
              </a:extLst>
            </p:cNvPr>
            <p:cNvSpPr/>
            <p:nvPr/>
          </p:nvSpPr>
          <p:spPr bwMode="auto">
            <a:xfrm>
              <a:off x="3491880" y="332656"/>
              <a:ext cx="1008112" cy="504056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84D4A6-C2BB-4D34-9C52-0A20F3394E11}"/>
                </a:ext>
              </a:extLst>
            </p:cNvPr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Function Name</a:t>
              </a:r>
            </a:p>
          </p:txBody>
        </p:sp>
        <p:cxnSp>
          <p:nvCxnSpPr>
            <p:cNvPr id="19" name="Curved Connector 21">
              <a:extLst>
                <a:ext uri="{FF2B5EF4-FFF2-40B4-BE49-F238E27FC236}">
                  <a16:creationId xmlns:a16="http://schemas.microsoft.com/office/drawing/2014/main" id="{0EABB427-CCDE-4C4F-9E28-843D312C53AC}"/>
                </a:ext>
              </a:extLst>
            </p:cNvPr>
            <p:cNvCxnSpPr>
              <a:stCxn id="18" idx="0"/>
              <a:endCxn id="17" idx="2"/>
            </p:cNvCxnSpPr>
            <p:nvPr/>
          </p:nvCxnSpPr>
          <p:spPr bwMode="auto">
            <a:xfrm rot="5400000" flipH="1" flipV="1">
              <a:off x="1724682" y="437666"/>
              <a:ext cx="1872208" cy="267030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26">
            <a:extLst>
              <a:ext uri="{FF2B5EF4-FFF2-40B4-BE49-F238E27FC236}">
                <a16:creationId xmlns:a16="http://schemas.microsoft.com/office/drawing/2014/main" id="{18F1A6C5-429F-4759-AC9A-1A47D5D90A0F}"/>
              </a:ext>
            </a:extLst>
          </p:cNvPr>
          <p:cNvGrpSpPr/>
          <p:nvPr/>
        </p:nvGrpSpPr>
        <p:grpSpPr>
          <a:xfrm>
            <a:off x="5365876" y="214688"/>
            <a:ext cx="4498795" cy="2506178"/>
            <a:chOff x="3491879" y="332656"/>
            <a:chExt cx="4498795" cy="250617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A7806F-EC8B-434C-A2BC-FE4664714B2F}"/>
                </a:ext>
              </a:extLst>
            </p:cNvPr>
            <p:cNvSpPr/>
            <p:nvPr/>
          </p:nvSpPr>
          <p:spPr bwMode="auto">
            <a:xfrm>
              <a:off x="3491879" y="332656"/>
              <a:ext cx="2157859" cy="504056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2D7842-A7BB-4DCF-8BD3-4D021B01B42C}"/>
                </a:ext>
              </a:extLst>
            </p:cNvPr>
            <p:cNvSpPr txBox="1"/>
            <p:nvPr/>
          </p:nvSpPr>
          <p:spPr>
            <a:xfrm>
              <a:off x="5037621" y="1022952"/>
              <a:ext cx="2953053" cy="181588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2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arguments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 and b,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both of type int.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(formal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)</a:t>
              </a:r>
            </a:p>
          </p:txBody>
        </p:sp>
        <p:cxnSp>
          <p:nvCxnSpPr>
            <p:cNvPr id="23" name="Curved Connector 29">
              <a:extLst>
                <a:ext uri="{FF2B5EF4-FFF2-40B4-BE49-F238E27FC236}">
                  <a16:creationId xmlns:a16="http://schemas.microsoft.com/office/drawing/2014/main" id="{E32FFDB6-B6AF-44B0-978D-17472FBDA0DA}"/>
                </a:ext>
              </a:extLst>
            </p:cNvPr>
            <p:cNvCxnSpPr>
              <a:stCxn id="22" idx="0"/>
              <a:endCxn id="21" idx="2"/>
            </p:cNvCxnSpPr>
            <p:nvPr/>
          </p:nvCxnSpPr>
          <p:spPr bwMode="auto">
            <a:xfrm rot="16200000" flipV="1">
              <a:off x="5449359" y="-41838"/>
              <a:ext cx="186240" cy="1943339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49">
            <a:extLst>
              <a:ext uri="{FF2B5EF4-FFF2-40B4-BE49-F238E27FC236}">
                <a16:creationId xmlns:a16="http://schemas.microsoft.com/office/drawing/2014/main" id="{D665605F-7CAF-43CF-BF3C-7DE93D029C7C}"/>
              </a:ext>
            </a:extLst>
          </p:cNvPr>
          <p:cNvGrpSpPr/>
          <p:nvPr/>
        </p:nvGrpSpPr>
        <p:grpSpPr>
          <a:xfrm>
            <a:off x="3955916" y="769141"/>
            <a:ext cx="6047262" cy="4822387"/>
            <a:chOff x="3024856" y="846318"/>
            <a:chExt cx="6047262" cy="48223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DA4787-BBE4-4DD6-B174-E2741999A035}"/>
                </a:ext>
              </a:extLst>
            </p:cNvPr>
            <p:cNvSpPr txBox="1"/>
            <p:nvPr/>
          </p:nvSpPr>
          <p:spPr>
            <a:xfrm>
              <a:off x="5745566" y="3421936"/>
              <a:ext cx="3326552" cy="2246769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Body of the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function, enclosed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inside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{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and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} 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(mandatory)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returns an int.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cxnSp>
          <p:nvCxnSpPr>
            <p:cNvPr id="26" name="Curved Connector 37">
              <a:extLst>
                <a:ext uri="{FF2B5EF4-FFF2-40B4-BE49-F238E27FC236}">
                  <a16:creationId xmlns:a16="http://schemas.microsoft.com/office/drawing/2014/main" id="{D35A6DA9-8762-4F5B-85F9-12604EEAEA43}"/>
                </a:ext>
              </a:extLst>
            </p:cNvPr>
            <p:cNvCxnSpPr>
              <a:stCxn id="25" idx="1"/>
            </p:cNvCxnSpPr>
            <p:nvPr/>
          </p:nvCxnSpPr>
          <p:spPr bwMode="auto">
            <a:xfrm rot="10800000">
              <a:off x="4320486" y="2780931"/>
              <a:ext cx="1425080" cy="1764391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4F6A91-889A-4FAB-A0EF-7BE99DDA7660}"/>
                </a:ext>
              </a:extLst>
            </p:cNvPr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28" name="Group 57">
            <a:extLst>
              <a:ext uri="{FF2B5EF4-FFF2-40B4-BE49-F238E27FC236}">
                <a16:creationId xmlns:a16="http://schemas.microsoft.com/office/drawing/2014/main" id="{7BDA6BC7-2E4B-400A-8F92-216EEC8D5449}"/>
              </a:ext>
            </a:extLst>
          </p:cNvPr>
          <p:cNvGrpSpPr/>
          <p:nvPr/>
        </p:nvGrpSpPr>
        <p:grpSpPr>
          <a:xfrm>
            <a:off x="3210313" y="4360334"/>
            <a:ext cx="5903839" cy="2322259"/>
            <a:chOff x="2856334" y="324029"/>
            <a:chExt cx="5903839" cy="232225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12728A-E41D-4091-8900-83E9AD418601}"/>
                </a:ext>
              </a:extLst>
            </p:cNvPr>
            <p:cNvSpPr txBox="1"/>
            <p:nvPr/>
          </p:nvSpPr>
          <p:spPr>
            <a:xfrm>
              <a:off x="4563190" y="1692181"/>
              <a:ext cx="4196983" cy="954107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9525">
              <a:solidFill>
                <a:srgbClr val="1F497D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Call to the function.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Actual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args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are 6 and 4.</a:t>
              </a:r>
            </a:p>
          </p:txBody>
        </p:sp>
        <p:cxnSp>
          <p:nvCxnSpPr>
            <p:cNvPr id="30" name="Curved Connector 59">
              <a:extLst>
                <a:ext uri="{FF2B5EF4-FFF2-40B4-BE49-F238E27FC236}">
                  <a16:creationId xmlns:a16="http://schemas.microsoft.com/office/drawing/2014/main" id="{9B51282A-2361-4D9F-8397-E87CF2DE6AB7}"/>
                </a:ext>
              </a:extLst>
            </p:cNvPr>
            <p:cNvCxnSpPr>
              <a:stCxn id="29" idx="0"/>
              <a:endCxn id="31" idx="2"/>
            </p:cNvCxnSpPr>
            <p:nvPr/>
          </p:nvCxnSpPr>
          <p:spPr bwMode="auto">
            <a:xfrm rot="16200000" flipV="1">
              <a:off x="4870559" y="-98942"/>
              <a:ext cx="864096" cy="2718150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7E8C4E-77F0-4B2F-8EF2-275095F56F69}"/>
                </a:ext>
              </a:extLst>
            </p:cNvPr>
            <p:cNvSpPr/>
            <p:nvPr/>
          </p:nvSpPr>
          <p:spPr bwMode="auto">
            <a:xfrm>
              <a:off x="285633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93E838F2-289A-4AF2-A972-FA035CA1B2AA}"/>
              </a:ext>
            </a:extLst>
          </p:cNvPr>
          <p:cNvSpPr txBox="1">
            <a:spLocks/>
          </p:cNvSpPr>
          <p:nvPr/>
        </p:nvSpPr>
        <p:spPr>
          <a:xfrm>
            <a:off x="4302071" y="627110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BF2DD-4017-400A-B431-6CDAD3069103}" type="slidenum">
              <a:rPr lang="hi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hi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0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Anatomy of a C Function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How we must speak to </a:t>
            </a:r>
            <a:r>
              <a:rPr lang="en-IN" b="1" dirty="0" err="1"/>
              <a:t>mr</a:t>
            </a:r>
            <a:r>
              <a:rPr lang="en-IN" b="1" dirty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254660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err="1">
                <a:latin typeface="Arial Narrow" panose="020B0606020202030204" pitchFamily="34" charset="0"/>
              </a:rPr>
              <a:t>isUpperAlpha</a:t>
            </a:r>
            <a:r>
              <a:rPr lang="en-IN" sz="3200" dirty="0">
                <a:latin typeface="Arial Narrow" panose="020B0606020202030204" pitchFamily="34" charset="0"/>
              </a:rPr>
              <a:t>(char x){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a = (x &gt;= 'A') &amp;&amp; (x &lt;= 'Z');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return a;</a:t>
            </a:r>
            <a:endParaRPr lang="en-IN" sz="28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12565" y="1866372"/>
            <a:ext cx="5932125" cy="4335645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err="1">
                <a:cs typeface="Arial" panose="020B0604020202020204" pitchFamily="34" charset="0"/>
              </a:rPr>
              <a:t>isUpperAlpha</a:t>
            </a:r>
            <a:r>
              <a:rPr lang="en-IN" sz="2800" dirty="0">
                <a:cs typeface="Arial" panose="020B0604020202020204" pitchFamily="34" charset="0"/>
              </a:rPr>
              <a:t> is a function that takes in a character (let us call that character x) as input and gives an integer as output</a:t>
            </a:r>
          </a:p>
          <a:p>
            <a:r>
              <a:rPr lang="en-IN" sz="2800" dirty="0">
                <a:cs typeface="Arial" panose="020B0604020202020204" pitchFamily="34" charset="0"/>
              </a:rPr>
              <a:t>Upon receiving input, please create an integer variable a and store 1 in a if input is upper case alphabet else store 0 in a</a:t>
            </a:r>
          </a:p>
          <a:p>
            <a:r>
              <a:rPr lang="en-IN" sz="2800" dirty="0">
                <a:cs typeface="Arial" panose="020B0604020202020204" pitchFamily="34" charset="0"/>
              </a:rPr>
              <a:t>Please output the value of a to whomever used this function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8976" y="2476027"/>
            <a:ext cx="457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8976" y="3040395"/>
            <a:ext cx="457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1" name="Content Placeholder 10"/>
          <p:cNvSpPr txBox="1">
            <a:spLocks/>
          </p:cNvSpPr>
          <p:nvPr/>
        </p:nvSpPr>
        <p:spPr>
          <a:xfrm>
            <a:off x="253353" y="4512365"/>
            <a:ext cx="5859212" cy="2018733"/>
          </a:xfrm>
          <a:prstGeom prst="roundRect">
            <a:avLst>
              <a:gd name="adj" fmla="val 0"/>
            </a:avLst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Name of function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isUpperAlpha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Arguments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one character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Return type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 integer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0113160" y="5767383"/>
            <a:ext cx="1858617" cy="904461"/>
            <a:chOff x="3286682" y="2292350"/>
            <a:chExt cx="1858617" cy="904461"/>
          </a:xfrm>
        </p:grpSpPr>
        <p:sp>
          <p:nvSpPr>
            <p:cNvPr id="73" name="Rounded Rectangle 7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6" name="Rectangular Callout 75"/>
          <p:cNvSpPr/>
          <p:nvPr/>
        </p:nvSpPr>
        <p:spPr>
          <a:xfrm>
            <a:off x="3846092" y="4945416"/>
            <a:ext cx="6117981" cy="765011"/>
          </a:xfrm>
          <a:prstGeom prst="wedgeRectCallout">
            <a:avLst>
              <a:gd name="adj1" fmla="val 55704"/>
              <a:gd name="adj2" fmla="val 1193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 to a function are called its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arguments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function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its output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Rectangular Callout 76"/>
          <p:cNvSpPr/>
          <p:nvPr/>
        </p:nvSpPr>
        <p:spPr>
          <a:xfrm>
            <a:off x="5774470" y="5842013"/>
            <a:ext cx="3881393" cy="820670"/>
          </a:xfrm>
          <a:prstGeom prst="wedgeRectCallout">
            <a:avLst>
              <a:gd name="adj1" fmla="val 67085"/>
              <a:gd name="adj2" fmla="val 17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function may have many inputs but only one output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924" y="4808201"/>
            <a:ext cx="2049799" cy="2049799"/>
          </a:xfrm>
          <a:prstGeom prst="rect">
            <a:avLst/>
          </a:prstGeom>
        </p:spPr>
      </p:pic>
      <p:sp>
        <p:nvSpPr>
          <p:cNvPr id="79" name="Rectangular Callout 78"/>
          <p:cNvSpPr/>
          <p:nvPr/>
        </p:nvSpPr>
        <p:spPr>
          <a:xfrm>
            <a:off x="1608696" y="5767151"/>
            <a:ext cx="3925181" cy="1080638"/>
          </a:xfrm>
          <a:prstGeom prst="wedgeRectCallout">
            <a:avLst>
              <a:gd name="adj1" fmla="val -64573"/>
              <a:gd name="adj2" fmla="val -120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 So I cant write a function that returns 2 integers – say x and y coordinates?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745" y="2640174"/>
            <a:ext cx="2048605" cy="2048605"/>
          </a:xfrm>
          <a:prstGeom prst="rect">
            <a:avLst/>
          </a:prstGeom>
        </p:spPr>
      </p:pic>
      <p:sp>
        <p:nvSpPr>
          <p:cNvPr id="81" name="Rectangular Callout 80"/>
          <p:cNvSpPr/>
          <p:nvPr/>
        </p:nvSpPr>
        <p:spPr>
          <a:xfrm>
            <a:off x="1478608" y="2000682"/>
            <a:ext cx="4295862" cy="785573"/>
          </a:xfrm>
          <a:prstGeom prst="wedgeRectCallout">
            <a:avLst>
              <a:gd name="adj1" fmla="val -58400"/>
              <a:gd name="adj2" fmla="val 1056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 you can! But you have to be a bit clever about doing so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1972817" y="3995732"/>
            <a:ext cx="7156768" cy="820670"/>
          </a:xfrm>
          <a:prstGeom prst="wedgeRectCallout">
            <a:avLst>
              <a:gd name="adj1" fmla="val 45027"/>
              <a:gd name="adj2" fmla="val 757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Programmers often call the process of giving inputs to a function as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passing arguments to the function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Rectangular Callout 81"/>
          <p:cNvSpPr/>
          <p:nvPr/>
        </p:nvSpPr>
        <p:spPr>
          <a:xfrm>
            <a:off x="2514658" y="3036782"/>
            <a:ext cx="5612635" cy="820670"/>
          </a:xfrm>
          <a:prstGeom prst="wedgeRectCallout">
            <a:avLst>
              <a:gd name="adj1" fmla="val 47081"/>
              <a:gd name="adj2" fmla="val 7689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will teach you 3 ways to return more than one output in this course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3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" grpId="0" animBg="1"/>
      <p:bldP spid="68" grpId="0" animBg="1"/>
      <p:bldP spid="71" grpId="0" build="p"/>
      <p:bldP spid="76" grpId="0" animBg="1"/>
      <p:bldP spid="77" grpId="0" animBg="1"/>
      <p:bldP spid="79" grpId="0" animBg="1"/>
      <p:bldP spid="81" grpId="0" animBg="1"/>
      <p:bldP spid="22" grpId="0" animBg="1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800" dirty="0"/>
              <a:t>Why use functions?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5D7CBD-3292-42BA-A9C2-209087CC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en-US" dirty="0"/>
              <a:t>Break up complex problem into small sub-problems.</a:t>
            </a:r>
          </a:p>
          <a:p>
            <a:endParaRPr lang="en-US" altLang="en-US" dirty="0"/>
          </a:p>
          <a:p>
            <a:r>
              <a:rPr lang="en-US" altLang="en-US" dirty="0"/>
              <a:t>Solve each of the sub-problems separately as a function, and combine them together in another function.</a:t>
            </a:r>
          </a:p>
          <a:p>
            <a:endParaRPr lang="en-US" altLang="en-US" dirty="0"/>
          </a:p>
          <a:p>
            <a:r>
              <a:rPr lang="en-US" altLang="en-US" dirty="0"/>
              <a:t>The main tool in C for modular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800" dirty="0"/>
              <a:t>Functions help us write compact code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E939E-CEF4-4221-A622-67D901C14342}"/>
              </a:ext>
            </a:extLst>
          </p:cNvPr>
          <p:cNvSpPr txBox="1"/>
          <p:nvPr/>
        </p:nvSpPr>
        <p:spPr>
          <a:xfrm>
            <a:off x="2626340" y="1363030"/>
            <a:ext cx="3355406" cy="5355312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8064A2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a, b, c, 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/* code to read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* a, b, c */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if (a&gt;b){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if (a&gt;c) m = 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else m = c;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else{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if (b&gt;c) m = b;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else m = c;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/* print or use m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return 0;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22528-954B-4AC4-B732-D76BDB668482}"/>
              </a:ext>
            </a:extLst>
          </p:cNvPr>
          <p:cNvSpPr txBox="1"/>
          <p:nvPr/>
        </p:nvSpPr>
        <p:spPr>
          <a:xfrm>
            <a:off x="6226740" y="1363030"/>
            <a:ext cx="3355406" cy="5355312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>
            <a:solidFill>
              <a:srgbClr val="8064A2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if (a&gt;b)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return 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return b;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a, b, c, 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/* code to read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* a, b, c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m = max(a, b);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m = max(m, c);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/* print or use m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48D53-FC31-493E-A1AE-65441CE64ADC}"/>
              </a:ext>
            </a:extLst>
          </p:cNvPr>
          <p:cNvSpPr txBox="1"/>
          <p:nvPr/>
        </p:nvSpPr>
        <p:spPr>
          <a:xfrm>
            <a:off x="2626340" y="81832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Example : Maximum of 3 numbers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6D94E-BB9C-4FE3-A7E7-596FE9F9549B}"/>
              </a:ext>
            </a:extLst>
          </p:cNvPr>
          <p:cNvSpPr txBox="1"/>
          <p:nvPr/>
        </p:nvSpPr>
        <p:spPr>
          <a:xfrm>
            <a:off x="9683124" y="1795078"/>
            <a:ext cx="14221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This code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can scale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easily to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handle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large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number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of inputs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(e.g.: max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of 100 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numbers!)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2EB92A-EF32-4CAA-A5DE-7A93A5B475F8}"/>
              </a:ext>
            </a:extLst>
          </p:cNvPr>
          <p:cNvSpPr/>
          <p:nvPr/>
        </p:nvSpPr>
        <p:spPr bwMode="auto">
          <a:xfrm>
            <a:off x="2770356" y="3307246"/>
            <a:ext cx="2952328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220D56-C9A9-417E-AF22-9B278D427C9E}"/>
              </a:ext>
            </a:extLst>
          </p:cNvPr>
          <p:cNvSpPr/>
          <p:nvPr/>
        </p:nvSpPr>
        <p:spPr bwMode="auto">
          <a:xfrm>
            <a:off x="2914372" y="4387366"/>
            <a:ext cx="2808312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859AC5-6AA5-4E90-B604-A7338900F26E}"/>
              </a:ext>
            </a:extLst>
          </p:cNvPr>
          <p:cNvSpPr/>
          <p:nvPr/>
        </p:nvSpPr>
        <p:spPr bwMode="auto">
          <a:xfrm>
            <a:off x="2554332" y="2659174"/>
            <a:ext cx="3427414" cy="28803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prstClr val="black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2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800" dirty="0"/>
              <a:t>Other benefits of writing functions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FC172E-6239-4C80-BC5B-ACE5956A9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11542690" cy="5400600"/>
          </a:xfrm>
        </p:spPr>
        <p:txBody>
          <a:bodyPr>
            <a:noAutofit/>
          </a:bodyPr>
          <a:lstStyle/>
          <a:p>
            <a:r>
              <a:rPr lang="en-US" sz="2800" b="1" dirty="0"/>
              <a:t>Code Reuse</a:t>
            </a:r>
            <a:r>
              <a:rPr lang="en-US" sz="2800" dirty="0"/>
              <a:t>: Allows us to reuse a piece of code as many times as we want, without having to write it. </a:t>
            </a:r>
          </a:p>
          <a:p>
            <a:pPr lvl="1"/>
            <a:r>
              <a:rPr lang="en-US" sz="2800" dirty="0"/>
              <a:t>Think of the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function!</a:t>
            </a:r>
          </a:p>
          <a:p>
            <a:r>
              <a:rPr lang="en-US" sz="2800" b="1" dirty="0"/>
              <a:t>Procedural Abstraction</a:t>
            </a:r>
            <a:r>
              <a:rPr lang="en-US" sz="2800" dirty="0"/>
              <a:t>: Different pieces of your algorithm can be implemented using different functions.</a:t>
            </a:r>
          </a:p>
          <a:p>
            <a:r>
              <a:rPr lang="en-US" sz="2800" b="1" dirty="0"/>
              <a:t>Distribution of Tasks</a:t>
            </a:r>
            <a:r>
              <a:rPr lang="en-US" sz="2800" dirty="0"/>
              <a:t>: A large project can be broken into components and distributed to multiple people.</a:t>
            </a:r>
          </a:p>
          <a:p>
            <a:r>
              <a:rPr lang="en-US" sz="2800" b="1" dirty="0"/>
              <a:t>Easier to debug</a:t>
            </a:r>
            <a:r>
              <a:rPr lang="en-US" sz="2800" dirty="0"/>
              <a:t>: If your task is divided into smaller subtasks, it is easier to find errors.</a:t>
            </a:r>
          </a:p>
          <a:p>
            <a:r>
              <a:rPr lang="en-US" sz="2800" b="1" dirty="0"/>
              <a:t>Easier to understand</a:t>
            </a:r>
            <a:r>
              <a:rPr lang="en-US" sz="2800" dirty="0"/>
              <a:t>: Code is better organized and hence easier for an outsider to understand it.</a:t>
            </a:r>
          </a:p>
        </p:txBody>
      </p:sp>
    </p:spTree>
    <p:extLst>
      <p:ext uri="{BB962C8B-B14F-4D97-AF65-F5344CB8AC3E}">
        <p14:creationId xmlns:p14="http://schemas.microsoft.com/office/powerpoint/2010/main" val="24534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benefits of writing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b="1" dirty="0"/>
              <a:t>Allows you to think very clearly</a:t>
            </a:r>
            <a:endParaRPr lang="en-US" b="1" dirty="0"/>
          </a:p>
          <a:p>
            <a:r>
              <a:rPr lang="en-IN" dirty="0"/>
              <a:t>E.g. if you want to do something if the integer n is a prime number or if it is divisible by 11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Write the body of the if condition without worrying about primality testing </a:t>
            </a:r>
            <a:r>
              <a:rPr lang="en-IN" dirty="0" err="1"/>
              <a:t>etc</a:t>
            </a:r>
            <a:r>
              <a:rPr lang="en-IN" dirty="0"/>
              <a:t> and then define the functions later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r>
              <a:rPr lang="en-IN" dirty="0">
                <a:sym typeface="Wingdings" panose="05000000000000000000" pitchFamily="2" charset="2"/>
              </a:rPr>
              <a:t>You can break your code into chunks – called modules</a:t>
            </a:r>
          </a:p>
          <a:p>
            <a:r>
              <a:rPr lang="en-IN" dirty="0">
                <a:sym typeface="Wingdings" panose="05000000000000000000" pitchFamily="2" charset="2"/>
              </a:rPr>
              <a:t>Each module handled using a separate function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869" y="2594114"/>
            <a:ext cx="4999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isPrime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(n) || isDivby11(n)){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4" y="2187057"/>
            <a:ext cx="2045696" cy="204569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254377" y="1482333"/>
            <a:ext cx="4891927" cy="1128251"/>
          </a:xfrm>
          <a:prstGeom prst="wedgeRectCallout">
            <a:avLst>
              <a:gd name="adj1" fmla="val 65049"/>
              <a:gd name="adj2" fmla="val 611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E.g. in this case, primality testing is one module, checking for divisibility by 11 is another module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65489" y="3328292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5262424" y="2677961"/>
            <a:ext cx="4891927" cy="1128251"/>
          </a:xfrm>
          <a:prstGeom prst="wedgeRectCallout">
            <a:avLst>
              <a:gd name="adj1" fmla="val -61935"/>
              <a:gd name="adj2" fmla="val 690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Writing code that has modules is a type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modular programming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it is the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industry standard!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2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Recap: Array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/>
              <a:t>An array of (say char) pointers can be created in two ways</a:t>
            </a:r>
          </a:p>
          <a:p>
            <a:endParaRPr lang="en-IN" dirty="0"/>
          </a:p>
          <a:p>
            <a:r>
              <a:rPr lang="en-IN" dirty="0"/>
              <a:t>- Use a static array declaration </a:t>
            </a:r>
            <a:r>
              <a:rPr lang="en-IN" dirty="0">
                <a:solidFill>
                  <a:srgbClr val="0000FF"/>
                </a:solidFill>
              </a:rPr>
              <a:t>char *</a:t>
            </a:r>
            <a:r>
              <a:rPr lang="en-IN" dirty="0" err="1">
                <a:solidFill>
                  <a:srgbClr val="0000FF"/>
                </a:solidFill>
              </a:rPr>
              <a:t>ptrArr</a:t>
            </a:r>
            <a:r>
              <a:rPr lang="en-IN" dirty="0">
                <a:solidFill>
                  <a:srgbClr val="0000FF"/>
                </a:solidFill>
              </a:rPr>
              <a:t>[3]; </a:t>
            </a:r>
            <a:r>
              <a:rPr lang="en-IN" dirty="0"/>
              <a:t>and then initialize each of the 3 pointers </a:t>
            </a:r>
            <a:r>
              <a:rPr lang="en-IN" dirty="0" err="1"/>
              <a:t>ptrArr</a:t>
            </a:r>
            <a:r>
              <a:rPr lang="en-IN" dirty="0"/>
              <a:t>[0], </a:t>
            </a:r>
            <a:r>
              <a:rPr lang="en-IN" dirty="0" err="1"/>
              <a:t>ptrArr</a:t>
            </a:r>
            <a:r>
              <a:rPr lang="en-IN" dirty="0"/>
              <a:t>[1], and </a:t>
            </a:r>
            <a:r>
              <a:rPr lang="en-IN" dirty="0" err="1"/>
              <a:t>ptrArr</a:t>
            </a:r>
            <a:r>
              <a:rPr lang="en-IN" dirty="0"/>
              <a:t>[2] using malloc or as static arrays</a:t>
            </a:r>
          </a:p>
          <a:p>
            <a:endParaRPr lang="en-IN" dirty="0"/>
          </a:p>
          <a:p>
            <a:r>
              <a:rPr lang="en-IN" dirty="0"/>
              <a:t>- Use a dynamic array declaration as a </a:t>
            </a:r>
            <a:r>
              <a:rPr lang="en-IN" dirty="0">
                <a:solidFill>
                  <a:srgbClr val="FF0000"/>
                </a:solidFill>
              </a:rPr>
              <a:t>pointer to pointers </a:t>
            </a:r>
          </a:p>
          <a:p>
            <a:r>
              <a:rPr lang="en-IN" dirty="0"/>
              <a:t>      </a:t>
            </a:r>
            <a:r>
              <a:rPr lang="en-IN" dirty="0">
                <a:solidFill>
                  <a:srgbClr val="0000FF"/>
                </a:solidFill>
              </a:rPr>
              <a:t>char **</a:t>
            </a:r>
            <a:r>
              <a:rPr lang="en-IN" dirty="0" err="1">
                <a:solidFill>
                  <a:srgbClr val="0000FF"/>
                </a:solidFill>
              </a:rPr>
              <a:t>ptrArr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/>
              <a:t>= (char **)malloc(3*</a:t>
            </a:r>
            <a:r>
              <a:rPr lang="en-IN" dirty="0" err="1"/>
              <a:t>sizeof</a:t>
            </a:r>
            <a:r>
              <a:rPr lang="en-IN" dirty="0"/>
              <a:t>(char *));</a:t>
            </a:r>
          </a:p>
          <a:p>
            <a:r>
              <a:rPr lang="en-IN" dirty="0"/>
              <a:t>  and then initialize each of the 3 pointers </a:t>
            </a:r>
            <a:r>
              <a:rPr lang="en-IN" dirty="0" err="1"/>
              <a:t>ptrArr</a:t>
            </a:r>
            <a:r>
              <a:rPr lang="en-IN" dirty="0"/>
              <a:t>[0], </a:t>
            </a:r>
            <a:r>
              <a:rPr lang="en-IN" dirty="0" err="1"/>
              <a:t>ptrArr</a:t>
            </a:r>
            <a:r>
              <a:rPr lang="en-IN" dirty="0"/>
              <a:t>[1], and </a:t>
            </a:r>
            <a:r>
              <a:rPr lang="en-IN" dirty="0" err="1"/>
              <a:t>ptrArr</a:t>
            </a:r>
            <a:r>
              <a:rPr lang="en-IN" dirty="0"/>
              <a:t>[2] using malloc or as static arrays</a:t>
            </a:r>
          </a:p>
          <a:p>
            <a:endParaRPr lang="en-IN" dirty="0"/>
          </a:p>
          <a:p>
            <a:endParaRPr lang="en-IN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E97B8CA-721B-4C42-A535-BA0433F45A8A}"/>
              </a:ext>
            </a:extLst>
          </p:cNvPr>
          <p:cNvSpPr/>
          <p:nvPr/>
        </p:nvSpPr>
        <p:spPr>
          <a:xfrm>
            <a:off x="9012567" y="3282417"/>
            <a:ext cx="2926080" cy="766072"/>
          </a:xfrm>
          <a:prstGeom prst="wedgeRectCallout">
            <a:avLst>
              <a:gd name="adj1" fmla="val -49459"/>
              <a:gd name="adj2" fmla="val 848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Name of array of pointers </a:t>
            </a:r>
            <a:r>
              <a:rPr lang="en-IN" dirty="0"/>
              <a:t>is also a </a:t>
            </a:r>
            <a:r>
              <a:rPr lang="en-IN" dirty="0">
                <a:solidFill>
                  <a:srgbClr val="FFC000"/>
                </a:solidFill>
              </a:rPr>
              <a:t>pointer of pointer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4EDBEDD-FAD1-4BCF-A9DF-2EBD75C1AB5F}"/>
              </a:ext>
            </a:extLst>
          </p:cNvPr>
          <p:cNvSpPr/>
          <p:nvPr/>
        </p:nvSpPr>
        <p:spPr>
          <a:xfrm>
            <a:off x="9828055" y="1768716"/>
            <a:ext cx="2207150" cy="652678"/>
          </a:xfrm>
          <a:prstGeom prst="wedgeRectCallout">
            <a:avLst>
              <a:gd name="adj1" fmla="val -1095"/>
              <a:gd name="adj2" fmla="val 18031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Just like </a:t>
            </a:r>
            <a:r>
              <a:rPr lang="en-IN" dirty="0">
                <a:solidFill>
                  <a:srgbClr val="FFC000"/>
                </a:solidFill>
              </a:rPr>
              <a:t>name of array </a:t>
            </a:r>
            <a:r>
              <a:rPr lang="en-IN" dirty="0">
                <a:solidFill>
                  <a:schemeClr val="bg1"/>
                </a:solidFill>
              </a:rPr>
              <a:t>is a </a:t>
            </a:r>
            <a:r>
              <a:rPr lang="en-IN" dirty="0">
                <a:solidFill>
                  <a:srgbClr val="FFC000"/>
                </a:solidFill>
              </a:rPr>
              <a:t>pointer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AC066-7FF1-4197-8F7F-3E4524687A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772" y="85255"/>
            <a:ext cx="1644875" cy="1644875"/>
          </a:xfrm>
          <a:prstGeom prst="rect">
            <a:avLst/>
          </a:prstGeom>
        </p:spPr>
      </p:pic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CDEA02CE-4E35-4CA7-B93B-3144A912C02D}"/>
              </a:ext>
            </a:extLst>
          </p:cNvPr>
          <p:cNvSpPr/>
          <p:nvPr/>
        </p:nvSpPr>
        <p:spPr>
          <a:xfrm>
            <a:off x="6460595" y="77266"/>
            <a:ext cx="3820936" cy="1088508"/>
          </a:xfrm>
          <a:prstGeom prst="wedgeRectCallout">
            <a:avLst>
              <a:gd name="adj1" fmla="val 68538"/>
              <a:gd name="adj2" fmla="val 272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use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array of char pointers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store many (i.e., an array of) strings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of Pointers </a:t>
            </a:r>
            <a:r>
              <a:rPr lang="en-IN" dirty="0">
                <a:sym typeface="Wingdings" panose="05000000000000000000" pitchFamily="2" charset="2"/>
              </a:rPr>
              <a:t> Arrays of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09" y="931041"/>
            <a:ext cx="70366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char **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= (char**)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malloc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(3*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(char*));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0;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&lt; 3;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 = (char*)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((i+1)*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scanf("%c", &amp;ptrArr[2][1]);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printf("%c", ptrArr[2][1]);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for(i = 0; i &lt; 3; i++)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	free(ptrArr[i]);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free(ptrArr);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808814" y="2500304"/>
            <a:ext cx="1450506" cy="4262470"/>
            <a:chOff x="5808814" y="2500304"/>
            <a:chExt cx="1450506" cy="4262470"/>
          </a:xfrm>
        </p:grpSpPr>
        <p:grpSp>
          <p:nvGrpSpPr>
            <p:cNvPr id="18" name="Group 17"/>
            <p:cNvGrpSpPr/>
            <p:nvPr/>
          </p:nvGrpSpPr>
          <p:grpSpPr>
            <a:xfrm>
              <a:off x="5922647" y="2577620"/>
              <a:ext cx="1223528" cy="1124776"/>
              <a:chOff x="4362955" y="2582596"/>
              <a:chExt cx="1223528" cy="112477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362955" y="2589772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372308" y="2582596"/>
                <a:ext cx="1214175" cy="1119252"/>
                <a:chOff x="3571409" y="4749932"/>
                <a:chExt cx="1214175" cy="1119252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571409" y="4751584"/>
                  <a:ext cx="1214175" cy="111760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flipV="1">
                  <a:off x="3571409" y="4749932"/>
                  <a:ext cx="1214175" cy="321601"/>
                </a:xfrm>
                <a:prstGeom prst="triangle">
                  <a:avLst>
                    <a:gd name="adj" fmla="val 50243"/>
                  </a:avLst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922647" y="4079669"/>
              <a:ext cx="1223528" cy="1124776"/>
              <a:chOff x="4362955" y="2582596"/>
              <a:chExt cx="1223528" cy="11247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362955" y="2589772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4372308" y="2582596"/>
                <a:ext cx="1214175" cy="1119252"/>
                <a:chOff x="3571409" y="4749932"/>
                <a:chExt cx="1214175" cy="111925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571409" y="4751584"/>
                  <a:ext cx="1214175" cy="111760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flipV="1">
                  <a:off x="3571409" y="4749932"/>
                  <a:ext cx="1214175" cy="321601"/>
                </a:xfrm>
                <a:prstGeom prst="triangle">
                  <a:avLst>
                    <a:gd name="adj" fmla="val 50243"/>
                  </a:avLst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5922647" y="5581719"/>
              <a:ext cx="1223528" cy="1124776"/>
              <a:chOff x="4362955" y="2582596"/>
              <a:chExt cx="1223528" cy="112477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362955" y="2589772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372308" y="2582596"/>
                <a:ext cx="1214175" cy="1119252"/>
                <a:chOff x="3571409" y="4749932"/>
                <a:chExt cx="1214175" cy="111925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3571409" y="4751584"/>
                  <a:ext cx="1214175" cy="111760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flipV="1">
                  <a:off x="3571409" y="4749932"/>
                  <a:ext cx="1214175" cy="321601"/>
                </a:xfrm>
                <a:prstGeom prst="triangle">
                  <a:avLst>
                    <a:gd name="adj" fmla="val 50243"/>
                  </a:avLst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" name="Rectangle 46"/>
            <p:cNvSpPr/>
            <p:nvPr/>
          </p:nvSpPr>
          <p:spPr>
            <a:xfrm>
              <a:off x="5808814" y="2500304"/>
              <a:ext cx="1450506" cy="426247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318655" y="4124493"/>
            <a:ext cx="1223528" cy="1544084"/>
            <a:chOff x="3318655" y="4124493"/>
            <a:chExt cx="1223528" cy="1544084"/>
          </a:xfrm>
        </p:grpSpPr>
        <p:grpSp>
          <p:nvGrpSpPr>
            <p:cNvPr id="17" name="Group 16"/>
            <p:cNvGrpSpPr/>
            <p:nvPr/>
          </p:nvGrpSpPr>
          <p:grpSpPr>
            <a:xfrm>
              <a:off x="3318655" y="4124493"/>
              <a:ext cx="1223528" cy="1124776"/>
              <a:chOff x="3634689" y="2985654"/>
              <a:chExt cx="1223528" cy="112477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634689" y="2985654"/>
                <a:ext cx="1223528" cy="1124776"/>
                <a:chOff x="4362955" y="2582596"/>
                <a:chExt cx="1223528" cy="112477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362955" y="2589772"/>
                  <a:ext cx="1214175" cy="1117600"/>
                </a:xfrm>
                <a:prstGeom prst="rect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4372308" y="2582596"/>
                  <a:ext cx="1214175" cy="1119252"/>
                  <a:chOff x="3571409" y="4749932"/>
                  <a:chExt cx="1214175" cy="1119252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3571409" y="4751584"/>
                    <a:ext cx="1214175" cy="11176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" name="Isosceles Triangle 9"/>
                  <p:cNvSpPr/>
                  <p:nvPr/>
                </p:nvSpPr>
                <p:spPr>
                  <a:xfrm flipV="1">
                    <a:off x="3571409" y="4749932"/>
                    <a:ext cx="1214175" cy="321601"/>
                  </a:xfrm>
                  <a:prstGeom prst="triangle">
                    <a:avLst>
                      <a:gd name="adj" fmla="val 50243"/>
                    </a:avLst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3824195" y="3314431"/>
                <a:ext cx="853868" cy="784951"/>
                <a:chOff x="4362955" y="2582596"/>
                <a:chExt cx="1223528" cy="1124776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362955" y="2589772"/>
                  <a:ext cx="1214175" cy="1117600"/>
                </a:xfrm>
                <a:prstGeom prst="rect">
                  <a:avLst/>
                </a:prstGeom>
                <a:solidFill>
                  <a:srgbClr val="F3D5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4372308" y="2582596"/>
                  <a:ext cx="1214175" cy="1119252"/>
                  <a:chOff x="3571409" y="4749932"/>
                  <a:chExt cx="1214175" cy="1119252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3571409" y="4751584"/>
                    <a:ext cx="1214175" cy="11176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" name="Isosceles Triangle 15"/>
                  <p:cNvSpPr/>
                  <p:nvPr/>
                </p:nvSpPr>
                <p:spPr>
                  <a:xfrm flipV="1">
                    <a:off x="3571409" y="4749932"/>
                    <a:ext cx="1214175" cy="321601"/>
                  </a:xfrm>
                  <a:prstGeom prst="triangle">
                    <a:avLst>
                      <a:gd name="adj" fmla="val 50243"/>
                    </a:avLst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2" name="TextBox 51"/>
            <p:cNvSpPr txBox="1"/>
            <p:nvPr/>
          </p:nvSpPr>
          <p:spPr>
            <a:xfrm>
              <a:off x="3328008" y="5145357"/>
              <a:ext cx="1204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542183" y="3252884"/>
            <a:ext cx="13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42183" y="4733933"/>
            <a:ext cx="13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42183" y="6328383"/>
            <a:ext cx="13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654616" y="2500304"/>
            <a:ext cx="1749287" cy="1266399"/>
            <a:chOff x="7654616" y="2500304"/>
            <a:chExt cx="1749287" cy="1266399"/>
          </a:xfrm>
        </p:grpSpPr>
        <p:grpSp>
          <p:nvGrpSpPr>
            <p:cNvPr id="49" name="Group 48"/>
            <p:cNvGrpSpPr/>
            <p:nvPr/>
          </p:nvGrpSpPr>
          <p:grpSpPr>
            <a:xfrm>
              <a:off x="7982088" y="2500304"/>
              <a:ext cx="1349872" cy="1258896"/>
              <a:chOff x="7982088" y="2500304"/>
              <a:chExt cx="1349872" cy="125889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051744" y="2577620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982088" y="2500304"/>
                <a:ext cx="1349872" cy="125889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7654616" y="3428149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[0][0]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654616" y="4016197"/>
            <a:ext cx="3143336" cy="1258896"/>
            <a:chOff x="7654616" y="4016197"/>
            <a:chExt cx="3143336" cy="1258896"/>
          </a:xfrm>
        </p:grpSpPr>
        <p:grpSp>
          <p:nvGrpSpPr>
            <p:cNvPr id="50" name="Group 49"/>
            <p:cNvGrpSpPr/>
            <p:nvPr/>
          </p:nvGrpSpPr>
          <p:grpSpPr>
            <a:xfrm>
              <a:off x="7982088" y="4016197"/>
              <a:ext cx="2746872" cy="1258896"/>
              <a:chOff x="7982088" y="4016197"/>
              <a:chExt cx="2746872" cy="125889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051744" y="4079669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447361" y="4079669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82088" y="4016197"/>
                <a:ext cx="2746872" cy="125889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7654616" y="4900291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[1][0]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48665" y="4900291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[1][1]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654616" y="5503878"/>
            <a:ext cx="4533102" cy="1258896"/>
            <a:chOff x="7654616" y="5503878"/>
            <a:chExt cx="4533102" cy="1258896"/>
          </a:xfrm>
        </p:grpSpPr>
        <p:grpSp>
          <p:nvGrpSpPr>
            <p:cNvPr id="51" name="Group 50"/>
            <p:cNvGrpSpPr/>
            <p:nvPr/>
          </p:nvGrpSpPr>
          <p:grpSpPr>
            <a:xfrm>
              <a:off x="7982088" y="5503878"/>
              <a:ext cx="4143872" cy="1258896"/>
              <a:chOff x="7982088" y="5503878"/>
              <a:chExt cx="4143872" cy="12588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051744" y="5574526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447361" y="5574526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842978" y="5574526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982088" y="5503878"/>
                <a:ext cx="4143872" cy="125889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654616" y="6412068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[2][0]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48665" y="6424220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[2][1]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438431" y="6424220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ptrArr</a:t>
              </a: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[2][2]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460819" y="572667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X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22" y="658676"/>
            <a:ext cx="4640448" cy="175028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338219" y="1039296"/>
            <a:ext cx="105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C6CFD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6CFD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3353" y="5691109"/>
            <a:ext cx="1858617" cy="904461"/>
            <a:chOff x="3286682" y="2292350"/>
            <a:chExt cx="1858617" cy="904461"/>
          </a:xfrm>
        </p:grpSpPr>
        <p:sp>
          <p:nvSpPr>
            <p:cNvPr id="67" name="Rounded Rectangle 6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0" name="Rectangular Callout 69" descr=" 13"/>
          <p:cNvSpPr/>
          <p:nvPr/>
        </p:nvSpPr>
        <p:spPr>
          <a:xfrm>
            <a:off x="2277506" y="5552055"/>
            <a:ext cx="776093" cy="603222"/>
          </a:xfrm>
          <a:prstGeom prst="wedgeRectCallout">
            <a:avLst>
              <a:gd name="adj1" fmla="val -94660"/>
              <a:gd name="adj2" fmla="val 621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Bent Arrow 92"/>
          <p:cNvSpPr/>
          <p:nvPr/>
        </p:nvSpPr>
        <p:spPr>
          <a:xfrm rot="10800000" flipH="1" flipV="1">
            <a:off x="3903133" y="3002207"/>
            <a:ext cx="2019514" cy="1818584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4" name="Bent Arrow 93"/>
          <p:cNvSpPr/>
          <p:nvPr/>
        </p:nvSpPr>
        <p:spPr>
          <a:xfrm rot="13500000" flipH="1" flipV="1">
            <a:off x="6782434" y="2545183"/>
            <a:ext cx="1080877" cy="1181999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5" name="Bent Arrow 94"/>
          <p:cNvSpPr/>
          <p:nvPr/>
        </p:nvSpPr>
        <p:spPr>
          <a:xfrm rot="13500000" flipH="1" flipV="1">
            <a:off x="6782435" y="4045565"/>
            <a:ext cx="1080877" cy="1181999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6" name="Bent Arrow 95"/>
          <p:cNvSpPr/>
          <p:nvPr/>
        </p:nvSpPr>
        <p:spPr>
          <a:xfrm rot="13500000" flipH="1" flipV="1">
            <a:off x="6782437" y="5538700"/>
            <a:ext cx="1080877" cy="1181999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49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3" grpId="0"/>
      <p:bldP spid="54" grpId="0"/>
      <p:bldP spid="55" grpId="0"/>
      <p:bldP spid="62" grpId="0"/>
      <p:bldP spid="65" grpId="0"/>
      <p:bldP spid="70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Accessing Elements in Array of Pointers/Arrays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/>
              <a:t>Rest assured, the same rules apply as do with pointers</a:t>
            </a:r>
          </a:p>
          <a:p>
            <a:endParaRPr lang="en-IN" dirty="0"/>
          </a:p>
          <a:p>
            <a:endParaRPr lang="en-IN" dirty="0"/>
          </a:p>
          <a:p>
            <a:br>
              <a:rPr lang="en-IN" dirty="0"/>
            </a:br>
            <a:r>
              <a:rPr lang="en-IN" dirty="0" err="1"/>
              <a:t>ptrArr</a:t>
            </a:r>
            <a:r>
              <a:rPr lang="en-IN" dirty="0"/>
              <a:t>[0], </a:t>
            </a:r>
            <a:r>
              <a:rPr lang="en-IN" dirty="0" err="1"/>
              <a:t>ptrArr</a:t>
            </a:r>
            <a:r>
              <a:rPr lang="en-IN" dirty="0"/>
              <a:t>[1], </a:t>
            </a:r>
            <a:r>
              <a:rPr lang="en-IN" dirty="0" err="1"/>
              <a:t>ptrArr</a:t>
            </a:r>
            <a:r>
              <a:rPr lang="en-IN" dirty="0"/>
              <a:t>[2] are all arrays of chars</a:t>
            </a:r>
          </a:p>
          <a:p>
            <a:r>
              <a:rPr lang="en-IN" dirty="0"/>
              <a:t>How to access individual elements of these arrays?</a:t>
            </a:r>
          </a:p>
          <a:p>
            <a:pPr lvl="1"/>
            <a:r>
              <a:rPr lang="en-IN" dirty="0"/>
              <a:t>Two ways to access index 2 element of </a:t>
            </a:r>
            <a:r>
              <a:rPr lang="en-IN" dirty="0" err="1"/>
              <a:t>str</a:t>
            </a:r>
            <a:r>
              <a:rPr lang="en-IN" dirty="0"/>
              <a:t>: </a:t>
            </a:r>
            <a:r>
              <a:rPr lang="en-IN" dirty="0" err="1"/>
              <a:t>str</a:t>
            </a:r>
            <a:r>
              <a:rPr lang="en-IN" dirty="0"/>
              <a:t>[2], *(str+2)</a:t>
            </a:r>
          </a:p>
          <a:p>
            <a:r>
              <a:rPr lang="en-IN" dirty="0"/>
              <a:t>Apply exact same rule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r>
              <a:rPr lang="en-IN" dirty="0"/>
              <a:t>: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err="1">
                <a:sym typeface="Wingdings" panose="05000000000000000000" pitchFamily="2" charset="2"/>
              </a:rPr>
              <a:t>ptrArr</a:t>
            </a:r>
            <a:r>
              <a:rPr lang="en-IN" dirty="0">
                <a:sym typeface="Wingdings" panose="05000000000000000000" pitchFamily="2" charset="2"/>
              </a:rPr>
              <a:t>[2][2], *(</a:t>
            </a:r>
            <a:r>
              <a:rPr lang="en-IN" dirty="0" err="1">
                <a:sym typeface="Wingdings" panose="05000000000000000000" pitchFamily="2" charset="2"/>
              </a:rPr>
              <a:t>ptrArr</a:t>
            </a:r>
            <a:r>
              <a:rPr lang="en-IN" dirty="0">
                <a:sym typeface="Wingdings" panose="05000000000000000000" pitchFamily="2" charset="2"/>
              </a:rPr>
              <a:t>[2]+2) both give index 2 element of the array </a:t>
            </a:r>
            <a:r>
              <a:rPr lang="en-IN" dirty="0" err="1">
                <a:sym typeface="Wingdings" panose="05000000000000000000" pitchFamily="2" charset="2"/>
              </a:rPr>
              <a:t>ptrArr</a:t>
            </a:r>
            <a:r>
              <a:rPr lang="en-IN" dirty="0">
                <a:sym typeface="Wingdings" panose="05000000000000000000" pitchFamily="2" charset="2"/>
              </a:rPr>
              <a:t>[2]</a:t>
            </a:r>
          </a:p>
          <a:p>
            <a:r>
              <a:rPr lang="en-IN" dirty="0">
                <a:sym typeface="Wingdings" panose="05000000000000000000" pitchFamily="2" charset="2"/>
              </a:rPr>
              <a:t>Note that </a:t>
            </a:r>
            <a:r>
              <a:rPr lang="en-IN" dirty="0" err="1">
                <a:sym typeface="Wingdings" panose="05000000000000000000" pitchFamily="2" charset="2"/>
              </a:rPr>
              <a:t>ptrArr</a:t>
            </a:r>
            <a:r>
              <a:rPr lang="en-IN" dirty="0">
                <a:sym typeface="Wingdings" panose="05000000000000000000" pitchFamily="2" charset="2"/>
              </a:rPr>
              <a:t>[1] does not have 3 elements so </a:t>
            </a:r>
            <a:r>
              <a:rPr lang="en-IN" dirty="0" err="1">
                <a:sym typeface="Wingdings" panose="05000000000000000000" pitchFamily="2" charset="2"/>
              </a:rPr>
              <a:t>ptrArr</a:t>
            </a:r>
            <a:r>
              <a:rPr lang="en-IN" dirty="0">
                <a:sym typeface="Wingdings" panose="05000000000000000000" pitchFamily="2" charset="2"/>
              </a:rPr>
              <a:t>[1][2] may cause </a:t>
            </a:r>
            <a:r>
              <a:rPr lang="en-IN" dirty="0" err="1">
                <a:sym typeface="Wingdings" panose="05000000000000000000" pitchFamily="2" charset="2"/>
              </a:rPr>
              <a:t>segfault</a:t>
            </a:r>
            <a:r>
              <a:rPr lang="en-IN" dirty="0">
                <a:sym typeface="Wingdings" panose="05000000000000000000" pitchFamily="2" charset="2"/>
              </a:rPr>
              <a:t>! 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673" y="1481740"/>
            <a:ext cx="8897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char *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[3],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str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[3];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0;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&lt; 3;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 = (char*)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((i+1)*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</p:txBody>
      </p:sp>
    </p:spTree>
    <p:extLst>
      <p:ext uri="{BB962C8B-B14F-4D97-AF65-F5344CB8AC3E}">
        <p14:creationId xmlns:p14="http://schemas.microsoft.com/office/powerpoint/2010/main" val="17086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024672"/>
          </a:xfrm>
        </p:spPr>
        <p:txBody>
          <a:bodyPr>
            <a:normAutofit/>
          </a:bodyPr>
          <a:lstStyle/>
          <a:p>
            <a:r>
              <a:rPr lang="en-IN" dirty="0"/>
              <a:t>Rest assured, the same rules apply as do with pointers</a:t>
            </a:r>
          </a:p>
          <a:p>
            <a:endParaRPr lang="en-IN" dirty="0"/>
          </a:p>
          <a:p>
            <a:endParaRPr lang="en-IN" dirty="0"/>
          </a:p>
          <a:p>
            <a:br>
              <a:rPr lang="en-IN" dirty="0"/>
            </a:br>
            <a:r>
              <a:rPr lang="en-US" dirty="0"/>
              <a:t>You can show-off your skills by cool array </a:t>
            </a:r>
            <a:r>
              <a:rPr lang="en-IN" dirty="0"/>
              <a:t>access tricks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dirty="0"/>
              <a:t>Remember that </a:t>
            </a:r>
            <a:r>
              <a:rPr lang="en-IN" dirty="0" err="1"/>
              <a:t>str</a:t>
            </a:r>
            <a:r>
              <a:rPr lang="en-IN" dirty="0"/>
              <a:t> is a pointer to </a:t>
            </a:r>
            <a:r>
              <a:rPr lang="en-IN" dirty="0" err="1"/>
              <a:t>str</a:t>
            </a:r>
            <a:r>
              <a:rPr lang="en-IN" dirty="0"/>
              <a:t>[0]</a:t>
            </a:r>
          </a:p>
          <a:p>
            <a:pPr lvl="1"/>
            <a:r>
              <a:rPr lang="en-IN" dirty="0"/>
              <a:t>In the same way, </a:t>
            </a:r>
            <a:r>
              <a:rPr lang="en-IN" dirty="0" err="1"/>
              <a:t>ptrArr</a:t>
            </a:r>
            <a:r>
              <a:rPr lang="en-IN" dirty="0"/>
              <a:t> is also a pointer to </a:t>
            </a:r>
            <a:r>
              <a:rPr lang="en-IN" dirty="0" err="1"/>
              <a:t>ptrArr</a:t>
            </a:r>
            <a:r>
              <a:rPr lang="en-IN" dirty="0"/>
              <a:t>[0] (which is an array)</a:t>
            </a:r>
          </a:p>
          <a:p>
            <a:r>
              <a:rPr lang="en-IN" dirty="0" err="1"/>
              <a:t>str</a:t>
            </a:r>
            <a:r>
              <a:rPr lang="en-IN" dirty="0"/>
              <a:t> + 2 gives address of </a:t>
            </a:r>
            <a:r>
              <a:rPr lang="en-IN" dirty="0" err="1"/>
              <a:t>str</a:t>
            </a:r>
            <a:r>
              <a:rPr lang="en-IN" dirty="0"/>
              <a:t>[2]</a:t>
            </a:r>
          </a:p>
          <a:p>
            <a:pPr lvl="1"/>
            <a:r>
              <a:rPr lang="en-IN" dirty="0" err="1"/>
              <a:t>ptrArr</a:t>
            </a:r>
            <a:r>
              <a:rPr lang="en-IN" dirty="0"/>
              <a:t> + 2 also gives address of </a:t>
            </a:r>
            <a:r>
              <a:rPr lang="en-IN" dirty="0" err="1"/>
              <a:t>ptrArr</a:t>
            </a:r>
            <a:r>
              <a:rPr lang="en-IN" dirty="0"/>
              <a:t>[2] (pointers take </a:t>
            </a:r>
            <a:r>
              <a:rPr lang="en-US" dirty="0"/>
              <a:t>8 bytes) – same rules!</a:t>
            </a:r>
          </a:p>
          <a:p>
            <a:r>
              <a:rPr lang="en-IN" dirty="0"/>
              <a:t>We can access index 2 of the third array in many ways </a:t>
            </a:r>
            <a:r>
              <a:rPr lang="en-IN" dirty="0" err="1"/>
              <a:t>ptrArr</a:t>
            </a:r>
            <a:r>
              <a:rPr lang="en-IN" dirty="0"/>
              <a:t>[2][2],*(</a:t>
            </a:r>
            <a:r>
              <a:rPr lang="en-IN" dirty="0" err="1"/>
              <a:t>ptrArr</a:t>
            </a:r>
            <a:r>
              <a:rPr lang="en-IN" dirty="0"/>
              <a:t>[2] + 2),*(*(</a:t>
            </a:r>
            <a:r>
              <a:rPr lang="en-IN" dirty="0" err="1"/>
              <a:t>ptrArr</a:t>
            </a:r>
            <a:r>
              <a:rPr lang="en-IN" dirty="0"/>
              <a:t> + 2) + 2),(*(ptrArr+2))[2]</a:t>
            </a:r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673" y="1481740"/>
            <a:ext cx="8897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char *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[3],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str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[3];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for(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0;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&lt; 3;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ptrArr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 = (char*)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((i+1)*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25" y="2026886"/>
            <a:ext cx="2045696" cy="204569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995065" y="1012830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" name="Rectangular Callout 6"/>
          <p:cNvSpPr/>
          <p:nvPr/>
        </p:nvSpPr>
        <p:spPr>
          <a:xfrm>
            <a:off x="4829385" y="995128"/>
            <a:ext cx="4965953" cy="823734"/>
          </a:xfrm>
          <a:prstGeom prst="wedgeRectCallout">
            <a:avLst>
              <a:gd name="adj1" fmla="val 63536"/>
              <a:gd name="adj2" fmla="val 934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However, I can write char*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++; Now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points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17296" y="1867273"/>
            <a:ext cx="4965953" cy="823734"/>
          </a:xfrm>
          <a:prstGeom prst="wedgeRectCallout">
            <a:avLst>
              <a:gd name="adj1" fmla="val 63536"/>
              <a:gd name="adj2" fmla="val 934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can also write char**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++; Now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points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[1]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24" y="4836519"/>
            <a:ext cx="2021481" cy="202148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2867767" y="4679875"/>
            <a:ext cx="7130994" cy="1188870"/>
          </a:xfrm>
          <a:prstGeom prst="wedgeRectCallout">
            <a:avLst>
              <a:gd name="adj1" fmla="val 61068"/>
              <a:gd name="adj2" fmla="val 817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Just one potentially confusing notation in 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[5]; is an array of 5 pointers to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)[5] is a single pointer to an array of 5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17" y="2880694"/>
            <a:ext cx="2129790" cy="1925330"/>
          </a:xfrm>
          <a:prstGeom prst="rect">
            <a:avLst/>
          </a:prstGeom>
        </p:spPr>
      </p:pic>
      <p:sp>
        <p:nvSpPr>
          <p:cNvPr id="18" name="Rectangular Callout 17" descr=" 13"/>
          <p:cNvSpPr/>
          <p:nvPr/>
        </p:nvSpPr>
        <p:spPr>
          <a:xfrm>
            <a:off x="4389335" y="2922462"/>
            <a:ext cx="4363776" cy="795822"/>
          </a:xfrm>
          <a:prstGeom prst="wedgeRectCallout">
            <a:avLst>
              <a:gd name="adj1" fmla="val -61976"/>
              <a:gd name="adj2" fmla="val 571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Don’t worry. we won’t ask exam questions on int (*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)[5];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ular Callout 18" descr=" 13"/>
          <p:cNvSpPr/>
          <p:nvPr/>
        </p:nvSpPr>
        <p:spPr>
          <a:xfrm>
            <a:off x="4389334" y="3794607"/>
            <a:ext cx="5270888" cy="795822"/>
          </a:xfrm>
          <a:prstGeom prst="wedgeRectCallout">
            <a:avLst>
              <a:gd name="adj1" fmla="val -61017"/>
              <a:gd name="adj2" fmla="val -327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ask questions on pointers to pointers, array of pointers,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though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C84FA7E-8A70-4750-A187-16FF5C96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3"/>
            <a:ext cx="11599863" cy="1074737"/>
          </a:xfrm>
        </p:spPr>
        <p:txBody>
          <a:bodyPr>
            <a:normAutofit/>
          </a:bodyPr>
          <a:lstStyle/>
          <a:p>
            <a:r>
              <a:rPr lang="en-IN" sz="4000" dirty="0"/>
              <a:t>Accessing Elements in Array of Pointers/Arrays</a:t>
            </a:r>
            <a:endParaRPr lang="en-US" sz="4000" dirty="0"/>
          </a:p>
        </p:txBody>
      </p:sp>
      <p:sp>
        <p:nvSpPr>
          <p:cNvPr id="12" name="Rectangular Callout 11"/>
          <p:cNvSpPr/>
          <p:nvPr/>
        </p:nvSpPr>
        <p:spPr>
          <a:xfrm>
            <a:off x="5784574" y="153761"/>
            <a:ext cx="3832418" cy="760639"/>
          </a:xfrm>
          <a:prstGeom prst="wedgeRectCallout">
            <a:avLst>
              <a:gd name="adj1" fmla="val 67010"/>
              <a:gd name="adj2" fmla="val 987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Don’t write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ptrArr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++ illegal!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++ illegal!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73" y="1"/>
            <a:ext cx="11362521" cy="581011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6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4" grpId="0" animBg="1"/>
      <p:bldP spid="16" grpId="0" animBg="1"/>
      <p:bldP spid="18" grpId="0" animBg="1"/>
      <p:bldP spid="1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Arrays: Revisited (Pointer’s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1638927"/>
            <a:ext cx="11938645" cy="4773520"/>
          </a:xfrm>
        </p:spPr>
        <p:txBody>
          <a:bodyPr/>
          <a:lstStyle/>
          <a:p>
            <a:r>
              <a:rPr lang="en-IN" dirty="0"/>
              <a:t>Declares a matrix (2D array) with 3 rows 5 columns</a:t>
            </a:r>
          </a:p>
          <a:p>
            <a:r>
              <a:rPr lang="en-IN" dirty="0"/>
              <a:t>Rows numbered 0, 1, 2. Columns numbered 0, 1, 2, 3, 4</a:t>
            </a:r>
          </a:p>
          <a:p>
            <a:r>
              <a:rPr lang="en-IN" dirty="0"/>
              <a:t>Element at row-index </a:t>
            </a:r>
            <a:r>
              <a:rPr lang="en-IN" dirty="0" err="1"/>
              <a:t>i</a:t>
            </a:r>
            <a:r>
              <a:rPr lang="en-IN" dirty="0"/>
              <a:t> and column-index j is an </a:t>
            </a:r>
            <a:r>
              <a:rPr lang="en-IN" dirty="0" err="1"/>
              <a:t>int</a:t>
            </a:r>
            <a:r>
              <a:rPr lang="en-IN" dirty="0"/>
              <a:t> variable</a:t>
            </a:r>
          </a:p>
          <a:p>
            <a:r>
              <a:rPr lang="en-IN" dirty="0"/>
              <a:t>Can access it using several ways</a:t>
            </a:r>
            <a:br>
              <a:rPr lang="en-IN" dirty="0"/>
            </a:br>
            <a:r>
              <a:rPr lang="en-IN" dirty="0"/>
              <a:t>mat[</a:t>
            </a:r>
            <a:r>
              <a:rPr lang="en-IN" dirty="0" err="1"/>
              <a:t>i</a:t>
            </a:r>
            <a:r>
              <a:rPr lang="en-IN" dirty="0"/>
              <a:t>][j],*(mat[</a:t>
            </a:r>
            <a:r>
              <a:rPr lang="en-IN" dirty="0" err="1"/>
              <a:t>i</a:t>
            </a:r>
            <a:r>
              <a:rPr lang="en-IN" dirty="0"/>
              <a:t>] + j),*(*(mat + </a:t>
            </a:r>
            <a:r>
              <a:rPr lang="en-IN" dirty="0" err="1"/>
              <a:t>i</a:t>
            </a:r>
            <a:r>
              <a:rPr lang="en-IN" dirty="0"/>
              <a:t>) + j),(*(mat + </a:t>
            </a:r>
            <a:r>
              <a:rPr lang="en-IN" dirty="0" err="1"/>
              <a:t>i</a:t>
            </a:r>
            <a:r>
              <a:rPr lang="en-IN" dirty="0"/>
              <a:t>))[j]</a:t>
            </a:r>
          </a:p>
          <a:p>
            <a:r>
              <a:rPr lang="en-IN" dirty="0"/>
              <a:t>Careful! </a:t>
            </a:r>
            <a:r>
              <a:rPr lang="en-US" dirty="0"/>
              <a:t>**(mat + </a:t>
            </a:r>
            <a:r>
              <a:rPr lang="en-US" dirty="0" err="1"/>
              <a:t>i</a:t>
            </a:r>
            <a:r>
              <a:rPr lang="en-US" dirty="0"/>
              <a:t> +j) ≠ *(*(mat + </a:t>
            </a:r>
            <a:r>
              <a:rPr lang="en-US" dirty="0" err="1"/>
              <a:t>i</a:t>
            </a:r>
            <a:r>
              <a:rPr lang="en-US" dirty="0"/>
              <a:t>) + j) ≠ *(*mat + </a:t>
            </a:r>
            <a:r>
              <a:rPr lang="en-US" dirty="0" err="1"/>
              <a:t>i</a:t>
            </a:r>
            <a:r>
              <a:rPr lang="en-US" dirty="0"/>
              <a:t> + j)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2" y="931041"/>
            <a:ext cx="11600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mat[3][5];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// note: 2D array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name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is also a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pointer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to pointer (int ** 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51" y="4796453"/>
            <a:ext cx="2078249" cy="2078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98" y="4800155"/>
            <a:ext cx="2057845" cy="2057845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2152947" y="6004800"/>
            <a:ext cx="6715882" cy="861551"/>
          </a:xfrm>
          <a:prstGeom prst="wedgeRectCallout">
            <a:avLst>
              <a:gd name="adj1" fmla="val 64127"/>
              <a:gd name="adj2" fmla="val -3852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looks exactly like the way we access an array of pointers/arrays – what is the difference?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351" y="5840196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ular Callout 15" descr=" 13"/>
          <p:cNvSpPr/>
          <p:nvPr/>
        </p:nvSpPr>
        <p:spPr>
          <a:xfrm>
            <a:off x="2034283" y="4939845"/>
            <a:ext cx="4373169" cy="776532"/>
          </a:xfrm>
          <a:prstGeom prst="wedgeRectCallout">
            <a:avLst>
              <a:gd name="adj1" fmla="val -56705"/>
              <a:gd name="adj2" fmla="val 802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that much actually – let me show you the differences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arrays vs Array of pointers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2D Arrays</a:t>
            </a:r>
            <a:endParaRPr lang="en-US" sz="28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754255" cy="4991627"/>
          </a:xfrm>
        </p:spPr>
        <p:txBody>
          <a:bodyPr>
            <a:normAutofit/>
          </a:bodyPr>
          <a:lstStyle/>
          <a:p>
            <a:r>
              <a:rPr lang="en-IN" sz="3200" dirty="0"/>
              <a:t>Number of elements in each row is the same</a:t>
            </a:r>
          </a:p>
          <a:p>
            <a:r>
              <a:rPr lang="en-IN" sz="3200" dirty="0"/>
              <a:t>All elements of 2D array are located contiguously in memory</a:t>
            </a:r>
          </a:p>
          <a:p>
            <a:r>
              <a:rPr lang="en-IN" sz="3200" dirty="0"/>
              <a:t>Easier to initialize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Very convenient </a:t>
            </a:r>
            <a:r>
              <a:rPr lang="en-IN" sz="3200" dirty="0">
                <a:sym typeface="Wingdings" panose="05000000000000000000" pitchFamily="2" charset="2"/>
              </a:rPr>
              <a:t></a:t>
            </a:r>
            <a:endParaRPr lang="en-IN" sz="3200" dirty="0"/>
          </a:p>
          <a:p>
            <a:endParaRPr 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Array of Pointers</a:t>
            </a:r>
            <a:endParaRPr lang="en-US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959255"/>
          </a:xfrm>
        </p:spPr>
        <p:txBody>
          <a:bodyPr>
            <a:normAutofit/>
          </a:bodyPr>
          <a:lstStyle/>
          <a:p>
            <a:r>
              <a:rPr lang="en-IN" sz="3200" dirty="0"/>
              <a:t>Different arrays can have different number of elements – more flexibility</a:t>
            </a:r>
          </a:p>
          <a:p>
            <a:r>
              <a:rPr lang="en-IN" sz="3200" dirty="0"/>
              <a:t>Elements of a single array are contiguous but different arrays could be located far off in memory</a:t>
            </a:r>
          </a:p>
          <a:p>
            <a:r>
              <a:rPr lang="en-IN" sz="3200" dirty="0"/>
              <a:t>Have to be initialized element by element</a:t>
            </a:r>
          </a:p>
          <a:p>
            <a:r>
              <a:rPr lang="en-IN" sz="3200" dirty="0"/>
              <a:t>More power, responsibility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3353" y="4598580"/>
            <a:ext cx="5978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mat[3][5] = { {1,2}, {3}, {4,5,6},{7,8,9,10,11},{-1,2,3,4}};</a:t>
            </a:r>
          </a:p>
        </p:txBody>
      </p:sp>
    </p:spTree>
    <p:extLst>
      <p:ext uri="{BB962C8B-B14F-4D97-AF65-F5344CB8AC3E}">
        <p14:creationId xmlns:p14="http://schemas.microsoft.com/office/powerpoint/2010/main" val="23644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layout of 2D arrays</a:t>
            </a:r>
            <a:endParaRPr lang="en-US" dirty="0"/>
          </a:p>
        </p:txBody>
      </p:sp>
      <p:sp>
        <p:nvSpPr>
          <p:cNvPr id="224" name="Content Placeholder 223"/>
          <p:cNvSpPr>
            <a:spLocks noGrp="1"/>
          </p:cNvSpPr>
          <p:nvPr>
            <p:ph idx="1"/>
          </p:nvPr>
        </p:nvSpPr>
        <p:spPr>
          <a:xfrm>
            <a:off x="253354" y="1666021"/>
            <a:ext cx="8084013" cy="2665616"/>
          </a:xfrm>
        </p:spPr>
        <p:txBody>
          <a:bodyPr>
            <a:normAutofit/>
          </a:bodyPr>
          <a:lstStyle/>
          <a:p>
            <a:r>
              <a:rPr lang="en-IN" dirty="0"/>
              <a:t>Location of the </a:t>
            </a:r>
            <a:r>
              <a:rPr lang="en-IN" dirty="0" err="1"/>
              <a:t>str</a:t>
            </a:r>
            <a:r>
              <a:rPr lang="en-IN" dirty="0"/>
              <a:t> pointer not shown</a:t>
            </a:r>
          </a:p>
          <a:p>
            <a:r>
              <a:rPr lang="en-IN" dirty="0"/>
              <a:t>First all elements of row 0 stored in continuous sequence</a:t>
            </a:r>
          </a:p>
          <a:p>
            <a:r>
              <a:rPr lang="en-IN" dirty="0"/>
              <a:t>Then without breaking sequence, all elements of row 1 stored and so 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1" name="Rectangle 10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3352" y="931041"/>
            <a:ext cx="7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[3][4] = {"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Hi","Ok","Bye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"};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9960467" y="1186046"/>
            <a:ext cx="2064872" cy="28961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346050" y="1123636"/>
            <a:ext cx="919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[2][3]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53353" y="4125718"/>
            <a:ext cx="8090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//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points to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+= 4; //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now points to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+= 4; //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now points to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+= 1; //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now points to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[2][1]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11632657" y="1123636"/>
            <a:ext cx="420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322825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219" grpId="0"/>
      <p:bldP spid="220" grpId="0" animBg="1"/>
      <p:bldP spid="221" grpId="0"/>
      <p:bldP spid="222" grpId="0" animBg="1"/>
      <p:bldP spid="223" grpId="0"/>
      <p:bldP spid="225" grpId="0"/>
      <p:bldP spid="2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Layout of array of pointers</a:t>
            </a:r>
            <a:endParaRPr lang="en-US" sz="4400" dirty="0"/>
          </a:p>
        </p:txBody>
      </p:sp>
      <p:sp>
        <p:nvSpPr>
          <p:cNvPr id="224" name="Content Placeholder 223"/>
          <p:cNvSpPr>
            <a:spLocks noGrp="1"/>
          </p:cNvSpPr>
          <p:nvPr>
            <p:ph idx="1"/>
          </p:nvPr>
        </p:nvSpPr>
        <p:spPr>
          <a:xfrm>
            <a:off x="175344" y="3869758"/>
            <a:ext cx="8084013" cy="2665616"/>
          </a:xfrm>
        </p:spPr>
        <p:txBody>
          <a:bodyPr>
            <a:normAutofit/>
          </a:bodyPr>
          <a:lstStyle/>
          <a:p>
            <a:r>
              <a:rPr lang="en-IN" dirty="0"/>
              <a:t>Element within a single array always stored in sequence</a:t>
            </a:r>
          </a:p>
          <a:p>
            <a:r>
              <a:rPr lang="en-IN" dirty="0"/>
              <a:t>Different arrays may be stored far away from each other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1" name="Rectangle 10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3352" y="931041"/>
            <a:ext cx="8156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(char**)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(3*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(char*));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 = (char*)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(4*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str[1] = (char*)malloc(4*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>
              <a:defRPr/>
            </a:pPr>
            <a:r>
              <a:rPr lang="en-IN" sz="4000" dirty="0">
                <a:solidFill>
                  <a:prstClr val="black"/>
                </a:solidFill>
                <a:latin typeface="Arial Narrow" panose="020B0606020202030204" pitchFamily="34" charset="0"/>
              </a:rPr>
              <a:t>str[2] = (char*)malloc(4*</a:t>
            </a:r>
            <a:r>
              <a:rPr lang="en-IN" sz="4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sizeof</a:t>
            </a:r>
            <a:r>
              <a:rPr lang="en-IN" sz="4000" dirty="0">
                <a:solidFill>
                  <a:prstClr val="black"/>
                </a:solidFill>
                <a:latin typeface="Arial Narrow" panose="020B0606020202030204" pitchFamily="34" charset="0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9960467" y="2405469"/>
            <a:ext cx="2064872" cy="9738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346050" y="2281447"/>
            <a:ext cx="919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[0][3]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346050" y="1121276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346050" y="1373634"/>
            <a:ext cx="91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9807458" y="112029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0   0    0   0    0    1   0    1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960467" y="3869758"/>
            <a:ext cx="2064872" cy="9738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9960467" y="5537364"/>
            <a:ext cx="2064872" cy="9738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9807458" y="1378571"/>
            <a:ext cx="222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0   0    0   0    1    0   0    1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0   0    0   0    1    1   1    1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0   0    0   1    0    1   1    0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346050" y="3779393"/>
            <a:ext cx="919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[1][3]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8346050" y="5438769"/>
            <a:ext cx="919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[2][3]</a:t>
            </a:r>
          </a:p>
        </p:txBody>
      </p:sp>
    </p:spTree>
    <p:extLst>
      <p:ext uri="{BB962C8B-B14F-4D97-AF65-F5344CB8AC3E}">
        <p14:creationId xmlns:p14="http://schemas.microsoft.com/office/powerpoint/2010/main" val="39549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219" grpId="0"/>
      <p:bldP spid="220" grpId="0" animBg="1"/>
      <p:bldP spid="221" grpId="0"/>
      <p:bldP spid="222" grpId="0" animBg="1"/>
      <p:bldP spid="223" grpId="0"/>
      <p:bldP spid="227" grpId="0"/>
      <p:bldP spid="228" grpId="0"/>
      <p:bldP spid="229" grpId="0"/>
      <p:bldP spid="230" grpId="0" animBg="1"/>
      <p:bldP spid="231" grpId="0" animBg="1"/>
      <p:bldP spid="232" grpId="0"/>
      <p:bldP spid="233" grpId="0"/>
      <p:bldP spid="2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17371</TotalTime>
  <Words>2236</Words>
  <Application>Microsoft Office PowerPoint</Application>
  <PresentationFormat>Widescreen</PresentationFormat>
  <Paragraphs>389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Century Gothic</vt:lpstr>
      <vt:lpstr>Comic Sans MS</vt:lpstr>
      <vt:lpstr>Courier New</vt:lpstr>
      <vt:lpstr>Garamond</vt:lpstr>
      <vt:lpstr>Verdana</vt:lpstr>
      <vt:lpstr>Wingdings</vt:lpstr>
      <vt:lpstr>Office Theme</vt:lpstr>
      <vt:lpstr>Metropolitan</vt:lpstr>
      <vt:lpstr>ESC101: Fundamentals of Computing</vt:lpstr>
      <vt:lpstr>Recap: Array of Pointers</vt:lpstr>
      <vt:lpstr>Array of Pointers  Arrays of Arrays</vt:lpstr>
      <vt:lpstr>Accessing Elements in Array of Pointers/Arrays</vt:lpstr>
      <vt:lpstr>Accessing Elements in Array of Pointers/Arrays</vt:lpstr>
      <vt:lpstr>2D Arrays: Revisited (Pointer’s view)</vt:lpstr>
      <vt:lpstr>2D arrays vs Array of pointers</vt:lpstr>
      <vt:lpstr>Memory layout of 2D arrays</vt:lpstr>
      <vt:lpstr>Layout of array of pointers</vt:lpstr>
      <vt:lpstr>Functions</vt:lpstr>
      <vt:lpstr>We have seen functions before</vt:lpstr>
      <vt:lpstr>Writing our own functions..</vt:lpstr>
      <vt:lpstr>PowerPoint Presentation</vt:lpstr>
      <vt:lpstr>The Anatomy of a C Function</vt:lpstr>
      <vt:lpstr>Why use functions?</vt:lpstr>
      <vt:lpstr>Functions help us write compact code</vt:lpstr>
      <vt:lpstr>Other benefits of writing functions</vt:lpstr>
      <vt:lpstr>Other benefits of writing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1211</cp:revision>
  <dcterms:created xsi:type="dcterms:W3CDTF">2018-07-30T05:08:11Z</dcterms:created>
  <dcterms:modified xsi:type="dcterms:W3CDTF">2019-10-01T08:28:55Z</dcterms:modified>
</cp:coreProperties>
</file>