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80" r:id="rId2"/>
  </p:sldMasterIdLst>
  <p:notesMasterIdLst>
    <p:notesMasterId r:id="rId18"/>
  </p:notesMasterIdLst>
  <p:sldIdLst>
    <p:sldId id="268" r:id="rId3"/>
    <p:sldId id="291" r:id="rId4"/>
    <p:sldId id="265" r:id="rId5"/>
    <p:sldId id="259" r:id="rId6"/>
    <p:sldId id="294" r:id="rId7"/>
    <p:sldId id="296" r:id="rId8"/>
    <p:sldId id="298" r:id="rId9"/>
    <p:sldId id="266" r:id="rId10"/>
    <p:sldId id="267" r:id="rId11"/>
    <p:sldId id="269" r:id="rId12"/>
    <p:sldId id="292" r:id="rId13"/>
    <p:sldId id="270" r:id="rId14"/>
    <p:sldId id="293" r:id="rId15"/>
    <p:sldId id="297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3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5" autoAdjust="0"/>
    <p:restoredTop sz="94722" autoAdjust="0"/>
  </p:normalViewPr>
  <p:slideViewPr>
    <p:cSldViewPr snapToGrid="0">
      <p:cViewPr varScale="1">
        <p:scale>
          <a:sx n="91" d="100"/>
          <a:sy n="91" d="100"/>
        </p:scale>
        <p:origin x="5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26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B7B9-2450-418B-A046-E2C3879C9A42}" type="datetime1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1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F14C-5DC3-4DFA-8506-51ED6866BDB0}" type="datetime1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4FD8-E0E0-4CA4-975E-26121655B062}" type="datetime1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1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84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36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30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12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94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4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536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9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E87-F954-4869-AABD-0958FA21C327}" type="datetime1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44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10/16/2019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58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94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1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A833-7875-4AD4-8FAF-2C1F41414C94}" type="datetime1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61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E2C4-CF18-4CDE-963D-19EC2605ED30}" type="datetime1">
              <a:rPr lang="en-GB" smtClean="0"/>
              <a:t>16/10/2019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3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D109-BF1D-413A-9590-3057D8392182}" type="datetime1">
              <a:rPr lang="en-GB" smtClean="0"/>
              <a:t>16/10/2019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47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741-5885-4609-A50C-9EC62ED18CA9}" type="datetime1">
              <a:rPr lang="en-GB" smtClean="0"/>
              <a:t>16/10/2019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574F-C630-4ED2-977A-52EAC37A5B84}" type="datetime1">
              <a:rPr lang="en-GB" smtClean="0"/>
              <a:t>16/10/2019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1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E9A-D3E7-4F97-908B-87FCF430F91B}" type="datetime1">
              <a:rPr lang="en-GB" smtClean="0"/>
              <a:t>16/10/2019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87FE-A912-4E50-86A1-2B812F5CFFF3}" type="datetime1">
              <a:rPr lang="en-GB" smtClean="0"/>
              <a:t>16/10/2019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53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31F12-36B0-4561-816E-B9D31E845C6A}" type="datetime1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73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120733" y="2514600"/>
            <a:ext cx="11950534" cy="914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6000" b="1" dirty="0">
                <a:solidFill>
                  <a:srgbClr val="FFC000"/>
                </a:solidFill>
                <a:latin typeface="Garamond" panose="02020404030301010803" pitchFamily="18" charset="0"/>
              </a:rPr>
              <a:t>Functions (Contd.)</a:t>
            </a:r>
            <a:endParaRPr lang="en-IN" sz="60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 Piyush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Rai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you have promised to give a function two integers, please give it two integers</a:t>
            </a:r>
          </a:p>
          <a:p>
            <a:endParaRPr lang="en-IN" dirty="0"/>
          </a:p>
          <a:p>
            <a:r>
              <a:rPr lang="en-IN" dirty="0"/>
              <a:t>If you give it only one or three integers, compilation error</a:t>
            </a:r>
          </a:p>
          <a:p>
            <a:endParaRPr lang="en-IN" dirty="0"/>
          </a:p>
          <a:p>
            <a:r>
              <a:rPr lang="en-IN" dirty="0"/>
              <a:t>If you give it two floats or else one char and one int, automatic typecasting will take place</a:t>
            </a:r>
          </a:p>
          <a:p>
            <a:endParaRPr lang="en-IN" dirty="0"/>
          </a:p>
          <a:p>
            <a:r>
              <a:rPr lang="en-IN" dirty="0"/>
              <a:t>Be careful to not make typecasting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60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on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IN" dirty="0"/>
              <a:t>May write return statement many times inside a function</a:t>
            </a:r>
          </a:p>
          <a:p>
            <a:r>
              <a:rPr lang="en-IN" dirty="0"/>
              <a:t>When Mr C (his clone actually) sees a return statement, he immediately generates the output and function execution stops there.</a:t>
            </a:r>
          </a:p>
          <a:p>
            <a:r>
              <a:rPr lang="en-IN" dirty="0"/>
              <a:t>The clone dies and the original Mr C takes over </a:t>
            </a:r>
            <a:r>
              <a:rPr lang="en-IN" dirty="0">
                <a:sym typeface="Wingdings" panose="05000000000000000000" pitchFamily="2" charset="2"/>
              </a:rPr>
              <a:t>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If you return a float/double value from a function with int return type, automatic typecasting will take place.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Be careful to not make typecasting mistakes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995065" y="207162"/>
            <a:ext cx="1858617" cy="904461"/>
            <a:chOff x="3286682" y="2292350"/>
            <a:chExt cx="1858617" cy="904461"/>
          </a:xfrm>
        </p:grpSpPr>
        <p:sp>
          <p:nvSpPr>
            <p:cNvPr id="6" name="Rounded Rectangle 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9" name="Rectangular Callout 8"/>
          <p:cNvSpPr/>
          <p:nvPr/>
        </p:nvSpPr>
        <p:spPr>
          <a:xfrm>
            <a:off x="2736532" y="116446"/>
            <a:ext cx="6893960" cy="1573571"/>
          </a:xfrm>
          <a:prstGeom prst="wedgeRectCallout">
            <a:avLst>
              <a:gd name="adj1" fmla="val 58579"/>
              <a:gd name="adj2" fmla="val 250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functions that do not need to return anything i.e.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return type, you can either say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return;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or else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 write return at all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inside the function body in which case the entire body will get executed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53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on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/>
          <a:lstStyle/>
          <a:p>
            <a:r>
              <a:rPr lang="en-IN" dirty="0"/>
              <a:t>The value that is returned can be used safely just as a normal variable of that same data type</a:t>
            </a:r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You can freely use returned values in expressions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Be careful of type though</a:t>
            </a:r>
          </a:p>
          <a:p>
            <a:r>
              <a:rPr lang="en-IN" dirty="0">
                <a:sym typeface="Wingdings" panose="05000000000000000000" pitchFamily="2" charset="2"/>
              </a:rPr>
              <a:t>Did you know that the </a:t>
            </a:r>
            <a:r>
              <a:rPr lang="en-IN" dirty="0" err="1">
                <a:sym typeface="Wingdings" panose="05000000000000000000" pitchFamily="2" charset="2"/>
              </a:rPr>
              <a:t>printf</a:t>
            </a:r>
            <a:r>
              <a:rPr lang="en-IN" dirty="0">
                <a:sym typeface="Wingdings" panose="05000000000000000000" pitchFamily="2" charset="2"/>
              </a:rPr>
              <a:t> function also returns an integer (the number of characters printed) </a:t>
            </a:r>
          </a:p>
          <a:p>
            <a:r>
              <a:rPr lang="en-IN" dirty="0" err="1">
                <a:sym typeface="Wingdings" panose="05000000000000000000" pitchFamily="2" charset="2"/>
              </a:rPr>
              <a:t>scanf</a:t>
            </a:r>
            <a:r>
              <a:rPr lang="en-IN" dirty="0">
                <a:sym typeface="Wingdings" panose="05000000000000000000" pitchFamily="2" charset="2"/>
              </a:rPr>
              <a:t>() also returns an integer – find out what that is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353" y="4549677"/>
            <a:ext cx="34091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sum(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x, 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y){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x + y;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6904" y="4549677"/>
            <a:ext cx="6256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("%d", sum(3,4) - sum(5,6));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966041" y="207162"/>
            <a:ext cx="1858617" cy="904461"/>
            <a:chOff x="3286682" y="2292350"/>
            <a:chExt cx="1858617" cy="904461"/>
          </a:xfrm>
        </p:grpSpPr>
        <p:sp>
          <p:nvSpPr>
            <p:cNvPr id="8" name="Rounded Rectangle 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1" name="Rectangular Callout 10"/>
          <p:cNvSpPr/>
          <p:nvPr/>
        </p:nvSpPr>
        <p:spPr>
          <a:xfrm>
            <a:off x="5627352" y="175716"/>
            <a:ext cx="3881393" cy="820670"/>
          </a:xfrm>
          <a:prstGeom prst="wedgeRectCallout">
            <a:avLst>
              <a:gd name="adj1" fmla="val 67085"/>
              <a:gd name="adj2" fmla="val 1766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main() is also a function with return type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4029815" y="1045834"/>
            <a:ext cx="5532298" cy="820670"/>
          </a:xfrm>
          <a:prstGeom prst="wedgeRectCallout">
            <a:avLst>
              <a:gd name="adj1" fmla="val 62536"/>
              <a:gd name="adj2" fmla="val -6227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main() is like a reserved function name. Cannot name your function main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ular Callout 11">
            <a:extLst>
              <a:ext uri="{FF2B5EF4-FFF2-40B4-BE49-F238E27FC236}">
                <a16:creationId xmlns:a16="http://schemas.microsoft.com/office/drawing/2014/main" id="{7D1222CC-7CEB-4F21-A7AF-91275A4F7963}"/>
              </a:ext>
            </a:extLst>
          </p:cNvPr>
          <p:cNvSpPr/>
          <p:nvPr/>
        </p:nvSpPr>
        <p:spPr>
          <a:xfrm>
            <a:off x="8152108" y="4549675"/>
            <a:ext cx="3672550" cy="391596"/>
          </a:xfrm>
          <a:prstGeom prst="wedgeRectCallout">
            <a:avLst>
              <a:gd name="adj1" fmla="val -37705"/>
              <a:gd name="adj2" fmla="val 12152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Can even</a:t>
            </a:r>
            <a:r>
              <a:rPr kumimoji="0" lang="en-US" sz="280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use</a:t>
            </a:r>
            <a:r>
              <a:rPr kumimoji="0" lang="en-US" sz="280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within </a:t>
            </a:r>
            <a:r>
              <a:rPr kumimoji="0" lang="en-US" sz="280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printf</a:t>
            </a:r>
            <a:endParaRPr kumimoji="0" lang="en-US" sz="28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11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and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9B033EA-7D4E-442B-A045-F370C4F2C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46" y="1050470"/>
            <a:ext cx="11411907" cy="34563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function call is an </a:t>
            </a:r>
            <a:r>
              <a:rPr lang="en-US" i="1" dirty="0"/>
              <a:t>expression</a:t>
            </a:r>
            <a:r>
              <a:rPr lang="en-US" dirty="0"/>
              <a:t>. </a:t>
            </a:r>
            <a:r>
              <a:rPr lang="en-US" sz="3200" dirty="0"/>
              <a:t>Can be used anywhere an expression can be used subject to type restrictions</a:t>
            </a:r>
          </a:p>
          <a:p>
            <a:pPr marL="4572" lvl="1" indent="0">
              <a:buNone/>
            </a:pPr>
            <a:endParaRPr lang="en-US" sz="3200" dirty="0"/>
          </a:p>
          <a:p>
            <a:pPr marL="4572" lvl="1" indent="0">
              <a:buNone/>
            </a:pPr>
            <a:r>
              <a:rPr lang="en-US" sz="3200" dirty="0"/>
              <a:t>Example below: assume we have already written the max and min functions for two integer arguments</a:t>
            </a:r>
          </a:p>
          <a:p>
            <a:pPr marL="4572" lvl="1" indent="0">
              <a:buNone/>
            </a:pPr>
            <a:endParaRPr lang="en-US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1B4EC1-AFBE-4FB3-9746-A6195A16E6FA}"/>
              </a:ext>
            </a:extLst>
          </p:cNvPr>
          <p:cNvSpPr/>
          <p:nvPr/>
        </p:nvSpPr>
        <p:spPr bwMode="auto">
          <a:xfrm>
            <a:off x="966866" y="3984197"/>
            <a:ext cx="5328592" cy="2736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Verdana" pitchFamily="34" charset="0"/>
              </a:rPr>
              <a:t>printf(“%d”,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C00000"/>
                </a:solidFill>
                <a:effectLst/>
                <a:latin typeface="Verdana" pitchFamily="34" charset="0"/>
              </a:rPr>
              <a:t> max(5,3));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baseline="0" dirty="0">
                <a:latin typeface="Verdana" pitchFamily="34" charset="0"/>
              </a:rPr>
              <a:t>max(5,3) – min(5,3)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C00000"/>
                </a:solidFill>
                <a:effectLst/>
                <a:latin typeface="Verdana" pitchFamily="34" charset="0"/>
              </a:rPr>
              <a:t>max(x, max(y, z)) == z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lang="en-US" sz="2800" dirty="0"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if (max(a, b)) printf(“Y”); 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202BB7-3F66-4ACA-ABC5-6F34F9294A76}"/>
              </a:ext>
            </a:extLst>
          </p:cNvPr>
          <p:cNvSpPr/>
          <p:nvPr/>
        </p:nvSpPr>
        <p:spPr bwMode="auto">
          <a:xfrm>
            <a:off x="6295458" y="3984197"/>
            <a:ext cx="3528392" cy="27363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>
                <a:solidFill>
                  <a:srgbClr val="C00000"/>
                </a:solidFill>
                <a:latin typeface="Verdana" pitchFamily="34" charset="0"/>
              </a:rPr>
              <a:t>prints 5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evaluates to 2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>
                <a:solidFill>
                  <a:srgbClr val="C00000"/>
                </a:solidFill>
                <a:latin typeface="Verdana" pitchFamily="34" charset="0"/>
              </a:rPr>
              <a:t>checks if z is max of x, y, z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prints Y if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max of a and b is not 0.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91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734E051E-6CFC-48F3-A6D5-95F723702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558" y="1111624"/>
            <a:ext cx="6416734" cy="537991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Not just main function but other functions can also call each other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 declaration or definition (or both) must be visible before the call</a:t>
            </a:r>
          </a:p>
          <a:p>
            <a:pPr marL="4572" lvl="1" indent="0">
              <a:buNone/>
            </a:pPr>
            <a:endParaRPr lang="en-US" sz="2800" dirty="0"/>
          </a:p>
          <a:p>
            <a:pPr marL="4572" lvl="1" indent="0">
              <a:buNone/>
            </a:pPr>
            <a:r>
              <a:rPr lang="en-US" sz="2800" dirty="0"/>
              <a:t>Help compiler detect any inconsistencies in function use</a:t>
            </a:r>
          </a:p>
          <a:p>
            <a:pPr marL="4572" lvl="1" indent="0">
              <a:buNone/>
            </a:pPr>
            <a:endParaRPr lang="en-US" sz="2800" dirty="0"/>
          </a:p>
          <a:p>
            <a:pPr marL="4572" lvl="1" indent="0">
              <a:buNone/>
            </a:pPr>
            <a:r>
              <a:rPr lang="en-US" sz="2800" dirty="0"/>
              <a:t>Compiler warning, if both (</a:t>
            </a:r>
            <a:r>
              <a:rPr lang="en-US" sz="2800" dirty="0" err="1"/>
              <a:t>decl</a:t>
            </a:r>
            <a:r>
              <a:rPr lang="en-US" sz="2800" dirty="0"/>
              <a:t> &amp; def) are missing</a:t>
            </a:r>
          </a:p>
          <a:p>
            <a:pPr lvl="1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DD365D-375E-4D56-B58C-2E2955F47F5E}"/>
              </a:ext>
            </a:extLst>
          </p:cNvPr>
          <p:cNvSpPr txBox="1"/>
          <p:nvPr/>
        </p:nvSpPr>
        <p:spPr>
          <a:xfrm>
            <a:off x="7462158" y="577402"/>
            <a:ext cx="4476489" cy="6001643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#include&lt;</a:t>
            </a:r>
            <a:r>
              <a:rPr lang="en-US" sz="2400" dirty="0" err="1">
                <a:ea typeface="ＭＳ Ｐゴシック" pitchFamily="34" charset="-128"/>
              </a:rPr>
              <a:t>stdio.h</a:t>
            </a:r>
            <a:r>
              <a:rPr lang="en-US" sz="2400" dirty="0">
                <a:ea typeface="ＭＳ Ｐゴシック" pitchFamily="34" charset="-128"/>
              </a:rPr>
              <a:t>&gt;</a:t>
            </a:r>
          </a:p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int min(int, int); //declaration </a:t>
            </a:r>
          </a:p>
          <a:p>
            <a:pPr eaLnBrk="0" hangingPunct="0">
              <a:defRPr/>
            </a:pPr>
            <a:r>
              <a:rPr lang="en-US" sz="2400" dirty="0" err="1">
                <a:ea typeface="ＭＳ Ｐゴシック" pitchFamily="34" charset="-128"/>
              </a:rPr>
              <a:t>int</a:t>
            </a:r>
            <a:r>
              <a:rPr lang="en-US" sz="2400" dirty="0">
                <a:ea typeface="ＭＳ Ｐゴシック" pitchFamily="34" charset="-128"/>
              </a:rPr>
              <a:t> max(</a:t>
            </a:r>
            <a:r>
              <a:rPr lang="en-US" sz="2400" dirty="0" err="1">
                <a:ea typeface="ＭＳ Ｐゴシック" pitchFamily="34" charset="-128"/>
              </a:rPr>
              <a:t>int</a:t>
            </a:r>
            <a:r>
              <a:rPr lang="en-US" sz="2400" dirty="0">
                <a:ea typeface="ＭＳ Ｐゴシック" pitchFamily="34" charset="-128"/>
              </a:rPr>
              <a:t>, </a:t>
            </a:r>
            <a:r>
              <a:rPr lang="en-US" sz="2400" dirty="0" err="1">
                <a:ea typeface="ＭＳ Ｐゴシック" pitchFamily="34" charset="-128"/>
              </a:rPr>
              <a:t>int</a:t>
            </a:r>
            <a:r>
              <a:rPr lang="en-US" sz="2400" dirty="0">
                <a:ea typeface="ＭＳ Ｐゴシック" pitchFamily="34" charset="-128"/>
              </a:rPr>
              <a:t>); //of max, min</a:t>
            </a:r>
          </a:p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400" dirty="0" err="1">
                <a:ea typeface="ＭＳ Ｐゴシック" pitchFamily="34" charset="-128"/>
              </a:rPr>
              <a:t>int</a:t>
            </a:r>
            <a:r>
              <a:rPr lang="en-US" sz="2400" dirty="0">
                <a:ea typeface="ＭＳ Ｐゴシック" pitchFamily="34" charset="-128"/>
              </a:rPr>
              <a:t> max(</a:t>
            </a:r>
            <a:r>
              <a:rPr lang="en-US" sz="2400" dirty="0" err="1">
                <a:ea typeface="ＭＳ Ｐゴシック" pitchFamily="34" charset="-128"/>
              </a:rPr>
              <a:t>int</a:t>
            </a:r>
            <a:r>
              <a:rPr lang="en-US" sz="2400" dirty="0">
                <a:ea typeface="ＭＳ Ｐゴシック" pitchFamily="34" charset="-128"/>
              </a:rPr>
              <a:t> a, </a:t>
            </a:r>
            <a:r>
              <a:rPr lang="en-US" sz="2400" dirty="0" err="1">
                <a:ea typeface="ＭＳ Ｐゴシック" pitchFamily="34" charset="-128"/>
              </a:rPr>
              <a:t>int</a:t>
            </a:r>
            <a:r>
              <a:rPr lang="en-US" sz="2400" dirty="0">
                <a:ea typeface="ＭＳ Ｐゴシック" pitchFamily="34" charset="-128"/>
              </a:rPr>
              <a:t> b) {</a:t>
            </a:r>
          </a:p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   return (a &gt; b) ? a : b;</a:t>
            </a:r>
          </a:p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}</a:t>
            </a:r>
          </a:p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// this “cryptic” min, uses max :-) </a:t>
            </a:r>
          </a:p>
          <a:p>
            <a:pPr eaLnBrk="0" hangingPunct="0">
              <a:defRPr/>
            </a:pPr>
            <a:r>
              <a:rPr lang="en-US" sz="2400" dirty="0" err="1">
                <a:ea typeface="ＭＳ Ｐゴシック" pitchFamily="34" charset="-128"/>
              </a:rPr>
              <a:t>int</a:t>
            </a:r>
            <a:r>
              <a:rPr lang="en-US" sz="2400" dirty="0">
                <a:ea typeface="ＭＳ Ｐゴシック" pitchFamily="34" charset="-128"/>
              </a:rPr>
              <a:t> min(</a:t>
            </a:r>
            <a:r>
              <a:rPr lang="en-US" sz="2400" dirty="0" err="1">
                <a:ea typeface="ＭＳ Ｐゴシック" pitchFamily="34" charset="-128"/>
              </a:rPr>
              <a:t>int</a:t>
            </a:r>
            <a:r>
              <a:rPr lang="en-US" sz="2400" dirty="0">
                <a:ea typeface="ＭＳ Ｐゴシック" pitchFamily="34" charset="-128"/>
              </a:rPr>
              <a:t> a, </a:t>
            </a:r>
            <a:r>
              <a:rPr lang="en-US" sz="2400" dirty="0" err="1">
                <a:ea typeface="ＭＳ Ｐゴシック" pitchFamily="34" charset="-128"/>
              </a:rPr>
              <a:t>int</a:t>
            </a:r>
            <a:r>
              <a:rPr lang="en-US" sz="2400" dirty="0">
                <a:ea typeface="ＭＳ Ｐゴシック" pitchFamily="34" charset="-128"/>
              </a:rPr>
              <a:t> b) {</a:t>
            </a:r>
          </a:p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   return a + b – </a:t>
            </a:r>
            <a:r>
              <a:rPr lang="en-US" sz="2400" dirty="0">
                <a:solidFill>
                  <a:srgbClr val="FF0000"/>
                </a:solidFill>
                <a:ea typeface="ＭＳ Ｐゴシック" pitchFamily="34" charset="-128"/>
              </a:rPr>
              <a:t>max (a, b)</a:t>
            </a:r>
            <a:r>
              <a:rPr lang="en-US" sz="2400" dirty="0">
                <a:ea typeface="ＭＳ Ｐゴシック" pitchFamily="34" charset="-128"/>
              </a:rPr>
              <a:t>;</a:t>
            </a:r>
          </a:p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}</a:t>
            </a:r>
          </a:p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400" dirty="0" err="1">
                <a:ea typeface="ＭＳ Ｐゴシック" pitchFamily="34" charset="-128"/>
              </a:rPr>
              <a:t>int</a:t>
            </a:r>
            <a:r>
              <a:rPr lang="en-US" sz="2400" dirty="0">
                <a:ea typeface="ＭＳ Ｐゴシック" pitchFamily="34" charset="-128"/>
              </a:rPr>
              <a:t> main() { </a:t>
            </a:r>
          </a:p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  printf(“%d”, </a:t>
            </a:r>
            <a:r>
              <a:rPr lang="en-US" sz="2400" dirty="0">
                <a:solidFill>
                  <a:srgbClr val="FF0000"/>
                </a:solidFill>
                <a:ea typeface="ＭＳ Ｐゴシック" pitchFamily="34" charset="-128"/>
              </a:rPr>
              <a:t>min(6, 4)</a:t>
            </a:r>
            <a:r>
              <a:rPr lang="en-US" sz="2400" dirty="0">
                <a:ea typeface="ＭＳ Ｐゴシック" pitchFamily="34" charset="-128"/>
              </a:rPr>
              <a:t>);</a:t>
            </a:r>
          </a:p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108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writing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/>
          <a:lstStyle/>
          <a:p>
            <a:r>
              <a:rPr lang="en-IN" b="1" dirty="0"/>
              <a:t>Functions allow you to reuse code</a:t>
            </a:r>
          </a:p>
          <a:p>
            <a:r>
              <a:rPr lang="en-IN" dirty="0"/>
              <a:t>We are so grateful some one wrote functions like </a:t>
            </a:r>
            <a:r>
              <a:rPr lang="en-IN" dirty="0" err="1"/>
              <a:t>sqrt</a:t>
            </a:r>
            <a:r>
              <a:rPr lang="en-IN" dirty="0"/>
              <a:t>(), abs() in </a:t>
            </a:r>
            <a:r>
              <a:rPr lang="en-IN" dirty="0" err="1"/>
              <a:t>math.h</a:t>
            </a:r>
            <a:r>
              <a:rPr lang="en-IN" dirty="0"/>
              <a:t> that we are able to use again and again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IN" dirty="0"/>
          </a:p>
          <a:p>
            <a:r>
              <a:rPr lang="en-IN" dirty="0" err="1"/>
              <a:t>printf</a:t>
            </a:r>
            <a:r>
              <a:rPr lang="en-IN" dirty="0"/>
              <a:t>() and </a:t>
            </a:r>
            <a:r>
              <a:rPr lang="en-IN" dirty="0" err="1"/>
              <a:t>scanf</a:t>
            </a:r>
            <a:r>
              <a:rPr lang="en-IN" dirty="0"/>
              <a:t>() are also functions. Think of how much we use them in every single program</a:t>
            </a:r>
          </a:p>
          <a:p>
            <a:r>
              <a:rPr lang="en-IN" dirty="0"/>
              <a:t>We are reusing code that some helpful C expert wrote in the </a:t>
            </a:r>
            <a:r>
              <a:rPr lang="en-IN" dirty="0" err="1"/>
              <a:t>printf</a:t>
            </a:r>
            <a:r>
              <a:rPr lang="en-IN" dirty="0"/>
              <a:t>(), </a:t>
            </a:r>
            <a:r>
              <a:rPr lang="en-IN" dirty="0" err="1"/>
              <a:t>scanf</a:t>
            </a:r>
            <a:r>
              <a:rPr lang="en-IN" dirty="0"/>
              <a:t>(), </a:t>
            </a:r>
            <a:r>
              <a:rPr lang="en-IN" dirty="0" err="1"/>
              <a:t>sqrt</a:t>
            </a:r>
            <a:r>
              <a:rPr lang="en-IN" dirty="0"/>
              <a:t>(), abs() and other functions</a:t>
            </a:r>
          </a:p>
          <a:p>
            <a:r>
              <a:rPr lang="en-IN" dirty="0"/>
              <a:t>If some piece of code keeps getting used in your program again and again – put it inside a function!</a:t>
            </a:r>
          </a:p>
          <a:p>
            <a:r>
              <a:rPr lang="en-IN" dirty="0"/>
              <a:t>We reused code in today’s codes – didn’t have to rewrite code – </a:t>
            </a:r>
            <a:r>
              <a:rPr lang="en-IN"/>
              <a:t>may make mistakes </a:t>
            </a:r>
            <a:r>
              <a:rPr lang="en-IN" dirty="0"/>
              <a:t>if you write same code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70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5CB80-9779-45AD-9DE5-4244E797E3A7}"/>
              </a:ext>
            </a:extLst>
          </p:cNvPr>
          <p:cNvSpPr txBox="1"/>
          <p:nvPr/>
        </p:nvSpPr>
        <p:spPr>
          <a:xfrm>
            <a:off x="2041460" y="3343759"/>
            <a:ext cx="4752527" cy="3046988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int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main () {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    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int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x;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     x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=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max(6, 4);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</a:rPr>
              <a:t>     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printf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(“%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d”,x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     return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6353EA-B775-436A-B442-D565CF2CDFD7}"/>
              </a:ext>
            </a:extLst>
          </p:cNvPr>
          <p:cNvSpPr txBox="1"/>
          <p:nvPr/>
        </p:nvSpPr>
        <p:spPr>
          <a:xfrm>
            <a:off x="3805655" y="175407"/>
            <a:ext cx="4968552" cy="3046988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3200" dirty="0" err="1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32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 max (</a:t>
            </a:r>
            <a:r>
              <a:rPr lang="en-US" sz="3200" dirty="0" err="1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32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a, </a:t>
            </a:r>
            <a:r>
              <a:rPr lang="en-US" sz="3200" dirty="0" err="1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32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b) {</a:t>
            </a:r>
          </a:p>
          <a:p>
            <a:pPr eaLnBrk="0" hangingPunct="0">
              <a:defRPr/>
            </a:pPr>
            <a:r>
              <a:rPr lang="en-US" sz="3200" dirty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   if (a &gt; b) </a:t>
            </a:r>
          </a:p>
          <a:p>
            <a:pPr eaLnBrk="0" hangingPunct="0">
              <a:defRPr/>
            </a:pPr>
            <a:r>
              <a:rPr lang="en-US" sz="3200" dirty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       </a:t>
            </a:r>
            <a:r>
              <a:rPr lang="en-US" sz="32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return a;</a:t>
            </a:r>
            <a:endParaRPr lang="en-US" sz="3200" dirty="0">
              <a:solidFill>
                <a:prstClr val="black"/>
              </a:solidFill>
              <a:latin typeface="Calibri"/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3200" dirty="0">
                <a:solidFill>
                  <a:prstClr val="black"/>
                </a:solidFill>
                <a:latin typeface="Calibri"/>
                <a:ea typeface="ＭＳ Ｐゴシック" pitchFamily="34" charset="-128"/>
                <a:cs typeface="Arial" pitchFamily="34" charset="0"/>
              </a:rPr>
              <a:t>  else</a:t>
            </a:r>
            <a:r>
              <a:rPr lang="en-US" sz="3200" dirty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 </a:t>
            </a:r>
          </a:p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      return b;</a:t>
            </a:r>
            <a:r>
              <a:rPr lang="en-US" sz="3200" dirty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	</a:t>
            </a:r>
            <a:endParaRPr lang="en-US" sz="3200" dirty="0">
              <a:solidFill>
                <a:srgbClr val="EEECE1">
                  <a:lumMod val="50000"/>
                </a:srgbClr>
              </a:solidFill>
              <a:latin typeface="Calibri"/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}</a:t>
            </a:r>
          </a:p>
        </p:txBody>
      </p:sp>
      <p:grpSp>
        <p:nvGrpSpPr>
          <p:cNvPr id="12" name="Group 17">
            <a:extLst>
              <a:ext uri="{FF2B5EF4-FFF2-40B4-BE49-F238E27FC236}">
                <a16:creationId xmlns:a16="http://schemas.microsoft.com/office/drawing/2014/main" id="{BD39BDCD-DB7A-4F5C-B63D-E38BBA82A184}"/>
              </a:ext>
            </a:extLst>
          </p:cNvPr>
          <p:cNvGrpSpPr/>
          <p:nvPr/>
        </p:nvGrpSpPr>
        <p:grpSpPr>
          <a:xfrm>
            <a:off x="1048924" y="182626"/>
            <a:ext cx="3294940" cy="1444716"/>
            <a:chOff x="242705" y="324029"/>
            <a:chExt cx="3294940" cy="144471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C6AFB9-3055-4291-B6ED-2857214DE33A}"/>
                </a:ext>
              </a:extLst>
            </p:cNvPr>
            <p:cNvSpPr txBox="1"/>
            <p:nvPr/>
          </p:nvSpPr>
          <p:spPr>
            <a:xfrm>
              <a:off x="242705" y="1245525"/>
              <a:ext cx="2252540" cy="52322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9525">
              <a:solidFill>
                <a:srgbClr val="1F497D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Return Type</a:t>
              </a:r>
            </a:p>
          </p:txBody>
        </p:sp>
        <p:cxnSp>
          <p:nvCxnSpPr>
            <p:cNvPr id="14" name="Curved Connector 10">
              <a:extLst>
                <a:ext uri="{FF2B5EF4-FFF2-40B4-BE49-F238E27FC236}">
                  <a16:creationId xmlns:a16="http://schemas.microsoft.com/office/drawing/2014/main" id="{86916969-5E40-4213-9300-EB634D927AB8}"/>
                </a:ext>
              </a:extLst>
            </p:cNvPr>
            <p:cNvCxnSpPr>
              <a:stCxn id="13" idx="0"/>
              <a:endCxn id="15" idx="1"/>
            </p:cNvCxnSpPr>
            <p:nvPr/>
          </p:nvCxnSpPr>
          <p:spPr bwMode="auto">
            <a:xfrm rot="5400000" flipH="1" flipV="1">
              <a:off x="1777920" y="167112"/>
              <a:ext cx="669468" cy="1487359"/>
            </a:xfrm>
            <a:prstGeom prst="curvedConnector2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B045748-F75E-4A4E-93F9-7EFA274BA73A}"/>
                </a:ext>
              </a:extLst>
            </p:cNvPr>
            <p:cNvSpPr/>
            <p:nvPr/>
          </p:nvSpPr>
          <p:spPr bwMode="auto">
            <a:xfrm>
              <a:off x="2856334" y="324029"/>
              <a:ext cx="681311" cy="504056"/>
            </a:xfrm>
            <a:prstGeom prst="rect">
              <a:avLst/>
            </a:prstGeom>
            <a:noFill/>
            <a:ln w="34925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 typeface="Wingdings" pitchFamily="2" charset="2"/>
                <a:buChar char="•"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</p:grpSp>
      <p:grpSp>
        <p:nvGrpSpPr>
          <p:cNvPr id="16" name="Group 25">
            <a:extLst>
              <a:ext uri="{FF2B5EF4-FFF2-40B4-BE49-F238E27FC236}">
                <a16:creationId xmlns:a16="http://schemas.microsoft.com/office/drawing/2014/main" id="{B0526CB1-7027-4968-8DD1-73A86FD0B2FF}"/>
              </a:ext>
            </a:extLst>
          </p:cNvPr>
          <p:cNvGrpSpPr/>
          <p:nvPr/>
        </p:nvGrpSpPr>
        <p:grpSpPr>
          <a:xfrm>
            <a:off x="1047004" y="198788"/>
            <a:ext cx="4306545" cy="2899484"/>
            <a:chOff x="-5818" y="332656"/>
            <a:chExt cx="4505810" cy="289948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A435B3-D17D-4D92-8AA0-287B4BE808DB}"/>
                </a:ext>
              </a:extLst>
            </p:cNvPr>
            <p:cNvSpPr/>
            <p:nvPr/>
          </p:nvSpPr>
          <p:spPr bwMode="auto">
            <a:xfrm>
              <a:off x="3491880" y="332656"/>
              <a:ext cx="1008112" cy="504056"/>
            </a:xfrm>
            <a:prstGeom prst="rect">
              <a:avLst/>
            </a:prstGeom>
            <a:noFill/>
            <a:ln w="381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 typeface="Wingdings" pitchFamily="2" charset="2"/>
                <a:buChar char="•"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84D4A6-C2BB-4D34-9C52-0A20F3394E11}"/>
                </a:ext>
              </a:extLst>
            </p:cNvPr>
            <p:cNvSpPr txBox="1"/>
            <p:nvPr/>
          </p:nvSpPr>
          <p:spPr>
            <a:xfrm>
              <a:off x="-5818" y="2708920"/>
              <a:ext cx="2662908" cy="52322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>
              <a:solidFill>
                <a:srgbClr val="1F497D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Function Name</a:t>
              </a:r>
            </a:p>
          </p:txBody>
        </p:sp>
        <p:cxnSp>
          <p:nvCxnSpPr>
            <p:cNvPr id="19" name="Curved Connector 21">
              <a:extLst>
                <a:ext uri="{FF2B5EF4-FFF2-40B4-BE49-F238E27FC236}">
                  <a16:creationId xmlns:a16="http://schemas.microsoft.com/office/drawing/2014/main" id="{0EABB427-CCDE-4C4F-9E28-843D312C53AC}"/>
                </a:ext>
              </a:extLst>
            </p:cNvPr>
            <p:cNvCxnSpPr>
              <a:stCxn id="18" idx="0"/>
              <a:endCxn id="17" idx="2"/>
            </p:cNvCxnSpPr>
            <p:nvPr/>
          </p:nvCxnSpPr>
          <p:spPr bwMode="auto">
            <a:xfrm rot="5400000" flipH="1" flipV="1">
              <a:off x="1724682" y="437666"/>
              <a:ext cx="1872208" cy="2670300"/>
            </a:xfrm>
            <a:prstGeom prst="curvedConnector3">
              <a:avLst>
                <a:gd name="adj1" fmla="val 50000"/>
              </a:avLst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0" name="Group 26">
            <a:extLst>
              <a:ext uri="{FF2B5EF4-FFF2-40B4-BE49-F238E27FC236}">
                <a16:creationId xmlns:a16="http://schemas.microsoft.com/office/drawing/2014/main" id="{18F1A6C5-429F-4759-AC9A-1A47D5D90A0F}"/>
              </a:ext>
            </a:extLst>
          </p:cNvPr>
          <p:cNvGrpSpPr/>
          <p:nvPr/>
        </p:nvGrpSpPr>
        <p:grpSpPr>
          <a:xfrm>
            <a:off x="5365876" y="214688"/>
            <a:ext cx="4498795" cy="2506178"/>
            <a:chOff x="3491879" y="332656"/>
            <a:chExt cx="4498795" cy="250617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A7806F-EC8B-434C-A2BC-FE4664714B2F}"/>
                </a:ext>
              </a:extLst>
            </p:cNvPr>
            <p:cNvSpPr/>
            <p:nvPr/>
          </p:nvSpPr>
          <p:spPr bwMode="auto">
            <a:xfrm>
              <a:off x="3491879" y="332656"/>
              <a:ext cx="2157859" cy="504056"/>
            </a:xfrm>
            <a:prstGeom prst="rect">
              <a:avLst/>
            </a:prstGeom>
            <a:noFill/>
            <a:ln w="381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 typeface="Wingdings" pitchFamily="2" charset="2"/>
                <a:buChar char="•"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C2D7842-A7BB-4DCF-8BD3-4D021B01B42C}"/>
                </a:ext>
              </a:extLst>
            </p:cNvPr>
            <p:cNvSpPr txBox="1"/>
            <p:nvPr/>
          </p:nvSpPr>
          <p:spPr>
            <a:xfrm>
              <a:off x="5037621" y="1022952"/>
              <a:ext cx="2953053" cy="1815882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>
              <a:solidFill>
                <a:srgbClr val="1F497D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2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arguments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a and b,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both of type int.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(formal </a:t>
              </a:r>
              <a:r>
                <a:rPr kumimoji="0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args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)</a:t>
              </a:r>
            </a:p>
          </p:txBody>
        </p:sp>
        <p:cxnSp>
          <p:nvCxnSpPr>
            <p:cNvPr id="23" name="Curved Connector 29">
              <a:extLst>
                <a:ext uri="{FF2B5EF4-FFF2-40B4-BE49-F238E27FC236}">
                  <a16:creationId xmlns:a16="http://schemas.microsoft.com/office/drawing/2014/main" id="{E32FFDB6-B6AF-44B0-978D-17472FBDA0DA}"/>
                </a:ext>
              </a:extLst>
            </p:cNvPr>
            <p:cNvCxnSpPr>
              <a:stCxn id="22" idx="0"/>
              <a:endCxn id="21" idx="2"/>
            </p:cNvCxnSpPr>
            <p:nvPr/>
          </p:nvCxnSpPr>
          <p:spPr bwMode="auto">
            <a:xfrm rot="16200000" flipV="1">
              <a:off x="5449359" y="-41838"/>
              <a:ext cx="186240" cy="1943339"/>
            </a:xfrm>
            <a:prstGeom prst="curvedConnector3">
              <a:avLst>
                <a:gd name="adj1" fmla="val 50000"/>
              </a:avLst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4" name="Group 49">
            <a:extLst>
              <a:ext uri="{FF2B5EF4-FFF2-40B4-BE49-F238E27FC236}">
                <a16:creationId xmlns:a16="http://schemas.microsoft.com/office/drawing/2014/main" id="{D665605F-7CAF-43CF-BF3C-7DE93D029C7C}"/>
              </a:ext>
            </a:extLst>
          </p:cNvPr>
          <p:cNvGrpSpPr/>
          <p:nvPr/>
        </p:nvGrpSpPr>
        <p:grpSpPr>
          <a:xfrm>
            <a:off x="3955916" y="769141"/>
            <a:ext cx="6047262" cy="4822387"/>
            <a:chOff x="3024856" y="846318"/>
            <a:chExt cx="6047262" cy="482238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BDA4787-BBE4-4DD6-B174-E2741999A035}"/>
                </a:ext>
              </a:extLst>
            </p:cNvPr>
            <p:cNvSpPr txBox="1"/>
            <p:nvPr/>
          </p:nvSpPr>
          <p:spPr>
            <a:xfrm>
              <a:off x="5745566" y="3421936"/>
              <a:ext cx="3326552" cy="2246769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>
              <a:solidFill>
                <a:srgbClr val="1F497D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Body of the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function, enclosed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inside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{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 and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} 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(mandatory)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returns an int.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cxnSp>
          <p:nvCxnSpPr>
            <p:cNvPr id="26" name="Curved Connector 37">
              <a:extLst>
                <a:ext uri="{FF2B5EF4-FFF2-40B4-BE49-F238E27FC236}">
                  <a16:creationId xmlns:a16="http://schemas.microsoft.com/office/drawing/2014/main" id="{D35A6DA9-8762-4F5B-85F9-12604EEAEA43}"/>
                </a:ext>
              </a:extLst>
            </p:cNvPr>
            <p:cNvCxnSpPr>
              <a:stCxn id="25" idx="1"/>
            </p:cNvCxnSpPr>
            <p:nvPr/>
          </p:nvCxnSpPr>
          <p:spPr bwMode="auto">
            <a:xfrm rot="10800000">
              <a:off x="4320486" y="2780931"/>
              <a:ext cx="1425080" cy="1764391"/>
            </a:xfrm>
            <a:prstGeom prst="curvedConnector2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24F6A91-889A-4FAB-A0EF-7BE99DDA7660}"/>
                </a:ext>
              </a:extLst>
            </p:cNvPr>
            <p:cNvSpPr/>
            <p:nvPr/>
          </p:nvSpPr>
          <p:spPr bwMode="auto">
            <a:xfrm>
              <a:off x="3024856" y="846318"/>
              <a:ext cx="2591260" cy="1934610"/>
            </a:xfrm>
            <a:prstGeom prst="rect">
              <a:avLst/>
            </a:prstGeom>
            <a:noFill/>
            <a:ln w="381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 typeface="Wingdings" pitchFamily="2" charset="2"/>
                <a:buChar char="•"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</p:grpSp>
      <p:grpSp>
        <p:nvGrpSpPr>
          <p:cNvPr id="28" name="Group 57">
            <a:extLst>
              <a:ext uri="{FF2B5EF4-FFF2-40B4-BE49-F238E27FC236}">
                <a16:creationId xmlns:a16="http://schemas.microsoft.com/office/drawing/2014/main" id="{7BDA6BC7-2E4B-400A-8F92-216EEC8D5449}"/>
              </a:ext>
            </a:extLst>
          </p:cNvPr>
          <p:cNvGrpSpPr/>
          <p:nvPr/>
        </p:nvGrpSpPr>
        <p:grpSpPr>
          <a:xfrm>
            <a:off x="3210313" y="4360334"/>
            <a:ext cx="5903839" cy="2322259"/>
            <a:chOff x="2856334" y="324029"/>
            <a:chExt cx="5903839" cy="232225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12728A-E41D-4091-8900-83E9AD418601}"/>
                </a:ext>
              </a:extLst>
            </p:cNvPr>
            <p:cNvSpPr txBox="1"/>
            <p:nvPr/>
          </p:nvSpPr>
          <p:spPr>
            <a:xfrm>
              <a:off x="4563190" y="1692181"/>
              <a:ext cx="4196983" cy="954107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9525">
              <a:solidFill>
                <a:srgbClr val="1F497D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Call to the function.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Actual </a:t>
              </a:r>
              <a:r>
                <a:rPr kumimoji="0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args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 are 6 and 4.</a:t>
              </a:r>
            </a:p>
          </p:txBody>
        </p:sp>
        <p:cxnSp>
          <p:nvCxnSpPr>
            <p:cNvPr id="30" name="Curved Connector 59">
              <a:extLst>
                <a:ext uri="{FF2B5EF4-FFF2-40B4-BE49-F238E27FC236}">
                  <a16:creationId xmlns:a16="http://schemas.microsoft.com/office/drawing/2014/main" id="{9B51282A-2361-4D9F-8397-E87CF2DE6AB7}"/>
                </a:ext>
              </a:extLst>
            </p:cNvPr>
            <p:cNvCxnSpPr>
              <a:stCxn id="29" idx="0"/>
              <a:endCxn id="31" idx="2"/>
            </p:cNvCxnSpPr>
            <p:nvPr/>
          </p:nvCxnSpPr>
          <p:spPr bwMode="auto">
            <a:xfrm rot="16200000" flipV="1">
              <a:off x="4870559" y="-98942"/>
              <a:ext cx="864096" cy="2718150"/>
            </a:xfrm>
            <a:prstGeom prst="curvedConnector3">
              <a:avLst>
                <a:gd name="adj1" fmla="val 50000"/>
              </a:avLst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7E8C4E-77F0-4B2F-8EF2-275095F56F69}"/>
                </a:ext>
              </a:extLst>
            </p:cNvPr>
            <p:cNvSpPr/>
            <p:nvPr/>
          </p:nvSpPr>
          <p:spPr bwMode="auto">
            <a:xfrm>
              <a:off x="2856334" y="324029"/>
              <a:ext cx="2174395" cy="504056"/>
            </a:xfrm>
            <a:prstGeom prst="rect">
              <a:avLst/>
            </a:prstGeom>
            <a:noFill/>
            <a:ln w="34925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 typeface="Wingdings" pitchFamily="2" charset="2"/>
                <a:buChar char="•"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</p:grp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93E838F2-289A-4AF2-A972-FA035CA1B2AA}"/>
              </a:ext>
            </a:extLst>
          </p:cNvPr>
          <p:cNvSpPr txBox="1">
            <a:spLocks/>
          </p:cNvSpPr>
          <p:nvPr/>
        </p:nvSpPr>
        <p:spPr>
          <a:xfrm>
            <a:off x="4302071" y="627110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BF2DD-4017-400A-B431-6CDAD3069103}" type="slidenum">
              <a:rPr lang="hi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</a:t>
            </a:fld>
            <a:endParaRPr lang="hi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06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Terminology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>
            <a:normAutofit/>
          </a:bodyPr>
          <a:lstStyle/>
          <a:p>
            <a:r>
              <a:rPr lang="en-IN" sz="2800" b="1" dirty="0"/>
              <a:t>Function Name</a:t>
            </a:r>
            <a:r>
              <a:rPr lang="en-IN" sz="2800" dirty="0"/>
              <a:t>: must be a valid identifier </a:t>
            </a:r>
            <a:r>
              <a:rPr lang="en-IN" sz="2800" dirty="0" err="1"/>
              <a:t>abc</a:t>
            </a:r>
            <a:r>
              <a:rPr lang="en-IN" sz="2800" dirty="0"/>
              <a:t>, a124, _ab1. Ideally, should reflect what the function does </a:t>
            </a:r>
            <a:r>
              <a:rPr lang="en-IN" sz="2800" dirty="0">
                <a:sym typeface="Wingdings" panose="05000000000000000000" pitchFamily="2" charset="2"/>
              </a:rPr>
              <a:t></a:t>
            </a:r>
            <a:endParaRPr lang="en-IN" sz="2800" dirty="0"/>
          </a:p>
          <a:p>
            <a:endParaRPr lang="en-IN" sz="2800" b="1" dirty="0"/>
          </a:p>
          <a:p>
            <a:r>
              <a:rPr lang="en-IN" sz="2800" b="1" dirty="0"/>
              <a:t>Arguments</a:t>
            </a:r>
            <a:r>
              <a:rPr lang="en-IN" sz="2800" dirty="0"/>
              <a:t>: can be </a:t>
            </a:r>
            <a:r>
              <a:rPr lang="en-IN" sz="2800" dirty="0" err="1"/>
              <a:t>int</a:t>
            </a:r>
            <a:r>
              <a:rPr lang="en-IN" sz="2800" dirty="0"/>
              <a:t>, long, float, double, char</a:t>
            </a:r>
          </a:p>
          <a:p>
            <a:r>
              <a:rPr lang="en-IN" sz="2800" dirty="0"/>
              <a:t>Can also have pointers and even arrays as input – soon!</a:t>
            </a:r>
          </a:p>
          <a:p>
            <a:endParaRPr lang="en-IN" sz="2800" dirty="0"/>
          </a:p>
          <a:p>
            <a:r>
              <a:rPr lang="en-IN" sz="2800" b="1" dirty="0"/>
              <a:t>Return type</a:t>
            </a:r>
            <a:r>
              <a:rPr lang="en-IN" sz="2800" dirty="0"/>
              <a:t>: what does the function </a:t>
            </a:r>
            <a:r>
              <a:rPr lang="en-IN" sz="2800" i="1" dirty="0"/>
              <a:t>return</a:t>
            </a:r>
          </a:p>
          <a:p>
            <a:endParaRPr lang="en-IN" sz="2800" i="1" dirty="0"/>
          </a:p>
          <a:p>
            <a:r>
              <a:rPr lang="en-IN" sz="2800" dirty="0"/>
              <a:t>When you </a:t>
            </a:r>
            <a:r>
              <a:rPr lang="en-IN" sz="2800" dirty="0">
                <a:solidFill>
                  <a:srgbClr val="0000FF"/>
                </a:solidFill>
              </a:rPr>
              <a:t>use a function</a:t>
            </a:r>
            <a:r>
              <a:rPr lang="en-IN" sz="2800" dirty="0"/>
              <a:t>, we say you have </a:t>
            </a:r>
            <a:r>
              <a:rPr lang="en-IN" sz="2800" i="1" dirty="0">
                <a:solidFill>
                  <a:srgbClr val="0000FF"/>
                </a:solidFill>
              </a:rPr>
              <a:t>called</a:t>
            </a:r>
            <a:r>
              <a:rPr lang="en-IN" sz="2800" i="1" dirty="0"/>
              <a:t> </a:t>
            </a:r>
            <a:r>
              <a:rPr lang="en-IN" sz="2800" dirty="0"/>
              <a:t>that function. If the function </a:t>
            </a:r>
            <a:r>
              <a:rPr lang="en-IN" sz="2800" dirty="0">
                <a:solidFill>
                  <a:srgbClr val="0000FF"/>
                </a:solidFill>
              </a:rPr>
              <a:t>outputs</a:t>
            </a:r>
            <a:r>
              <a:rPr lang="en-IN" sz="2800" dirty="0"/>
              <a:t> something, we say the function </a:t>
            </a:r>
            <a:r>
              <a:rPr lang="en-IN" sz="2800" i="1" dirty="0">
                <a:solidFill>
                  <a:srgbClr val="0000FF"/>
                </a:solidFill>
              </a:rPr>
              <a:t>returned</a:t>
            </a:r>
            <a:r>
              <a:rPr lang="en-IN" sz="2800" dirty="0"/>
              <a:t> that output back to you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5" name="Rectangular Callout 11">
            <a:extLst>
              <a:ext uri="{FF2B5EF4-FFF2-40B4-BE49-F238E27FC236}">
                <a16:creationId xmlns:a16="http://schemas.microsoft.com/office/drawing/2014/main" id="{B9F58AC2-5382-4BE9-9000-5636DECEB54F}"/>
              </a:ext>
            </a:extLst>
          </p:cNvPr>
          <p:cNvSpPr/>
          <p:nvPr/>
        </p:nvSpPr>
        <p:spPr>
          <a:xfrm>
            <a:off x="7750753" y="328450"/>
            <a:ext cx="4335128" cy="490914"/>
          </a:xfrm>
          <a:prstGeom prst="wedgeRectCallout">
            <a:avLst>
              <a:gd name="adj1" fmla="val -51425"/>
              <a:gd name="adj2" fmla="val 10649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Same rule as variable names</a:t>
            </a:r>
          </a:p>
        </p:txBody>
      </p:sp>
    </p:spTree>
    <p:extLst>
      <p:ext uri="{BB962C8B-B14F-4D97-AF65-F5344CB8AC3E}">
        <p14:creationId xmlns:p14="http://schemas.microsoft.com/office/powerpoint/2010/main" val="268929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Function Exercises (Try these)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Define a function to input two integers, output their max</a:t>
            </a:r>
          </a:p>
          <a:p>
            <a:r>
              <a:rPr lang="en-IN" dirty="0"/>
              <a:t>Define a function to print Hello World</a:t>
            </a:r>
          </a:p>
          <a:p>
            <a:r>
              <a:rPr lang="en-IN" dirty="0"/>
              <a:t>Define a function to output 1 if input is prime else 0</a:t>
            </a:r>
          </a:p>
          <a:p>
            <a:r>
              <a:rPr lang="en-IN" dirty="0"/>
              <a:t>Define a function to input two integers and print Hello World if their max is prime</a:t>
            </a:r>
          </a:p>
          <a:p>
            <a:r>
              <a:rPr lang="en-IN" dirty="0"/>
              <a:t>Define a function to print the max of 3 numbers</a:t>
            </a:r>
          </a:p>
          <a:p>
            <a:r>
              <a:rPr lang="en-IN" dirty="0"/>
              <a:t>Define a function to input a character, output its upper case version if lower case else output the character itself</a:t>
            </a:r>
          </a:p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95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Declaration?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9B033EA-7D4E-442B-A045-F370C4F2C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46" y="1050470"/>
            <a:ext cx="11411907" cy="34563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declare variables before using them. For example</a:t>
            </a:r>
          </a:p>
          <a:p>
            <a:pPr marL="0" indent="0">
              <a:buNone/>
            </a:pPr>
            <a:r>
              <a:rPr lang="en-US" dirty="0"/>
              <a:t>				        int x; x = 2;</a:t>
            </a:r>
          </a:p>
          <a:p>
            <a:pPr marL="0" indent="0">
              <a:buNone/>
            </a:pPr>
            <a:r>
              <a:rPr lang="en-US" dirty="0"/>
              <a:t>Do we have to declare functions before using them?</a:t>
            </a:r>
          </a:p>
          <a:p>
            <a:pPr marL="0" indent="0">
              <a:buNone/>
            </a:pPr>
            <a:r>
              <a:rPr lang="en-US" dirty="0"/>
              <a:t>Not necessary. Optional in modern C</a:t>
            </a:r>
          </a:p>
          <a:p>
            <a:pPr marL="0" indent="0">
              <a:buNone/>
            </a:pPr>
            <a:r>
              <a:rPr lang="en-US" dirty="0"/>
              <a:t>If you do, here is what a function’s declaration looks like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4572" lvl="1" indent="0">
              <a:buNone/>
            </a:pP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17649A-C133-4542-8D2C-06BB02480658}"/>
              </a:ext>
            </a:extLst>
          </p:cNvPr>
          <p:cNvSpPr/>
          <p:nvPr/>
        </p:nvSpPr>
        <p:spPr bwMode="auto">
          <a:xfrm>
            <a:off x="513769" y="4023780"/>
            <a:ext cx="10768998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dirty="0" err="1"/>
              <a:t>return_type</a:t>
            </a:r>
            <a:r>
              <a:rPr lang="en-US" sz="3200" dirty="0"/>
              <a:t> </a:t>
            </a:r>
            <a:r>
              <a:rPr lang="en-US" sz="3200" dirty="0" err="1"/>
              <a:t>function_name</a:t>
            </a:r>
            <a:r>
              <a:rPr lang="en-US" sz="3200" dirty="0"/>
              <a:t> (</a:t>
            </a:r>
            <a:r>
              <a:rPr lang="en-US" sz="3200" dirty="0" err="1"/>
              <a:t>comma_separated_list_of_args</a:t>
            </a:r>
            <a:r>
              <a:rPr lang="en-US" sz="3200" dirty="0"/>
              <a:t>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E1C11-4443-48E4-9C62-64FE0D4C38CD}"/>
              </a:ext>
            </a:extLst>
          </p:cNvPr>
          <p:cNvSpPr txBox="1"/>
          <p:nvPr/>
        </p:nvSpPr>
        <p:spPr>
          <a:xfrm>
            <a:off x="390046" y="4819974"/>
            <a:ext cx="387304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3200" dirty="0"/>
              <a:t>int max(int a, int b);</a:t>
            </a:r>
          </a:p>
          <a:p>
            <a:pPr lvl="1"/>
            <a:r>
              <a:rPr lang="en-US" sz="3200" dirty="0"/>
              <a:t>int max(int x, int y);</a:t>
            </a:r>
          </a:p>
          <a:p>
            <a:pPr lvl="1"/>
            <a:r>
              <a:rPr lang="en-US" sz="3200" dirty="0"/>
              <a:t>int max(int , int);</a:t>
            </a:r>
          </a:p>
          <a:p>
            <a:endParaRPr lang="en-IN" dirty="0"/>
          </a:p>
        </p:txBody>
      </p:sp>
      <p:sp>
        <p:nvSpPr>
          <p:cNvPr id="9" name="Rectangular Callout 11">
            <a:extLst>
              <a:ext uri="{FF2B5EF4-FFF2-40B4-BE49-F238E27FC236}">
                <a16:creationId xmlns:a16="http://schemas.microsoft.com/office/drawing/2014/main" id="{156DDD80-FEAF-4B6D-8272-927B231E1514}"/>
              </a:ext>
            </a:extLst>
          </p:cNvPr>
          <p:cNvSpPr/>
          <p:nvPr/>
        </p:nvSpPr>
        <p:spPr>
          <a:xfrm>
            <a:off x="4723638" y="4708976"/>
            <a:ext cx="4076055" cy="1271219"/>
          </a:xfrm>
          <a:prstGeom prst="wedgeRectCallout">
            <a:avLst>
              <a:gd name="adj1" fmla="val -63486"/>
              <a:gd name="adj2" fmla="val -241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All 3 declarations are equivalent. Variable</a:t>
            </a:r>
            <a:r>
              <a:rPr kumimoji="0" lang="en-US" sz="240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names don’t matter, and are optional. Note the semi-colon</a:t>
            </a:r>
            <a:endParaRPr kumimoji="0" lang="en-US" sz="24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ular Callout 11">
            <a:extLst>
              <a:ext uri="{FF2B5EF4-FFF2-40B4-BE49-F238E27FC236}">
                <a16:creationId xmlns:a16="http://schemas.microsoft.com/office/drawing/2014/main" id="{91D6113C-34E3-4FCE-B191-D8F8740DD0D2}"/>
              </a:ext>
            </a:extLst>
          </p:cNvPr>
          <p:cNvSpPr/>
          <p:nvPr/>
        </p:nvSpPr>
        <p:spPr>
          <a:xfrm>
            <a:off x="9043261" y="4817466"/>
            <a:ext cx="3091912" cy="1069370"/>
          </a:xfrm>
          <a:prstGeom prst="wedgeRectCallout">
            <a:avLst>
              <a:gd name="adj1" fmla="val -68049"/>
              <a:gd name="adj2" fmla="val -545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Header</a:t>
            </a:r>
            <a:r>
              <a:rPr kumimoji="0" lang="en-US" sz="240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files usually contains function declarations</a:t>
            </a:r>
            <a:endParaRPr kumimoji="0" lang="en-US" sz="24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ular Callout 11">
            <a:extLst>
              <a:ext uri="{FF2B5EF4-FFF2-40B4-BE49-F238E27FC236}">
                <a16:creationId xmlns:a16="http://schemas.microsoft.com/office/drawing/2014/main" id="{2B479488-0045-4728-9DDD-7CD1E086B131}"/>
              </a:ext>
            </a:extLst>
          </p:cNvPr>
          <p:cNvSpPr/>
          <p:nvPr/>
        </p:nvSpPr>
        <p:spPr>
          <a:xfrm>
            <a:off x="4508859" y="6104458"/>
            <a:ext cx="6471690" cy="655424"/>
          </a:xfrm>
          <a:prstGeom prst="wedgeRectCallout">
            <a:avLst>
              <a:gd name="adj1" fmla="val 106"/>
              <a:gd name="adj2" fmla="val -7876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Position of declaration must be before the first call to the function in the code, and also not</a:t>
            </a:r>
            <a:r>
              <a:rPr kumimoji="0" lang="en-US" sz="240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inside any function</a:t>
            </a:r>
            <a:endParaRPr kumimoji="0" lang="en-US" sz="24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C0A46D95-0E99-467D-A440-A10BE4B2782B}"/>
              </a:ext>
            </a:extLst>
          </p:cNvPr>
          <p:cNvSpPr/>
          <p:nvPr/>
        </p:nvSpPr>
        <p:spPr>
          <a:xfrm>
            <a:off x="7603518" y="2678165"/>
            <a:ext cx="4335128" cy="655424"/>
          </a:xfrm>
          <a:prstGeom prst="wedgeRectCallout">
            <a:avLst>
              <a:gd name="adj1" fmla="val -66798"/>
              <a:gd name="adj2" fmla="val 6075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Also known as function “prototype”</a:t>
            </a:r>
          </a:p>
        </p:txBody>
      </p:sp>
    </p:spTree>
    <p:extLst>
      <p:ext uri="{BB962C8B-B14F-4D97-AF65-F5344CB8AC3E}">
        <p14:creationId xmlns:p14="http://schemas.microsoft.com/office/powerpoint/2010/main" val="298337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7" grpId="0" animBg="1"/>
      <p:bldP spid="3" grpId="0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EDD07-B58C-4E99-9A9B-86A684DE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4068BFB-2A3F-4DE0-B7D9-B6B457400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912" y="86916"/>
            <a:ext cx="6156176" cy="6771084"/>
          </a:xfrm>
          <a:prstGeom prst="rect">
            <a:avLst/>
          </a:prstGeom>
          <a:solidFill>
            <a:srgbClr val="EFF0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  <a:latin typeface="Arial Unicode MS" pitchFamily="34" charset="-128"/>
                <a:cs typeface="Consolas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800000"/>
                </a:solidFill>
                <a:latin typeface="Arial Unicode MS" pitchFamily="34" charset="-128"/>
                <a:cs typeface="Consolas" pitchFamily="49" charset="0"/>
              </a:rPr>
              <a:t>&lt;stdio.h&gt;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Arial Unicode MS" pitchFamily="34" charset="-128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8B"/>
                </a:solidFill>
                <a:latin typeface="Arial Unicode MS" pitchFamily="34" charset="-128"/>
                <a:cs typeface="Consolas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 checkPrimeNumber(</a:t>
            </a:r>
            <a:r>
              <a:rPr lang="en-US" sz="1400" dirty="0">
                <a:solidFill>
                  <a:srgbClr val="00008B"/>
                </a:solidFill>
                <a:latin typeface="Arial Unicode MS" pitchFamily="34" charset="-128"/>
                <a:cs typeface="Consolas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 n);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Arial Unicode MS" pitchFamily="34" charset="-128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8B"/>
                </a:solidFill>
                <a:latin typeface="Arial Unicode MS" pitchFamily="34" charset="-128"/>
                <a:cs typeface="Consolas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 main() 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lang="en-US" sz="1400" dirty="0">
                <a:solidFill>
                  <a:srgbClr val="00008B"/>
                </a:solidFill>
                <a:latin typeface="Arial Unicode MS" pitchFamily="34" charset="-128"/>
                <a:cs typeface="Consolas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 n1, n2, </a:t>
            </a:r>
            <a:r>
              <a:rPr lang="en-US" sz="1400" dirty="0" err="1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, flag;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printf(</a:t>
            </a:r>
            <a:r>
              <a:rPr lang="en-US" sz="1400" dirty="0">
                <a:solidFill>
                  <a:srgbClr val="800000"/>
                </a:solidFill>
                <a:latin typeface="Arial Unicode MS" pitchFamily="34" charset="-128"/>
                <a:cs typeface="Consolas" pitchFamily="49" charset="0"/>
              </a:rPr>
              <a:t>"Enter two positive integers: "</a:t>
            </a: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scanf(</a:t>
            </a:r>
            <a:r>
              <a:rPr lang="en-US" sz="1400" dirty="0">
                <a:solidFill>
                  <a:srgbClr val="800000"/>
                </a:solidFill>
                <a:latin typeface="Arial Unicode MS" pitchFamily="34" charset="-128"/>
                <a:cs typeface="Consolas" pitchFamily="49" charset="0"/>
              </a:rPr>
              <a:t>"%d %d"</a:t>
            </a: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, &amp;n1, &amp;n2);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printf(</a:t>
            </a:r>
            <a:r>
              <a:rPr lang="en-US" sz="1400" dirty="0">
                <a:solidFill>
                  <a:srgbClr val="800000"/>
                </a:solidFill>
                <a:latin typeface="Arial Unicode MS" pitchFamily="34" charset="-128"/>
                <a:cs typeface="Consolas" pitchFamily="49" charset="0"/>
              </a:rPr>
              <a:t>"Prime numbers between %d and %d are: "</a:t>
            </a: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, n1, n2);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Arial Unicode MS" pitchFamily="34" charset="-128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lang="en-US" sz="1400" dirty="0">
                <a:solidFill>
                  <a:srgbClr val="00008B"/>
                </a:solidFill>
                <a:latin typeface="Arial Unicode MS" pitchFamily="34" charset="-128"/>
                <a:cs typeface="Consolas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=n1+</a:t>
            </a:r>
            <a:r>
              <a:rPr lang="en-US" sz="1400" dirty="0">
                <a:solidFill>
                  <a:srgbClr val="800000"/>
                </a:solidFill>
                <a:latin typeface="Arial Unicode MS" pitchFamily="34" charset="-128"/>
                <a:cs typeface="Consolas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&lt;n2; ++</a:t>
            </a:r>
            <a:r>
              <a:rPr lang="en-US" sz="1400" dirty="0" err="1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) 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lang="en-US" sz="1400" dirty="0">
                <a:solidFill>
                  <a:srgbClr val="808080"/>
                </a:solidFill>
                <a:latin typeface="Arial Unicode MS" pitchFamily="34" charset="-128"/>
                <a:cs typeface="Consolas" pitchFamily="49" charset="0"/>
              </a:rPr>
              <a:t>// </a:t>
            </a:r>
            <a:r>
              <a:rPr lang="en-US" sz="1400" dirty="0" err="1">
                <a:solidFill>
                  <a:srgbClr val="808080"/>
                </a:solidFill>
                <a:latin typeface="Arial Unicode MS" pitchFamily="34" charset="-128"/>
                <a:cs typeface="Consolas" pitchFamily="49" charset="0"/>
              </a:rPr>
              <a:t>i</a:t>
            </a:r>
            <a:r>
              <a:rPr lang="en-US" sz="1400" dirty="0">
                <a:solidFill>
                  <a:srgbClr val="808080"/>
                </a:solidFill>
                <a:latin typeface="Arial Unicode MS" pitchFamily="34" charset="-128"/>
                <a:cs typeface="Consolas" pitchFamily="49" charset="0"/>
              </a:rPr>
              <a:t> is a prime number, flag will be equal to 1</a:t>
            </a: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	flag = checkPrimeNumber(</a:t>
            </a:r>
            <a:r>
              <a:rPr lang="en-US" sz="1400" dirty="0" err="1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	 </a:t>
            </a:r>
            <a:r>
              <a:rPr lang="en-US" sz="1400" dirty="0">
                <a:solidFill>
                  <a:srgbClr val="00008B"/>
                </a:solidFill>
                <a:latin typeface="Arial Unicode MS" pitchFamily="34" charset="-128"/>
                <a:cs typeface="Consolas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(flag == </a:t>
            </a:r>
            <a:r>
              <a:rPr lang="en-US" sz="1400" dirty="0">
                <a:solidFill>
                  <a:srgbClr val="800000"/>
                </a:solidFill>
                <a:latin typeface="Arial Unicode MS" pitchFamily="34" charset="-128"/>
                <a:cs typeface="Consolas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		printf(</a:t>
            </a:r>
            <a:r>
              <a:rPr lang="en-US" sz="1400" dirty="0">
                <a:solidFill>
                  <a:srgbClr val="800000"/>
                </a:solidFill>
                <a:latin typeface="Arial Unicode MS" pitchFamily="34" charset="-128"/>
                <a:cs typeface="Consolas" pitchFamily="49" charset="0"/>
              </a:rPr>
              <a:t>"%d "</a:t>
            </a: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 }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lang="en-US" sz="1400" dirty="0">
                <a:solidFill>
                  <a:srgbClr val="00008B"/>
                </a:solidFill>
                <a:latin typeface="Arial Unicode MS" pitchFamily="34" charset="-128"/>
                <a:cs typeface="Consolas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800000"/>
                </a:solidFill>
                <a:latin typeface="Arial Unicode MS" pitchFamily="34" charset="-128"/>
                <a:cs typeface="Consolas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 }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Arial Unicode MS" pitchFamily="34" charset="-128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  <a:latin typeface="Arial Unicode MS" pitchFamily="34" charset="-128"/>
                <a:cs typeface="Consolas" pitchFamily="49" charset="0"/>
              </a:rPr>
              <a:t>// user-defined function to check prime number</a:t>
            </a: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8B"/>
                </a:solidFill>
                <a:latin typeface="Arial Unicode MS" pitchFamily="34" charset="-128"/>
                <a:cs typeface="Consolas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 checkPrimeNumber(</a:t>
            </a:r>
            <a:r>
              <a:rPr lang="en-US" sz="1400" dirty="0">
                <a:solidFill>
                  <a:srgbClr val="00008B"/>
                </a:solidFill>
                <a:latin typeface="Arial Unicode MS" pitchFamily="34" charset="-128"/>
                <a:cs typeface="Consolas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 n)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 </a:t>
            </a:r>
            <a:r>
              <a:rPr lang="en-US" sz="1400" dirty="0">
                <a:solidFill>
                  <a:srgbClr val="00008B"/>
                </a:solidFill>
                <a:latin typeface="Arial Unicode MS" pitchFamily="34" charset="-128"/>
                <a:cs typeface="Consolas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 j, flag = </a:t>
            </a:r>
            <a:r>
              <a:rPr lang="en-US" sz="1400" dirty="0">
                <a:solidFill>
                  <a:srgbClr val="800000"/>
                </a:solidFill>
                <a:latin typeface="Arial Unicode MS" pitchFamily="34" charset="-128"/>
                <a:cs typeface="Consolas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lang="en-US" sz="1400" dirty="0">
                <a:solidFill>
                  <a:srgbClr val="00008B"/>
                </a:solidFill>
                <a:latin typeface="Arial Unicode MS" pitchFamily="34" charset="-128"/>
                <a:cs typeface="Consolas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(j=</a:t>
            </a:r>
            <a:r>
              <a:rPr lang="en-US" sz="1400" dirty="0">
                <a:solidFill>
                  <a:srgbClr val="800000"/>
                </a:solidFill>
                <a:latin typeface="Arial Unicode MS" pitchFamily="34" charset="-128"/>
                <a:cs typeface="Consolas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; j &lt;= n/</a:t>
            </a:r>
            <a:r>
              <a:rPr lang="en-US" sz="1400" dirty="0">
                <a:solidFill>
                  <a:srgbClr val="800000"/>
                </a:solidFill>
                <a:latin typeface="Arial Unicode MS" pitchFamily="34" charset="-128"/>
                <a:cs typeface="Consolas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; ++j)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	 </a:t>
            </a:r>
            <a:r>
              <a:rPr lang="en-US" sz="1400" dirty="0">
                <a:solidFill>
                  <a:srgbClr val="00008B"/>
                </a:solidFill>
                <a:latin typeface="Arial Unicode MS" pitchFamily="34" charset="-128"/>
                <a:cs typeface="Consolas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n%j</a:t>
            </a: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 == </a:t>
            </a:r>
            <a:r>
              <a:rPr lang="en-US" sz="1400" dirty="0">
                <a:solidFill>
                  <a:srgbClr val="800000"/>
                </a:solidFill>
                <a:latin typeface="Arial Unicode MS" pitchFamily="34" charset="-128"/>
                <a:cs typeface="Consolas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		 flag =</a:t>
            </a:r>
            <a:r>
              <a:rPr lang="en-US" sz="1400" dirty="0">
                <a:solidFill>
                  <a:srgbClr val="800000"/>
                </a:solidFill>
                <a:latin typeface="Arial Unicode MS" pitchFamily="34" charset="-128"/>
                <a:cs typeface="Consolas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		 </a:t>
            </a:r>
            <a:r>
              <a:rPr lang="en-US" sz="1400" dirty="0">
                <a:solidFill>
                  <a:srgbClr val="00008B"/>
                </a:solidFill>
                <a:latin typeface="Arial Unicode MS" pitchFamily="34" charset="-128"/>
                <a:cs typeface="Consolas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	 }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}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lang="en-US" sz="1400" dirty="0">
                <a:solidFill>
                  <a:srgbClr val="00008B"/>
                </a:solidFill>
                <a:latin typeface="Arial Unicode MS" pitchFamily="34" charset="-128"/>
                <a:cs typeface="Consolas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 flag;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}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10">
            <a:extLst>
              <a:ext uri="{FF2B5EF4-FFF2-40B4-BE49-F238E27FC236}">
                <a16:creationId xmlns:a16="http://schemas.microsoft.com/office/drawing/2014/main" id="{234CA771-D7F7-436B-9F62-3E7E1B4E97F3}"/>
              </a:ext>
            </a:extLst>
          </p:cNvPr>
          <p:cNvGrpSpPr/>
          <p:nvPr/>
        </p:nvGrpSpPr>
        <p:grpSpPr>
          <a:xfrm>
            <a:off x="1685256" y="521296"/>
            <a:ext cx="3960440" cy="504056"/>
            <a:chOff x="179512" y="476672"/>
            <a:chExt cx="3960440" cy="50405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DDF0A54-EAB4-4B2F-B496-7713CD60AF6C}"/>
                </a:ext>
              </a:extLst>
            </p:cNvPr>
            <p:cNvSpPr/>
            <p:nvPr/>
          </p:nvSpPr>
          <p:spPr>
            <a:xfrm>
              <a:off x="1547664" y="476672"/>
              <a:ext cx="2592288" cy="504056"/>
            </a:xfrm>
            <a:prstGeom prst="ellipse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BDC578-E3C6-42CE-9320-8C85C94B81D4}"/>
                </a:ext>
              </a:extLst>
            </p:cNvPr>
            <p:cNvSpPr txBox="1"/>
            <p:nvPr/>
          </p:nvSpPr>
          <p:spPr>
            <a:xfrm>
              <a:off x="179512" y="53938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Prototype</a:t>
              </a:r>
            </a:p>
          </p:txBody>
        </p:sp>
      </p:grpSp>
      <p:grpSp>
        <p:nvGrpSpPr>
          <p:cNvPr id="9" name="Group 11">
            <a:extLst>
              <a:ext uri="{FF2B5EF4-FFF2-40B4-BE49-F238E27FC236}">
                <a16:creationId xmlns:a16="http://schemas.microsoft.com/office/drawing/2014/main" id="{7580E81C-2121-4571-847E-6CBE7EC5FC1B}"/>
              </a:ext>
            </a:extLst>
          </p:cNvPr>
          <p:cNvGrpSpPr/>
          <p:nvPr/>
        </p:nvGrpSpPr>
        <p:grpSpPr>
          <a:xfrm>
            <a:off x="1541240" y="2537520"/>
            <a:ext cx="5904656" cy="720080"/>
            <a:chOff x="35496" y="2492896"/>
            <a:chExt cx="5904656" cy="72008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94C0039-6515-4B14-9850-08A8B76D610E}"/>
                </a:ext>
              </a:extLst>
            </p:cNvPr>
            <p:cNvSpPr/>
            <p:nvPr/>
          </p:nvSpPr>
          <p:spPr>
            <a:xfrm>
              <a:off x="3347864" y="2492896"/>
              <a:ext cx="2592288" cy="720080"/>
            </a:xfrm>
            <a:prstGeom prst="ellipse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B1549F-1616-45F4-9CD6-9984C0387963}"/>
                </a:ext>
              </a:extLst>
            </p:cNvPr>
            <p:cNvSpPr txBox="1"/>
            <p:nvPr/>
          </p:nvSpPr>
          <p:spPr>
            <a:xfrm>
              <a:off x="35496" y="2636912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Function call</a:t>
              </a:r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BB63C7F7-9CCA-4CB1-B0BB-D95B8F506BF4}"/>
              </a:ext>
            </a:extLst>
          </p:cNvPr>
          <p:cNvGrpSpPr/>
          <p:nvPr/>
        </p:nvGrpSpPr>
        <p:grpSpPr>
          <a:xfrm>
            <a:off x="1685256" y="4121696"/>
            <a:ext cx="5184576" cy="2636912"/>
            <a:chOff x="179512" y="4077072"/>
            <a:chExt cx="5184576" cy="263691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B3F0A9-9CA2-4C9B-8DAD-9DF3FA984AF7}"/>
                </a:ext>
              </a:extLst>
            </p:cNvPr>
            <p:cNvSpPr txBox="1"/>
            <p:nvPr/>
          </p:nvSpPr>
          <p:spPr>
            <a:xfrm>
              <a:off x="179512" y="436510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Definition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DE855FC-E82D-4BF2-876D-607BF91E0B2A}"/>
                </a:ext>
              </a:extLst>
            </p:cNvPr>
            <p:cNvSpPr/>
            <p:nvPr/>
          </p:nvSpPr>
          <p:spPr>
            <a:xfrm>
              <a:off x="1115616" y="4077072"/>
              <a:ext cx="4248472" cy="2636912"/>
            </a:xfrm>
            <a:prstGeom prst="ellipse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20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“Position” of a Function</a:t>
            </a:r>
            <a:endParaRPr lang="en-US" sz="4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3354" y="944101"/>
            <a:ext cx="11938646" cy="5746376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0000FF"/>
                </a:solidFill>
              </a:rPr>
              <a:t>If not </a:t>
            </a:r>
            <a:r>
              <a:rPr lang="en-IN" sz="2000" u="sng" dirty="0">
                <a:solidFill>
                  <a:srgbClr val="0000FF"/>
                </a:solidFill>
              </a:rPr>
              <a:t>declared</a:t>
            </a:r>
            <a:r>
              <a:rPr lang="en-IN" sz="2000" dirty="0">
                <a:solidFill>
                  <a:srgbClr val="0000FF"/>
                </a:solidFill>
              </a:rPr>
              <a:t> already</a:t>
            </a:r>
            <a:r>
              <a:rPr lang="en-IN" sz="2000" dirty="0"/>
              <a:t>, the called function must be defined before where it is called. Can define it below the calling function </a:t>
            </a:r>
            <a:r>
              <a:rPr lang="en-IN" sz="2000" dirty="0">
                <a:solidFill>
                  <a:srgbClr val="0000FF"/>
                </a:solidFill>
              </a:rPr>
              <a:t>only if the called function’s return type is int </a:t>
            </a:r>
            <a:r>
              <a:rPr lang="en-IN" sz="2000" dirty="0"/>
              <a:t>(else Mr. C assumes int return type and will complain if it finds some other return type)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6F83B5-4AB4-4568-BA9B-130B81F2D77B}"/>
              </a:ext>
            </a:extLst>
          </p:cNvPr>
          <p:cNvSpPr txBox="1"/>
          <p:nvPr/>
        </p:nvSpPr>
        <p:spPr>
          <a:xfrm>
            <a:off x="2791168" y="4321794"/>
            <a:ext cx="3010987" cy="2308324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main () {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x;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x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max(6, 4);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printf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(“%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d”,x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3CA5A-D61C-4B05-B2E1-62DA6ADE3F03}"/>
              </a:ext>
            </a:extLst>
          </p:cNvPr>
          <p:cNvSpPr txBox="1"/>
          <p:nvPr/>
        </p:nvSpPr>
        <p:spPr>
          <a:xfrm>
            <a:off x="2791168" y="2013470"/>
            <a:ext cx="3010987" cy="2308324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 max 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a,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b) {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  if (a &gt; b) 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return a;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Arial" pitchFamily="34" charset="0"/>
              </a:rPr>
              <a:t>  else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      return b;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	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853C68-F382-4A08-B003-FE4B370D9ADC}"/>
              </a:ext>
            </a:extLst>
          </p:cNvPr>
          <p:cNvSpPr txBox="1"/>
          <p:nvPr/>
        </p:nvSpPr>
        <p:spPr>
          <a:xfrm>
            <a:off x="6254932" y="2013470"/>
            <a:ext cx="3010987" cy="2308324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main () {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x;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x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max(6, 4);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printf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(“%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d”,x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3F7577-1A08-4541-A6E8-EBC60B5CBA52}"/>
              </a:ext>
            </a:extLst>
          </p:cNvPr>
          <p:cNvSpPr txBox="1"/>
          <p:nvPr/>
        </p:nvSpPr>
        <p:spPr>
          <a:xfrm>
            <a:off x="6254932" y="4321794"/>
            <a:ext cx="3010987" cy="2308324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 max 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a,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b) {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  if (a &gt; b) 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return a;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Arial" pitchFamily="34" charset="0"/>
              </a:rPr>
              <a:t>  else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      return b;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	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074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Arguments and Return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52" y="1111624"/>
            <a:ext cx="7533483" cy="5746376"/>
          </a:xfrm>
        </p:spPr>
        <p:txBody>
          <a:bodyPr/>
          <a:lstStyle/>
          <a:p>
            <a:r>
              <a:rPr lang="en-IN" dirty="0"/>
              <a:t>You can define a function that takes in </a:t>
            </a:r>
            <a:r>
              <a:rPr lang="en-IN" dirty="0">
                <a:solidFill>
                  <a:srgbClr val="0000FF"/>
                </a:solidFill>
              </a:rPr>
              <a:t>no input </a:t>
            </a:r>
            <a:r>
              <a:rPr lang="en-IN" dirty="0"/>
              <a:t>and gives </a:t>
            </a:r>
            <a:r>
              <a:rPr lang="en-IN" dirty="0">
                <a:solidFill>
                  <a:srgbClr val="0000FF"/>
                </a:solidFill>
              </a:rPr>
              <a:t>no output</a:t>
            </a:r>
          </a:p>
          <a:p>
            <a:r>
              <a:rPr lang="en-IN" dirty="0"/>
              <a:t>Even </a:t>
            </a:r>
            <a:r>
              <a:rPr lang="en-IN" sz="3600" dirty="0">
                <a:latin typeface="Arial Narrow" panose="020B0606020202030204" pitchFamily="34" charset="0"/>
              </a:rPr>
              <a:t>void print(){ … }</a:t>
            </a:r>
            <a:r>
              <a:rPr lang="en-IN" dirty="0"/>
              <a:t> works</a:t>
            </a:r>
          </a:p>
          <a:p>
            <a:pPr lvl="1"/>
            <a:endParaRPr lang="en-IN" dirty="0"/>
          </a:p>
          <a:p>
            <a:r>
              <a:rPr lang="en-IN" dirty="0"/>
              <a:t>You can define a function that </a:t>
            </a:r>
            <a:r>
              <a:rPr lang="en-IN" dirty="0">
                <a:solidFill>
                  <a:srgbClr val="0000FF"/>
                </a:solidFill>
              </a:rPr>
              <a:t>takes inputs</a:t>
            </a:r>
            <a:r>
              <a:rPr lang="en-IN" dirty="0"/>
              <a:t> but gives </a:t>
            </a:r>
            <a:r>
              <a:rPr lang="en-IN" dirty="0">
                <a:solidFill>
                  <a:srgbClr val="0000FF"/>
                </a:solidFill>
              </a:rPr>
              <a:t>no output</a:t>
            </a:r>
          </a:p>
          <a:p>
            <a:pPr lvl="1"/>
            <a:endParaRPr lang="en-IN" dirty="0"/>
          </a:p>
          <a:p>
            <a:pPr marL="4572" lvl="1" indent="0">
              <a:buNone/>
            </a:pPr>
            <a:endParaRPr lang="en-IN" dirty="0"/>
          </a:p>
          <a:p>
            <a:r>
              <a:rPr lang="en-IN" dirty="0"/>
              <a:t>You can define a function that </a:t>
            </a:r>
            <a:r>
              <a:rPr lang="en-IN" dirty="0">
                <a:solidFill>
                  <a:srgbClr val="0000FF"/>
                </a:solidFill>
              </a:rPr>
              <a:t>takes no inpu</a:t>
            </a:r>
            <a:r>
              <a:rPr lang="en-IN" dirty="0"/>
              <a:t>t but </a:t>
            </a:r>
            <a:r>
              <a:rPr lang="en-IN" dirty="0">
                <a:solidFill>
                  <a:srgbClr val="0000FF"/>
                </a:solidFill>
              </a:rPr>
              <a:t>gives an output</a:t>
            </a:r>
          </a:p>
          <a:p>
            <a:r>
              <a:rPr lang="en-IN" dirty="0"/>
              <a:t>Even </a:t>
            </a:r>
            <a:r>
              <a:rPr lang="en-IN" sz="3600" dirty="0">
                <a:latin typeface="Arial Narrow" panose="020B0606020202030204" pitchFamily="34" charset="0"/>
              </a:rPr>
              <a:t>char </a:t>
            </a:r>
            <a:r>
              <a:rPr lang="en-IN" sz="3600" dirty="0" err="1">
                <a:latin typeface="Arial Narrow" panose="020B0606020202030204" pitchFamily="34" charset="0"/>
              </a:rPr>
              <a:t>getFirstAlpha</a:t>
            </a:r>
            <a:r>
              <a:rPr lang="en-IN" sz="3600" dirty="0">
                <a:latin typeface="Arial Narrow" panose="020B0606020202030204" pitchFamily="34" charset="0"/>
              </a:rPr>
              <a:t>(){ … }</a:t>
            </a:r>
            <a:r>
              <a:rPr lang="en-IN" dirty="0"/>
              <a:t> 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96463" y="1111624"/>
            <a:ext cx="4395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void print(void){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("Hello World");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96463" y="2865949"/>
            <a:ext cx="4395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void sum(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a,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b){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("Sum %d",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a+b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96463" y="4620275"/>
            <a:ext cx="4395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getFirstAlpha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(void){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'A';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013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746376"/>
          </a:xfrm>
        </p:spPr>
        <p:txBody>
          <a:bodyPr>
            <a:normAutofit/>
          </a:bodyPr>
          <a:lstStyle/>
          <a:p>
            <a:r>
              <a:rPr lang="en-IN" sz="2800" dirty="0"/>
              <a:t>Argument name can be any valid variable name</a:t>
            </a:r>
          </a:p>
          <a:p>
            <a:endParaRPr lang="en-IN" sz="2800" dirty="0"/>
          </a:p>
          <a:p>
            <a:r>
              <a:rPr lang="en-IN" sz="2800" dirty="0"/>
              <a:t>Can reuse a variable name even if this </a:t>
            </a:r>
          </a:p>
          <a:p>
            <a:r>
              <a:rPr lang="en-IN" sz="2800" dirty="0"/>
              <a:t>name used in main or another function</a:t>
            </a:r>
          </a:p>
          <a:p>
            <a:endParaRPr lang="en-IN" sz="2800" dirty="0"/>
          </a:p>
          <a:p>
            <a:r>
              <a:rPr lang="en-IN" sz="2800" dirty="0"/>
              <a:t>Calling a function is like creating a </a:t>
            </a:r>
            <a:r>
              <a:rPr lang="en-IN" sz="2800" dirty="0">
                <a:solidFill>
                  <a:srgbClr val="0000FF"/>
                </a:solidFill>
              </a:rPr>
              <a:t>clone</a:t>
            </a:r>
          </a:p>
          <a:p>
            <a:pPr marL="0" indent="0">
              <a:buNone/>
            </a:pPr>
            <a:r>
              <a:rPr lang="en-IN" sz="2800" dirty="0"/>
              <a:t> of Mr C. This clone starts afresh, with any </a:t>
            </a:r>
          </a:p>
          <a:p>
            <a:pPr marL="0" indent="0">
              <a:buNone/>
            </a:pPr>
            <a:r>
              <a:rPr lang="en-IN" sz="2800" dirty="0"/>
              <a:t> inputs you have given. The clone forgets </a:t>
            </a:r>
          </a:p>
          <a:p>
            <a:pPr marL="0" indent="0">
              <a:buNone/>
            </a:pPr>
            <a:r>
              <a:rPr lang="en-IN" sz="2800" dirty="0"/>
              <a:t>all old variable names and values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Will see more about this “cloning” behaviour later</a:t>
            </a:r>
          </a:p>
          <a:p>
            <a:pPr marL="0" indent="0">
              <a:buNone/>
            </a:pPr>
            <a:endParaRPr lang="en-IN" sz="2800" dirty="0"/>
          </a:p>
          <a:p>
            <a:endParaRPr lang="en-IN" sz="2800" dirty="0"/>
          </a:p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4D898-4DC0-4E8A-B3A7-B6B3F3B1FD80}"/>
              </a:ext>
            </a:extLst>
          </p:cNvPr>
          <p:cNvSpPr txBox="1"/>
          <p:nvPr/>
        </p:nvSpPr>
        <p:spPr>
          <a:xfrm>
            <a:off x="8482263" y="1630322"/>
            <a:ext cx="3456384" cy="4708981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000" dirty="0" err="1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 max(</a:t>
            </a:r>
            <a:r>
              <a:rPr lang="en-US" sz="2000" dirty="0" err="1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 a1, </a:t>
            </a:r>
            <a:r>
              <a:rPr lang="en-US" sz="2000" dirty="0" err="1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 b1) {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   </a:t>
            </a:r>
            <a:r>
              <a:rPr lang="en-US" sz="2000" dirty="0" err="1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 m1 = 0;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   if (a1 &gt; b1) m1 = a1;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8064A2"/>
                </a:solidFill>
                <a:latin typeface="Calibri"/>
                <a:ea typeface="ＭＳ Ｐゴシック" pitchFamily="34" charset="-128"/>
                <a:cs typeface="Arial" pitchFamily="34" charset="0"/>
              </a:rPr>
              <a:t>   else</a:t>
            </a:r>
            <a:r>
              <a:rPr lang="en-US" sz="2000" dirty="0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 m1 = b1;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   return m1;	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}</a:t>
            </a:r>
          </a:p>
          <a:p>
            <a:pPr eaLnBrk="0" hangingPunct="0">
              <a:defRPr/>
            </a:pPr>
            <a:endParaRPr lang="en-US" sz="2000" dirty="0">
              <a:solidFill>
                <a:srgbClr val="C00000"/>
              </a:solidFill>
              <a:latin typeface="Calibri"/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err="1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min(</a:t>
            </a:r>
            <a:r>
              <a:rPr lang="en-US" sz="2000" dirty="0" err="1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a2, </a:t>
            </a:r>
            <a:r>
              <a:rPr lang="en-US" sz="2000" dirty="0" err="1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b2) {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  </a:t>
            </a:r>
            <a:r>
              <a:rPr lang="en-US" sz="2000" dirty="0" err="1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m2 = 0;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  if (a2 &lt; b2) m2 = a2;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latin typeface="Calibri"/>
                <a:ea typeface="ＭＳ Ｐゴシック" pitchFamily="34" charset="-128"/>
                <a:cs typeface="Arial" pitchFamily="34" charset="0"/>
              </a:rPr>
              <a:t>   else</a:t>
            </a:r>
            <a:r>
              <a:rPr lang="en-US" sz="20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m2 = b2;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  return m2;	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}</a:t>
            </a:r>
          </a:p>
          <a:p>
            <a:pPr eaLnBrk="0" hangingPunct="0">
              <a:defRPr/>
            </a:pPr>
            <a:endParaRPr lang="en-US" sz="2000" dirty="0">
              <a:solidFill>
                <a:srgbClr val="C00000"/>
              </a:solidFill>
              <a:latin typeface="Calibri"/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err="1">
                <a:solidFill>
                  <a:prstClr val="white">
                    <a:lumMod val="50000"/>
                  </a:prstClr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alibri"/>
                <a:ea typeface="ＭＳ Ｐゴシック" pitchFamily="34" charset="-128"/>
              </a:rPr>
              <a:t> main() { …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98CE4-D3C6-4492-B36A-12A19049616A}"/>
              </a:ext>
            </a:extLst>
          </p:cNvPr>
          <p:cNvSpPr txBox="1"/>
          <p:nvPr/>
        </p:nvSpPr>
        <p:spPr>
          <a:xfrm>
            <a:off x="8482263" y="1630321"/>
            <a:ext cx="3456384" cy="4708981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000" dirty="0" err="1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 max(</a:t>
            </a:r>
            <a:r>
              <a:rPr lang="en-US" sz="2000" dirty="0" err="1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 a, </a:t>
            </a:r>
            <a:r>
              <a:rPr lang="en-US" sz="2000" dirty="0" err="1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 b) {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   </a:t>
            </a:r>
            <a:r>
              <a:rPr lang="en-US" sz="2000" dirty="0" err="1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 m = 0;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   if (a &gt; b) m = a;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8064A2"/>
                </a:solidFill>
                <a:latin typeface="Calibri"/>
                <a:ea typeface="ＭＳ Ｐゴシック" pitchFamily="34" charset="-128"/>
                <a:cs typeface="Arial" pitchFamily="34" charset="0"/>
              </a:rPr>
              <a:t>   else</a:t>
            </a:r>
            <a:r>
              <a:rPr lang="en-US" sz="2000" dirty="0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 m = b;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   return m;	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}</a:t>
            </a:r>
          </a:p>
          <a:p>
            <a:pPr eaLnBrk="0" hangingPunct="0">
              <a:defRPr/>
            </a:pPr>
            <a:endParaRPr lang="en-US" sz="2000" dirty="0">
              <a:solidFill>
                <a:srgbClr val="C00000"/>
              </a:solidFill>
              <a:latin typeface="Calibri"/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err="1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min(</a:t>
            </a:r>
            <a:r>
              <a:rPr lang="en-US" sz="2000" dirty="0" err="1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a, </a:t>
            </a:r>
            <a:r>
              <a:rPr lang="en-US" sz="2000" dirty="0" err="1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b) {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  </a:t>
            </a:r>
            <a:r>
              <a:rPr lang="en-US" sz="2000" dirty="0" err="1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m = 0;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  if (a &lt; b) m = a;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latin typeface="Calibri"/>
                <a:ea typeface="ＭＳ Ｐゴシック" pitchFamily="34" charset="-128"/>
                <a:cs typeface="Arial" pitchFamily="34" charset="0"/>
              </a:rPr>
              <a:t>   else</a:t>
            </a:r>
            <a:r>
              <a:rPr lang="en-US" sz="20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m = b;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  return m;	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}</a:t>
            </a:r>
          </a:p>
          <a:p>
            <a:pPr eaLnBrk="0" hangingPunct="0">
              <a:defRPr/>
            </a:pPr>
            <a:endParaRPr lang="en-US" sz="2000" dirty="0">
              <a:solidFill>
                <a:srgbClr val="C00000"/>
              </a:solidFill>
              <a:latin typeface="Calibri"/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err="1">
                <a:solidFill>
                  <a:prstClr val="white">
                    <a:lumMod val="50000"/>
                  </a:prstClr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alibri"/>
                <a:ea typeface="ＭＳ Ｐゴシック" pitchFamily="34" charset="-128"/>
              </a:rPr>
              <a:t> main() { … 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987739-F7F6-48B4-A215-6701B849A2B1}"/>
              </a:ext>
            </a:extLst>
          </p:cNvPr>
          <p:cNvGrpSpPr/>
          <p:nvPr/>
        </p:nvGrpSpPr>
        <p:grpSpPr>
          <a:xfrm>
            <a:off x="7834191" y="1702330"/>
            <a:ext cx="1080120" cy="1872208"/>
            <a:chOff x="4788024" y="1556792"/>
            <a:chExt cx="1080120" cy="187220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7F24CE-E45E-4C5B-8FD8-741C97D6B6A6}"/>
                </a:ext>
              </a:extLst>
            </p:cNvPr>
            <p:cNvSpPr/>
            <p:nvPr/>
          </p:nvSpPr>
          <p:spPr bwMode="auto">
            <a:xfrm rot="16200000">
              <a:off x="4205844" y="2138972"/>
              <a:ext cx="1872208" cy="707847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</a:rPr>
                <a:t>scope of</a:t>
              </a: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</a:rPr>
                <a:t> m1, a1, b1</a:t>
              </a:r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2F3C45D3-FDC9-4AD9-8748-03F2ADAD5E36}"/>
                </a:ext>
              </a:extLst>
            </p:cNvPr>
            <p:cNvSpPr/>
            <p:nvPr/>
          </p:nvSpPr>
          <p:spPr bwMode="auto">
            <a:xfrm>
              <a:off x="5508104" y="1844824"/>
              <a:ext cx="360040" cy="1368152"/>
            </a:xfrm>
            <a:prstGeom prst="leftBrace">
              <a:avLst/>
            </a:prstGeom>
            <a:noFill/>
            <a:ln w="34925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 typeface="Wingdings" pitchFamily="2" charset="2"/>
                <a:buChar char="•"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E735E9-A93F-48CA-99C7-4B81FB1E5E0A}"/>
              </a:ext>
            </a:extLst>
          </p:cNvPr>
          <p:cNvGrpSpPr/>
          <p:nvPr/>
        </p:nvGrpSpPr>
        <p:grpSpPr>
          <a:xfrm>
            <a:off x="7834191" y="3862571"/>
            <a:ext cx="1080120" cy="1872208"/>
            <a:chOff x="5004048" y="3717033"/>
            <a:chExt cx="1080120" cy="187220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1DED5C-508E-44CB-A72D-75BDDF9A1CDA}"/>
                </a:ext>
              </a:extLst>
            </p:cNvPr>
            <p:cNvSpPr/>
            <p:nvPr/>
          </p:nvSpPr>
          <p:spPr bwMode="auto">
            <a:xfrm rot="16200000">
              <a:off x="4421868" y="4299213"/>
              <a:ext cx="1872208" cy="707847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</a:rPr>
                <a:t>scope of</a:t>
              </a: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</a:rPr>
                <a:t> m2, a2, b2</a:t>
              </a:r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5E30DEA5-40DA-4B46-8774-F8C060DB2B2B}"/>
                </a:ext>
              </a:extLst>
            </p:cNvPr>
            <p:cNvSpPr/>
            <p:nvPr/>
          </p:nvSpPr>
          <p:spPr bwMode="auto">
            <a:xfrm>
              <a:off x="5724128" y="4005065"/>
              <a:ext cx="360040" cy="1368152"/>
            </a:xfrm>
            <a:prstGeom prst="leftBrace">
              <a:avLst/>
            </a:prstGeom>
            <a:noFill/>
            <a:ln w="34925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 typeface="Wingdings" pitchFamily="2" charset="2"/>
                <a:buChar char="•"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</p:grpSp>
      <p:sp>
        <p:nvSpPr>
          <p:cNvPr id="14" name="Rectangular Callout 11">
            <a:extLst>
              <a:ext uri="{FF2B5EF4-FFF2-40B4-BE49-F238E27FC236}">
                <a16:creationId xmlns:a16="http://schemas.microsoft.com/office/drawing/2014/main" id="{32C30D52-AC62-42C8-9AC3-39576EA839D6}"/>
              </a:ext>
            </a:extLst>
          </p:cNvPr>
          <p:cNvSpPr/>
          <p:nvPr/>
        </p:nvSpPr>
        <p:spPr>
          <a:xfrm>
            <a:off x="2930780" y="1557580"/>
            <a:ext cx="4335128" cy="629477"/>
          </a:xfrm>
          <a:prstGeom prst="wedgeRectCallout">
            <a:avLst>
              <a:gd name="adj1" fmla="val -68228"/>
              <a:gd name="adj2" fmla="val 4793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Another</a:t>
            </a:r>
            <a:r>
              <a:rPr kumimoji="0" lang="en-US" sz="200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type of </a:t>
            </a:r>
            <a:r>
              <a:rPr kumimoji="0" lang="en-US" sz="200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scope rule </a:t>
            </a:r>
            <a:r>
              <a:rPr kumimoji="0" lang="en-US" sz="200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for variables. Not “block” based but function based</a:t>
            </a: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30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18909</TotalTime>
  <Words>1578</Words>
  <Application>Microsoft Office PowerPoint</Application>
  <PresentationFormat>Widescreen</PresentationFormat>
  <Paragraphs>277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Arial Narrow</vt:lpstr>
      <vt:lpstr>Arial Unicode MS</vt:lpstr>
      <vt:lpstr>Calibri</vt:lpstr>
      <vt:lpstr>Calibri Light</vt:lpstr>
      <vt:lpstr>Century Gothic</vt:lpstr>
      <vt:lpstr>Comic Sans MS</vt:lpstr>
      <vt:lpstr>Garamond</vt:lpstr>
      <vt:lpstr>Verdana</vt:lpstr>
      <vt:lpstr>Wingdings</vt:lpstr>
      <vt:lpstr>Office Theme</vt:lpstr>
      <vt:lpstr>Metropolitan</vt:lpstr>
      <vt:lpstr>ESC101: Fundamentals of Computing</vt:lpstr>
      <vt:lpstr>PowerPoint Presentation</vt:lpstr>
      <vt:lpstr>Function Terminology</vt:lpstr>
      <vt:lpstr>Simple Function Exercises (Try these)</vt:lpstr>
      <vt:lpstr>Function Declaration?</vt:lpstr>
      <vt:lpstr>PowerPoint Presentation</vt:lpstr>
      <vt:lpstr>“Position” of a Function</vt:lpstr>
      <vt:lpstr>Arguments and Return types</vt:lpstr>
      <vt:lpstr>More on Arguments</vt:lpstr>
      <vt:lpstr>More on Arguments</vt:lpstr>
      <vt:lpstr>More on Return</vt:lpstr>
      <vt:lpstr>More on Return</vt:lpstr>
      <vt:lpstr>Function and Expression</vt:lpstr>
      <vt:lpstr>Nested Function Calls</vt:lpstr>
      <vt:lpstr>Benefits of writing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1271</cp:revision>
  <dcterms:created xsi:type="dcterms:W3CDTF">2018-07-30T05:08:11Z</dcterms:created>
  <dcterms:modified xsi:type="dcterms:W3CDTF">2019-10-16T04:51:39Z</dcterms:modified>
</cp:coreProperties>
</file>