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23"/>
  </p:notesMasterIdLst>
  <p:sldIdLst>
    <p:sldId id="268" r:id="rId3"/>
    <p:sldId id="295" r:id="rId4"/>
    <p:sldId id="257" r:id="rId5"/>
    <p:sldId id="316" r:id="rId6"/>
    <p:sldId id="296" r:id="rId7"/>
    <p:sldId id="297" r:id="rId8"/>
    <p:sldId id="299" r:id="rId9"/>
    <p:sldId id="270" r:id="rId10"/>
    <p:sldId id="303" r:id="rId11"/>
    <p:sldId id="298" r:id="rId12"/>
    <p:sldId id="259" r:id="rId13"/>
    <p:sldId id="262" r:id="rId14"/>
    <p:sldId id="263" r:id="rId15"/>
    <p:sldId id="258" r:id="rId16"/>
    <p:sldId id="260" r:id="rId17"/>
    <p:sldId id="261" r:id="rId18"/>
    <p:sldId id="264" r:id="rId19"/>
    <p:sldId id="265" r:id="rId20"/>
    <p:sldId id="26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5" autoAdjust="0"/>
    <p:restoredTop sz="94722" autoAdjust="0"/>
  </p:normalViewPr>
  <p:slideViewPr>
    <p:cSldViewPr snapToGrid="0">
      <p:cViewPr>
        <p:scale>
          <a:sx n="91" d="100"/>
          <a:sy n="91" d="100"/>
        </p:scale>
        <p:origin x="5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B7B9-2450-418B-A046-E2C3879C9A42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14C-5DC3-4DFA-8506-51ED6866BDB0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4FD8-E0E0-4CA4-975E-26121655B062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16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78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5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11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2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5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31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4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AE87-F954-4869-AABD-0958FA21C327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4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10/16/2019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17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83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3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A833-7875-4AD4-8FAF-2C1F41414C94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E2C4-CF18-4CDE-963D-19EC2605ED30}" type="datetime1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D109-BF1D-413A-9590-3057D8392182}" type="datetime1">
              <a:rPr lang="en-GB" smtClean="0"/>
              <a:t>16/10/2019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741-5885-4609-A50C-9EC62ED18CA9}" type="datetime1">
              <a:rPr lang="en-GB" smtClean="0"/>
              <a:t>16/10/2019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574F-C630-4ED2-977A-52EAC37A5B84}" type="datetime1">
              <a:rPr lang="en-GB" smtClean="0"/>
              <a:t>16/10/2019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1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1E9A-D3E7-4F97-908B-87FCF430F91B}" type="datetime1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2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87FE-A912-4E50-86A1-2B812F5CFFF3}" type="datetime1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1F12-36B0-4561-816E-B9D31E845C6A}" type="datetime1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07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20733" y="2313122"/>
            <a:ext cx="11950534" cy="9144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Functions (wrapping up…)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5" y="801658"/>
            <a:ext cx="11938645" cy="5746376"/>
          </a:xfrm>
        </p:spPr>
        <p:txBody>
          <a:bodyPr>
            <a:normAutofit/>
          </a:bodyPr>
          <a:lstStyle/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                   </a:t>
            </a:r>
            <a:r>
              <a:rPr lang="en-IN" sz="6000" dirty="0"/>
              <a:t>Arrays meet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80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/>
              <a:t>No new rules need to be learnt. Let us see how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r>
              <a:rPr lang="en-IN" b="1" dirty="0">
                <a:sym typeface="Wingdings" panose="05000000000000000000" pitchFamily="2" charset="2"/>
              </a:rPr>
              <a:t>Recall that </a:t>
            </a:r>
            <a:r>
              <a:rPr lang="en-IN" dirty="0">
                <a:sym typeface="Wingdings" panose="05000000000000000000" pitchFamily="2" charset="2"/>
              </a:rPr>
              <a:t>name of an array is nothing but a pointer to the first element of that array</a:t>
            </a:r>
          </a:p>
          <a:p>
            <a:r>
              <a:rPr lang="en-IN" dirty="0"/>
              <a:t>Thus, when we pass an array into a function, we are just sending a pointer, </a:t>
            </a:r>
            <a:r>
              <a:rPr lang="en-IN" b="1" dirty="0"/>
              <a:t>not the entire array</a:t>
            </a:r>
          </a:p>
          <a:p>
            <a:r>
              <a:rPr lang="en-IN" b="1" dirty="0"/>
              <a:t>CAREFUL</a:t>
            </a:r>
            <a:r>
              <a:rPr lang="en-IN" dirty="0"/>
              <a:t>: this has two important consequences</a:t>
            </a:r>
          </a:p>
          <a:p>
            <a:pPr lvl="1"/>
            <a:r>
              <a:rPr lang="en-IN" dirty="0"/>
              <a:t>The array will not get copied onto a new array inside the function since the only thing that will get copied is the address to the first element of the array</a:t>
            </a:r>
          </a:p>
          <a:p>
            <a:pPr lvl="1"/>
            <a:r>
              <a:rPr lang="en-IN" dirty="0"/>
              <a:t>If you make changes to the array inside the function, main() will see them</a:t>
            </a:r>
          </a:p>
          <a:p>
            <a:r>
              <a:rPr lang="en-IN" dirty="0"/>
              <a:t>Notice that when we pass an array to </a:t>
            </a:r>
            <a:r>
              <a:rPr lang="en-IN" dirty="0" err="1"/>
              <a:t>scanf</a:t>
            </a:r>
            <a:r>
              <a:rPr lang="en-IN" dirty="0"/>
              <a:t> (strings), </a:t>
            </a:r>
            <a:r>
              <a:rPr lang="en-IN" dirty="0" err="1"/>
              <a:t>scanf</a:t>
            </a:r>
            <a:r>
              <a:rPr lang="en-IN" dirty="0"/>
              <a:t> is able to change the values inside that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09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6376046" cy="5746376"/>
          </a:xfrm>
        </p:spPr>
        <p:txBody>
          <a:bodyPr>
            <a:normAutofit/>
          </a:bodyPr>
          <a:lstStyle/>
          <a:p>
            <a:r>
              <a:rPr lang="en-IN" dirty="0"/>
              <a:t>Two styles – both are exactly the same. Some people prefer one style and some prefer the other style</a:t>
            </a:r>
          </a:p>
          <a:p>
            <a:r>
              <a:rPr lang="en-IN" b="1" dirty="0"/>
              <a:t>Note</a:t>
            </a:r>
            <a:r>
              <a:rPr lang="en-IN" dirty="0"/>
              <a:t>: since passing an array is just like passing a pointer, if a clone uses the </a:t>
            </a:r>
            <a:r>
              <a:rPr lang="en-IN" dirty="0" err="1"/>
              <a:t>sizeof</a:t>
            </a:r>
            <a:r>
              <a:rPr lang="en-IN" dirty="0"/>
              <a:t> operator on an array passed to it, it will just get the value 8</a:t>
            </a:r>
          </a:p>
          <a:p>
            <a:r>
              <a:rPr lang="en-IN" sz="2800" b="1" dirty="0"/>
              <a:t>Careful</a:t>
            </a:r>
            <a:r>
              <a:rPr lang="en-IN" sz="2800" dirty="0"/>
              <a:t>: this means that info about length of array should also be passed separately to the clone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8487" y="993913"/>
            <a:ext cx="54135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void print2ndElement(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*b){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 %d\n", b[1],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(b));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main(void){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a[5] = {1,2,3,4,5};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("%d\n",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(a));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print2ndElement(a);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print2ndElement(a+1);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33939" y="5685635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10266434" y="5088835"/>
            <a:ext cx="1380318" cy="1501261"/>
          </a:xfrm>
          <a:prstGeom prst="wedgeRectCallout">
            <a:avLst>
              <a:gd name="adj1" fmla="val -84645"/>
              <a:gd name="adj2" fmla="val 105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589431" y="5088835"/>
            <a:ext cx="2643809" cy="507348"/>
          </a:xfrm>
          <a:prstGeom prst="wedgeRectCallout">
            <a:avLst>
              <a:gd name="adj1" fmla="val 82367"/>
              <a:gd name="adj2" fmla="val -11494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&amp;a[1] gets passed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589431" y="3471941"/>
            <a:ext cx="2643809" cy="507348"/>
          </a:xfrm>
          <a:prstGeom prst="wedgeRectCallout">
            <a:avLst>
              <a:gd name="adj1" fmla="val 82743"/>
              <a:gd name="adj2" fmla="val 1181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&amp;a[0] gets passed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78488" y="993913"/>
            <a:ext cx="54135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void print2ndElement(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b[5]){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 %d\n", b[1],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(b));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main(void){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a[5] = {1,2,3,4,5};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("%d\n",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(a));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print2ndElement(a);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print2ndElement(a+1);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3141851" y="2294482"/>
            <a:ext cx="5306066" cy="507348"/>
          </a:xfrm>
          <a:prstGeom prst="wedgeRectCallout">
            <a:avLst>
              <a:gd name="adj1" fmla="val 77547"/>
              <a:gd name="adj2" fmla="val -11102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Recall that b[1] is the same as *(b+1)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1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10" grpId="0" animBg="1"/>
      <p:bldP spid="11" grpId="0" animBg="1"/>
      <p:bldP spid="12" grpId="0" animBg="1"/>
      <p:bldP spid="14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dirty="0"/>
              <a:t>Regardless of the manner in which you use the function</a:t>
            </a:r>
            <a:endParaRPr lang="en-US" dirty="0"/>
          </a:p>
          <a:p>
            <a:pPr lvl="1"/>
            <a:r>
              <a:rPr lang="en-US" sz="3200" dirty="0">
                <a:latin typeface="Arial Narrow" panose="020B0606020202030204" pitchFamily="34" charset="0"/>
              </a:rPr>
              <a:t>void print2ndElement(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b[])</a:t>
            </a:r>
          </a:p>
          <a:p>
            <a:pPr lvl="1"/>
            <a:r>
              <a:rPr lang="en-US" sz="3200" dirty="0">
                <a:latin typeface="Arial Narrow" panose="020B0606020202030204" pitchFamily="34" charset="0"/>
              </a:rPr>
              <a:t>void print2ndElement(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b[5])</a:t>
            </a:r>
          </a:p>
          <a:p>
            <a:pPr lvl="1"/>
            <a:r>
              <a:rPr lang="en-US" sz="3200" dirty="0">
                <a:latin typeface="Arial Narrow" panose="020B0606020202030204" pitchFamily="34" charset="0"/>
              </a:rPr>
              <a:t>void print2ndElement(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*b)</a:t>
            </a:r>
          </a:p>
          <a:p>
            <a:r>
              <a:rPr lang="en-US" dirty="0"/>
              <a:t>In all cases, just pointer to first element of array gets passed</a:t>
            </a:r>
          </a:p>
          <a:p>
            <a:r>
              <a:rPr lang="en-IN" dirty="0"/>
              <a:t>In second case you are telling Mr C that you will pass an array of 5 integers but </a:t>
            </a:r>
            <a:r>
              <a:rPr lang="en-IN" dirty="0">
                <a:solidFill>
                  <a:srgbClr val="FF0000"/>
                </a:solidFill>
              </a:rPr>
              <a:t>he will throw that information away</a:t>
            </a:r>
            <a:r>
              <a:rPr lang="en-IN" dirty="0"/>
              <a:t>!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Can in fact pass an int array of any length</a:t>
            </a:r>
            <a:r>
              <a:rPr lang="en-IN" dirty="0"/>
              <a:t>. Just a pointer will get passed.</a:t>
            </a:r>
          </a:p>
          <a:p>
            <a:r>
              <a:rPr lang="en-IN" dirty="0"/>
              <a:t>This is why you should always pass the actual length of array as a separate argument (even if it is not needed)</a:t>
            </a:r>
          </a:p>
          <a:p>
            <a:pPr lvl="1"/>
            <a:r>
              <a:rPr lang="en-US" sz="3200" dirty="0">
                <a:latin typeface="Arial Narrow" panose="020B0606020202030204" pitchFamily="34" charset="0"/>
              </a:rPr>
              <a:t>void print2ndElement(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b[], 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arrLength</a:t>
            </a:r>
            <a:r>
              <a:rPr lang="en-US" sz="3200" dirty="0">
                <a:latin typeface="Arial Narrow" panose="020B0606020202030204" pitchFamily="34" charset="0"/>
              </a:rPr>
              <a:t>)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63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Declaring arrays inside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11938646" cy="5746377"/>
          </a:xfrm>
        </p:spPr>
        <p:txBody>
          <a:bodyPr>
            <a:normAutofit/>
          </a:bodyPr>
          <a:lstStyle/>
          <a:p>
            <a:r>
              <a:rPr lang="en-IN" sz="2800" dirty="0"/>
              <a:t>Just like normal variables of type char, float, long, int, etc, we can also use arrays of int, char etc within a function</a:t>
            </a:r>
          </a:p>
          <a:p>
            <a:r>
              <a:rPr lang="en-IN" sz="2800" dirty="0"/>
              <a:t>However, all these (including arrays) </a:t>
            </a:r>
            <a:r>
              <a:rPr lang="en-IN" sz="2800" dirty="0">
                <a:solidFill>
                  <a:srgbClr val="0000FF"/>
                </a:solidFill>
              </a:rPr>
              <a:t>get destroyed </a:t>
            </a:r>
            <a:r>
              <a:rPr lang="en-IN" sz="2800" dirty="0"/>
              <a:t>when the clone dies – since they are </a:t>
            </a:r>
            <a:r>
              <a:rPr lang="en-IN" sz="2800" i="1" dirty="0"/>
              <a:t>local variables </a:t>
            </a:r>
            <a:r>
              <a:rPr lang="en-IN" sz="2800" dirty="0"/>
              <a:t>of the function</a:t>
            </a:r>
          </a:p>
          <a:p>
            <a:pPr lvl="1"/>
            <a:r>
              <a:rPr lang="en-US" dirty="0"/>
              <a:t>If you declare a float variable inside a function, it will be destroyed when the function returns</a:t>
            </a:r>
          </a:p>
          <a:p>
            <a:pPr lvl="1"/>
            <a:r>
              <a:rPr lang="en-US" dirty="0"/>
              <a:t>If you have a statically declared float array in a function, it will be destroyed when the function returns (note: it’s different from a “static variable”)</a:t>
            </a:r>
            <a:endParaRPr lang="en-IN" dirty="0"/>
          </a:p>
          <a:p>
            <a:r>
              <a:rPr lang="en-IN" dirty="0"/>
              <a:t>… </a:t>
            </a:r>
            <a:r>
              <a:rPr lang="en-IN" sz="2800" dirty="0">
                <a:solidFill>
                  <a:srgbClr val="0000FF"/>
                </a:solidFill>
              </a:rPr>
              <a:t>except dynamically declared arrays </a:t>
            </a:r>
            <a:r>
              <a:rPr lang="en-IN" sz="2800" dirty="0"/>
              <a:t>(i.e. those declared using </a:t>
            </a:r>
            <a:r>
              <a:rPr lang="en-IN" sz="2800" dirty="0" err="1"/>
              <a:t>malloc</a:t>
            </a:r>
            <a:r>
              <a:rPr lang="en-IN" sz="2800" dirty="0"/>
              <a:t>/</a:t>
            </a:r>
            <a:r>
              <a:rPr lang="en-IN" sz="2800" dirty="0" err="1"/>
              <a:t>calloc</a:t>
            </a:r>
            <a:r>
              <a:rPr lang="en-IN" sz="2800" dirty="0"/>
              <a:t>/</a:t>
            </a:r>
            <a:r>
              <a:rPr lang="en-IN" sz="2800" dirty="0" err="1"/>
              <a:t>realloc</a:t>
            </a:r>
            <a:r>
              <a:rPr lang="en-IN" sz="2800" dirty="0"/>
              <a:t>) – these are not destroyed </a:t>
            </a:r>
            <a:r>
              <a:rPr lang="en-IN" sz="280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u="sng" dirty="0"/>
              <a:t>Advantage</a:t>
            </a:r>
            <a:r>
              <a:rPr lang="en-US" dirty="0"/>
              <a:t>: can exploit this to </a:t>
            </a:r>
            <a:r>
              <a:rPr lang="en-US" dirty="0">
                <a:solidFill>
                  <a:srgbClr val="0000FF"/>
                </a:solidFill>
              </a:rPr>
              <a:t>return arrays </a:t>
            </a:r>
            <a:r>
              <a:rPr lang="en-US" dirty="0"/>
              <a:t>from a function</a:t>
            </a:r>
          </a:p>
          <a:p>
            <a:pPr lvl="1"/>
            <a:r>
              <a:rPr lang="en-US" u="sng" dirty="0"/>
              <a:t>Disadvantage</a:t>
            </a:r>
            <a:r>
              <a:rPr lang="en-US" dirty="0"/>
              <a:t>: can cause memory leaks if you are not careful – remember to free arrays before a function exits if the array no longer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3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Returning Arrays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11600328" cy="5746377"/>
          </a:xfrm>
        </p:spPr>
        <p:txBody>
          <a:bodyPr>
            <a:normAutofit/>
          </a:bodyPr>
          <a:lstStyle/>
          <a:p>
            <a:r>
              <a:rPr lang="en-IN" dirty="0"/>
              <a:t>To return an array, s</a:t>
            </a:r>
            <a:r>
              <a:rPr lang="en-US" dirty="0"/>
              <a:t>imply return the address of the first element of the array – as simple as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Recall that the name of an array is nothing but a pointer to the first element of that array</a:t>
            </a:r>
            <a:endParaRPr lang="en-US" dirty="0"/>
          </a:p>
          <a:p>
            <a:r>
              <a:rPr lang="en-US" b="1" dirty="0"/>
              <a:t>WARNING</a:t>
            </a:r>
            <a:r>
              <a:rPr lang="en-US" dirty="0"/>
              <a:t>: return only those arrays that have been </a:t>
            </a:r>
            <a:r>
              <a:rPr lang="en-US" dirty="0" err="1"/>
              <a:t>malloced</a:t>
            </a:r>
            <a:r>
              <a:rPr lang="en-US" dirty="0"/>
              <a:t>/</a:t>
            </a:r>
            <a:r>
              <a:rPr lang="en-US" dirty="0" err="1"/>
              <a:t>calloced</a:t>
            </a:r>
            <a:r>
              <a:rPr lang="en-US" dirty="0"/>
              <a:t>/</a:t>
            </a:r>
            <a:r>
              <a:rPr lang="en-US" dirty="0" err="1"/>
              <a:t>realloced</a:t>
            </a:r>
            <a:r>
              <a:rPr lang="en-US" dirty="0"/>
              <a:t>. Do not return statically declared arrays – they are destroyed!</a:t>
            </a:r>
          </a:p>
          <a:p>
            <a:pPr lvl="1"/>
            <a:r>
              <a:rPr lang="en-IN" dirty="0"/>
              <a:t>If the main function tries to read a destroyed array – SEGFAULT!</a:t>
            </a:r>
          </a:p>
          <a:p>
            <a:r>
              <a:rPr lang="en-IN" dirty="0"/>
              <a:t>Gives us another trick of returning multiple values from a function – simply return an array</a:t>
            </a:r>
          </a:p>
          <a:p>
            <a:pPr lvl="1"/>
            <a:r>
              <a:rPr lang="en-US" u="sng" dirty="0"/>
              <a:t>Advantage</a:t>
            </a:r>
            <a:r>
              <a:rPr lang="en-US" dirty="0"/>
              <a:t>: can return as many values as you want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u="sng" dirty="0"/>
              <a:t>Disadvantage</a:t>
            </a:r>
            <a:r>
              <a:rPr lang="en-US" dirty="0"/>
              <a:t>: all those values have to be of that same type</a:t>
            </a:r>
          </a:p>
          <a:p>
            <a:pPr lvl="1"/>
            <a:r>
              <a:rPr lang="en-US" u="sng" dirty="0"/>
              <a:t>Disadvantage</a:t>
            </a:r>
            <a:r>
              <a:rPr lang="en-US" dirty="0"/>
              <a:t>: can only return one array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95065" y="5200064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66" y="208788"/>
            <a:ext cx="2100916" cy="2100916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4352120" y="282249"/>
            <a:ext cx="5625546" cy="829373"/>
          </a:xfrm>
          <a:prstGeom prst="wedgeRectCallout">
            <a:avLst>
              <a:gd name="adj1" fmla="val 62247"/>
              <a:gd name="adj2" fmla="val 5743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if I want to return multiple arrays?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666" y="2476237"/>
            <a:ext cx="2103162" cy="2103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906" y="2484063"/>
            <a:ext cx="2095336" cy="209533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5377070" y="2309704"/>
            <a:ext cx="4600596" cy="829373"/>
          </a:xfrm>
          <a:prstGeom prst="wedgeRectCallout">
            <a:avLst>
              <a:gd name="adj1" fmla="val 62247"/>
              <a:gd name="adj2" fmla="val 5743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Returning multiple arrays means returning multiple pointers!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8347758" y="4184988"/>
            <a:ext cx="1380318" cy="623077"/>
          </a:xfrm>
          <a:prstGeom prst="wedgeRectCallout">
            <a:avLst>
              <a:gd name="adj1" fmla="val 110491"/>
              <a:gd name="adj2" fmla="val 1140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Correct!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188226" y="3305610"/>
            <a:ext cx="4789440" cy="590529"/>
          </a:xfrm>
          <a:prstGeom prst="wedgeRectCallout">
            <a:avLst>
              <a:gd name="adj1" fmla="val 69999"/>
              <a:gd name="adj2" fmla="val 3048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do I return multiple pointers?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36104" y="4898416"/>
            <a:ext cx="9131815" cy="1880071"/>
          </a:xfrm>
          <a:prstGeom prst="wedgeRectCallout">
            <a:avLst>
              <a:gd name="adj1" fmla="val 54839"/>
              <a:gd name="adj2" fmla="val 62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 the same tricks we learnt till now to return multiple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Trick 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malloc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array of pointers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return that array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Trick 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ask the calling function to tell you the address where a pointer variable is stored so that you can modify the address (this will require passing a pointer to a pointer)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7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2D arrays as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8307717" cy="5300823"/>
          </a:xfrm>
        </p:spPr>
        <p:txBody>
          <a:bodyPr/>
          <a:lstStyle/>
          <a:p>
            <a:r>
              <a:rPr lang="en-IN" dirty="0"/>
              <a:t>More care required for 2D arrays</a:t>
            </a:r>
          </a:p>
          <a:p>
            <a:r>
              <a:rPr lang="en-IN" dirty="0"/>
              <a:t>Recall 2D arrays are stored as 1D arrays</a:t>
            </a:r>
          </a:p>
          <a:p>
            <a:pPr lvl="1"/>
            <a:r>
              <a:rPr lang="en-IN" sz="3200" dirty="0">
                <a:latin typeface="Arial Narrow" panose="020B0606020202030204" pitchFamily="34" charset="0"/>
              </a:rPr>
              <a:t>char </a:t>
            </a:r>
            <a:r>
              <a:rPr lang="en-IN" sz="3200" dirty="0" err="1">
                <a:latin typeface="Arial Narrow" panose="020B0606020202030204" pitchFamily="34" charset="0"/>
              </a:rPr>
              <a:t>str</a:t>
            </a:r>
            <a:r>
              <a:rPr lang="en-IN" sz="3200" dirty="0">
                <a:latin typeface="Arial Narrow" panose="020B0606020202030204" pitchFamily="34" charset="0"/>
              </a:rPr>
              <a:t>[3][5];</a:t>
            </a:r>
          </a:p>
          <a:p>
            <a:r>
              <a:rPr lang="en-IN" dirty="0"/>
              <a:t>This means, in order to access </a:t>
            </a:r>
            <a:r>
              <a:rPr lang="en-IN" dirty="0" err="1"/>
              <a:t>str</a:t>
            </a:r>
            <a:r>
              <a:rPr lang="en-IN" dirty="0"/>
              <a:t>[1][0], we need to skip 5 elements</a:t>
            </a:r>
          </a:p>
          <a:p>
            <a:r>
              <a:rPr lang="en-IN" dirty="0"/>
              <a:t>To do so we need to know how many elements are there in each row</a:t>
            </a:r>
          </a:p>
          <a:p>
            <a:r>
              <a:rPr lang="en-IN" dirty="0"/>
              <a:t>If passing a 2D array to a clone, must tell that clone this information</a:t>
            </a:r>
          </a:p>
          <a:p>
            <a:endParaRPr lang="en-IN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6"/>
          <p:cNvSpPr>
            <a:spLocks noGrp="1"/>
          </p:cNvSpPr>
          <p:nvPr/>
        </p:nvSpPr>
        <p:spPr>
          <a:xfrm>
            <a:off x="9265920" y="184957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0" b="0" kern="12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9104243" y="307005"/>
            <a:ext cx="2912414" cy="6366038"/>
            <a:chOff x="9104243" y="307005"/>
            <a:chExt cx="2912414" cy="6366038"/>
          </a:xfrm>
        </p:grpSpPr>
        <p:grpSp>
          <p:nvGrpSpPr>
            <p:cNvPr id="6" name="Group 5"/>
            <p:cNvGrpSpPr/>
            <p:nvPr/>
          </p:nvGrpSpPr>
          <p:grpSpPr>
            <a:xfrm>
              <a:off x="9960468" y="349030"/>
              <a:ext cx="2056189" cy="6324013"/>
              <a:chOff x="9960467" y="206328"/>
              <a:chExt cx="2056189" cy="632401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9960467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216631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0472795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0728959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98512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241286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960467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216631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0472795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0728959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98512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241286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960467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216631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472795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0728959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98512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1241286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960467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216631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472795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728959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98512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1241286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960467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216631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0472795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728959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98512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1241286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9960467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216631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0472795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0728959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98512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1241286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9960467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216631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0472795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728959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98512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1241286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960467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216631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472795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728959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98512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1241286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960467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0216631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0472795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0728959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98512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1241286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9960467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216631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0472795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0728959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98512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1241286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9960467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216631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472795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728959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98512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241286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960467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216631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0472795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728959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98512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1241286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9960467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216631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0472795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0728959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98512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1241286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9960467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216631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0472795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0728959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098512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1241286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9960467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216631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0472795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728959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098512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1241286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9960467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216631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0472795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0728959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098512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1241286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9960467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0216631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0472795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0728959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098512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1241286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9960467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216631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0472795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0728959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098512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1241286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9960467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0216631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0472795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728959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098512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1241286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960467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216631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0472795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0728959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098512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1241286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9960467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216631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0472795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0728959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098512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1241286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9960467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0216631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0472795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10728959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098512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1241286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9960467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0216631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0472795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0728959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098512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1241286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9960467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216631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472795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0728959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098512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1241286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9960467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0216631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0472795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10728959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098512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1241286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9960467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0216631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0472795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0728959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098512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1241286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1504328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76049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1504328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176049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1504328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176049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1504328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176049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1504328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176049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1504328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176049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1504328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176049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1504328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176049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1504328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176049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1504328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176049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1504328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176049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1504328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176049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1504328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176049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1504328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176049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1504328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176049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1504328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176049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1504328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176049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1504328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176049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1504328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176049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1504328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176049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1504328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176049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1504328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176049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1504328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176049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1504328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176049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1504328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1176049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1504328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176049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218"/>
            <p:cNvSpPr txBox="1"/>
            <p:nvPr/>
          </p:nvSpPr>
          <p:spPr>
            <a:xfrm>
              <a:off x="9104243" y="307005"/>
              <a:ext cx="866525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000000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000003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000004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000005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000006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000007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000008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000009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000010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000013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000014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000015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000016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000017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000018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000019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000020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000023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…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9960468" y="349030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60468" y="1328748"/>
            <a:ext cx="2064872" cy="363048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TextBox 222"/>
          <p:cNvSpPr txBox="1"/>
          <p:nvPr/>
        </p:nvSpPr>
        <p:spPr>
          <a:xfrm>
            <a:off x="8346051" y="1266338"/>
            <a:ext cx="919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[0][3]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[0][4]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[1][3]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[1][4]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[2][0]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[2][1]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[2][2]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[2][3]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03B5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[2][4]</a:t>
            </a:r>
          </a:p>
        </p:txBody>
      </p:sp>
    </p:spTree>
    <p:extLst>
      <p:ext uri="{BB962C8B-B14F-4D97-AF65-F5344CB8AC3E}">
        <p14:creationId xmlns:p14="http://schemas.microsoft.com/office/powerpoint/2010/main" val="274432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2D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5978481" cy="5300823"/>
          </a:xfrm>
        </p:spPr>
        <p:txBody>
          <a:bodyPr/>
          <a:lstStyle/>
          <a:p>
            <a:r>
              <a:rPr lang="en-IN" b="1" dirty="0"/>
              <a:t>Case 1</a:t>
            </a:r>
            <a:r>
              <a:rPr lang="en-IN" dirty="0"/>
              <a:t>: Want to have a function that takes a 2D array with a fixed number of rows and columns</a:t>
            </a:r>
          </a:p>
          <a:p>
            <a:r>
              <a:rPr lang="en-IN" dirty="0"/>
              <a:t>Notice that our usual way of accessing array elements works here just fine!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1835" y="993913"/>
            <a:ext cx="59601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void access2D(char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[3][5],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j){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("%c",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][j]);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char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[3][5] = {"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Hi","Wow","Bye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"};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access2D(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1, 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31835" y="5266886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8521758" y="4818345"/>
            <a:ext cx="830964" cy="655982"/>
          </a:xfrm>
          <a:prstGeom prst="wedgeRectCallout">
            <a:avLst>
              <a:gd name="adj1" fmla="val -115060"/>
              <a:gd name="adj2" fmla="val 893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2D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5978481" cy="5300823"/>
          </a:xfrm>
        </p:spPr>
        <p:txBody>
          <a:bodyPr/>
          <a:lstStyle/>
          <a:p>
            <a:r>
              <a:rPr lang="en-IN" b="1" dirty="0"/>
              <a:t>Case 2</a:t>
            </a:r>
            <a:r>
              <a:rPr lang="en-IN" dirty="0"/>
              <a:t>: Want to have a function that takes a 2D array with a any number of rows and fixed no. of columns</a:t>
            </a:r>
          </a:p>
          <a:p>
            <a:r>
              <a:rPr lang="en-IN" dirty="0"/>
              <a:t>Notice that our usual way of accessing array elements still works here just fine!</a:t>
            </a:r>
          </a:p>
          <a:p>
            <a:r>
              <a:rPr lang="en-IN" dirty="0"/>
              <a:t>Note that specifying number of rows is not needed at all!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1835" y="993913"/>
            <a:ext cx="59601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void access2D(char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[][5],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j){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("%c",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][j]);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char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[3][5] = {"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Hi","Wow","Bye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"};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access2D(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2, 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31835" y="5770003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8521758" y="5321462"/>
            <a:ext cx="830964" cy="655982"/>
          </a:xfrm>
          <a:prstGeom prst="wedgeRectCallout">
            <a:avLst>
              <a:gd name="adj1" fmla="val -115060"/>
              <a:gd name="adj2" fmla="val 893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2D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1624"/>
            <a:ext cx="6157385" cy="5300823"/>
          </a:xfrm>
        </p:spPr>
        <p:txBody>
          <a:bodyPr>
            <a:normAutofit/>
          </a:bodyPr>
          <a:lstStyle/>
          <a:p>
            <a:r>
              <a:rPr lang="en-IN" b="1" dirty="0"/>
              <a:t>Case 3</a:t>
            </a:r>
            <a:r>
              <a:rPr lang="en-IN" dirty="0"/>
              <a:t>: Want to have a function that takes 2D array with any num. of rows and any number of columns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Here, Mr C doesn’t know how to access 2</a:t>
            </a:r>
            <a:r>
              <a:rPr lang="en-IN" baseline="30000" dirty="0">
                <a:sym typeface="Wingdings" panose="05000000000000000000" pitchFamily="2" charset="2"/>
              </a:rPr>
              <a:t>nd</a:t>
            </a:r>
            <a:r>
              <a:rPr lang="en-IN" dirty="0">
                <a:sym typeface="Wingdings" panose="05000000000000000000" pitchFamily="2" charset="2"/>
              </a:rPr>
              <a:t> row elements</a:t>
            </a:r>
            <a:endParaRPr lang="en-IN" dirty="0"/>
          </a:p>
          <a:p>
            <a:r>
              <a:rPr lang="en-IN" b="1" dirty="0"/>
              <a:t>Trick 1</a:t>
            </a:r>
            <a:r>
              <a:rPr lang="en-IN" dirty="0"/>
              <a:t>: treat 2D array as a 1D array and do the indexing yourself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r>
              <a:rPr lang="en-IN" dirty="0">
                <a:sym typeface="Wingdings" panose="05000000000000000000" pitchFamily="2" charset="2"/>
              </a:rPr>
              <a:t>Works since internally Mr C stores all 2D arrays as nothing but 1D arrays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2871" y="993913"/>
            <a:ext cx="61291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void access2D(char*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j,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c){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// c gives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of columns i.e.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of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// elements in each row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("%c", *(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c *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+ j));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char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[3][5] = {"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Hi","Wow","Bye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"};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char *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&amp;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[0][0];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numCols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access2D(</a:t>
            </a:r>
            <a:r>
              <a:rPr lang="en-IN" sz="3200" dirty="0">
                <a:solidFill>
                  <a:prstClr val="black"/>
                </a:solidFill>
                <a:latin typeface="Arial Narrow" panose="020B0606020202030204" pitchFamily="34" charset="0"/>
              </a:rPr>
              <a:t>p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tr, 1, 2,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numCols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27436" y="5864087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11259931" y="5569441"/>
            <a:ext cx="830964" cy="655982"/>
          </a:xfrm>
          <a:prstGeom prst="wedgeRectCallout">
            <a:avLst>
              <a:gd name="adj1" fmla="val -115060"/>
              <a:gd name="adj2" fmla="val 893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518993" y="960568"/>
            <a:ext cx="9156420" cy="1267899"/>
          </a:xfrm>
          <a:prstGeom prst="wedgeRectCallout">
            <a:avLst>
              <a:gd name="adj1" fmla="val -56768"/>
              <a:gd name="adj2" fmla="val 5026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accessing row index 0 column index 2, simply skip 2 elements of first row. If accessing row index 1 column index 2, first skip 5 elements of first row and then skip 2 elements of 2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nd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row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AAA366-2F6C-43C1-8713-2EE976354EE2}"/>
              </a:ext>
            </a:extLst>
          </p:cNvPr>
          <p:cNvGrpSpPr/>
          <p:nvPr/>
        </p:nvGrpSpPr>
        <p:grpSpPr>
          <a:xfrm>
            <a:off x="544843" y="2324177"/>
            <a:ext cx="1858617" cy="904461"/>
            <a:chOff x="3286682" y="2292350"/>
            <a:chExt cx="1858617" cy="904461"/>
          </a:xfrm>
        </p:grpSpPr>
        <p:sp>
          <p:nvSpPr>
            <p:cNvPr id="14" name="Rounded Rectangle 6">
              <a:extLst>
                <a:ext uri="{FF2B5EF4-FFF2-40B4-BE49-F238E27FC236}">
                  <a16:creationId xmlns:a16="http://schemas.microsoft.com/office/drawing/2014/main" id="{33217FED-8F43-4952-A818-5B7FBCA1408E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3B0B7D-1DDD-4797-95EE-4129978AFC21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9C32D15-1FE3-4802-89C4-8E9A632DBDF4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60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/>
      <p:bldP spid="10" grpId="0" uiExpan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A clarification: “Position” of a Function</a:t>
            </a:r>
            <a:endParaRPr lang="en-US" sz="4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4" y="944101"/>
            <a:ext cx="11938646" cy="574637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000FF"/>
                </a:solidFill>
              </a:rPr>
              <a:t>If not </a:t>
            </a:r>
            <a:r>
              <a:rPr lang="en-IN" sz="2000" u="sng" dirty="0">
                <a:solidFill>
                  <a:srgbClr val="0000FF"/>
                </a:solidFill>
              </a:rPr>
              <a:t>declared</a:t>
            </a:r>
            <a:r>
              <a:rPr lang="en-IN" sz="2000" dirty="0">
                <a:solidFill>
                  <a:srgbClr val="0000FF"/>
                </a:solidFill>
              </a:rPr>
              <a:t> already</a:t>
            </a:r>
            <a:r>
              <a:rPr lang="en-IN" sz="2000" dirty="0"/>
              <a:t>, the called function must be defined before where it is called. Can define it below the calling function </a:t>
            </a:r>
            <a:r>
              <a:rPr lang="en-IN" sz="2000" dirty="0">
                <a:solidFill>
                  <a:srgbClr val="0000FF"/>
                </a:solidFill>
              </a:rPr>
              <a:t>only if the called function’s return type is int </a:t>
            </a:r>
            <a:r>
              <a:rPr lang="en-IN" sz="2000" dirty="0"/>
              <a:t>(else Mr. C </a:t>
            </a:r>
            <a:r>
              <a:rPr lang="en-IN" sz="2000" dirty="0">
                <a:solidFill>
                  <a:srgbClr val="0000FF"/>
                </a:solidFill>
              </a:rPr>
              <a:t>assumes</a:t>
            </a:r>
            <a:r>
              <a:rPr lang="en-IN" sz="2000" dirty="0"/>
              <a:t> int return type and will complain if it finds some other return type)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6F83B5-4AB4-4568-BA9B-130B81F2D77B}"/>
              </a:ext>
            </a:extLst>
          </p:cNvPr>
          <p:cNvSpPr txBox="1"/>
          <p:nvPr/>
        </p:nvSpPr>
        <p:spPr>
          <a:xfrm>
            <a:off x="2791168" y="4321794"/>
            <a:ext cx="3010987" cy="230832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main ()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max(6, 4);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(“%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d”,x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3CA5A-D61C-4B05-B2E1-62DA6ADE3F03}"/>
              </a:ext>
            </a:extLst>
          </p:cNvPr>
          <p:cNvSpPr txBox="1"/>
          <p:nvPr/>
        </p:nvSpPr>
        <p:spPr>
          <a:xfrm>
            <a:off x="2791168" y="2013470"/>
            <a:ext cx="3010987" cy="2308324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max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a,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b) 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if (a &gt; b)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return a;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Arial" pitchFamily="34" charset="0"/>
              </a:rPr>
              <a:t>  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    return b;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53C68-F382-4A08-B003-FE4B370D9ADC}"/>
              </a:ext>
            </a:extLst>
          </p:cNvPr>
          <p:cNvSpPr txBox="1"/>
          <p:nvPr/>
        </p:nvSpPr>
        <p:spPr>
          <a:xfrm>
            <a:off x="6254932" y="2013470"/>
            <a:ext cx="3010987" cy="230832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main ()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max(6, 4);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(“%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d”,x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3F7577-1A08-4541-A6E8-EBC60B5CBA52}"/>
              </a:ext>
            </a:extLst>
          </p:cNvPr>
          <p:cNvSpPr txBox="1"/>
          <p:nvPr/>
        </p:nvSpPr>
        <p:spPr>
          <a:xfrm>
            <a:off x="6254932" y="4321794"/>
            <a:ext cx="3010987" cy="2308324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max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a,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b) 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if (a &gt; b)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return a;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Arial" pitchFamily="34" charset="0"/>
              </a:rPr>
              <a:t>  else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      return b;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639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2D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1624"/>
            <a:ext cx="6311348" cy="5746376"/>
          </a:xfrm>
        </p:spPr>
        <p:txBody>
          <a:bodyPr>
            <a:normAutofit/>
          </a:bodyPr>
          <a:lstStyle/>
          <a:p>
            <a:r>
              <a:rPr lang="en-IN" sz="2800" b="1" dirty="0"/>
              <a:t>Case 3</a:t>
            </a:r>
            <a:r>
              <a:rPr lang="en-IN" sz="2800" dirty="0"/>
              <a:t>: Want to have a function that takes 2D array with any num. of rows and any number of columns </a:t>
            </a:r>
          </a:p>
          <a:p>
            <a:r>
              <a:rPr lang="en-IN" sz="2800" dirty="0">
                <a:sym typeface="Wingdings" panose="05000000000000000000" pitchFamily="2" charset="2"/>
              </a:rPr>
              <a:t>Here, Mr C doesn’t know how to access 2</a:t>
            </a:r>
            <a:r>
              <a:rPr lang="en-IN" sz="2800" baseline="30000" dirty="0">
                <a:sym typeface="Wingdings" panose="05000000000000000000" pitchFamily="2" charset="2"/>
              </a:rPr>
              <a:t>nd</a:t>
            </a:r>
            <a:r>
              <a:rPr lang="en-IN" sz="2800" dirty="0">
                <a:sym typeface="Wingdings" panose="05000000000000000000" pitchFamily="2" charset="2"/>
              </a:rPr>
              <a:t> row elements</a:t>
            </a:r>
            <a:endParaRPr lang="en-IN" sz="2800" dirty="0"/>
          </a:p>
          <a:p>
            <a:r>
              <a:rPr lang="en-IN" sz="2800" b="1" dirty="0"/>
              <a:t>Trick 2</a:t>
            </a:r>
            <a:r>
              <a:rPr lang="en-IN" sz="2800" dirty="0"/>
              <a:t>: create array of arrays</a:t>
            </a:r>
          </a:p>
          <a:p>
            <a:pPr lvl="1"/>
            <a:r>
              <a:rPr lang="en-IN" u="sng" dirty="0">
                <a:sym typeface="Wingdings" panose="05000000000000000000" pitchFamily="2" charset="2"/>
              </a:rPr>
              <a:t>Advantage</a:t>
            </a:r>
            <a:r>
              <a:rPr lang="en-IN" dirty="0">
                <a:sym typeface="Wingdings" panose="05000000000000000000" pitchFamily="2" charset="2"/>
              </a:rPr>
              <a:t>: hassle free indexing</a:t>
            </a:r>
          </a:p>
          <a:p>
            <a:pPr lvl="1"/>
            <a:r>
              <a:rPr lang="en-IN" u="sng" dirty="0">
                <a:sym typeface="Wingdings" panose="05000000000000000000" pitchFamily="2" charset="2"/>
              </a:rPr>
              <a:t>Disadvantage</a:t>
            </a:r>
            <a:r>
              <a:rPr lang="en-IN" dirty="0">
                <a:sym typeface="Wingdings" panose="05000000000000000000" pitchFamily="2" charset="2"/>
              </a:rPr>
              <a:t>: write code for </a:t>
            </a:r>
            <a:r>
              <a:rPr lang="en-IN" dirty="0" err="1">
                <a:sym typeface="Wingdings" panose="05000000000000000000" pitchFamily="2" charset="2"/>
              </a:rPr>
              <a:t>malloc</a:t>
            </a:r>
            <a:r>
              <a:rPr lang="en-IN" dirty="0">
                <a:sym typeface="Wingdings" panose="05000000000000000000" pitchFamily="2" charset="2"/>
              </a:rPr>
              <a:t> 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This works since </a:t>
            </a:r>
            <a:r>
              <a:rPr lang="en-US" dirty="0"/>
              <a:t>going to the second row does not require knowing how many elements are there in first row</a:t>
            </a:r>
          </a:p>
          <a:p>
            <a:pPr lvl="1"/>
            <a:r>
              <a:rPr lang="en-US" dirty="0"/>
              <a:t>In case of arrays of arrays, every row has a separate pointer pointing to its first element – have seen this before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2871" y="993913"/>
            <a:ext cx="61291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void access2D(char**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j){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("%c",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][j]);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char **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(char**)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(3*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(char*));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for(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0;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&lt; 3;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++){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] = (char*)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malloc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(5*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sizeof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(char));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  gets(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[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access2D(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1, 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8" y="1111624"/>
            <a:ext cx="4640448" cy="1750280"/>
          </a:xfrm>
          <a:prstGeom prst="rect">
            <a:avLst/>
          </a:prstGeom>
        </p:spPr>
      </p:pic>
      <p:sp>
        <p:nvSpPr>
          <p:cNvPr id="14" name="TextBox 64"/>
          <p:cNvSpPr txBox="1"/>
          <p:nvPr/>
        </p:nvSpPr>
        <p:spPr>
          <a:xfrm>
            <a:off x="253353" y="1476909"/>
            <a:ext cx="1053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C6CFD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C6CFD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C6CFD1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Bye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6CFD1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620540" y="5953539"/>
            <a:ext cx="1858617" cy="904461"/>
            <a:chOff x="3286682" y="2292350"/>
            <a:chExt cx="1858617" cy="904461"/>
          </a:xfrm>
        </p:grpSpPr>
        <p:sp>
          <p:nvSpPr>
            <p:cNvPr id="16" name="Rounded Rectangle 1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9" name="Rectangular Callout 18"/>
          <p:cNvSpPr/>
          <p:nvPr/>
        </p:nvSpPr>
        <p:spPr>
          <a:xfrm>
            <a:off x="10817263" y="5505947"/>
            <a:ext cx="830964" cy="655982"/>
          </a:xfrm>
          <a:prstGeom prst="wedgeRectCallout">
            <a:avLst>
              <a:gd name="adj1" fmla="val -115060"/>
              <a:gd name="adj2" fmla="val 893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8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4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A reminder: Returning from function..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4B2F6-D9A2-4C91-9E11-CCAADF6C4EF3}"/>
              </a:ext>
            </a:extLst>
          </p:cNvPr>
          <p:cNvSpPr/>
          <p:nvPr/>
        </p:nvSpPr>
        <p:spPr bwMode="auto">
          <a:xfrm>
            <a:off x="4084950" y="3664118"/>
            <a:ext cx="5112568" cy="1954018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Verdana" pitchFamily="34" charset="0"/>
              </a:rPr>
              <a:t>void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Verdana" pitchFamily="34" charset="0"/>
              </a:rPr>
              <a:t>print_positive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Verdana" pitchFamily="34" charset="0"/>
              </a:rPr>
              <a:t>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Verdana" pitchFamily="34" charset="0"/>
              </a:rPr>
              <a:t>int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Verdana" pitchFamily="34" charset="0"/>
              </a:rPr>
              <a:t> n) { 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Verdana" pitchFamily="34" charset="0"/>
              </a:rPr>
              <a:t>    if (n &lt;= 0)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</a:rPr>
              <a:t>return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Verdana" pitchFamily="34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Verdana" pitchFamily="34" charset="0"/>
              </a:rPr>
              <a:t>    printf(“%d”, n); 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Verdana" pitchFamily="34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D7128C-D742-4D87-A6F3-92F0FC83D455}"/>
              </a:ext>
            </a:extLst>
          </p:cNvPr>
          <p:cNvSpPr txBox="1"/>
          <p:nvPr/>
        </p:nvSpPr>
        <p:spPr>
          <a:xfrm>
            <a:off x="338318" y="1083781"/>
            <a:ext cx="113156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entury Gothic" panose="020B0502020202020204" pitchFamily="34" charset="0"/>
              </a:rPr>
              <a:t>Can return from a function that has no return type (i.e., </a:t>
            </a:r>
            <a:r>
              <a:rPr lang="en-IN" sz="2800" dirty="0">
                <a:solidFill>
                  <a:srgbClr val="0000FF"/>
                </a:solidFill>
                <a:latin typeface="Century Gothic" panose="020B0502020202020204" pitchFamily="34" charset="0"/>
              </a:rPr>
              <a:t>void</a:t>
            </a:r>
            <a:r>
              <a:rPr lang="en-IN" sz="2800" dirty="0">
                <a:latin typeface="Century Gothic" panose="020B0502020202020204" pitchFamily="34" charset="0"/>
              </a:rPr>
              <a:t>) by simply using </a:t>
            </a:r>
            <a:r>
              <a:rPr lang="en-IN" sz="2800" dirty="0">
                <a:solidFill>
                  <a:srgbClr val="0000FF"/>
                </a:solidFill>
                <a:latin typeface="Century Gothic" panose="020B0502020202020204" pitchFamily="34" charset="0"/>
              </a:rPr>
              <a:t>return;</a:t>
            </a:r>
            <a:r>
              <a:rPr lang="en-IN" sz="2800" dirty="0">
                <a:latin typeface="Century Gothic" panose="020B0502020202020204" pitchFamily="34" charset="0"/>
              </a:rPr>
              <a:t> (note: we can even have more than one such return statements in that function’s body)</a:t>
            </a:r>
          </a:p>
          <a:p>
            <a:endParaRPr lang="en-IN" sz="2800" dirty="0">
              <a:latin typeface="Century Gothic" panose="020B0502020202020204" pitchFamily="34" charset="0"/>
            </a:endParaRPr>
          </a:p>
          <a:p>
            <a:r>
              <a:rPr lang="en-IN" sz="2800" dirty="0">
                <a:latin typeface="Century Gothic" panose="020B0502020202020204" pitchFamily="34" charset="0"/>
              </a:rPr>
              <a:t>Otherwise, the function will </a:t>
            </a:r>
            <a:r>
              <a:rPr lang="en-IN" sz="2800" dirty="0">
                <a:solidFill>
                  <a:srgbClr val="0000FF"/>
                </a:solidFill>
                <a:latin typeface="Century Gothic" panose="020B0502020202020204" pitchFamily="34" charset="0"/>
              </a:rPr>
              <a:t>fall through </a:t>
            </a:r>
            <a:r>
              <a:rPr lang="en-IN" sz="2800" dirty="0">
                <a:latin typeface="Century Gothic" panose="020B0502020202020204" pitchFamily="34" charset="0"/>
              </a:rPr>
              <a:t>till the last statement in the function’s body</a:t>
            </a:r>
          </a:p>
          <a:p>
            <a:endParaRPr lang="en-IN" sz="2800" dirty="0">
              <a:latin typeface="Century Gothic" panose="020B0502020202020204" pitchFamily="34" charset="0"/>
            </a:endParaRPr>
          </a:p>
          <a:p>
            <a:endParaRPr lang="en-IN" sz="2800" dirty="0">
              <a:latin typeface="Century Gothic" panose="020B0502020202020204" pitchFamily="34" charset="0"/>
            </a:endParaRPr>
          </a:p>
          <a:p>
            <a:endParaRPr lang="en-IN" sz="2800" dirty="0">
              <a:latin typeface="Century Gothic" panose="020B0502020202020204" pitchFamily="34" charset="0"/>
            </a:endParaRPr>
          </a:p>
          <a:p>
            <a:endParaRPr lang="en-IN" sz="2800" dirty="0">
              <a:latin typeface="Century Gothic" panose="020B0502020202020204" pitchFamily="34" charset="0"/>
            </a:endParaRPr>
          </a:p>
          <a:p>
            <a:endParaRPr lang="en-IN" sz="2800" dirty="0">
              <a:latin typeface="Century Gothic" panose="020B0502020202020204" pitchFamily="34" charset="0"/>
            </a:endParaRPr>
          </a:p>
          <a:p>
            <a:r>
              <a:rPr lang="en-IN" sz="2800" dirty="0">
                <a:latin typeface="Century Gothic" panose="020B0502020202020204" pitchFamily="34" charset="0"/>
              </a:rPr>
              <a:t>Note that </a:t>
            </a:r>
            <a:r>
              <a:rPr lang="en-IN" sz="2800" dirty="0">
                <a:solidFill>
                  <a:srgbClr val="0000FF"/>
                </a:solidFill>
                <a:latin typeface="Century Gothic" panose="020B0502020202020204" pitchFamily="34" charset="0"/>
              </a:rPr>
              <a:t>return;</a:t>
            </a:r>
            <a:r>
              <a:rPr lang="en-IN" sz="2800" dirty="0">
                <a:latin typeface="Century Gothic" panose="020B0502020202020204" pitchFamily="34" charset="0"/>
              </a:rPr>
              <a:t> is needed here only if you want to return earlier</a:t>
            </a: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5" y="32506"/>
            <a:ext cx="11600329" cy="1075433"/>
          </a:xfrm>
        </p:spPr>
        <p:txBody>
          <a:bodyPr>
            <a:normAutofit/>
          </a:bodyPr>
          <a:lstStyle/>
          <a:p>
            <a:r>
              <a:rPr lang="en-IN" sz="4800" dirty="0"/>
              <a:t>A reminder: Pass by Values vs Addresses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7098375" y="1088031"/>
            <a:ext cx="44188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void swap(int </a:t>
            </a:r>
            <a:r>
              <a:rPr lang="en-IN" sz="2400" dirty="0">
                <a:solidFill>
                  <a:prstClr val="black"/>
                </a:solidFill>
                <a:latin typeface="Arial Narrow" panose="020B0606020202030204" pitchFamily="34" charset="0"/>
              </a:rPr>
              <a:t>*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ptr1, int *ptr2){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temp = *ptr1;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*ptr1 = *ptr2;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*ptr2 =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main(void){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p = 5, q = 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("p = %d, q = %d\n", p, q);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swap(&amp;p, &amp;q);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("p = %d, q = %d\n", p, q);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66046A2-632F-4600-A7AA-14848B13CEC9}"/>
              </a:ext>
            </a:extLst>
          </p:cNvPr>
          <p:cNvSpPr txBox="1"/>
          <p:nvPr/>
        </p:nvSpPr>
        <p:spPr>
          <a:xfrm>
            <a:off x="919776" y="1068121"/>
            <a:ext cx="44188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void swap(int p, int q){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temp = 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p = q;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q =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main(void){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int p = 5, q = 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("p = %d, q = %d\n", p, q);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swap(p, q);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("p = %d, q = %d\n", p, q);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756457-50FC-411D-A9B1-9AED40D33508}"/>
              </a:ext>
            </a:extLst>
          </p:cNvPr>
          <p:cNvSpPr/>
          <p:nvPr/>
        </p:nvSpPr>
        <p:spPr>
          <a:xfrm>
            <a:off x="729114" y="980456"/>
            <a:ext cx="4341655" cy="4981312"/>
          </a:xfrm>
          <a:prstGeom prst="rect">
            <a:avLst/>
          </a:prstGeom>
          <a:solidFill>
            <a:schemeClr val="accent1">
              <a:alpha val="6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70B2CB5-4125-496E-8746-51426D1A4C06}"/>
              </a:ext>
            </a:extLst>
          </p:cNvPr>
          <p:cNvSpPr/>
          <p:nvPr/>
        </p:nvSpPr>
        <p:spPr>
          <a:xfrm>
            <a:off x="7098375" y="989558"/>
            <a:ext cx="4341655" cy="4992120"/>
          </a:xfrm>
          <a:prstGeom prst="rect">
            <a:avLst/>
          </a:prstGeom>
          <a:solidFill>
            <a:schemeClr val="accent1">
              <a:alpha val="6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55764-7449-487D-9CCA-C278AFBD7401}"/>
              </a:ext>
            </a:extLst>
          </p:cNvPr>
          <p:cNvSpPr txBox="1"/>
          <p:nvPr/>
        </p:nvSpPr>
        <p:spPr>
          <a:xfrm>
            <a:off x="674748" y="5974674"/>
            <a:ext cx="5233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This program will not be able to swap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(rule 4 – fresh variables in swap function)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E00C99B-12E7-4B73-9CB1-07715ACCC3C2}"/>
              </a:ext>
            </a:extLst>
          </p:cNvPr>
          <p:cNvSpPr txBox="1"/>
          <p:nvPr/>
        </p:nvSpPr>
        <p:spPr>
          <a:xfrm>
            <a:off x="5731728" y="5934670"/>
            <a:ext cx="6281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This program will be able to swap (we are passing addresses and directly  changing values at those addresses)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C117CE35-C4D6-4922-81CA-38AAD92C7E4F}"/>
              </a:ext>
            </a:extLst>
          </p:cNvPr>
          <p:cNvSpPr/>
          <p:nvPr/>
        </p:nvSpPr>
        <p:spPr>
          <a:xfrm>
            <a:off x="5195234" y="2230063"/>
            <a:ext cx="1903141" cy="1271239"/>
          </a:xfrm>
          <a:prstGeom prst="wedgeRectCallout">
            <a:avLst>
              <a:gd name="adj1" fmla="val 81244"/>
              <a:gd name="adj2" fmla="val -111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Also an example of implicitly returning two values</a:t>
            </a:r>
          </a:p>
        </p:txBody>
      </p:sp>
    </p:spTree>
    <p:extLst>
      <p:ext uri="{BB962C8B-B14F-4D97-AF65-F5344CB8AC3E}">
        <p14:creationId xmlns:p14="http://schemas.microsoft.com/office/powerpoint/2010/main" val="29753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6" grpId="0" animBg="1"/>
      <p:bldP spid="138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Global Variables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5C2E18-2B28-46C0-BF2A-11DF0853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97" y="1166018"/>
            <a:ext cx="10948369" cy="5437206"/>
          </a:xfrm>
        </p:spPr>
        <p:txBody>
          <a:bodyPr>
            <a:normAutofit lnSpcReduction="10000"/>
          </a:bodyPr>
          <a:lstStyle/>
          <a:p>
            <a:pPr>
              <a:spcBef>
                <a:spcPts val="200"/>
              </a:spcBef>
            </a:pPr>
            <a:r>
              <a:rPr lang="en-US" dirty="0"/>
              <a:t>Variable declared outside every function definition</a:t>
            </a:r>
          </a:p>
          <a:p>
            <a:pPr>
              <a:spcBef>
                <a:spcPts val="200"/>
              </a:spcBef>
            </a:pP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Can be accessed </a:t>
            </a:r>
            <a:r>
              <a:rPr lang="en-US" dirty="0">
                <a:solidFill>
                  <a:srgbClr val="0000FF"/>
                </a:solidFill>
              </a:rPr>
              <a:t>by all functions </a:t>
            </a:r>
            <a:r>
              <a:rPr lang="en-US" dirty="0"/>
              <a:t>in the program that follow the declaration</a:t>
            </a:r>
          </a:p>
          <a:p>
            <a:pPr>
              <a:spcBef>
                <a:spcPts val="200"/>
              </a:spcBef>
            </a:pP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Also called </a:t>
            </a:r>
            <a:r>
              <a:rPr lang="en-US" i="1" dirty="0">
                <a:solidFill>
                  <a:srgbClr val="0000FF"/>
                </a:solidFill>
              </a:rPr>
              <a:t>external</a:t>
            </a:r>
            <a:r>
              <a:rPr lang="en-US" i="1" dirty="0"/>
              <a:t> </a:t>
            </a:r>
            <a:r>
              <a:rPr lang="en-US" dirty="0"/>
              <a:t>variable</a:t>
            </a:r>
          </a:p>
          <a:p>
            <a:pPr>
              <a:spcBef>
                <a:spcPts val="200"/>
              </a:spcBef>
            </a:pPr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What if a variable is declared inside a function that has the same name as a global variable?</a:t>
            </a:r>
          </a:p>
          <a:p>
            <a:pPr>
              <a:spcBef>
                <a:spcPts val="200"/>
              </a:spcBef>
            </a:pPr>
            <a:endParaRPr lang="en-US" dirty="0"/>
          </a:p>
          <a:p>
            <a:pPr lvl="1">
              <a:spcBef>
                <a:spcPts val="200"/>
              </a:spcBef>
            </a:pPr>
            <a:r>
              <a:rPr lang="en-US" dirty="0"/>
              <a:t>The global variable is </a:t>
            </a:r>
            <a:r>
              <a:rPr lang="en-US" dirty="0">
                <a:solidFill>
                  <a:srgbClr val="C00000"/>
                </a:solidFill>
              </a:rPr>
              <a:t>“shadowed”</a:t>
            </a:r>
            <a:r>
              <a:rPr lang="en-US" dirty="0"/>
              <a:t> inside that particular function only.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902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D7200-39FA-4039-A545-27D5F66DF609}"/>
              </a:ext>
            </a:extLst>
          </p:cNvPr>
          <p:cNvSpPr txBox="1"/>
          <p:nvPr/>
        </p:nvSpPr>
        <p:spPr>
          <a:xfrm>
            <a:off x="1284348" y="461570"/>
            <a:ext cx="4427985" cy="5940088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g=10, h=20;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add(){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g+h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void fun1(){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g=200;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printf("%d\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n",g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fun1();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printf("%d %d %d\n",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    g, h, add());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824F80-7683-4358-9F04-884E90973CF4}"/>
              </a:ext>
            </a:extLst>
          </p:cNvPr>
          <p:cNvSpPr txBox="1">
            <a:spLocks/>
          </p:cNvSpPr>
          <p:nvPr/>
        </p:nvSpPr>
        <p:spPr>
          <a:xfrm>
            <a:off x="5622812" y="435999"/>
            <a:ext cx="4744596" cy="6233537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D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The variable g and h have  been defined as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</a:rPr>
              <a:t>global variables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. 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D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The use of global variables is normally discouraged. Use local variables of functions as much as possible.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D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Global variables are useful for defining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9D0000"/>
                </a:solidFill>
                <a:effectLst/>
                <a:uLnTx/>
                <a:uFillTx/>
                <a:latin typeface="Calibri"/>
              </a:rPr>
              <a:t>constants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that are used by different functions in the program.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05CDC4-4E1D-4E40-9C44-2002E5BC292A}"/>
              </a:ext>
            </a:extLst>
          </p:cNvPr>
          <p:cNvSpPr/>
          <p:nvPr/>
        </p:nvSpPr>
        <p:spPr bwMode="auto">
          <a:xfrm>
            <a:off x="3984141" y="5715050"/>
            <a:ext cx="1607598" cy="819217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200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10 20 30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84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u="sng" dirty="0"/>
              <a:t>Constant</a:t>
            </a:r>
            <a:r>
              <a:rPr lang="en-IN" sz="4800" dirty="0"/>
              <a:t> Global Variables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7EA30A-77DB-4A7A-AACC-4EFE8242F6E0}"/>
              </a:ext>
            </a:extLst>
          </p:cNvPr>
          <p:cNvSpPr txBox="1">
            <a:spLocks/>
          </p:cNvSpPr>
          <p:nvPr/>
        </p:nvSpPr>
        <p:spPr>
          <a:xfrm>
            <a:off x="1428023" y="991182"/>
            <a:ext cx="8229600" cy="3962400"/>
          </a:xfrm>
          <a:prstGeom prst="rect">
            <a:avLst/>
          </a:prstGeom>
          <a:solidFill>
            <a:srgbClr val="B0F6BC"/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double PI = 3.14159;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double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circum_of_circle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(double r)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return 2 * PI * r;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double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area_of_circle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(double r)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return PI * r * r;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94F9B-0815-4EE6-9FE7-DF858745C9AF}"/>
              </a:ext>
            </a:extLst>
          </p:cNvPr>
          <p:cNvSpPr/>
          <p:nvPr/>
        </p:nvSpPr>
        <p:spPr bwMode="auto">
          <a:xfrm>
            <a:off x="3170751" y="4225862"/>
            <a:ext cx="7020272" cy="252028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defines PI to be of type double with value 3.14159. Qualified by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</a:rPr>
              <a:t>const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, which means that PI is a constant. The value inside the box associated with PI cannot be changed anywhere.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434D5B1-567C-4EA9-ADA4-029073A259A4}"/>
              </a:ext>
            </a:extLst>
          </p:cNvPr>
          <p:cNvSpPr/>
          <p:nvPr/>
        </p:nvSpPr>
        <p:spPr bwMode="auto">
          <a:xfrm rot="16200000">
            <a:off x="4106855" y="-1390761"/>
            <a:ext cx="432048" cy="5760640"/>
          </a:xfrm>
          <a:prstGeom prst="leftBrace">
            <a:avLst>
              <a:gd name="adj1" fmla="val 8333"/>
              <a:gd name="adj2" fmla="val 49551"/>
            </a:avLst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Wingdings" pitchFamily="2" charset="2"/>
              <a:buChar char="•"/>
            </a:pPr>
            <a:endParaRPr lang="en-US" sz="2000">
              <a:solidFill>
                <a:prstClr val="black"/>
              </a:solidFill>
              <a:latin typeface="Verdana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3F9928-7FDE-4049-82AD-DCC0DEF64F9D}"/>
              </a:ext>
            </a:extLst>
          </p:cNvPr>
          <p:cNvCxnSpPr>
            <a:stCxn id="9" idx="1"/>
            <a:endCxn id="8" idx="0"/>
          </p:cNvCxnSpPr>
          <p:nvPr/>
        </p:nvCxnSpPr>
        <p:spPr bwMode="auto">
          <a:xfrm>
            <a:off x="4297014" y="1705583"/>
            <a:ext cx="2383873" cy="2520279"/>
          </a:xfrm>
          <a:prstGeom prst="straightConnector1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0301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07B126-4583-4D4A-A872-42ECF2ECFE60}"/>
              </a:ext>
            </a:extLst>
          </p:cNvPr>
          <p:cNvSpPr txBox="1">
            <a:spLocks/>
          </p:cNvSpPr>
          <p:nvPr/>
        </p:nvSpPr>
        <p:spPr>
          <a:xfrm>
            <a:off x="1238195" y="1122077"/>
            <a:ext cx="9630644" cy="1069370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have seen two kinds of variables: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variables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global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variables.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variables too (different from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statically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declared arrays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7C916-564A-49E0-AC47-A455BA3D3242}"/>
              </a:ext>
            </a:extLst>
          </p:cNvPr>
          <p:cNvSpPr txBox="1"/>
          <p:nvPr/>
        </p:nvSpPr>
        <p:spPr>
          <a:xfrm>
            <a:off x="1482594" y="2373310"/>
            <a:ext cx="4007296" cy="2246769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f 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/* track the number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times f() is called 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… body of f() 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2EAB62-0911-4640-8C9F-5F24E67FE013}"/>
              </a:ext>
            </a:extLst>
          </p:cNvPr>
          <p:cNvSpPr txBox="1">
            <a:spLocks/>
          </p:cNvSpPr>
          <p:nvPr/>
        </p:nvSpPr>
        <p:spPr>
          <a:xfrm>
            <a:off x="5489890" y="2373309"/>
            <a:ext cx="5011859" cy="4442435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GOAL: count number of calls to f()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SOLUTION: define </a:t>
            </a:r>
            <a:r>
              <a:rPr kumimoji="0" lang="en-US" sz="2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ncalls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as a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static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variable inside f().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It is created as an integer box the first time f() is called.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Once created, it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never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 gets destroyed, and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</a:rPr>
              <a:t>retains its value across invocations of f().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</a:rPr>
              <a:t>It is like a global variable, but visible only within f().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kern="0" dirty="0">
                <a:solidFill>
                  <a:prstClr val="black"/>
                </a:solidFill>
                <a:latin typeface="Comic Sans MS" pitchFamily="66" charset="0"/>
              </a:rPr>
              <a:t>Its value </a:t>
            </a:r>
            <a:r>
              <a:rPr lang="en-US" sz="2200" b="1" kern="0" dirty="0">
                <a:solidFill>
                  <a:srgbClr val="FF0000"/>
                </a:solidFill>
                <a:latin typeface="Comic Sans MS" pitchFamily="66" charset="0"/>
              </a:rPr>
              <a:t>persists</a:t>
            </a:r>
            <a:r>
              <a:rPr lang="en-US" sz="2200" b="1" kern="0" dirty="0">
                <a:solidFill>
                  <a:prstClr val="black"/>
                </a:solidFill>
                <a:latin typeface="Comic Sans MS" pitchFamily="66" charset="0"/>
              </a:rPr>
              <a:t> across different calls to the function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15F9E-CB9E-4ADA-8077-A26FA22A36AC}"/>
              </a:ext>
            </a:extLst>
          </p:cNvPr>
          <p:cNvSpPr txBox="1"/>
          <p:nvPr/>
        </p:nvSpPr>
        <p:spPr>
          <a:xfrm>
            <a:off x="1482594" y="4692087"/>
            <a:ext cx="4007296" cy="2123658"/>
          </a:xfrm>
          <a:prstGeom prst="rect">
            <a:avLst/>
          </a:prstGeom>
          <a:solidFill>
            <a:srgbClr val="FFD1B7"/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prstClr val="black"/>
                </a:solidFill>
                <a:latin typeface="Comic Sans MS" pitchFamily="66" charset="0"/>
              </a:rPr>
              <a:t>Use a local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prstClr val="black"/>
                </a:solidFill>
                <a:latin typeface="Comic Sans MS" pitchFamily="66" charset="0"/>
              </a:rPr>
              <a:t>gets destroyed every time f returns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prstClr val="black"/>
                </a:solidFill>
                <a:latin typeface="Comic Sans MS" pitchFamily="66" charset="0"/>
              </a:rPr>
              <a:t>Use a global variable?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prstClr val="black"/>
                </a:solidFill>
                <a:latin typeface="Comic Sans MS" pitchFamily="66" charset="0"/>
              </a:rPr>
              <a:t>other functions can change it! (dangerous)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08D0C-002D-41E4-BCB6-CACDF2D220F0}"/>
              </a:ext>
            </a:extLst>
          </p:cNvPr>
          <p:cNvSpPr txBox="1"/>
          <p:nvPr/>
        </p:nvSpPr>
        <p:spPr>
          <a:xfrm>
            <a:off x="1482594" y="2387831"/>
            <a:ext cx="4007296" cy="2246769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f 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/* track the number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times f() is called 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… body of f() 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0D48B-1139-42CB-87E3-FBC58F7BD234}"/>
              </a:ext>
            </a:extLst>
          </p:cNvPr>
          <p:cNvSpPr txBox="1"/>
          <p:nvPr/>
        </p:nvSpPr>
        <p:spPr>
          <a:xfrm>
            <a:off x="1482594" y="2383763"/>
            <a:ext cx="4007296" cy="2246769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f 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/* track the number of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times f() is called 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… body of f() 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73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 – 6 basic rules of 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746376"/>
          </a:xfrm>
        </p:spPr>
        <p:txBody>
          <a:bodyPr>
            <a:normAutofit/>
          </a:bodyPr>
          <a:lstStyle/>
          <a:p>
            <a:r>
              <a:rPr lang="en-IN" sz="2800" b="1" dirty="0"/>
              <a:t>RULE 1</a:t>
            </a:r>
            <a:r>
              <a:rPr lang="en-IN" sz="2800" dirty="0"/>
              <a:t>: When we give a </a:t>
            </a:r>
            <a:r>
              <a:rPr lang="en-IN" sz="2800" dirty="0">
                <a:solidFill>
                  <a:srgbClr val="0000FF"/>
                </a:solidFill>
              </a:rPr>
              <a:t>variable as input</a:t>
            </a:r>
            <a:r>
              <a:rPr lang="en-IN" sz="2800" dirty="0"/>
              <a:t>, the </a:t>
            </a:r>
            <a:r>
              <a:rPr lang="en-IN" sz="2800" dirty="0">
                <a:solidFill>
                  <a:srgbClr val="0000FF"/>
                </a:solidFill>
              </a:rPr>
              <a:t>value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0000FF"/>
                </a:solidFill>
              </a:rPr>
              <a:t>stored inside that variable </a:t>
            </a:r>
            <a:r>
              <a:rPr lang="en-IN" sz="2800" dirty="0"/>
              <a:t>gets passed as an argument</a:t>
            </a:r>
          </a:p>
          <a:p>
            <a:r>
              <a:rPr lang="en-IN" sz="2800" b="1" dirty="0"/>
              <a:t>RULE 2</a:t>
            </a:r>
            <a:r>
              <a:rPr lang="en-IN" sz="2800" dirty="0"/>
              <a:t>: When we give an </a:t>
            </a:r>
            <a:r>
              <a:rPr lang="en-IN" sz="2800" dirty="0">
                <a:solidFill>
                  <a:srgbClr val="0000FF"/>
                </a:solidFill>
              </a:rPr>
              <a:t>expression as input</a:t>
            </a:r>
            <a:r>
              <a:rPr lang="en-IN" sz="2800" dirty="0"/>
              <a:t>, the </a:t>
            </a:r>
            <a:r>
              <a:rPr lang="en-IN" sz="2800" dirty="0">
                <a:solidFill>
                  <a:srgbClr val="0000FF"/>
                </a:solidFill>
              </a:rPr>
              <a:t>value generated by that expression </a:t>
            </a:r>
            <a:r>
              <a:rPr lang="en-IN" sz="2800" dirty="0"/>
              <a:t>gets passed as argument</a:t>
            </a:r>
          </a:p>
          <a:p>
            <a:r>
              <a:rPr lang="en-IN" sz="2800" b="1" dirty="0"/>
              <a:t>RULE 3</a:t>
            </a:r>
            <a:r>
              <a:rPr lang="en-IN" sz="2800" dirty="0"/>
              <a:t>: In case of a mismatch b/w type of </a:t>
            </a:r>
            <a:r>
              <a:rPr lang="en-IN" sz="2800" dirty="0" err="1"/>
              <a:t>arg</a:t>
            </a:r>
            <a:r>
              <a:rPr lang="en-IN" sz="2800" dirty="0"/>
              <a:t> promised and type of </a:t>
            </a:r>
            <a:r>
              <a:rPr lang="en-IN" sz="2800" dirty="0" err="1"/>
              <a:t>arg</a:t>
            </a:r>
            <a:r>
              <a:rPr lang="en-IN" sz="2800" dirty="0"/>
              <a:t> passed, typecasting will be attempted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RULE 4</a:t>
            </a:r>
            <a:r>
              <a:rPr lang="en-IN" sz="2800" dirty="0">
                <a:solidFill>
                  <a:srgbClr val="FF0000"/>
                </a:solidFill>
              </a:rPr>
              <a:t>:</a:t>
            </a:r>
            <a:r>
              <a:rPr lang="en-IN" sz="2800" dirty="0"/>
              <a:t> All </a:t>
            </a:r>
            <a:r>
              <a:rPr lang="en-IN" sz="2800" dirty="0">
                <a:solidFill>
                  <a:srgbClr val="0000FF"/>
                </a:solidFill>
              </a:rPr>
              <a:t>values passed </a:t>
            </a:r>
            <a:r>
              <a:rPr lang="en-IN" sz="2800" dirty="0"/>
              <a:t>to a function get stored in a </a:t>
            </a:r>
            <a:r>
              <a:rPr lang="en-IN" sz="2800" dirty="0">
                <a:solidFill>
                  <a:srgbClr val="0000FF"/>
                </a:solidFill>
              </a:rPr>
              <a:t>fresh variable</a:t>
            </a:r>
            <a:r>
              <a:rPr lang="en-IN" sz="2800" dirty="0"/>
              <a:t> inside that function (changes made to this variable won’t change the original var regardless of whether it is a normal var or pointer)</a:t>
            </a:r>
          </a:p>
          <a:p>
            <a:r>
              <a:rPr lang="en-IN" sz="2800" b="1" dirty="0"/>
              <a:t>RULE 5</a:t>
            </a:r>
            <a:r>
              <a:rPr lang="en-IN" sz="2800" dirty="0"/>
              <a:t>: Value returned by a function can be used freely in any way values of that data-type could have been used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RULE 6</a:t>
            </a:r>
            <a:r>
              <a:rPr lang="en-IN" sz="2800" dirty="0">
                <a:solidFill>
                  <a:srgbClr val="FF0000"/>
                </a:solidFill>
              </a:rPr>
              <a:t>:</a:t>
            </a:r>
            <a:r>
              <a:rPr lang="en-IN" sz="2800" dirty="0"/>
              <a:t> All clones share the memory address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56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20269</TotalTime>
  <Words>2928</Words>
  <Application>Microsoft Office PowerPoint</Application>
  <PresentationFormat>Widescreen</PresentationFormat>
  <Paragraphs>368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Century Gothic</vt:lpstr>
      <vt:lpstr>Comic Sans MS</vt:lpstr>
      <vt:lpstr>Courier New</vt:lpstr>
      <vt:lpstr>Garamond</vt:lpstr>
      <vt:lpstr>Verdana</vt:lpstr>
      <vt:lpstr>Wingdings</vt:lpstr>
      <vt:lpstr>Office Theme</vt:lpstr>
      <vt:lpstr>Metropolitan</vt:lpstr>
      <vt:lpstr>ESC101: Fundamentals of Computing</vt:lpstr>
      <vt:lpstr>A clarification: “Position” of a Function</vt:lpstr>
      <vt:lpstr>A reminder: Returning from function..</vt:lpstr>
      <vt:lpstr>A reminder: Pass by Values vs Addresses</vt:lpstr>
      <vt:lpstr>Global Variables</vt:lpstr>
      <vt:lpstr>PowerPoint Presentation</vt:lpstr>
      <vt:lpstr>Constant Global Variables</vt:lpstr>
      <vt:lpstr>Static Variables</vt:lpstr>
      <vt:lpstr>Recap – 6 basic rules of C functions</vt:lpstr>
      <vt:lpstr>PowerPoint Presentation</vt:lpstr>
      <vt:lpstr>Passing Arrays to Functions</vt:lpstr>
      <vt:lpstr>Passing Arrays to Functions</vt:lpstr>
      <vt:lpstr>Passing Arrays to Functions</vt:lpstr>
      <vt:lpstr>Declaring arrays inside functions</vt:lpstr>
      <vt:lpstr>Returning Arrays from Functions</vt:lpstr>
      <vt:lpstr>Passing 2D arrays as inputs</vt:lpstr>
      <vt:lpstr>Passing 2D arrays to functions</vt:lpstr>
      <vt:lpstr>Passing 2D arrays to functions</vt:lpstr>
      <vt:lpstr>Passing 2D arrays to functions</vt:lpstr>
      <vt:lpstr>Passing 2D arrays to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1362</cp:revision>
  <dcterms:created xsi:type="dcterms:W3CDTF">2018-07-30T05:08:11Z</dcterms:created>
  <dcterms:modified xsi:type="dcterms:W3CDTF">2019-10-16T08:09:37Z</dcterms:modified>
</cp:coreProperties>
</file>