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21"/>
  </p:notesMasterIdLst>
  <p:sldIdLst>
    <p:sldId id="268" r:id="rId3"/>
    <p:sldId id="300" r:id="rId4"/>
    <p:sldId id="301" r:id="rId5"/>
    <p:sldId id="302" r:id="rId6"/>
    <p:sldId id="257" r:id="rId7"/>
    <p:sldId id="306" r:id="rId8"/>
    <p:sldId id="307" r:id="rId9"/>
    <p:sldId id="258" r:id="rId10"/>
    <p:sldId id="259" r:id="rId11"/>
    <p:sldId id="260" r:id="rId12"/>
    <p:sldId id="261" r:id="rId13"/>
    <p:sldId id="308" r:id="rId14"/>
    <p:sldId id="262" r:id="rId15"/>
    <p:sldId id="263" r:id="rId16"/>
    <p:sldId id="304" r:id="rId17"/>
    <p:sldId id="264" r:id="rId18"/>
    <p:sldId id="30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5" autoAdjust="0"/>
    <p:restoredTop sz="94722" autoAdjust="0"/>
  </p:normalViewPr>
  <p:slideViewPr>
    <p:cSldViewPr snapToGrid="0">
      <p:cViewPr varScale="1">
        <p:scale>
          <a:sx n="82" d="100"/>
          <a:sy n="82" d="100"/>
        </p:scale>
        <p:origin x="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16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8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1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5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4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10/21/2019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7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3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21/10/2019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21/10/2019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21/10/2019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07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313122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Macros</a:t>
            </a: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 and </a:t>
            </a:r>
            <a:r>
              <a:rPr lang="en-I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Recursion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452004" y="5623207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3" y="905379"/>
            <a:ext cx="38387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fact(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if(a == 0) return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a * fact(a - 1);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fact(1+1));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775" y="4170510"/>
            <a:ext cx="2956819" cy="2653747"/>
            <a:chOff x="8896863" y="4966935"/>
            <a:chExt cx="2956819" cy="2653747"/>
          </a:xfrm>
        </p:grpSpPr>
        <p:sp>
          <p:nvSpPr>
            <p:cNvPr id="8" name="Rectangle 7"/>
            <p:cNvSpPr/>
            <p:nvPr/>
          </p:nvSpPr>
          <p:spPr>
            <a:xfrm>
              <a:off x="8896863" y="5175325"/>
              <a:ext cx="2956819" cy="24453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799650" y="4966935"/>
              <a:ext cx="1858617" cy="904461"/>
              <a:chOff x="3286682" y="2526287"/>
              <a:chExt cx="1858617" cy="90446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286682" y="2526287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60560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52929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141004" y="5877995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main()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98366" y="4651054"/>
            <a:ext cx="7455318" cy="1990825"/>
            <a:chOff x="4398366" y="4732998"/>
            <a:chExt cx="7455318" cy="1990825"/>
          </a:xfrm>
        </p:grpSpPr>
        <p:sp>
          <p:nvSpPr>
            <p:cNvPr id="16" name="Rectangle 15"/>
            <p:cNvSpPr/>
            <p:nvPr/>
          </p:nvSpPr>
          <p:spPr>
            <a:xfrm>
              <a:off x="4398366" y="4974536"/>
              <a:ext cx="745531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fact()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08541" y="4967734"/>
            <a:ext cx="1214175" cy="1808322"/>
            <a:chOff x="4529194" y="2865736"/>
            <a:chExt cx="1214175" cy="1808322"/>
          </a:xfrm>
        </p:grpSpPr>
        <p:sp>
          <p:nvSpPr>
            <p:cNvPr id="37" name="Rectangle 36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5820915" y="496773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35204" y="496773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98366" y="2470159"/>
            <a:ext cx="7455317" cy="1990825"/>
            <a:chOff x="4398366" y="4732998"/>
            <a:chExt cx="7455317" cy="1990825"/>
          </a:xfrm>
        </p:grpSpPr>
        <p:sp>
          <p:nvSpPr>
            <p:cNvPr id="42" name="Rectangle 41"/>
            <p:cNvSpPr/>
            <p:nvPr/>
          </p:nvSpPr>
          <p:spPr>
            <a:xfrm>
              <a:off x="4398366" y="4974536"/>
              <a:ext cx="7455317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fact()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98366" y="324601"/>
            <a:ext cx="7455317" cy="1990825"/>
            <a:chOff x="4398366" y="4732998"/>
            <a:chExt cx="7455317" cy="1990825"/>
          </a:xfrm>
        </p:grpSpPr>
        <p:sp>
          <p:nvSpPr>
            <p:cNvPr id="49" name="Rectangle 48"/>
            <p:cNvSpPr/>
            <p:nvPr/>
          </p:nvSpPr>
          <p:spPr>
            <a:xfrm>
              <a:off x="4398366" y="4974536"/>
              <a:ext cx="7455317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fact()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08541" y="2815820"/>
            <a:ext cx="1214175" cy="1808322"/>
            <a:chOff x="4529194" y="2865736"/>
            <a:chExt cx="1214175" cy="1808322"/>
          </a:xfrm>
        </p:grpSpPr>
        <p:sp>
          <p:nvSpPr>
            <p:cNvPr id="56" name="Rectangle 55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5820915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35204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08541" y="637875"/>
            <a:ext cx="1214175" cy="1808322"/>
            <a:chOff x="4529194" y="2865736"/>
            <a:chExt cx="1214175" cy="1808322"/>
          </a:xfrm>
        </p:grpSpPr>
        <p:sp>
          <p:nvSpPr>
            <p:cNvPr id="64" name="Rectangle 63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rgbClr val="AFD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77139" y="5623767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69642" y="578424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68841" y="578424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01591" y="514181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01590" y="514181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01589" y="298475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9626" y="298475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49493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26716" y="2989899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826715" y="2989899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49493" y="496773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27516" y="5124456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826715" y="51244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3" name="Rectangular Callout 82"/>
          <p:cNvSpPr/>
          <p:nvPr/>
        </p:nvSpPr>
        <p:spPr>
          <a:xfrm>
            <a:off x="1091653" y="4781798"/>
            <a:ext cx="571001" cy="599544"/>
          </a:xfrm>
          <a:prstGeom prst="wedgeRectCallout">
            <a:avLst>
              <a:gd name="adj1" fmla="val 129359"/>
              <a:gd name="adj2" fmla="val -318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20915" y="637875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99627" y="80427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99626" y="80427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27838 -0.0898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10807 -0.31273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10807 -0.3127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10729 0.31875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10468 0.31829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0.49114 0.09792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57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5" grpId="0"/>
      <p:bldP spid="39" grpId="0" animBg="1"/>
      <p:bldP spid="39" grpId="1" animBg="1"/>
      <p:bldP spid="40" grpId="0" animBg="1"/>
      <p:bldP spid="40" grpId="1" animBg="1"/>
      <p:bldP spid="58" grpId="0" animBg="1"/>
      <p:bldP spid="58" grpId="1" animBg="1"/>
      <p:bldP spid="59" grpId="0" animBg="1"/>
      <p:bldP spid="59" grpId="1" animBg="1"/>
      <p:bldP spid="66" grpId="0" animBg="1"/>
      <p:bldP spid="67" grpId="0"/>
      <p:bldP spid="68" grpId="0"/>
      <p:bldP spid="68" grpId="1"/>
      <p:bldP spid="68" grpId="2"/>
      <p:bldP spid="69" grpId="0"/>
      <p:bldP spid="69" grpId="1"/>
      <p:bldP spid="70" grpId="0"/>
      <p:bldP spid="70" grpId="1"/>
      <p:bldP spid="70" grpId="2"/>
      <p:bldP spid="72" grpId="0"/>
      <p:bldP spid="72" grpId="1"/>
      <p:bldP spid="73" grpId="0"/>
      <p:bldP spid="73" grpId="1"/>
      <p:bldP spid="73" grpId="2"/>
      <p:bldP spid="76" grpId="0" animBg="1"/>
      <p:bldP spid="76" grpId="1" animBg="1"/>
      <p:bldP spid="77" grpId="0"/>
      <p:bldP spid="77" grpId="1"/>
      <p:bldP spid="78" grpId="0"/>
      <p:bldP spid="78" grpId="1"/>
      <p:bldP spid="78" grpId="2"/>
      <p:bldP spid="79" grpId="0" animBg="1"/>
      <p:bldP spid="79" grpId="1" animBg="1"/>
      <p:bldP spid="80" grpId="0"/>
      <p:bldP spid="80" grpId="1"/>
      <p:bldP spid="81" grpId="0"/>
      <p:bldP spid="81" grpId="1"/>
      <p:bldP spid="83" grpId="0" animBg="1"/>
      <p:bldP spid="86" grpId="0" animBg="1"/>
      <p:bldP spid="86" grpId="1" animBg="1"/>
      <p:bldP spid="74" grpId="0"/>
      <p:bldP spid="74" grpId="1"/>
      <p:bldP spid="74" grpId="2"/>
      <p:bldP spid="75" grpId="0"/>
      <p:bldP spid="75" grpId="1"/>
      <p:bldP spid="7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 Factorial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353" y="905379"/>
            <a:ext cx="38387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fact(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if(a == 0) return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a * fact(a - 1);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fact(2*3));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4984" y="5018948"/>
            <a:ext cx="1858617" cy="1434280"/>
            <a:chOff x="9799650" y="4966935"/>
            <a:chExt cx="1858617" cy="1434280"/>
          </a:xfrm>
        </p:grpSpPr>
        <p:grpSp>
          <p:nvGrpSpPr>
            <p:cNvPr id="9" name="Group 8"/>
            <p:cNvGrpSpPr/>
            <p:nvPr/>
          </p:nvGrpSpPr>
          <p:grpSpPr>
            <a:xfrm>
              <a:off x="9799650" y="4966935"/>
              <a:ext cx="1858617" cy="904461"/>
              <a:chOff x="3286682" y="2526287"/>
              <a:chExt cx="1858617" cy="90446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286682" y="2526287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60560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52929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141004" y="5877995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main()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3" name="Rectangular Callout 82"/>
          <p:cNvSpPr/>
          <p:nvPr/>
        </p:nvSpPr>
        <p:spPr>
          <a:xfrm>
            <a:off x="2827184" y="4444809"/>
            <a:ext cx="850910" cy="599544"/>
          </a:xfrm>
          <a:prstGeom prst="wedgeRectCallout">
            <a:avLst>
              <a:gd name="adj1" fmla="val -109609"/>
              <a:gd name="adj2" fmla="val 741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720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284426" y="5018948"/>
            <a:ext cx="1858617" cy="1434280"/>
            <a:chOff x="9799650" y="4732998"/>
            <a:chExt cx="1858617" cy="1434280"/>
          </a:xfrm>
        </p:grpSpPr>
        <p:grpSp>
          <p:nvGrpSpPr>
            <p:cNvPr id="85" name="Group 84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fact(6)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139746" y="5018948"/>
            <a:ext cx="1858617" cy="1434280"/>
            <a:chOff x="9799650" y="4732998"/>
            <a:chExt cx="1858617" cy="1434280"/>
          </a:xfrm>
        </p:grpSpPr>
        <p:grpSp>
          <p:nvGrpSpPr>
            <p:cNvPr id="92" name="Group 91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fact(5)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995065" y="5018948"/>
            <a:ext cx="1858617" cy="1434280"/>
            <a:chOff x="9799650" y="4732998"/>
            <a:chExt cx="1858617" cy="1434280"/>
          </a:xfrm>
        </p:grpSpPr>
        <p:grpSp>
          <p:nvGrpSpPr>
            <p:cNvPr id="98" name="Group 97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fact(4)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995065" y="3010529"/>
            <a:ext cx="1858617" cy="1434280"/>
            <a:chOff x="9799650" y="4732998"/>
            <a:chExt cx="1858617" cy="1434280"/>
          </a:xfrm>
        </p:grpSpPr>
        <p:grpSp>
          <p:nvGrpSpPr>
            <p:cNvPr id="104" name="Group 103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fact(3)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138598" y="3010529"/>
            <a:ext cx="1858617" cy="1434280"/>
            <a:chOff x="9799650" y="4732998"/>
            <a:chExt cx="1858617" cy="1434280"/>
          </a:xfrm>
        </p:grpSpPr>
        <p:grpSp>
          <p:nvGrpSpPr>
            <p:cNvPr id="110" name="Group 109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fact(2)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282131" y="3010529"/>
            <a:ext cx="1858617" cy="1434280"/>
            <a:chOff x="9799650" y="4732998"/>
            <a:chExt cx="1858617" cy="1434280"/>
          </a:xfrm>
        </p:grpSpPr>
        <p:grpSp>
          <p:nvGrpSpPr>
            <p:cNvPr id="116" name="Group 115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fact(1)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282131" y="1111624"/>
            <a:ext cx="1858617" cy="1434280"/>
            <a:chOff x="9799650" y="4732998"/>
            <a:chExt cx="1858617" cy="1434280"/>
          </a:xfrm>
        </p:grpSpPr>
        <p:grpSp>
          <p:nvGrpSpPr>
            <p:cNvPr id="122" name="Group 121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24" name="Rounded Rectangle 123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fact(0)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42122" y="2029283"/>
            <a:ext cx="82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82131" y="6334780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6 * fact(5)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38596" y="6334780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5 * fact(4)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995061" y="6334780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4 * fact(3)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995061" y="4389968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3 * fact(2)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38596" y="4389968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2 * fact(1)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82129" y="4389968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1 * fact(0)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9133" y="4379615"/>
            <a:ext cx="922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 = 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903651" y="4379615"/>
            <a:ext cx="922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 = 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0760117" y="4379615"/>
            <a:ext cx="922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 = 6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762061" y="6334780"/>
            <a:ext cx="109161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6 = 24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900156" y="6334780"/>
            <a:ext cx="14052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24 = 120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038029" y="6334780"/>
            <a:ext cx="16309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120 = 720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216" y="-7217"/>
            <a:ext cx="2129790" cy="1925330"/>
          </a:xfrm>
          <a:prstGeom prst="rect">
            <a:avLst/>
          </a:prstGeom>
        </p:spPr>
      </p:pic>
      <p:sp>
        <p:nvSpPr>
          <p:cNvPr id="155" name="Rectangular Callout 154"/>
          <p:cNvSpPr/>
          <p:nvPr/>
        </p:nvSpPr>
        <p:spPr>
          <a:xfrm>
            <a:off x="7900156" y="80085"/>
            <a:ext cx="2818890" cy="814295"/>
          </a:xfrm>
          <a:prstGeom prst="wedgeRectCallout">
            <a:avLst>
              <a:gd name="adj1" fmla="val 69154"/>
              <a:gd name="adj2" fmla="val 471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See how many clones got created!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6481530" y="963287"/>
            <a:ext cx="3401305" cy="795114"/>
          </a:xfrm>
          <a:prstGeom prst="wedgeRectCallout">
            <a:avLst>
              <a:gd name="adj1" fmla="val 88453"/>
              <a:gd name="adj2" fmla="val -481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Creating each clone takes time and memory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7" name="Rectangular Callout 156"/>
          <p:cNvSpPr/>
          <p:nvPr/>
        </p:nvSpPr>
        <p:spPr>
          <a:xfrm>
            <a:off x="7900156" y="1829664"/>
            <a:ext cx="3133534" cy="1075105"/>
          </a:xfrm>
          <a:prstGeom prst="wedgeRectCallout">
            <a:avLst>
              <a:gd name="adj1" fmla="val 63267"/>
              <a:gd name="adj2" fmla="val -1168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why recursive programs can be a bit slower – be careful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3" grpId="0" animBg="1"/>
      <p:bldP spid="3" grpId="0"/>
      <p:bldP spid="3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45" grpId="0"/>
      <p:bldP spid="145" grpId="1"/>
      <p:bldP spid="6" grpId="0" animBg="1"/>
      <p:bldP spid="6" grpId="1" animBg="1"/>
      <p:bldP spid="146" grpId="0" animBg="1"/>
      <p:bldP spid="146" grpId="1" animBg="1"/>
      <p:bldP spid="149" grpId="0" animBg="1"/>
      <p:bldP spid="149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5" grpId="0" animBg="1"/>
      <p:bldP spid="156" grpId="0" animBg="1"/>
      <p:bldP spid="1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Factorial: The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0BDB18-9C85-4381-A998-1DDA025B96E4}"/>
              </a:ext>
            </a:extLst>
          </p:cNvPr>
          <p:cNvSpPr txBox="1"/>
          <p:nvPr/>
        </p:nvSpPr>
        <p:spPr>
          <a:xfrm>
            <a:off x="2933700" y="1390538"/>
            <a:ext cx="6324600" cy="1754326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long int factorial(int n){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  if(n==0)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      return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  else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      return(n*factorial(n-1));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}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48FD894-03D2-48C2-AB07-30AD34617670}"/>
              </a:ext>
            </a:extLst>
          </p:cNvPr>
          <p:cNvSpPr/>
          <p:nvPr/>
        </p:nvSpPr>
        <p:spPr>
          <a:xfrm>
            <a:off x="2095500" y="3678264"/>
            <a:ext cx="609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F(5)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A43243-7A03-4F5A-AAD0-D23E71F6E39D}"/>
              </a:ext>
            </a:extLst>
          </p:cNvPr>
          <p:cNvSpPr txBox="1"/>
          <p:nvPr/>
        </p:nvSpPr>
        <p:spPr>
          <a:xfrm>
            <a:off x="1943100" y="3221064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main()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3E44DB-F15B-467F-B2B7-634CCFCA94C3}"/>
              </a:ext>
            </a:extLst>
          </p:cNvPr>
          <p:cNvSpPr/>
          <p:nvPr/>
        </p:nvSpPr>
        <p:spPr>
          <a:xfrm>
            <a:off x="2857500" y="4135464"/>
            <a:ext cx="609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F(4)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710107-48C0-4DED-9457-9709A5F22619}"/>
              </a:ext>
            </a:extLst>
          </p:cNvPr>
          <p:cNvSpPr/>
          <p:nvPr/>
        </p:nvSpPr>
        <p:spPr>
          <a:xfrm>
            <a:off x="3619500" y="4592664"/>
            <a:ext cx="609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F(3)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474476F-72C6-450F-A843-CAA76BE51641}"/>
              </a:ext>
            </a:extLst>
          </p:cNvPr>
          <p:cNvSpPr/>
          <p:nvPr/>
        </p:nvSpPr>
        <p:spPr>
          <a:xfrm>
            <a:off x="4381500" y="5049864"/>
            <a:ext cx="609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F(2)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9E725F-3620-4925-BFED-BF28270B36E0}"/>
              </a:ext>
            </a:extLst>
          </p:cNvPr>
          <p:cNvSpPr/>
          <p:nvPr/>
        </p:nvSpPr>
        <p:spPr>
          <a:xfrm>
            <a:off x="5143500" y="5507064"/>
            <a:ext cx="609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F(1)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A235418-A00A-404C-80C9-7532DF120E40}"/>
              </a:ext>
            </a:extLst>
          </p:cNvPr>
          <p:cNvSpPr/>
          <p:nvPr/>
        </p:nvSpPr>
        <p:spPr>
          <a:xfrm>
            <a:off x="5905500" y="5964264"/>
            <a:ext cx="609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F(0)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C68F11A-680F-41FE-BF9E-134C6084ED61}"/>
              </a:ext>
            </a:extLst>
          </p:cNvPr>
          <p:cNvSpPr/>
          <p:nvPr/>
        </p:nvSpPr>
        <p:spPr>
          <a:xfrm>
            <a:off x="9715500" y="3754464"/>
            <a:ext cx="609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F(5)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25E009A-B6AD-45C6-AA2D-95C431934360}"/>
              </a:ext>
            </a:extLst>
          </p:cNvPr>
          <p:cNvSpPr/>
          <p:nvPr/>
        </p:nvSpPr>
        <p:spPr>
          <a:xfrm>
            <a:off x="8953500" y="4211664"/>
            <a:ext cx="609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F(4)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C7161B0-C9C9-47A5-9BFB-2EF2A3BAF7DF}"/>
              </a:ext>
            </a:extLst>
          </p:cNvPr>
          <p:cNvSpPr/>
          <p:nvPr/>
        </p:nvSpPr>
        <p:spPr>
          <a:xfrm>
            <a:off x="8191500" y="4668864"/>
            <a:ext cx="609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F(3)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EEF8342-63C3-4674-8681-6E71CAF20E2E}"/>
              </a:ext>
            </a:extLst>
          </p:cNvPr>
          <p:cNvSpPr/>
          <p:nvPr/>
        </p:nvSpPr>
        <p:spPr>
          <a:xfrm>
            <a:off x="7429500" y="5126064"/>
            <a:ext cx="609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F(2)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D27D5B6-B28D-4CE9-A3D6-68B4A3793084}"/>
              </a:ext>
            </a:extLst>
          </p:cNvPr>
          <p:cNvSpPr/>
          <p:nvPr/>
        </p:nvSpPr>
        <p:spPr>
          <a:xfrm>
            <a:off x="6667500" y="5507064"/>
            <a:ext cx="609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F(1)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17C5A8-69BB-48CA-A9A4-BE4E8BD83B54}"/>
              </a:ext>
            </a:extLst>
          </p:cNvPr>
          <p:cNvSpPr txBox="1"/>
          <p:nvPr/>
        </p:nvSpPr>
        <p:spPr>
          <a:xfrm>
            <a:off x="9944100" y="3221064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main()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49AD87-D634-4666-8D07-F29BA72B024E}"/>
              </a:ext>
            </a:extLst>
          </p:cNvPr>
          <p:cNvSpPr txBox="1"/>
          <p:nvPr/>
        </p:nvSpPr>
        <p:spPr>
          <a:xfrm>
            <a:off x="6362700" y="558326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1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91C12B-6845-4C63-813C-0FDBC23DD9AC}"/>
              </a:ext>
            </a:extLst>
          </p:cNvPr>
          <p:cNvSpPr txBox="1"/>
          <p:nvPr/>
        </p:nvSpPr>
        <p:spPr>
          <a:xfrm>
            <a:off x="7658100" y="47567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2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D00884-DC7D-4629-B2A3-F53EF96DCF80}"/>
              </a:ext>
            </a:extLst>
          </p:cNvPr>
          <p:cNvSpPr txBox="1"/>
          <p:nvPr/>
        </p:nvSpPr>
        <p:spPr>
          <a:xfrm>
            <a:off x="8420100" y="436406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6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746070C-3FC8-45EB-9ACB-49193075CC17}"/>
              </a:ext>
            </a:extLst>
          </p:cNvPr>
          <p:cNvSpPr txBox="1"/>
          <p:nvPr/>
        </p:nvSpPr>
        <p:spPr>
          <a:xfrm>
            <a:off x="9105900" y="39068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24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61C8F5-3253-4C08-9863-B47DA8791F1E}"/>
              </a:ext>
            </a:extLst>
          </p:cNvPr>
          <p:cNvSpPr txBox="1"/>
          <p:nvPr/>
        </p:nvSpPr>
        <p:spPr>
          <a:xfrm>
            <a:off x="9715500" y="34613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120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D93FFF-B7E6-4317-B76C-50F28D323170}"/>
              </a:ext>
            </a:extLst>
          </p:cNvPr>
          <p:cNvSpPr txBox="1"/>
          <p:nvPr/>
        </p:nvSpPr>
        <p:spPr>
          <a:xfrm>
            <a:off x="6972300" y="512606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1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9AB898-AA03-4B83-8902-7439DFFEA165}"/>
              </a:ext>
            </a:extLst>
          </p:cNvPr>
          <p:cNvSpPr txBox="1"/>
          <p:nvPr/>
        </p:nvSpPr>
        <p:spPr>
          <a:xfrm>
            <a:off x="8343900" y="558326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Values returned in reverse order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6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allAtOnce" animBg="1"/>
      <p:bldP spid="85" grpId="0" build="allAtOnce"/>
      <p:bldP spid="87" grpId="0" build="allAtOnce" animBg="1"/>
      <p:bldP spid="88" grpId="0" build="allAtOnce" animBg="1"/>
      <p:bldP spid="89" grpId="0" build="allAtOnce" animBg="1"/>
      <p:bldP spid="90" grpId="0" build="allAtOnce" animBg="1"/>
      <p:bldP spid="91" grpId="0" build="allAtOnce" animBg="1"/>
      <p:bldP spid="92" grpId="0" build="allAtOnce" animBg="1"/>
      <p:bldP spid="93" grpId="0" build="allAtOnce" animBg="1"/>
      <p:bldP spid="94" grpId="0" build="allAtOnce" animBg="1"/>
      <p:bldP spid="95" grpId="0" build="allAtOnce" animBg="1"/>
      <p:bldP spid="96" grpId="0" build="allAtOnce" animBg="1"/>
      <p:bldP spid="97" grpId="0" build="allAtOnce"/>
      <p:bldP spid="98" grpId="0" build="allAtOnce"/>
      <p:bldP spid="99" grpId="0" build="allAtOnce"/>
      <p:bldP spid="100" grpId="0" build="allAtOnce"/>
      <p:bldP spid="101" grpId="0" build="allAtOnce"/>
      <p:bldP spid="102" grpId="0" build="allAtOnce"/>
      <p:bldP spid="103" grpId="0" build="allAtOnce"/>
      <p:bldP spid="10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2: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/>
              <a:t>There are two base cases for Fibonacci numbers</a:t>
            </a:r>
          </a:p>
          <a:p>
            <a:pPr lvl="1"/>
            <a:r>
              <a:rPr lang="en-IN" dirty="0"/>
              <a:t>The first Fibonacci number is defined to be 0</a:t>
            </a:r>
          </a:p>
          <a:p>
            <a:pPr lvl="1"/>
            <a:r>
              <a:rPr lang="en-IN" dirty="0"/>
              <a:t>The second Fibonacci number is defined to be 1</a:t>
            </a:r>
          </a:p>
          <a:p>
            <a:r>
              <a:rPr lang="en-IN" dirty="0"/>
              <a:t>Recursive case: for n &gt; 2, n-</a:t>
            </a:r>
            <a:r>
              <a:rPr lang="en-IN" dirty="0" err="1"/>
              <a:t>th</a:t>
            </a:r>
            <a:r>
              <a:rPr lang="en-IN" dirty="0"/>
              <a:t> Fibonacci number is  the sum of the previous two Fibonacci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3" y="3318570"/>
            <a:ext cx="3606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fib(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n){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if(n == 1)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if(n == 2) return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fib(n-1) + fib(n-2);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fib(5));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44584" y="3318570"/>
            <a:ext cx="1344828" cy="1059320"/>
            <a:chOff x="4929725" y="3392279"/>
            <a:chExt cx="1858617" cy="1464031"/>
          </a:xfrm>
        </p:grpSpPr>
        <p:grpSp>
          <p:nvGrpSpPr>
            <p:cNvPr id="12" name="Group 1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95972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fib(5)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50263" y="3817338"/>
            <a:ext cx="1344828" cy="1059320"/>
            <a:chOff x="4929725" y="3392279"/>
            <a:chExt cx="1858617" cy="1464031"/>
          </a:xfrm>
        </p:grpSpPr>
        <p:grpSp>
          <p:nvGrpSpPr>
            <p:cNvPr id="28" name="Group 2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fib(4)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96008" y="3816595"/>
            <a:ext cx="1344828" cy="1059320"/>
            <a:chOff x="4929725" y="3392279"/>
            <a:chExt cx="1858617" cy="1464031"/>
          </a:xfrm>
        </p:grpSpPr>
        <p:grpSp>
          <p:nvGrpSpPr>
            <p:cNvPr id="34" name="Group 33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fib(3)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34118" y="4529384"/>
            <a:ext cx="1344828" cy="1059320"/>
            <a:chOff x="4929725" y="3392279"/>
            <a:chExt cx="1858617" cy="1464031"/>
          </a:xfrm>
        </p:grpSpPr>
        <p:grpSp>
          <p:nvGrpSpPr>
            <p:cNvPr id="46" name="Group 4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fib(2)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623187" y="4554944"/>
            <a:ext cx="1344828" cy="1059320"/>
            <a:chOff x="4929725" y="3392279"/>
            <a:chExt cx="1858617" cy="1464031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fib(2)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768828" y="4554120"/>
            <a:ext cx="1344828" cy="1059320"/>
            <a:chOff x="4929725" y="3392279"/>
            <a:chExt cx="1858617" cy="1464031"/>
          </a:xfrm>
        </p:grpSpPr>
        <p:grpSp>
          <p:nvGrpSpPr>
            <p:cNvPr id="58" name="Group 5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fib(1)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522336" y="4543275"/>
            <a:ext cx="1344828" cy="1059320"/>
            <a:chOff x="4929725" y="3392279"/>
            <a:chExt cx="1858617" cy="1464031"/>
          </a:xfrm>
        </p:grpSpPr>
        <p:grpSp>
          <p:nvGrpSpPr>
            <p:cNvPr id="95" name="Group 94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fib(3)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449515" y="5281624"/>
            <a:ext cx="1344828" cy="1059320"/>
            <a:chOff x="4929725" y="3392279"/>
            <a:chExt cx="1858617" cy="1464031"/>
          </a:xfrm>
        </p:grpSpPr>
        <p:grpSp>
          <p:nvGrpSpPr>
            <p:cNvPr id="101" name="Group 100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fib(2)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595156" y="5280800"/>
            <a:ext cx="1344828" cy="1059320"/>
            <a:chOff x="4929725" y="3392279"/>
            <a:chExt cx="1858617" cy="1464031"/>
          </a:xfrm>
        </p:grpSpPr>
        <p:grpSp>
          <p:nvGrpSpPr>
            <p:cNvPr id="107" name="Group 106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fib(1)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216" y="-7217"/>
            <a:ext cx="2129790" cy="1925330"/>
          </a:xfrm>
          <a:prstGeom prst="rect">
            <a:avLst/>
          </a:prstGeom>
        </p:spPr>
      </p:pic>
      <p:sp>
        <p:nvSpPr>
          <p:cNvPr id="113" name="Rectangular Callout 112"/>
          <p:cNvSpPr/>
          <p:nvPr/>
        </p:nvSpPr>
        <p:spPr>
          <a:xfrm>
            <a:off x="9129884" y="112958"/>
            <a:ext cx="1599075" cy="814295"/>
          </a:xfrm>
          <a:prstGeom prst="wedgeRectCallout">
            <a:avLst>
              <a:gd name="adj1" fmla="val 81193"/>
              <a:gd name="adj2" fmla="val 471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Explosion of clones!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Rectangular Callout 113"/>
          <p:cNvSpPr/>
          <p:nvPr/>
        </p:nvSpPr>
        <p:spPr>
          <a:xfrm>
            <a:off x="5073373" y="101569"/>
            <a:ext cx="3617740" cy="1591994"/>
          </a:xfrm>
          <a:prstGeom prst="wedgeRectCallout">
            <a:avLst>
              <a:gd name="adj1" fmla="val 68448"/>
              <a:gd name="adj2" fmla="val -201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Wasted effort too!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fib(1) calculated twice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fib(2) calculated 3 times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fib(3) calculated twice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5" name="Rectangular Callout 114"/>
          <p:cNvSpPr/>
          <p:nvPr/>
        </p:nvSpPr>
        <p:spPr>
          <a:xfrm>
            <a:off x="253352" y="101569"/>
            <a:ext cx="4600635" cy="1160838"/>
          </a:xfrm>
          <a:prstGeom prst="wedgeRectCallout">
            <a:avLst>
              <a:gd name="adj1" fmla="val 58529"/>
              <a:gd name="adj2" fmla="val 365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Imagine the number of clones to calculate fib(100).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Challenge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don’t imagine – find out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30" y="1693563"/>
            <a:ext cx="1904337" cy="1904337"/>
          </a:xfrm>
          <a:prstGeom prst="rect">
            <a:avLst/>
          </a:prstGeom>
        </p:spPr>
      </p:pic>
      <p:sp>
        <p:nvSpPr>
          <p:cNvPr id="117" name="Rectangular Callout 116"/>
          <p:cNvSpPr/>
          <p:nvPr/>
        </p:nvSpPr>
        <p:spPr>
          <a:xfrm>
            <a:off x="1915614" y="1836680"/>
            <a:ext cx="4032573" cy="1160838"/>
          </a:xfrm>
          <a:prstGeom prst="wedgeRectCallout">
            <a:avLst>
              <a:gd name="adj1" fmla="val -71795"/>
              <a:gd name="adj2" fmla="val 290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could have easily solved this problem using a for loop – much faster and no clones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37" y="1835395"/>
            <a:ext cx="1905608" cy="1905608"/>
          </a:xfrm>
          <a:prstGeom prst="rect">
            <a:avLst/>
          </a:prstGeom>
        </p:spPr>
      </p:pic>
      <p:sp>
        <p:nvSpPr>
          <p:cNvPr id="119" name="Rectangular Callout 118"/>
          <p:cNvSpPr/>
          <p:nvPr/>
        </p:nvSpPr>
        <p:spPr>
          <a:xfrm>
            <a:off x="6075482" y="1785769"/>
            <a:ext cx="4600635" cy="1160838"/>
          </a:xfrm>
          <a:prstGeom prst="wedgeRectCallout">
            <a:avLst>
              <a:gd name="adj1" fmla="val 62923"/>
              <a:gd name="adj2" fmla="val 605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That’s why we were warned. Recursion allows neat code but sometimes can be slower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3" grpId="0" animBg="1"/>
      <p:bldP spid="114" grpId="0" animBg="1"/>
      <p:bldP spid="115" grpId="0" animBg="1"/>
      <p:bldP spid="117" grpId="0" animBg="1"/>
      <p:bldP spid="1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 of the Clones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99815" y="1029834"/>
            <a:ext cx="1344828" cy="1059320"/>
            <a:chOff x="4929725" y="3392279"/>
            <a:chExt cx="1858617" cy="1464031"/>
          </a:xfrm>
        </p:grpSpPr>
        <p:grpSp>
          <p:nvGrpSpPr>
            <p:cNvPr id="6" name="Group 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995972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fib(6)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8577" y="2128071"/>
            <a:ext cx="1344828" cy="1059320"/>
            <a:chOff x="4929725" y="3392279"/>
            <a:chExt cx="1858617" cy="1464031"/>
          </a:xfrm>
        </p:grpSpPr>
        <p:grpSp>
          <p:nvGrpSpPr>
            <p:cNvPr id="12" name="Group 1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995972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fib(5)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50951" y="3187391"/>
            <a:ext cx="1344828" cy="1059320"/>
            <a:chOff x="4929725" y="3392279"/>
            <a:chExt cx="1858617" cy="1464031"/>
          </a:xfrm>
        </p:grpSpPr>
        <p:grpSp>
          <p:nvGrpSpPr>
            <p:cNvPr id="18" name="Group 1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fib(4)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26450" y="3198333"/>
            <a:ext cx="1344828" cy="1059320"/>
            <a:chOff x="4929725" y="3392279"/>
            <a:chExt cx="1858617" cy="1464031"/>
          </a:xfrm>
        </p:grpSpPr>
        <p:grpSp>
          <p:nvGrpSpPr>
            <p:cNvPr id="24" name="Group 23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fib(3)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77078" y="4264648"/>
            <a:ext cx="1344828" cy="1059320"/>
            <a:chOff x="4929725" y="3392279"/>
            <a:chExt cx="1858617" cy="1464031"/>
          </a:xfrm>
        </p:grpSpPr>
        <p:grpSp>
          <p:nvGrpSpPr>
            <p:cNvPr id="30" name="Group 29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fib(2)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96047" y="4262428"/>
            <a:ext cx="1344828" cy="1059320"/>
            <a:chOff x="4929725" y="3392279"/>
            <a:chExt cx="1858617" cy="1464031"/>
          </a:xfrm>
        </p:grpSpPr>
        <p:grpSp>
          <p:nvGrpSpPr>
            <p:cNvPr id="36" name="Group 3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fib(2)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21142" y="4276319"/>
            <a:ext cx="1344828" cy="1059320"/>
            <a:chOff x="4929725" y="3392279"/>
            <a:chExt cx="1858617" cy="1464031"/>
          </a:xfrm>
        </p:grpSpPr>
        <p:grpSp>
          <p:nvGrpSpPr>
            <p:cNvPr id="42" name="Group 4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fib(1)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65901" y="4250650"/>
            <a:ext cx="1344828" cy="1059320"/>
            <a:chOff x="4929725" y="3392279"/>
            <a:chExt cx="1858617" cy="1464031"/>
          </a:xfrm>
        </p:grpSpPr>
        <p:grpSp>
          <p:nvGrpSpPr>
            <p:cNvPr id="96" name="Group 9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fib(3)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53353" y="5317955"/>
            <a:ext cx="1344828" cy="1059320"/>
            <a:chOff x="4929725" y="3392279"/>
            <a:chExt cx="1858617" cy="1464031"/>
          </a:xfrm>
        </p:grpSpPr>
        <p:grpSp>
          <p:nvGrpSpPr>
            <p:cNvPr id="102" name="Group 10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fib(2)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78448" y="5331846"/>
            <a:ext cx="1344828" cy="1059320"/>
            <a:chOff x="4929725" y="3392279"/>
            <a:chExt cx="1858617" cy="1464031"/>
          </a:xfrm>
        </p:grpSpPr>
        <p:grpSp>
          <p:nvGrpSpPr>
            <p:cNvPr id="108" name="Group 10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fib(1)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638478" y="2102061"/>
            <a:ext cx="1344828" cy="1059320"/>
            <a:chOff x="4929725" y="3392279"/>
            <a:chExt cx="1858617" cy="1464031"/>
          </a:xfrm>
        </p:grpSpPr>
        <p:grpSp>
          <p:nvGrpSpPr>
            <p:cNvPr id="144" name="Group 143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fib(4)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9364605" y="3179318"/>
            <a:ext cx="1344828" cy="1059320"/>
            <a:chOff x="4929725" y="3392279"/>
            <a:chExt cx="1858617" cy="1464031"/>
          </a:xfrm>
        </p:grpSpPr>
        <p:grpSp>
          <p:nvGrpSpPr>
            <p:cNvPr id="150" name="Group 149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fib(2)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7953428" y="3165320"/>
            <a:ext cx="1344828" cy="1059320"/>
            <a:chOff x="4929725" y="3392279"/>
            <a:chExt cx="1858617" cy="1464031"/>
          </a:xfrm>
        </p:grpSpPr>
        <p:grpSp>
          <p:nvGrpSpPr>
            <p:cNvPr id="156" name="Group 15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fib(3)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7240880" y="4232625"/>
            <a:ext cx="1344828" cy="1059320"/>
            <a:chOff x="4929725" y="3392279"/>
            <a:chExt cx="1858617" cy="1464031"/>
          </a:xfrm>
        </p:grpSpPr>
        <p:grpSp>
          <p:nvGrpSpPr>
            <p:cNvPr id="162" name="Group 16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fib(2)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8665975" y="4246516"/>
            <a:ext cx="1344828" cy="1059320"/>
            <a:chOff x="4929725" y="3392279"/>
            <a:chExt cx="1858617" cy="1464031"/>
          </a:xfrm>
        </p:grpSpPr>
        <p:grpSp>
          <p:nvGrpSpPr>
            <p:cNvPr id="168" name="Group 16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fib(1)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7913293" y="317634"/>
            <a:ext cx="3504876" cy="15696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fib(1) calculated 3 times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fib(2) calculated 5 times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fib(3) calculated 3 times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fib(4) calculated 2 times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 vs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3A6D86D-8182-4163-A83D-1A84A2C63046}"/>
              </a:ext>
            </a:extLst>
          </p:cNvPr>
          <p:cNvSpPr txBox="1"/>
          <p:nvPr/>
        </p:nvSpPr>
        <p:spPr>
          <a:xfrm>
            <a:off x="1701179" y="1842792"/>
            <a:ext cx="4168080" cy="4893647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fib(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first = 0, second =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next, c;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if (n &lt;= 1)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return n; 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  for ( c = 1; c &lt; n 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c++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)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next = first + second;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first = second;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second = next;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return next;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}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61D9F1-716A-44FC-AE87-154A4AE65A72}"/>
              </a:ext>
            </a:extLst>
          </p:cNvPr>
          <p:cNvSpPr txBox="1"/>
          <p:nvPr/>
        </p:nvSpPr>
        <p:spPr>
          <a:xfrm>
            <a:off x="6021659" y="4058783"/>
            <a:ext cx="4572000" cy="2677656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fib(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n)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if ( n &lt;= 1 )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return n;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else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return fib(n-1) + fib(n-2);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} 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CD5308D-FF30-4272-977A-8C2F70E36EC2}"/>
              </a:ext>
            </a:extLst>
          </p:cNvPr>
          <p:cNvSpPr/>
          <p:nvPr/>
        </p:nvSpPr>
        <p:spPr bwMode="auto">
          <a:xfrm>
            <a:off x="5869259" y="1416424"/>
            <a:ext cx="4724400" cy="1371600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The recursive program is closer to the definition and easier to read.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90AEC49-5CEE-4CC8-9E58-6E4A0DFD6ED5}"/>
              </a:ext>
            </a:extLst>
          </p:cNvPr>
          <p:cNvSpPr/>
          <p:nvPr/>
        </p:nvSpPr>
        <p:spPr bwMode="auto">
          <a:xfrm>
            <a:off x="6631259" y="2999528"/>
            <a:ext cx="3886200" cy="855296"/>
          </a:xfrm>
          <a:prstGeom prst="ellipse">
            <a:avLst/>
          </a:prstGeom>
          <a:solidFill>
            <a:sysClr val="windowText" lastClr="000000">
              <a:lumMod val="20000"/>
              <a:lumOff val="80000"/>
            </a:sys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But very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very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 inefficient</a:t>
            </a:r>
          </a:p>
        </p:txBody>
      </p:sp>
      <p:sp>
        <p:nvSpPr>
          <p:cNvPr id="117" name="Litebulb">
            <a:extLst>
              <a:ext uri="{FF2B5EF4-FFF2-40B4-BE49-F238E27FC236}">
                <a16:creationId xmlns:a16="http://schemas.microsoft.com/office/drawing/2014/main" id="{7AA882C9-0BDB-4CF4-9E3A-EFB108E4EC0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176021" y="4159624"/>
            <a:ext cx="1341438" cy="164782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18" name="Picture 5" descr="C:\Users\karkare\AppData\Local\Microsoft\Windows\INetCache\IE\OSV0HL4A\MC900434717[1].wmf">
            <a:extLst>
              <a:ext uri="{FF2B5EF4-FFF2-40B4-BE49-F238E27FC236}">
                <a16:creationId xmlns:a16="http://schemas.microsoft.com/office/drawing/2014/main" id="{065622BE-829D-4F6E-9A89-B601884E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884" y="4939389"/>
            <a:ext cx="76517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CE3C5-38E1-405F-B405-122AB4E2F157}"/>
              </a:ext>
            </a:extLst>
          </p:cNvPr>
          <p:cNvSpPr txBox="1"/>
          <p:nvPr/>
        </p:nvSpPr>
        <p:spPr>
          <a:xfrm>
            <a:off x="641108" y="929364"/>
            <a:ext cx="3752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Write a function to compute </a:t>
            </a:r>
          </a:p>
          <a:p>
            <a:r>
              <a:rPr lang="en-IN" sz="2400" b="1" dirty="0"/>
              <a:t>the n-</a:t>
            </a:r>
            <a:r>
              <a:rPr lang="en-IN" sz="2400" b="1" dirty="0" err="1"/>
              <a:t>th</a:t>
            </a:r>
            <a:r>
              <a:rPr lang="en-IN" sz="2400" b="1" dirty="0"/>
              <a:t> Fibonacci number</a:t>
            </a:r>
          </a:p>
        </p:txBody>
      </p:sp>
    </p:spTree>
    <p:extLst>
      <p:ext uri="{BB962C8B-B14F-4D97-AF65-F5344CB8AC3E}">
        <p14:creationId xmlns:p14="http://schemas.microsoft.com/office/powerpoint/2010/main" val="125024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Sometimes recursion can make code faster too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r>
              <a:rPr lang="en-IN" dirty="0">
                <a:sym typeface="Wingdings" panose="05000000000000000000" pitchFamily="2" charset="2"/>
              </a:rPr>
              <a:t>One of the fastest algorithms for computing </a:t>
            </a:r>
            <a:r>
              <a:rPr lang="en-IN" dirty="0" err="1">
                <a:sym typeface="Wingdings" panose="05000000000000000000" pitchFamily="2" charset="2"/>
              </a:rPr>
              <a:t>gcd</a:t>
            </a:r>
            <a:r>
              <a:rPr lang="en-IN" dirty="0">
                <a:sym typeface="Wingdings" panose="05000000000000000000" pitchFamily="2" charset="2"/>
              </a:rPr>
              <a:t> is called the </a:t>
            </a:r>
            <a:r>
              <a:rPr lang="en-IN" dirty="0">
                <a:solidFill>
                  <a:srgbClr val="0000FF"/>
                </a:solidFill>
                <a:sym typeface="Wingdings" panose="05000000000000000000" pitchFamily="2" charset="2"/>
              </a:rPr>
              <a:t>Euclid’s algorithm </a:t>
            </a:r>
            <a:r>
              <a:rPr lang="en-IN" dirty="0">
                <a:sym typeface="Wingdings" panose="05000000000000000000" pitchFamily="2" charset="2"/>
              </a:rPr>
              <a:t>and it </a:t>
            </a:r>
            <a:r>
              <a:rPr lang="en-IN" dirty="0">
                <a:solidFill>
                  <a:srgbClr val="0000FF"/>
                </a:solidFill>
                <a:sym typeface="Wingdings" panose="05000000000000000000" pitchFamily="2" charset="2"/>
              </a:rPr>
              <a:t>defines </a:t>
            </a:r>
            <a:r>
              <a:rPr lang="en-IN" dirty="0" err="1">
                <a:solidFill>
                  <a:srgbClr val="0000FF"/>
                </a:solidFill>
                <a:sym typeface="Wingdings" panose="05000000000000000000" pitchFamily="2" charset="2"/>
              </a:rPr>
              <a:t>gcd</a:t>
            </a:r>
            <a:r>
              <a:rPr lang="en-IN" dirty="0">
                <a:solidFill>
                  <a:srgbClr val="0000FF"/>
                </a:solidFill>
                <a:sym typeface="Wingdings" panose="05000000000000000000" pitchFamily="2" charset="2"/>
              </a:rPr>
              <a:t> recursively</a:t>
            </a:r>
            <a:r>
              <a:rPr lang="en-IN" dirty="0">
                <a:sym typeface="Wingdings" panose="05000000000000000000" pitchFamily="2" charset="2"/>
              </a:rPr>
              <a:t>!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Note that since a % b is always less than b, this indeed defines </a:t>
            </a:r>
            <a:r>
              <a:rPr lang="en-IN" dirty="0" err="1">
                <a:sym typeface="Wingdings" panose="05000000000000000000" pitchFamily="2" charset="2"/>
              </a:rPr>
              <a:t>gcd</a:t>
            </a:r>
            <a:r>
              <a:rPr lang="en-IN" dirty="0">
                <a:sym typeface="Wingdings" panose="05000000000000000000" pitchFamily="2" charset="2"/>
              </a:rPr>
              <a:t> in terms of </a:t>
            </a:r>
            <a:r>
              <a:rPr lang="en-IN" dirty="0" err="1">
                <a:sym typeface="Wingdings" panose="05000000000000000000" pitchFamily="2" charset="2"/>
              </a:rPr>
              <a:t>gcd</a:t>
            </a:r>
            <a:r>
              <a:rPr lang="en-IN" dirty="0">
                <a:sym typeface="Wingdings" panose="05000000000000000000" pitchFamily="2" charset="2"/>
              </a:rPr>
              <a:t> on “smaller” inputs</a:t>
            </a:r>
          </a:p>
          <a:p>
            <a:r>
              <a:rPr lang="en-IN" dirty="0">
                <a:sym typeface="Wingdings" panose="05000000000000000000" pitchFamily="2" charset="2"/>
              </a:rPr>
              <a:t>What is the base case here?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When b divides a i.e. when a % b = 0, then we have </a:t>
            </a:r>
            <a:r>
              <a:rPr lang="en-IN" dirty="0" err="1">
                <a:sym typeface="Wingdings" panose="05000000000000000000" pitchFamily="2" charset="2"/>
              </a:rPr>
              <a:t>gcd</a:t>
            </a:r>
            <a:r>
              <a:rPr lang="en-IN" dirty="0">
                <a:sym typeface="Wingdings" panose="05000000000000000000" pitchFamily="2" charset="2"/>
              </a:rPr>
              <a:t>(a, b) = b 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21" y="2751756"/>
            <a:ext cx="8746992" cy="8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GCD using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0E16-751A-485E-BA75-055044DA5D1D}"/>
              </a:ext>
            </a:extLst>
          </p:cNvPr>
          <p:cNvSpPr txBox="1"/>
          <p:nvPr/>
        </p:nvSpPr>
        <p:spPr>
          <a:xfrm>
            <a:off x="3561547" y="1591936"/>
            <a:ext cx="55006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4000" dirty="0">
                <a:solidFill>
                  <a:prstClr val="black"/>
                </a:solidFill>
                <a:latin typeface="Arial Narrow" panose="020B0606020202030204" pitchFamily="34" charset="0"/>
              </a:rPr>
              <a:t>int </a:t>
            </a:r>
            <a:r>
              <a:rPr lang="en-GB" sz="4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gcd</a:t>
            </a:r>
            <a:r>
              <a:rPr lang="en-GB" sz="4000" dirty="0">
                <a:solidFill>
                  <a:prstClr val="black"/>
                </a:solidFill>
                <a:latin typeface="Arial Narrow" panose="020B0606020202030204" pitchFamily="34" charset="0"/>
              </a:rPr>
              <a:t>(int a, int b){</a:t>
            </a:r>
          </a:p>
          <a:p>
            <a:pPr lvl="0">
              <a:defRPr/>
            </a:pPr>
            <a:r>
              <a:rPr lang="en-GB" sz="4000" dirty="0">
                <a:solidFill>
                  <a:prstClr val="black"/>
                </a:solidFill>
                <a:latin typeface="Arial Narrow" panose="020B0606020202030204" pitchFamily="34" charset="0"/>
              </a:rPr>
              <a:t>    if(a &lt; b) </a:t>
            </a:r>
          </a:p>
          <a:p>
            <a:pPr lvl="0">
              <a:defRPr/>
            </a:pPr>
            <a:r>
              <a:rPr lang="en-GB" sz="4000" dirty="0">
                <a:solidFill>
                  <a:prstClr val="black"/>
                </a:solidFill>
                <a:latin typeface="Arial Narrow" panose="020B0606020202030204" pitchFamily="34" charset="0"/>
              </a:rPr>
              <a:t>        return </a:t>
            </a:r>
            <a:r>
              <a:rPr lang="en-GB" sz="4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gcd</a:t>
            </a:r>
            <a:r>
              <a:rPr lang="en-GB" sz="4000" dirty="0">
                <a:solidFill>
                  <a:prstClr val="black"/>
                </a:solidFill>
                <a:latin typeface="Arial Narrow" panose="020B0606020202030204" pitchFamily="34" charset="0"/>
              </a:rPr>
              <a:t>(b, a);</a:t>
            </a:r>
          </a:p>
          <a:p>
            <a:pPr lvl="0">
              <a:defRPr/>
            </a:pPr>
            <a:r>
              <a:rPr lang="en-GB" sz="4000" dirty="0">
                <a:solidFill>
                  <a:prstClr val="black"/>
                </a:solidFill>
                <a:latin typeface="Arial Narrow" panose="020B0606020202030204" pitchFamily="34" charset="0"/>
              </a:rPr>
              <a:t>    if(a % b == 0) </a:t>
            </a:r>
          </a:p>
          <a:p>
            <a:pPr lvl="0">
              <a:defRPr/>
            </a:pPr>
            <a:r>
              <a:rPr lang="en-GB" sz="4000" dirty="0">
                <a:solidFill>
                  <a:prstClr val="black"/>
                </a:solidFill>
                <a:latin typeface="Arial Narrow" panose="020B0606020202030204" pitchFamily="34" charset="0"/>
              </a:rPr>
              <a:t>        return b;</a:t>
            </a:r>
          </a:p>
          <a:p>
            <a:pPr lvl="0">
              <a:defRPr/>
            </a:pPr>
            <a:r>
              <a:rPr lang="en-GB" sz="4000" dirty="0">
                <a:solidFill>
                  <a:prstClr val="black"/>
                </a:solidFill>
                <a:latin typeface="Arial Narrow" panose="020B0606020202030204" pitchFamily="34" charset="0"/>
              </a:rPr>
              <a:t>    return </a:t>
            </a:r>
            <a:r>
              <a:rPr lang="en-GB" sz="4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gcd</a:t>
            </a:r>
            <a:r>
              <a:rPr lang="en-GB" sz="4000" dirty="0">
                <a:solidFill>
                  <a:prstClr val="black"/>
                </a:solidFill>
                <a:latin typeface="Arial Narrow" panose="020B0606020202030204" pitchFamily="34" charset="0"/>
              </a:rPr>
              <a:t>(b, a % b);</a:t>
            </a:r>
          </a:p>
          <a:p>
            <a:pPr lvl="0">
              <a:defRPr/>
            </a:pPr>
            <a:r>
              <a:rPr lang="en-GB" sz="4000" dirty="0">
                <a:solidFill>
                  <a:prstClr val="black"/>
                </a:solidFill>
                <a:latin typeface="Arial Narrow" panose="020B0606020202030204" pitchFamily="34" charset="0"/>
              </a:rPr>
              <a:t>}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9" name="Rectangular Callout 82">
            <a:extLst>
              <a:ext uri="{FF2B5EF4-FFF2-40B4-BE49-F238E27FC236}">
                <a16:creationId xmlns:a16="http://schemas.microsoft.com/office/drawing/2014/main" id="{4D78619D-7F8D-4F65-B6AB-68B2E0D90E4A}"/>
              </a:ext>
            </a:extLst>
          </p:cNvPr>
          <p:cNvSpPr/>
          <p:nvPr/>
        </p:nvSpPr>
        <p:spPr>
          <a:xfrm>
            <a:off x="8143382" y="3792538"/>
            <a:ext cx="2457459" cy="599544"/>
          </a:xfrm>
          <a:prstGeom prst="wedgeRectCallout">
            <a:avLst>
              <a:gd name="adj1" fmla="val -108047"/>
              <a:gd name="adj2" fmla="val -382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base case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Partitions of a number are the different ways in which we can write the number as a sum of smaller numbers</a:t>
            </a:r>
          </a:p>
          <a:p>
            <a:r>
              <a:rPr lang="en-IN" dirty="0"/>
              <a:t>For example, the partitions of 4 are</a:t>
            </a:r>
          </a:p>
          <a:p>
            <a:r>
              <a:rPr lang="en-IN" dirty="0"/>
              <a:t>1 + 1 + 1 + 1</a:t>
            </a:r>
          </a:p>
          <a:p>
            <a:r>
              <a:rPr lang="en-IN" dirty="0"/>
              <a:t>1 + 1 + 2</a:t>
            </a:r>
          </a:p>
          <a:p>
            <a:r>
              <a:rPr lang="en-IN" dirty="0"/>
              <a:t>1 + 3</a:t>
            </a:r>
          </a:p>
          <a:p>
            <a:r>
              <a:rPr lang="en-IN" dirty="0"/>
              <a:t>2 + 2</a:t>
            </a:r>
          </a:p>
          <a:p>
            <a:r>
              <a:rPr lang="en-IN" dirty="0"/>
              <a:t>4</a:t>
            </a:r>
          </a:p>
          <a:p>
            <a:r>
              <a:rPr lang="en-IN" dirty="0"/>
              <a:t>We can generate partitions of n using partitions of n-1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Need to be a bit careful to ensure that we do not repeat partitions i.e. we do not write both 1 + 3 and 3 + 1 since they are the same partition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7256" y="2550695"/>
            <a:ext cx="1714070" cy="18095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142970" y="3010116"/>
            <a:ext cx="3132701" cy="974696"/>
          </a:xfrm>
          <a:prstGeom prst="wedgeRectCallout">
            <a:avLst>
              <a:gd name="adj1" fmla="val -69284"/>
              <a:gd name="adj2" fmla="val 1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 that these are all the partitions of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169795" y="4360245"/>
            <a:ext cx="5428648" cy="1145360"/>
          </a:xfrm>
          <a:prstGeom prst="wedgeRectCallout">
            <a:avLst>
              <a:gd name="adj1" fmla="val -62524"/>
              <a:gd name="adj2" fmla="val 10207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Easy way of ensuring this – make sure that numbers are writing in increasing order so that 3 + 1 is disqualified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1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in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6E2760-0739-4B8B-B7DE-54311C0B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11" y="1230252"/>
            <a:ext cx="11297377" cy="5372026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Marcos are defined outside functions </a:t>
            </a:r>
          </a:p>
          <a:p>
            <a:endParaRPr lang="en-GB" sz="2800" dirty="0"/>
          </a:p>
          <a:p>
            <a:r>
              <a:rPr lang="en-GB" sz="2800" dirty="0"/>
              <a:t>Macros are handled by the </a:t>
            </a:r>
            <a:r>
              <a:rPr lang="en-GB" sz="2800" dirty="0">
                <a:solidFill>
                  <a:srgbClr val="0000FF"/>
                </a:solidFill>
              </a:rPr>
              <a:t>C pre-processor </a:t>
            </a:r>
            <a:r>
              <a:rPr lang="en-GB" sz="2800" dirty="0"/>
              <a:t>(not compiler)</a:t>
            </a:r>
          </a:p>
          <a:p>
            <a:endParaRPr lang="en-GB" sz="2800" dirty="0"/>
          </a:p>
          <a:p>
            <a:r>
              <a:rPr lang="en-GB" sz="2800" dirty="0"/>
              <a:t>All </a:t>
            </a:r>
            <a:r>
              <a:rPr lang="en-GB" sz="2800" dirty="0" err="1"/>
              <a:t>marco</a:t>
            </a:r>
            <a:r>
              <a:rPr lang="en-GB" sz="2800" dirty="0"/>
              <a:t> statements begin with </a:t>
            </a:r>
            <a:r>
              <a:rPr lang="en-GB" sz="2800" dirty="0">
                <a:solidFill>
                  <a:srgbClr val="0000FF"/>
                </a:solidFill>
              </a:rPr>
              <a:t># </a:t>
            </a:r>
            <a:r>
              <a:rPr lang="en-GB" sz="2800" dirty="0">
                <a:solidFill>
                  <a:schemeClr val="tx1"/>
                </a:solidFill>
              </a:rPr>
              <a:t>(like #include)</a:t>
            </a:r>
          </a:p>
          <a:p>
            <a:endParaRPr lang="en-GB" sz="2800" dirty="0"/>
          </a:p>
          <a:p>
            <a:r>
              <a:rPr lang="en-GB" sz="2800" dirty="0"/>
              <a:t>Can use macros to also define constants using </a:t>
            </a:r>
            <a:r>
              <a:rPr lang="en-GB" sz="2800" dirty="0">
                <a:solidFill>
                  <a:srgbClr val="0000FF"/>
                </a:solidFill>
              </a:rPr>
              <a:t>#define</a:t>
            </a:r>
            <a:r>
              <a:rPr lang="en-GB" sz="2800" dirty="0"/>
              <a:t>, e.g.,</a:t>
            </a:r>
          </a:p>
          <a:p>
            <a:r>
              <a:rPr lang="en-GB" sz="2800" dirty="0"/>
              <a:t>           </a:t>
            </a:r>
            <a:r>
              <a:rPr lang="en-GB" sz="2400" dirty="0">
                <a:solidFill>
                  <a:srgbClr val="0000FF"/>
                </a:solidFill>
              </a:rPr>
              <a:t>#define PI 3.14159  </a:t>
            </a:r>
            <a:r>
              <a:rPr lang="en-GB" sz="2400" dirty="0"/>
              <a:t>(note that no “=“ between name and value)</a:t>
            </a:r>
          </a:p>
          <a:p>
            <a:pPr lvl="1"/>
            <a:endParaRPr lang="en-GB" sz="2800" dirty="0"/>
          </a:p>
          <a:p>
            <a:r>
              <a:rPr lang="en-GB" sz="2800" dirty="0"/>
              <a:t>The macro maps an input sequence to an output sequence </a:t>
            </a:r>
            <a:r>
              <a:rPr lang="en-GB" sz="2800" dirty="0">
                <a:solidFill>
                  <a:srgbClr val="0000FF"/>
                </a:solidFill>
              </a:rPr>
              <a:t>before the program has compiled </a:t>
            </a:r>
            <a:r>
              <a:rPr lang="en-GB" sz="2800" dirty="0"/>
              <a:t>(PI mapped to 3.14159 in the above example)</a:t>
            </a:r>
          </a:p>
        </p:txBody>
      </p:sp>
    </p:spTree>
    <p:extLst>
      <p:ext uri="{BB962C8B-B14F-4D97-AF65-F5344CB8AC3E}">
        <p14:creationId xmlns:p14="http://schemas.microsoft.com/office/powerpoint/2010/main" val="29627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in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3B565B-9FFA-4E4D-B912-4E2725D7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2485"/>
            <a:ext cx="10431838" cy="4525963"/>
          </a:xfrm>
        </p:spPr>
        <p:txBody>
          <a:bodyPr/>
          <a:lstStyle/>
          <a:p>
            <a:r>
              <a:rPr lang="en-GB" dirty="0"/>
              <a:t>Object/constant-like macros</a:t>
            </a:r>
          </a:p>
          <a:p>
            <a:pPr lvl="1"/>
            <a:r>
              <a:rPr lang="en-GB" dirty="0"/>
              <a:t>#define BUFFER_SIZE 1024 </a:t>
            </a:r>
          </a:p>
          <a:p>
            <a:pPr lvl="1"/>
            <a:r>
              <a:rPr lang="en-GB" dirty="0"/>
              <a:t>Pre-defined macros in C, e.g. __DATE__ , __TIME__ etc (note there are two underscores each before and after)</a:t>
            </a:r>
          </a:p>
          <a:p>
            <a:endParaRPr lang="en-GB" dirty="0"/>
          </a:p>
          <a:p>
            <a:r>
              <a:rPr lang="en-GB" dirty="0"/>
              <a:t>Function-like macros</a:t>
            </a:r>
          </a:p>
          <a:p>
            <a:pPr lvl="1"/>
            <a:r>
              <a:rPr lang="en-GB" dirty="0"/>
              <a:t>#define min(X, Y)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(X) &lt; (Y) ? (X) : (Y)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x = min(</a:t>
            </a:r>
            <a:r>
              <a:rPr lang="en-GB" dirty="0" err="1"/>
              <a:t>a,b</a:t>
            </a:r>
            <a:r>
              <a:rPr lang="en-GB" dirty="0"/>
              <a:t>) will be expanded to</a:t>
            </a:r>
          </a:p>
          <a:p>
            <a:pPr lvl="2"/>
            <a:r>
              <a:rPr lang="en-GB" dirty="0"/>
              <a:t>x = ((a) &lt; (b) ? (a) : (b))</a:t>
            </a:r>
          </a:p>
          <a:p>
            <a:pPr lvl="2"/>
            <a:r>
              <a:rPr lang="en-GB" dirty="0">
                <a:solidFill>
                  <a:srgbClr val="0000FF"/>
                </a:solidFill>
              </a:rPr>
              <a:t>Before compilation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9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in C: Be Careful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BF306-B36E-4942-8DC8-C854B2A2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325298" cy="4525963"/>
          </a:xfrm>
        </p:spPr>
        <p:txBody>
          <a:bodyPr/>
          <a:lstStyle/>
          <a:p>
            <a:r>
              <a:rPr lang="en-GB" dirty="0"/>
              <a:t>Macro is a simple copy-paste</a:t>
            </a:r>
          </a:p>
          <a:p>
            <a:r>
              <a:rPr lang="en-GB" dirty="0"/>
              <a:t>Without parentheses, can make operator precedence betray your code’s logic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7A146-A7D4-40DC-B66A-14CFFB3707F4}"/>
              </a:ext>
            </a:extLst>
          </p:cNvPr>
          <p:cNvSpPr txBox="1"/>
          <p:nvPr/>
        </p:nvSpPr>
        <p:spPr>
          <a:xfrm>
            <a:off x="2785199" y="3566021"/>
            <a:ext cx="5256584" cy="230832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#define SQR(x) (x*x)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int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int a, b=3;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a = SQR(b+5);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printf("%d\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n",a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1CBE5-1E72-47AB-BDC8-5FB4C4CCC63D}"/>
              </a:ext>
            </a:extLst>
          </p:cNvPr>
          <p:cNvSpPr txBox="1"/>
          <p:nvPr/>
        </p:nvSpPr>
        <p:spPr>
          <a:xfrm>
            <a:off x="8689855" y="4218161"/>
            <a:ext cx="576064" cy="369332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3350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64534B-1563-4871-AA63-A1B0B92D3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68" y="1485900"/>
            <a:ext cx="9463665" cy="388620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C6708BA7-863F-4C8F-8926-AEFC5FB7C330}"/>
              </a:ext>
            </a:extLst>
          </p:cNvPr>
          <p:cNvSpPr txBox="1">
            <a:spLocks/>
          </p:cNvSpPr>
          <p:nvPr/>
        </p:nvSpPr>
        <p:spPr>
          <a:xfrm>
            <a:off x="1912434" y="2171700"/>
            <a:ext cx="480803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/>
              <a:t>Recursion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934069"/>
          </a:xfrm>
        </p:spPr>
        <p:txBody>
          <a:bodyPr>
            <a:normAutofit/>
          </a:bodyPr>
          <a:lstStyle/>
          <a:p>
            <a:r>
              <a:rPr lang="en-IN" dirty="0"/>
              <a:t>Process of solving a problem </a:t>
            </a:r>
            <a:r>
              <a:rPr lang="en-IN" dirty="0">
                <a:solidFill>
                  <a:srgbClr val="0000FF"/>
                </a:solidFill>
              </a:rPr>
              <a:t>using solutions to “smaller” versions</a:t>
            </a:r>
            <a:r>
              <a:rPr lang="en-IN" dirty="0"/>
              <a:t> of the same problem!</a:t>
            </a:r>
          </a:p>
          <a:p>
            <a:r>
              <a:rPr lang="en-IN" dirty="0"/>
              <a:t>You have already encountered recursion in mathematics</a:t>
            </a:r>
          </a:p>
          <a:p>
            <a:r>
              <a:rPr lang="en-IN" dirty="0"/>
              <a:t>Factorial function is defined in terms of factorial itself!</a:t>
            </a:r>
          </a:p>
          <a:p>
            <a:endParaRPr lang="en-IN" dirty="0"/>
          </a:p>
          <a:p>
            <a:r>
              <a:rPr lang="en-IN" dirty="0"/>
              <a:t>Proof by induction is basically a </a:t>
            </a:r>
            <a:r>
              <a:rPr lang="en-IN" i="1" dirty="0"/>
              <a:t>recursive proof</a:t>
            </a:r>
          </a:p>
          <a:p>
            <a:pPr lvl="1"/>
            <a:r>
              <a:rPr lang="en-IN" b="1" dirty="0"/>
              <a:t>Claim</a:t>
            </a:r>
            <a:r>
              <a:rPr lang="en-IN" dirty="0"/>
              <a:t>: 1 + 2 + 3 + … + n = n(n+1)/2</a:t>
            </a:r>
          </a:p>
          <a:p>
            <a:pPr lvl="1"/>
            <a:r>
              <a:rPr lang="en-IN" b="1" dirty="0"/>
              <a:t>Proof</a:t>
            </a:r>
            <a:r>
              <a:rPr lang="en-IN" dirty="0"/>
              <a:t>: </a:t>
            </a:r>
            <a:r>
              <a:rPr lang="en-IN" i="1" dirty="0"/>
              <a:t>Base case</a:t>
            </a:r>
            <a:r>
              <a:rPr lang="en-IN" dirty="0"/>
              <a:t>: for n = 1 true by inspection</a:t>
            </a:r>
          </a:p>
          <a:p>
            <a:pPr lvl="1"/>
            <a:r>
              <a:rPr lang="en-IN" i="1" dirty="0"/>
              <a:t>Inductive case</a:t>
            </a:r>
            <a:r>
              <a:rPr lang="en-IN" dirty="0"/>
              <a:t>: (1 + … + n) = (1 + … + n-1) + n = (n-1)n/2 + n = n(n+1)/2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dirty="0"/>
              <a:t>Notice that we need a base case and recursive case</a:t>
            </a:r>
          </a:p>
          <a:p>
            <a:pPr lvl="1"/>
            <a:r>
              <a:rPr lang="en-IN" dirty="0"/>
              <a:t>In case of factorial, </a:t>
            </a:r>
            <a:r>
              <a:rPr lang="en-IN" dirty="0" err="1"/>
              <a:t>fac</a:t>
            </a:r>
            <a:r>
              <a:rPr lang="en-IN" dirty="0"/>
              <a:t>(0) was the </a:t>
            </a:r>
            <a:r>
              <a:rPr lang="en-IN" i="1" dirty="0"/>
              <a:t>base case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is true when writing recursive functions in C language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2" y="3271523"/>
            <a:ext cx="8481189" cy="404795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7901801" y="3841316"/>
            <a:ext cx="4121039" cy="800258"/>
          </a:xfrm>
          <a:prstGeom prst="wedgeRectCallout">
            <a:avLst>
              <a:gd name="adj1" fmla="val -57505"/>
              <a:gd name="adj2" fmla="val 1120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used the proof for the case n-1 to prove the case 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Mutual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AC502-26BE-4888-84FB-A2E5ED41B182}"/>
              </a:ext>
            </a:extLst>
          </p:cNvPr>
          <p:cNvSpPr txBox="1"/>
          <p:nvPr/>
        </p:nvSpPr>
        <p:spPr>
          <a:xfrm>
            <a:off x="2521868" y="3279048"/>
            <a:ext cx="7148264" cy="954107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Even(n) = (n == 0) || Odd(n-1)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Odd(n)  = (n != 0) &amp;&amp; Even(n-1)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0C951-5C4E-4F6E-BEB1-DFE97E2FC7FD}"/>
              </a:ext>
            </a:extLst>
          </p:cNvPr>
          <p:cNvSpPr txBox="1"/>
          <p:nvPr/>
        </p:nvSpPr>
        <p:spPr>
          <a:xfrm>
            <a:off x="973152" y="1998550"/>
            <a:ext cx="1016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Two functions calling each other in a recursive fashion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CE840-B6D0-4663-8AC3-1A48B44BC1A1}"/>
              </a:ext>
            </a:extLst>
          </p:cNvPr>
          <p:cNvSpPr txBox="1"/>
          <p:nvPr/>
        </p:nvSpPr>
        <p:spPr>
          <a:xfrm>
            <a:off x="973152" y="4782081"/>
            <a:ext cx="9896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Note: The above example is not the most efficient way </a:t>
            </a:r>
          </a:p>
          <a:p>
            <a:r>
              <a:rPr lang="en-IN" sz="3200" dirty="0"/>
              <a:t>to check if a number of even or add but just an </a:t>
            </a:r>
            <a:r>
              <a:rPr lang="en-IN" sz="3200" dirty="0" err="1"/>
              <a:t>illustrastion</a:t>
            </a:r>
            <a:endParaRPr lang="en-IN" sz="3200" dirty="0"/>
          </a:p>
          <a:p>
            <a:r>
              <a:rPr lang="en-IN" sz="3200" dirty="0"/>
              <a:t>of mutual recursion </a:t>
            </a:r>
            <a:r>
              <a:rPr lang="en-IN" sz="3200" dirty="0">
                <a:sym typeface="Wingdings" panose="05000000000000000000" pitchFamily="2" charset="2"/>
              </a:rPr>
              <a:t>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4640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/>
              <a:t>Recursion can allow us to write very elegant code</a:t>
            </a:r>
          </a:p>
          <a:p>
            <a:pPr lvl="1"/>
            <a:r>
              <a:rPr lang="en-IN" dirty="0"/>
              <a:t>Very easy to understand what is going on by just reading function definition</a:t>
            </a:r>
          </a:p>
          <a:p>
            <a:pPr lvl="1"/>
            <a:r>
              <a:rPr lang="en-IN" dirty="0"/>
              <a:t>Sometimes you can just “copy” the function definition into code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r>
              <a:rPr lang="en-IN" dirty="0">
                <a:sym typeface="Wingdings" panose="05000000000000000000" pitchFamily="2" charset="2"/>
              </a:rPr>
              <a:t>Careful: do not forget to write down the base case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Will go into something like an infinite loop if you forget the base case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May end up exceeding time and memory limits on </a:t>
            </a:r>
            <a:r>
              <a:rPr lang="en-IN" dirty="0" err="1">
                <a:sym typeface="Wingdings" panose="05000000000000000000" pitchFamily="2" charset="2"/>
              </a:rPr>
              <a:t>Prutor</a:t>
            </a:r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Will get a TLE/runtime error message on </a:t>
            </a:r>
            <a:r>
              <a:rPr lang="en-IN" dirty="0" err="1">
                <a:sym typeface="Wingdings" panose="05000000000000000000" pitchFamily="2" charset="2"/>
              </a:rPr>
              <a:t>Prutor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Careful: problems that can be solved using recursion can always be solved using loops too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Fundamental result in computer science: Church-Turing thesis</a:t>
            </a:r>
          </a:p>
          <a:p>
            <a:pPr lvl="1"/>
            <a:r>
              <a:rPr lang="en-IN" u="sng" dirty="0">
                <a:sym typeface="Wingdings" panose="05000000000000000000" pitchFamily="2" charset="2"/>
              </a:rPr>
              <a:t>Disadvantage</a:t>
            </a:r>
            <a:r>
              <a:rPr lang="en-IN" dirty="0">
                <a:sym typeface="Wingdings" panose="05000000000000000000" pitchFamily="2" charset="2"/>
              </a:rPr>
              <a:t>: loop solutions sometimes very difficult to write and read</a:t>
            </a:r>
          </a:p>
          <a:p>
            <a:pPr lvl="1"/>
            <a:r>
              <a:rPr lang="en-IN" u="sng" dirty="0">
                <a:sym typeface="Wingdings" panose="05000000000000000000" pitchFamily="2" charset="2"/>
              </a:rPr>
              <a:t>Advantage</a:t>
            </a:r>
            <a:r>
              <a:rPr lang="en-IN" dirty="0">
                <a:sym typeface="Wingdings" panose="05000000000000000000" pitchFamily="2" charset="2"/>
              </a:rPr>
              <a:t>: loop solutions can be much faster (at least in compiled languages like C) than the recursion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ular Callout 82">
            <a:extLst>
              <a:ext uri="{FF2B5EF4-FFF2-40B4-BE49-F238E27FC236}">
                <a16:creationId xmlns:a16="http://schemas.microsoft.com/office/drawing/2014/main" id="{20C766F6-2632-4817-AC89-98AC44F96CDE}"/>
              </a:ext>
            </a:extLst>
          </p:cNvPr>
          <p:cNvSpPr/>
          <p:nvPr/>
        </p:nvSpPr>
        <p:spPr>
          <a:xfrm>
            <a:off x="8036312" y="445553"/>
            <a:ext cx="3315629" cy="599544"/>
          </a:xfrm>
          <a:prstGeom prst="wedgeRectCallout">
            <a:avLst>
              <a:gd name="adj1" fmla="val -129156"/>
              <a:gd name="adj2" fmla="val 2025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 = n*</a:t>
            </a:r>
            <a:r>
              <a:rPr lang="en-IN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(n-1);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Recognizing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/>
              <a:t>Sometimes it is very easy to see that the problem can be solved using recursion – example factorial, Fibonacci</a:t>
            </a:r>
          </a:p>
          <a:p>
            <a:r>
              <a:rPr lang="en-IN" dirty="0"/>
              <a:t>Sometimes it is harder to see that recursion can be used to solve the problem – example </a:t>
            </a:r>
            <a:r>
              <a:rPr lang="en-IN" dirty="0" err="1"/>
              <a:t>gcd</a:t>
            </a:r>
            <a:r>
              <a:rPr lang="en-IN" dirty="0"/>
              <a:t>, partition</a:t>
            </a:r>
          </a:p>
          <a:p>
            <a:r>
              <a:rPr lang="en-IN" dirty="0"/>
              <a:t>No small set of golden rules on how to find out when and if a problem can be solved using recursion </a:t>
            </a:r>
            <a:r>
              <a:rPr lang="en-IN" dirty="0">
                <a:sym typeface="Wingdings" panose="05000000000000000000" pitchFamily="2" charset="2"/>
              </a:rPr>
              <a:t></a:t>
            </a:r>
          </a:p>
          <a:p>
            <a:r>
              <a:rPr lang="en-IN" dirty="0">
                <a:sym typeface="Wingdings" panose="05000000000000000000" pitchFamily="2" charset="2"/>
              </a:rPr>
              <a:t>Need to look at the problem carefully and see if it can be solved using smaller versions of the same problem</a:t>
            </a:r>
          </a:p>
          <a:p>
            <a:r>
              <a:rPr lang="en-IN" dirty="0">
                <a:sym typeface="Wingdings" panose="05000000000000000000" pitchFamily="2" charset="2"/>
              </a:rPr>
              <a:t>Will see several examples of this in ESC101. More examples in advanced courses e.g. ESO207, CS345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5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739.089"/>
  <p:tag name="LATEXADDIN" val="\documentclass{article}&#10;\usepackage{amsmath,amssymb}&#10;\usepackage{olo}&#10;\usepackage[dvipsnames]{xcolor}&#10;\pagestyle{empty}&#10;\begin{document}&#10;&#10;\[&#10;\text{fac}(0) = 1 \text{ and }&#10;\text{fac}(n) = n \cdot \text{fac}(n-1), \text{ for } n &gt; 0&#10;\]&#10;&#10;\end{document}"/>
  <p:tag name="IGUANATEXSIZE" val="32"/>
  <p:tag name="IGUANATEXCURSOR" val="2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93.592"/>
  <p:tag name="LATEXADDIN" val="\documentclass{article}&#10;\usepackage{amsmath,amssymb,amsthm}&#10;\usepackage{olo}&#10;\usepackage[dvipsnames]{xcolor}&#10;\newtheorem{thm}{Theorem}&#10;\pagestyle{empty}&#10;\begin{document}&#10;\begin{thm}&#10;Suppose $a \geq b &gt; 0$ are two numbers.\newline&#10;Then we always have $\text{gcd}(a,b) = \text{gcd}(b, a\ \%\ b)$.&#10;\end{thm}&#10;\end{document}"/>
  <p:tag name="IGUANATEXSIZE" val="32"/>
  <p:tag name="IGUANATEXCURSOR" val="28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21102</TotalTime>
  <Words>1762</Words>
  <Application>Microsoft Office PowerPoint</Application>
  <PresentationFormat>Widescreen</PresentationFormat>
  <Paragraphs>284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Century Gothic</vt:lpstr>
      <vt:lpstr>Comic Sans MS</vt:lpstr>
      <vt:lpstr>Garamond</vt:lpstr>
      <vt:lpstr>Verdana</vt:lpstr>
      <vt:lpstr>Wingdings</vt:lpstr>
      <vt:lpstr>Office Theme</vt:lpstr>
      <vt:lpstr>Metropolitan</vt:lpstr>
      <vt:lpstr>ESC101: Fundamentals of Computing</vt:lpstr>
      <vt:lpstr>Macros in C</vt:lpstr>
      <vt:lpstr>Macros in C</vt:lpstr>
      <vt:lpstr>Macros in C: Be Careful</vt:lpstr>
      <vt:lpstr>PowerPoint Presentation</vt:lpstr>
      <vt:lpstr>Recursion</vt:lpstr>
      <vt:lpstr>Mutual Recursion</vt:lpstr>
      <vt:lpstr>About Recursion</vt:lpstr>
      <vt:lpstr>Recognizing Recursion</vt:lpstr>
      <vt:lpstr>Example 1: Factorial</vt:lpstr>
      <vt:lpstr>Example 1: Factorial</vt:lpstr>
      <vt:lpstr>Factorial: The Flow</vt:lpstr>
      <vt:lpstr>Example 2: Fibonacci Numbers</vt:lpstr>
      <vt:lpstr>Attack of the Clones</vt:lpstr>
      <vt:lpstr>Recursion vs Iteration</vt:lpstr>
      <vt:lpstr>Greatest common divisor</vt:lpstr>
      <vt:lpstr>GCD using Recursion</vt:lpstr>
      <vt:lpstr>Partitions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1386</cp:revision>
  <dcterms:created xsi:type="dcterms:W3CDTF">2018-07-30T05:08:11Z</dcterms:created>
  <dcterms:modified xsi:type="dcterms:W3CDTF">2019-10-21T07:37:50Z</dcterms:modified>
</cp:coreProperties>
</file>