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  <p:sldMasterId id="2147483792" r:id="rId2"/>
  </p:sldMasterIdLst>
  <p:notesMasterIdLst>
    <p:notesMasterId r:id="rId27"/>
  </p:notesMasterIdLst>
  <p:sldIdLst>
    <p:sldId id="268" r:id="rId3"/>
    <p:sldId id="261" r:id="rId4"/>
    <p:sldId id="302" r:id="rId5"/>
    <p:sldId id="263" r:id="rId6"/>
    <p:sldId id="264" r:id="rId7"/>
    <p:sldId id="265" r:id="rId8"/>
    <p:sldId id="266" r:id="rId9"/>
    <p:sldId id="267" r:id="rId10"/>
    <p:sldId id="301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8" r:id="rId20"/>
    <p:sldId id="279" r:id="rId21"/>
    <p:sldId id="280" r:id="rId22"/>
    <p:sldId id="281" r:id="rId23"/>
    <p:sldId id="305" r:id="rId24"/>
    <p:sldId id="312" r:id="rId25"/>
    <p:sldId id="31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3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5" autoAdjust="0"/>
    <p:restoredTop sz="94722" autoAdjust="0"/>
  </p:normalViewPr>
  <p:slideViewPr>
    <p:cSldViewPr snapToGrid="0">
      <p:cViewPr varScale="1">
        <p:scale>
          <a:sx n="82" d="100"/>
          <a:sy n="82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1264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DCF896-8296-4A09-A08B-0FFC043DE1A5}" type="slidenum">
              <a:rPr kumimoji="0" lang="en-I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489" cy="15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normAutofit fontScale="25000" lnSpcReduction="20000"/>
          </a:bodyPr>
          <a:lstStyle/>
          <a:p>
            <a:pPr eaLnBrk="1">
              <a:spcBef>
                <a:spcPct val="0"/>
              </a:spcBef>
            </a:pPr>
            <a:endParaRPr lang="en-IN" altLang="en-US" sz="1900" dirty="0">
              <a:latin typeface="Arial" charset="0"/>
              <a:ea typeface="Microsoft YaHei" charset="-122"/>
            </a:endParaRP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0" y="0"/>
            <a:ext cx="1489" cy="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5131" tIns="42566" rIns="85131" bIns="42566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72ECF7-DB04-4E04-980F-750BD6818419}" type="slidenum">
              <a:rPr kumimoji="0" lang="en-I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IN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8156EA-87FB-4E26-987B-60896406FD23}" type="slidenum">
              <a:rPr kumimoji="0" lang="en-I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9877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8156EA-87FB-4E26-987B-60896406FD23}" type="slidenum">
              <a:rPr kumimoji="0" lang="en-I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68064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8156EA-87FB-4E26-987B-60896406FD23}" type="slidenum">
              <a:rPr kumimoji="0" lang="en-I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6178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8156EA-87FB-4E26-987B-60896406FD23}" type="slidenum">
              <a:rPr kumimoji="0" lang="en-I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03118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EA103-507D-4740-862A-3A87B77E3206}" type="slidenum">
              <a:rPr kumimoji="0" lang="en-I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489" cy="15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normAutofit fontScale="25000" lnSpcReduction="20000"/>
          </a:bodyPr>
          <a:lstStyle/>
          <a:p>
            <a:pPr eaLnBrk="1">
              <a:spcBef>
                <a:spcPct val="0"/>
              </a:spcBef>
            </a:pPr>
            <a:endParaRPr lang="en-IN" altLang="en-US" sz="1900" dirty="0">
              <a:latin typeface="Arial" charset="0"/>
              <a:ea typeface="Microsoft YaHei" charset="-122"/>
            </a:endParaRP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0" y="0"/>
            <a:ext cx="1489" cy="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5131" tIns="42566" rIns="85131" bIns="42566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C892A5-6AA3-43C5-B241-575C19BB0FCE}" type="slidenum">
              <a:rPr kumimoji="0" lang="en-I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IN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EA103-507D-4740-862A-3A87B77E3206}" type="slidenum">
              <a:rPr kumimoji="0" lang="en-I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489" cy="15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normAutofit fontScale="25000" lnSpcReduction="20000"/>
          </a:bodyPr>
          <a:lstStyle/>
          <a:p>
            <a:pPr eaLnBrk="1">
              <a:spcBef>
                <a:spcPct val="0"/>
              </a:spcBef>
            </a:pPr>
            <a:endParaRPr lang="en-IN" altLang="en-US" sz="1900" dirty="0">
              <a:latin typeface="Arial" charset="0"/>
              <a:ea typeface="Microsoft YaHei" charset="-122"/>
            </a:endParaRP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0" y="0"/>
            <a:ext cx="1489" cy="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5131" tIns="42566" rIns="85131" bIns="42566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C892A5-6AA3-43C5-B241-575C19BB0FCE}" type="slidenum">
              <a:rPr kumimoji="0" lang="en-I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IN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8156EA-87FB-4E26-987B-60896406FD23}" type="slidenum">
              <a:rPr kumimoji="0" lang="en-I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68675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8156EA-87FB-4E26-987B-60896406FD23}" type="slidenum">
              <a:rPr kumimoji="0" lang="en-I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32347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8156EA-87FB-4E26-987B-60896406FD23}" type="slidenum">
              <a:rPr kumimoji="0" lang="en-I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9764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8156EA-87FB-4E26-987B-60896406FD23}" type="slidenum">
              <a:rPr kumimoji="0" lang="en-I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69154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8156EA-87FB-4E26-987B-60896406FD23}" type="slidenum">
              <a:rPr kumimoji="0" lang="en-I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29116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8156EA-87FB-4E26-987B-60896406FD23}" type="slidenum">
              <a:rPr kumimoji="0" lang="en-I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1208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8156EA-87FB-4E26-987B-60896406FD23}" type="slidenum">
              <a:rPr kumimoji="0" lang="en-I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8689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8156EA-87FB-4E26-987B-60896406FD23}" type="slidenum">
              <a:rPr kumimoji="0" lang="en-I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868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8156EA-87FB-4E26-987B-60896406FD23}" type="slidenum">
              <a:rPr kumimoji="0" lang="en-I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7527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E0A40C-1493-438F-B636-632349E5D04B}" type="slidenum">
              <a:rPr kumimoji="0" lang="en-I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489" cy="15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normAutofit fontScale="25000" lnSpcReduction="20000"/>
          </a:bodyPr>
          <a:lstStyle/>
          <a:p>
            <a:pPr eaLnBrk="1">
              <a:spcBef>
                <a:spcPct val="0"/>
              </a:spcBef>
            </a:pPr>
            <a:endParaRPr lang="en-IN" altLang="en-US" sz="1900" dirty="0">
              <a:latin typeface="Arial" charset="0"/>
              <a:ea typeface="Microsoft YaHei" charset="-122"/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0" y="0"/>
            <a:ext cx="1489" cy="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5131" tIns="42566" rIns="85131" bIns="42566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AF634C-5CAC-474D-807A-5526C445A318}" type="slidenum">
              <a:rPr kumimoji="0" lang="en-I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8156EA-87FB-4E26-987B-60896406FD23}" type="slidenum">
              <a:rPr kumimoji="0" lang="en-I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1671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8156EA-87FB-4E26-987B-60896406FD23}" type="slidenum">
              <a:rPr kumimoji="0" lang="en-I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7763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8156EA-87FB-4E26-987B-60896406FD23}" type="slidenum">
              <a:rPr kumimoji="0" lang="en-I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4734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8156EA-87FB-4E26-987B-60896406FD23}" type="slidenum">
              <a:rPr kumimoji="0" lang="en-I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868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8156EA-87FB-4E26-987B-60896406FD23}" type="slidenum">
              <a:rPr kumimoji="0" lang="en-I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868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B7B9-2450-418B-A046-E2C3879C9A42}" type="datetime1">
              <a:rPr lang="en-GB" smtClean="0"/>
              <a:t>22/10/2019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214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F14C-5DC3-4DFA-8506-51ED6866BDB0}" type="datetime1">
              <a:rPr lang="en-GB" smtClean="0"/>
              <a:t>22/10/2019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4FD8-E0E0-4CA4-975E-26121655B062}" type="datetime1">
              <a:rPr lang="en-GB" smtClean="0"/>
              <a:t>22/10/2019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013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7CBB-A82F-42EC-B159-CCE32487C6ED}" type="datetimeFigureOut">
              <a:rPr lang="en-GB" smtClean="0"/>
              <a:pPr/>
              <a:t>22/10/2019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3F29-F5D8-4B76-8A45-50F74BE13BE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905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7CBB-A82F-42EC-B159-CCE32487C6ED}" type="datetimeFigureOut">
              <a:rPr lang="en-GB" smtClean="0"/>
              <a:pPr/>
              <a:t>22/10/2019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3F29-F5D8-4B76-8A45-50F74BE13BE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058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7CBB-A82F-42EC-B159-CCE32487C6ED}" type="datetimeFigureOut">
              <a:rPr lang="en-GB" smtClean="0"/>
              <a:pPr/>
              <a:t>22/10/2019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3F29-F5D8-4B76-8A45-50F74BE13BE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204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7CBB-A82F-42EC-B159-CCE32487C6ED}" type="datetimeFigureOut">
              <a:rPr lang="en-GB" smtClean="0"/>
              <a:pPr/>
              <a:t>22/10/2019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3F29-F5D8-4B76-8A45-50F74BE13BE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22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7CBB-A82F-42EC-B159-CCE32487C6ED}" type="datetimeFigureOut">
              <a:rPr lang="en-GB" smtClean="0"/>
              <a:pPr/>
              <a:t>22/10/2019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3F29-F5D8-4B76-8A45-50F74BE13BE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274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7CBB-A82F-42EC-B159-CCE32487C6ED}" type="datetimeFigureOut">
              <a:rPr lang="en-GB" smtClean="0"/>
              <a:pPr/>
              <a:t>22/10/2019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3F29-F5D8-4B76-8A45-50F74BE13BE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9903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7CBB-A82F-42EC-B159-CCE32487C6ED}" type="datetimeFigureOut">
              <a:rPr lang="en-GB" smtClean="0"/>
              <a:pPr/>
              <a:t>22/10/2019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3F29-F5D8-4B76-8A45-50F74BE13BE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9798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7CBB-A82F-42EC-B159-CCE32487C6ED}" type="datetimeFigureOut">
              <a:rPr lang="en-GB" smtClean="0"/>
              <a:pPr/>
              <a:t>22/10/2019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3F29-F5D8-4B76-8A45-50F74BE13BE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30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AE87-F954-4869-AABD-0958FA21C327}" type="datetime1">
              <a:rPr lang="en-GB" smtClean="0"/>
              <a:t>22/10/2019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757E59-6D3B-4672-ABEC-C18EF72EB031}"/>
              </a:ext>
            </a:extLst>
          </p:cNvPr>
          <p:cNvSpPr/>
          <p:nvPr userDrawn="1"/>
        </p:nvSpPr>
        <p:spPr>
          <a:xfrm>
            <a:off x="10896600" y="5441950"/>
            <a:ext cx="1295400" cy="141604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448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7CBB-A82F-42EC-B159-CCE32487C6ED}" type="datetimeFigureOut">
              <a:rPr lang="en-GB" smtClean="0"/>
              <a:pPr/>
              <a:t>22/10/2019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3F29-F5D8-4B76-8A45-50F74BE13BE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7227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7CBB-A82F-42EC-B159-CCE32487C6ED}" type="datetimeFigureOut">
              <a:rPr lang="en-GB" smtClean="0"/>
              <a:pPr/>
              <a:t>22/10/2019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3F29-F5D8-4B76-8A45-50F74BE13BE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3156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7CBB-A82F-42EC-B159-CCE32487C6ED}" type="datetimeFigureOut">
              <a:rPr lang="en-GB" smtClean="0"/>
              <a:pPr/>
              <a:t>22/10/2019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3F29-F5D8-4B76-8A45-50F74BE13BE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5438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AA2-0887-4027-825B-FEC0CAE0A43F}" type="datetime7">
              <a:rPr lang="en-US" altLang="en-US" smtClean="0"/>
              <a:pPr/>
              <a:t>Oct-19</a:t>
            </a:fld>
            <a:endParaRPr lang="en-I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7324E2-95D1-44EF-ADD6-8E47809E8411}" type="slidenum">
              <a:rPr lang="en-IN" altLang="en-US" smtClean="0"/>
              <a:pPr/>
              <a:t>‹#›</a:t>
            </a:fld>
            <a:endParaRPr lang="en-I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Esc101, Structures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23792696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2130425"/>
            <a:ext cx="10361084" cy="14684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609601" y="6356350"/>
            <a:ext cx="2842684" cy="363538"/>
          </a:xfrm>
        </p:spPr>
        <p:txBody>
          <a:bodyPr/>
          <a:lstStyle>
            <a:lvl1pPr>
              <a:defRPr/>
            </a:lvl1pPr>
          </a:lstStyle>
          <a:p>
            <a:fld id="{AC3A7090-BE96-492B-A920-90F4634F79AD}" type="datetime7">
              <a:rPr lang="en-US" altLang="en-US" smtClean="0"/>
              <a:pPr/>
              <a:t>Oct-19</a:t>
            </a:fld>
            <a:endParaRPr lang="en-I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>
          <a:xfrm>
            <a:off x="8737601" y="6356350"/>
            <a:ext cx="2842684" cy="363538"/>
          </a:xfrm>
        </p:spPr>
        <p:txBody>
          <a:bodyPr/>
          <a:lstStyle>
            <a:lvl1pPr>
              <a:defRPr/>
            </a:lvl1pPr>
          </a:lstStyle>
          <a:p>
            <a:fld id="{6DCAEA8C-2405-4E1C-AF33-B1E21BF678B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895947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CA833-7875-4AD4-8FAF-2C1F41414C94}" type="datetime1">
              <a:rPr lang="en-GB" smtClean="0"/>
              <a:t>22/10/2019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61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E2C4-CF18-4CDE-963D-19EC2605ED30}" type="datetime1">
              <a:rPr lang="en-GB" smtClean="0"/>
              <a:t>22/10/2019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373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D109-BF1D-413A-9590-3057D8392182}" type="datetime1">
              <a:rPr lang="en-GB" smtClean="0"/>
              <a:t>22/10/2019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47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1741-5885-4609-A50C-9EC62ED18CA9}" type="datetime1">
              <a:rPr lang="en-GB" smtClean="0"/>
              <a:t>22/10/2019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27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574F-C630-4ED2-977A-52EAC37A5B84}" type="datetime1">
              <a:rPr lang="en-GB" smtClean="0"/>
              <a:t>22/10/2019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13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1E9A-D3E7-4F97-908B-87FCF430F91B}" type="datetime1">
              <a:rPr lang="en-GB" smtClean="0"/>
              <a:t>22/10/2019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72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87FE-A912-4E50-86A1-2B812F5CFFF3}" type="datetime1">
              <a:rPr lang="en-GB" smtClean="0"/>
              <a:t>22/10/2019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53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31F12-36B0-4561-816E-B9D31E845C6A}" type="datetime1">
              <a:rPr lang="en-GB" smtClean="0"/>
              <a:t>22/10/2019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0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07CBB-A82F-42EC-B159-CCE32487C6ED}" type="datetimeFigureOut">
              <a:rPr lang="en-GB" smtClean="0"/>
              <a:pPr/>
              <a:t>22/10/2019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63F29-F5D8-4B76-8A45-50F74BE13BE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07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ctrTitle"/>
          </p:nvPr>
        </p:nvSpPr>
        <p:spPr>
          <a:xfrm>
            <a:off x="971107" y="3948223"/>
            <a:ext cx="10363200" cy="1828800"/>
          </a:xfrm>
          <a:prstGeom prst="rect">
            <a:avLst/>
          </a:prstGeom>
        </p:spPr>
        <p:txBody>
          <a:bodyPr>
            <a:normAutofit/>
          </a:bodyPr>
          <a:lstStyle>
            <a:lvl1pPr defTabSz="859536">
              <a:defRPr sz="4136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ESC101: </a:t>
            </a:r>
            <a:r>
              <a:rPr lang="en-IN" sz="4000" dirty="0">
                <a:solidFill>
                  <a:schemeClr val="bg1"/>
                </a:solidFill>
                <a:latin typeface="Garamond" panose="02020404030301010803" pitchFamily="18" charset="0"/>
              </a:rPr>
              <a:t>Fundamentals of </a:t>
            </a:r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Computing</a:t>
            </a:r>
          </a:p>
        </p:txBody>
      </p:sp>
      <p:sp>
        <p:nvSpPr>
          <p:cNvPr id="244" name="Shape 244"/>
          <p:cNvSpPr>
            <a:spLocks noGrp="1"/>
          </p:cNvSpPr>
          <p:nvPr>
            <p:ph type="subTitle" idx="1"/>
          </p:nvPr>
        </p:nvSpPr>
        <p:spPr>
          <a:xfrm>
            <a:off x="28584" y="836672"/>
            <a:ext cx="11950534" cy="35553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3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endParaRPr lang="en-IN" sz="6000" b="1" u="sng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>
              <a:spcBef>
                <a:spcPts val="840"/>
              </a:spcBef>
            </a:pPr>
            <a:r>
              <a:rPr lang="en-IN" sz="6000" b="1" dirty="0">
                <a:solidFill>
                  <a:srgbClr val="FFC000"/>
                </a:solidFill>
                <a:latin typeface="Garamond" panose="02020404030301010803" pitchFamily="18" charset="0"/>
              </a:rPr>
              <a:t>Composite Data Types:</a:t>
            </a:r>
          </a:p>
          <a:p>
            <a:pPr>
              <a:spcBef>
                <a:spcPts val="840"/>
              </a:spcBef>
            </a:pPr>
            <a:r>
              <a:rPr lang="en-IN" sz="6000" b="1" dirty="0">
                <a:solidFill>
                  <a:schemeClr val="bg1"/>
                </a:solidFill>
                <a:latin typeface="Garamond" panose="02020404030301010803" pitchFamily="18" charset="0"/>
              </a:rPr>
              <a:t>Structures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D0F7F2-3251-4B5A-B977-DE08A7BBE4FC}"/>
              </a:ext>
            </a:extLst>
          </p:cNvPr>
          <p:cNvSpPr txBox="1"/>
          <p:nvPr/>
        </p:nvSpPr>
        <p:spPr>
          <a:xfrm>
            <a:off x="4569130" y="5181600"/>
            <a:ext cx="28694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  Piyush</a:t>
            </a: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 </a:t>
            </a: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Rai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4400" b="1" i="0" u="none" strike="noStrike" kern="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972175" y="44728"/>
            <a:ext cx="2375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IN" altLang="en-US">
                <a:solidFill>
                  <a:srgbClr val="000000"/>
                </a:solidFill>
                <a:latin typeface="Calibri"/>
              </a:rPr>
              <a:t> 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876800" y="152401"/>
            <a:ext cx="5791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r"/>
            <a:r>
              <a:rPr lang="en-IN" altLang="en-US" sz="2800" b="1" dirty="0">
                <a:solidFill>
                  <a:prstClr val="black"/>
                </a:solidFill>
                <a:latin typeface="Calibri" pitchFamily="34" charset="0"/>
              </a:rPr>
              <a:t>Functions returning structures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752600" y="183602"/>
            <a:ext cx="3200400" cy="1106542"/>
          </a:xfrm>
          <a:prstGeom prst="rect">
            <a:avLst/>
          </a:prstGeom>
          <a:solidFill>
            <a:srgbClr val="8BE6F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{</a:t>
            </a:r>
          </a:p>
          <a:p>
            <a:r>
              <a:rPr lang="en-IN" altLang="en-US" sz="2200" b="1" dirty="0">
                <a:latin typeface="Calibri" pitchFamily="34" charset="0"/>
              </a:rPr>
              <a:t>	</a:t>
            </a:r>
            <a:r>
              <a:rPr lang="en-IN" altLang="en-US" sz="2200" b="1" dirty="0" err="1">
                <a:latin typeface="Calibri" pitchFamily="34" charset="0"/>
              </a:rPr>
              <a:t>int</a:t>
            </a:r>
            <a:r>
              <a:rPr lang="en-IN" altLang="en-US" sz="2200" b="1" dirty="0">
                <a:latin typeface="Calibri" pitchFamily="34" charset="0"/>
              </a:rPr>
              <a:t> x; </a:t>
            </a:r>
            <a:r>
              <a:rPr lang="en-IN" altLang="en-US" sz="2200" b="1" dirty="0" err="1">
                <a:latin typeface="Calibri" pitchFamily="34" charset="0"/>
              </a:rPr>
              <a:t>int</a:t>
            </a:r>
            <a:r>
              <a:rPr lang="en-IN" altLang="en-US" sz="2200" b="1" dirty="0">
                <a:latin typeface="Calibri" pitchFamily="34" charset="0"/>
              </a:rPr>
              <a:t> y;</a:t>
            </a:r>
          </a:p>
          <a:p>
            <a:r>
              <a:rPr lang="en-IN" altLang="en-US" sz="2200" b="1" dirty="0">
                <a:latin typeface="Calibri" pitchFamily="34" charset="0"/>
              </a:rPr>
              <a:t>};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483850" y="350520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588132" y="1443308"/>
            <a:ext cx="5372104" cy="4492084"/>
          </a:xfrm>
          <a:prstGeom prst="rect">
            <a:avLst/>
          </a:prstGeom>
          <a:solidFill>
            <a:srgbClr val="94F0E4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</a:t>
            </a:r>
            <a:r>
              <a:rPr lang="en-IN" altLang="en-US" sz="2200" b="1" dirty="0" err="1">
                <a:latin typeface="Calibri" pitchFamily="34" charset="0"/>
              </a:rPr>
              <a:t>make_pt</a:t>
            </a:r>
            <a:r>
              <a:rPr lang="en-IN" altLang="en-US" sz="2200" b="1" dirty="0">
                <a:latin typeface="Calibri" pitchFamily="34" charset="0"/>
              </a:rPr>
              <a:t>(</a:t>
            </a:r>
            <a:r>
              <a:rPr lang="en-IN" altLang="en-US" sz="2200" b="1" dirty="0" err="1">
                <a:latin typeface="Calibri" pitchFamily="34" charset="0"/>
              </a:rPr>
              <a:t>int</a:t>
            </a:r>
            <a:r>
              <a:rPr lang="en-IN" altLang="en-US" sz="2200" b="1" dirty="0">
                <a:latin typeface="Calibri" pitchFamily="34" charset="0"/>
              </a:rPr>
              <a:t> x, </a:t>
            </a:r>
            <a:r>
              <a:rPr lang="en-IN" altLang="en-US" sz="2200" b="1" dirty="0" err="1">
                <a:latin typeface="Calibri" pitchFamily="34" charset="0"/>
              </a:rPr>
              <a:t>int</a:t>
            </a:r>
            <a:r>
              <a:rPr lang="en-IN" altLang="en-US" sz="2200" b="1" dirty="0">
                <a:latin typeface="Calibri" pitchFamily="34" charset="0"/>
              </a:rPr>
              <a:t> y) {</a:t>
            </a:r>
          </a:p>
          <a:p>
            <a:r>
              <a:rPr lang="en-IN" altLang="en-US" sz="2200" b="1" dirty="0">
                <a:latin typeface="Calibri" pitchFamily="34" charset="0"/>
              </a:rPr>
              <a:t>	</a:t>
            </a:r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temp;</a:t>
            </a:r>
          </a:p>
          <a:p>
            <a:r>
              <a:rPr lang="en-IN" altLang="en-US" sz="2200" b="1" dirty="0">
                <a:latin typeface="Calibri" pitchFamily="34" charset="0"/>
              </a:rPr>
              <a:t>	</a:t>
            </a:r>
            <a:r>
              <a:rPr lang="en-IN" altLang="en-US" sz="2200" b="1" dirty="0" err="1">
                <a:latin typeface="Calibri" pitchFamily="34" charset="0"/>
              </a:rPr>
              <a:t>temp.x</a:t>
            </a:r>
            <a:r>
              <a:rPr lang="en-IN" altLang="en-US" sz="2200" b="1" dirty="0">
                <a:latin typeface="Calibri" pitchFamily="34" charset="0"/>
              </a:rPr>
              <a:t> = x;</a:t>
            </a:r>
          </a:p>
          <a:p>
            <a:r>
              <a:rPr lang="en-IN" altLang="en-US" sz="2200" b="1" dirty="0">
                <a:latin typeface="Calibri" pitchFamily="34" charset="0"/>
              </a:rPr>
              <a:t>	</a:t>
            </a:r>
            <a:r>
              <a:rPr lang="en-IN" altLang="en-US" sz="2200" b="1" dirty="0" err="1">
                <a:latin typeface="Calibri" pitchFamily="34" charset="0"/>
              </a:rPr>
              <a:t>temp.y</a:t>
            </a:r>
            <a:r>
              <a:rPr lang="en-IN" altLang="en-US" sz="2200" b="1" dirty="0">
                <a:latin typeface="Calibri" pitchFamily="34" charset="0"/>
              </a:rPr>
              <a:t> = y;</a:t>
            </a:r>
          </a:p>
          <a:p>
            <a:r>
              <a:rPr lang="en-IN" altLang="en-US" sz="2200" b="1" dirty="0">
                <a:latin typeface="Calibri" pitchFamily="34" charset="0"/>
              </a:rPr>
              <a:t>	return temp;    </a:t>
            </a:r>
          </a:p>
          <a:p>
            <a:r>
              <a:rPr lang="en-IN" altLang="en-US" sz="2200" b="1" dirty="0">
                <a:latin typeface="Calibri" pitchFamily="34" charset="0"/>
              </a:rPr>
              <a:t>}</a:t>
            </a:r>
          </a:p>
          <a:p>
            <a:r>
              <a:rPr lang="en-IN" altLang="en-US" sz="2200" b="1" dirty="0" err="1">
                <a:latin typeface="Calibri" pitchFamily="34" charset="0"/>
              </a:rPr>
              <a:t>int</a:t>
            </a:r>
            <a:r>
              <a:rPr lang="en-IN" altLang="en-US" sz="2200" b="1" dirty="0">
                <a:latin typeface="Calibri" pitchFamily="34" charset="0"/>
              </a:rPr>
              <a:t> main() {</a:t>
            </a:r>
          </a:p>
          <a:p>
            <a:r>
              <a:rPr lang="en-IN" altLang="en-US" sz="2200" b="1" dirty="0">
                <a:latin typeface="Calibri" pitchFamily="34" charset="0"/>
              </a:rPr>
              <a:t>	</a:t>
            </a:r>
            <a:r>
              <a:rPr lang="en-IN" altLang="en-US" sz="2200" b="1" dirty="0" err="1">
                <a:latin typeface="Calibri" pitchFamily="34" charset="0"/>
              </a:rPr>
              <a:t>int</a:t>
            </a:r>
            <a:r>
              <a:rPr lang="en-IN" altLang="en-US" sz="2200" b="1" dirty="0">
                <a:latin typeface="Calibri" pitchFamily="34" charset="0"/>
              </a:rPr>
              <a:t> x, y;</a:t>
            </a:r>
          </a:p>
          <a:p>
            <a:r>
              <a:rPr lang="en-IN" altLang="en-US" sz="2200" b="1" dirty="0">
                <a:latin typeface="Calibri" pitchFamily="34" charset="0"/>
              </a:rPr>
              <a:t>	</a:t>
            </a:r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</a:t>
            </a:r>
            <a:r>
              <a:rPr lang="en-IN" altLang="en-US" sz="2200" b="1" dirty="0" err="1">
                <a:latin typeface="Calibri" pitchFamily="34" charset="0"/>
              </a:rPr>
              <a:t>pt</a:t>
            </a:r>
            <a:r>
              <a:rPr lang="en-IN" altLang="en-US" sz="2200" b="1" dirty="0">
                <a:latin typeface="Calibri" pitchFamily="34" charset="0"/>
              </a:rPr>
              <a:t>;</a:t>
            </a:r>
          </a:p>
          <a:p>
            <a:r>
              <a:rPr lang="en-IN" altLang="en-US" sz="2200" b="1" dirty="0">
                <a:latin typeface="Calibri" pitchFamily="34" charset="0"/>
              </a:rPr>
              <a:t>	</a:t>
            </a:r>
            <a:r>
              <a:rPr lang="en-IN" altLang="en-US" sz="2200" b="1" dirty="0" err="1">
                <a:latin typeface="Calibri" pitchFamily="34" charset="0"/>
              </a:rPr>
              <a:t>scanf</a:t>
            </a:r>
            <a:r>
              <a:rPr lang="en-IN" altLang="en-US" sz="2200" b="1" dirty="0">
                <a:latin typeface="Calibri" pitchFamily="34" charset="0"/>
              </a:rPr>
              <a:t>(“%</a:t>
            </a:r>
            <a:r>
              <a:rPr lang="en-IN" altLang="en-US" sz="2200" b="1" dirty="0" err="1">
                <a:latin typeface="Calibri" pitchFamily="34" charset="0"/>
              </a:rPr>
              <a:t>d%d</a:t>
            </a:r>
            <a:r>
              <a:rPr lang="en-IN" altLang="en-US" sz="2200" b="1" dirty="0">
                <a:latin typeface="Calibri" pitchFamily="34" charset="0"/>
              </a:rPr>
              <a:t>”, &amp;</a:t>
            </a:r>
            <a:r>
              <a:rPr lang="en-IN" altLang="en-US" sz="2200" b="1" dirty="0" err="1">
                <a:latin typeface="Calibri" pitchFamily="34" charset="0"/>
              </a:rPr>
              <a:t>x,&amp;y</a:t>
            </a:r>
            <a:r>
              <a:rPr lang="en-IN" altLang="en-US" sz="2200" b="1" dirty="0">
                <a:latin typeface="Calibri" pitchFamily="34" charset="0"/>
              </a:rPr>
              <a:t>);</a:t>
            </a:r>
          </a:p>
          <a:p>
            <a:r>
              <a:rPr lang="en-IN" altLang="en-US" sz="2200" b="1" dirty="0">
                <a:latin typeface="Calibri" pitchFamily="34" charset="0"/>
              </a:rPr>
              <a:t>	pt = </a:t>
            </a:r>
            <a:r>
              <a:rPr lang="en-IN" altLang="en-US" sz="2200" b="1" dirty="0" err="1">
                <a:latin typeface="Calibri" pitchFamily="34" charset="0"/>
              </a:rPr>
              <a:t>make_pt</a:t>
            </a:r>
            <a:r>
              <a:rPr lang="en-IN" altLang="en-US" sz="2200" b="1" dirty="0">
                <a:latin typeface="Calibri" pitchFamily="34" charset="0"/>
              </a:rPr>
              <a:t>(</a:t>
            </a:r>
            <a:r>
              <a:rPr lang="en-IN" altLang="en-US" sz="2200" b="1" dirty="0" err="1">
                <a:latin typeface="Calibri" pitchFamily="34" charset="0"/>
              </a:rPr>
              <a:t>x,y</a:t>
            </a:r>
            <a:r>
              <a:rPr lang="en-IN" altLang="en-US" sz="2200" b="1" dirty="0">
                <a:latin typeface="Calibri" pitchFamily="34" charset="0"/>
              </a:rPr>
              <a:t>);</a:t>
            </a:r>
          </a:p>
          <a:p>
            <a:r>
              <a:rPr lang="en-IN" altLang="en-US" sz="2200" b="1" dirty="0">
                <a:latin typeface="Calibri" pitchFamily="34" charset="0"/>
              </a:rPr>
              <a:t>      return 0;</a:t>
            </a:r>
          </a:p>
          <a:p>
            <a:r>
              <a:rPr lang="en-IN" altLang="en-US" sz="2200" b="1" dirty="0">
                <a:latin typeface="Calibri" pitchFamily="34" charset="0"/>
              </a:rPr>
              <a:t>}	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7042154" y="1027254"/>
            <a:ext cx="3625879" cy="3814975"/>
          </a:xfrm>
          <a:prstGeom prst="rect">
            <a:avLst/>
          </a:prstGeom>
          <a:solidFill>
            <a:srgbClr val="FFE39D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 marL="457200" indent="-4556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marL="1587" indent="0">
              <a:buClr>
                <a:srgbClr val="9D0000"/>
              </a:buClr>
              <a:buSzPct val="45000"/>
            </a:pPr>
            <a:r>
              <a:rPr lang="en-IN" altLang="en-US" sz="2200" b="1" dirty="0" err="1">
                <a:solidFill>
                  <a:srgbClr val="9D0000"/>
                </a:solidFill>
                <a:latin typeface="Calibri" pitchFamily="34" charset="0"/>
              </a:rPr>
              <a:t>make_pt</a:t>
            </a:r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(</a:t>
            </a:r>
            <a:r>
              <a:rPr lang="en-IN" altLang="en-US" sz="2200" b="1" dirty="0" err="1">
                <a:solidFill>
                  <a:srgbClr val="9D0000"/>
                </a:solidFill>
                <a:latin typeface="Calibri" pitchFamily="34" charset="0"/>
              </a:rPr>
              <a:t>x,y</a:t>
            </a:r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):</a:t>
            </a:r>
          </a:p>
          <a:p>
            <a:pPr>
              <a:buClr>
                <a:srgbClr val="9D0000"/>
              </a:buClr>
              <a:buSzPct val="45000"/>
            </a:pPr>
            <a:r>
              <a:rPr lang="en-IN" altLang="en-US" sz="2200" b="1" dirty="0">
                <a:latin typeface="Calibri" pitchFamily="34" charset="0"/>
              </a:rPr>
              <a:t>creates a struct point with coordinates (</a:t>
            </a:r>
            <a:r>
              <a:rPr lang="en-IN" altLang="en-US" sz="2200" b="1" dirty="0" err="1">
                <a:latin typeface="Calibri" pitchFamily="34" charset="0"/>
              </a:rPr>
              <a:t>x,y</a:t>
            </a:r>
            <a:r>
              <a:rPr lang="en-IN" altLang="en-US" sz="2200" b="1" dirty="0">
                <a:latin typeface="Calibri" pitchFamily="34" charset="0"/>
              </a:rPr>
              <a:t>),</a:t>
            </a:r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  </a:t>
            </a:r>
            <a:r>
              <a:rPr lang="en-IN" altLang="en-US" sz="2200" b="1" dirty="0">
                <a:solidFill>
                  <a:prstClr val="black"/>
                </a:solidFill>
                <a:latin typeface="Calibri" pitchFamily="34" charset="0"/>
              </a:rPr>
              <a:t>and</a:t>
            </a:r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 </a:t>
            </a:r>
            <a:r>
              <a:rPr lang="en-IN" altLang="en-US" sz="2200" b="1" dirty="0">
                <a:latin typeface="Calibri" pitchFamily="34" charset="0"/>
              </a:rPr>
              <a:t>returns a struct point. </a:t>
            </a:r>
          </a:p>
          <a:p>
            <a:pPr marL="1587" indent="0">
              <a:buClr>
                <a:srgbClr val="9D0000"/>
              </a:buClr>
              <a:buSzPct val="45000"/>
            </a:pPr>
            <a:endParaRPr lang="en-IN" altLang="en-US" sz="2200" b="1" dirty="0">
              <a:latin typeface="Calibri" pitchFamily="34" charset="0"/>
            </a:endParaRPr>
          </a:p>
          <a:p>
            <a:pPr marL="1587" indent="0">
              <a:buClr>
                <a:srgbClr val="9D0000"/>
              </a:buClr>
              <a:buSzPct val="45000"/>
            </a:pPr>
            <a:r>
              <a:rPr lang="en-IN" altLang="en-US" sz="2200" b="1" dirty="0">
                <a:latin typeface="Calibri" pitchFamily="34" charset="0"/>
              </a:rPr>
              <a:t>Functions can return structures just like int, char, int *, etc..</a:t>
            </a:r>
          </a:p>
          <a:p>
            <a:pPr marL="458787" indent="-457200">
              <a:buFont typeface="+mj-lt"/>
              <a:buAutoNum type="arabicPeriod"/>
            </a:pPr>
            <a:endParaRPr lang="en-IN" altLang="en-US" sz="2200" b="1" dirty="0">
              <a:latin typeface="Calibri" pitchFamily="34" charset="0"/>
            </a:endParaRPr>
          </a:p>
          <a:p>
            <a:pPr marL="1587" indent="0">
              <a:buClr>
                <a:srgbClr val="9D0000"/>
              </a:buClr>
              <a:buSzPct val="45000"/>
            </a:pPr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can be passed as arguments (pass by value).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2667000" y="6002339"/>
            <a:ext cx="7391400" cy="767987"/>
          </a:xfrm>
          <a:prstGeom prst="rect">
            <a:avLst/>
          </a:prstGeom>
          <a:solidFill>
            <a:srgbClr val="FFCA9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>
                <a:latin typeface="Calibri" pitchFamily="34" charset="0"/>
              </a:rPr>
              <a:t>Given </a:t>
            </a:r>
            <a:r>
              <a:rPr lang="en-IN" altLang="en-US" sz="2200" b="1" dirty="0" err="1">
                <a:latin typeface="Calibri" pitchFamily="34" charset="0"/>
              </a:rPr>
              <a:t>int</a:t>
            </a:r>
            <a:r>
              <a:rPr lang="en-IN" altLang="en-US" sz="2200" b="1" dirty="0">
                <a:latin typeface="Calibri" pitchFamily="34" charset="0"/>
              </a:rPr>
              <a:t> coordinates </a:t>
            </a:r>
            <a:r>
              <a:rPr lang="en-IN" altLang="en-US" sz="2200" b="1" dirty="0" err="1">
                <a:latin typeface="Calibri" pitchFamily="34" charset="0"/>
              </a:rPr>
              <a:t>x,y</a:t>
            </a:r>
            <a:r>
              <a:rPr lang="en-IN" altLang="en-US" sz="2200" b="1" dirty="0">
                <a:latin typeface="Calibri" pitchFamily="34" charset="0"/>
              </a:rPr>
              <a:t>, </a:t>
            </a:r>
            <a:r>
              <a:rPr lang="en-IN" altLang="en-US" sz="2200" b="1" dirty="0" err="1">
                <a:latin typeface="Calibri" pitchFamily="34" charset="0"/>
              </a:rPr>
              <a:t>make_pt</a:t>
            </a:r>
            <a:r>
              <a:rPr lang="en-IN" altLang="en-US" sz="2200" b="1" dirty="0">
                <a:latin typeface="Calibri" pitchFamily="34" charset="0"/>
              </a:rPr>
              <a:t>(</a:t>
            </a:r>
            <a:r>
              <a:rPr lang="en-IN" altLang="en-US" sz="2200" b="1" dirty="0" err="1">
                <a:latin typeface="Calibri" pitchFamily="34" charset="0"/>
              </a:rPr>
              <a:t>x,y</a:t>
            </a:r>
            <a:r>
              <a:rPr lang="en-IN" altLang="en-US" sz="2200" b="1" dirty="0">
                <a:latin typeface="Calibri" pitchFamily="34" charset="0"/>
              </a:rPr>
              <a:t>) creates and returns a </a:t>
            </a:r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with these coordinates.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7324E2-95D1-44EF-ADD6-8E47809E8411}" type="slidenum">
              <a:rPr lang="en-IN" alt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</a:t>
            </a:fld>
            <a:endParaRPr lang="en-IN" alt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455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5972175" y="44728"/>
            <a:ext cx="2375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IN" altLang="en-US">
                <a:solidFill>
                  <a:srgbClr val="000000"/>
                </a:solidFill>
                <a:latin typeface="Calibri"/>
              </a:rPr>
              <a:t> </a:t>
            </a:r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1295400" y="1"/>
            <a:ext cx="89154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/>
            <a:r>
              <a:rPr lang="en-IN" altLang="en-US" sz="2800" b="1" dirty="0">
                <a:solidFill>
                  <a:prstClr val="black"/>
                </a:solidFill>
                <a:latin typeface="Calibri" pitchFamily="34" charset="0"/>
              </a:rPr>
              <a:t>Functions with structures as parameters 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0483850" y="350520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1524000" y="654534"/>
            <a:ext cx="5181600" cy="5846301"/>
          </a:xfrm>
          <a:prstGeom prst="rect">
            <a:avLst/>
          </a:prstGeom>
          <a:solidFill>
            <a:srgbClr val="94F0E4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>
                <a:latin typeface="Calibri" pitchFamily="34" charset="0"/>
              </a:rPr>
              <a:t># include &lt;</a:t>
            </a:r>
            <a:r>
              <a:rPr lang="en-IN" altLang="en-US" sz="2200" b="1" dirty="0" err="1">
                <a:latin typeface="Calibri" pitchFamily="34" charset="0"/>
              </a:rPr>
              <a:t>stdio.h</a:t>
            </a:r>
            <a:r>
              <a:rPr lang="en-IN" altLang="en-US" sz="2200" b="1" dirty="0">
                <a:latin typeface="Calibri" pitchFamily="34" charset="0"/>
              </a:rPr>
              <a:t>&gt;</a:t>
            </a:r>
          </a:p>
          <a:p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# include &lt;</a:t>
            </a:r>
            <a:r>
              <a:rPr lang="en-IN" altLang="en-US" sz="2200" b="1" dirty="0" err="1">
                <a:solidFill>
                  <a:srgbClr val="9D0000"/>
                </a:solidFill>
                <a:latin typeface="Calibri" pitchFamily="34" charset="0"/>
              </a:rPr>
              <a:t>math.h</a:t>
            </a:r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&gt;</a:t>
            </a:r>
          </a:p>
          <a:p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{</a:t>
            </a:r>
          </a:p>
          <a:p>
            <a:r>
              <a:rPr lang="en-IN" altLang="en-US" sz="2200" b="1" dirty="0">
                <a:latin typeface="Calibri" pitchFamily="34" charset="0"/>
              </a:rPr>
              <a:t>	int x; int y;</a:t>
            </a:r>
          </a:p>
          <a:p>
            <a:r>
              <a:rPr lang="en-IN" altLang="en-US" sz="2200" b="1" dirty="0">
                <a:latin typeface="Calibri" pitchFamily="34" charset="0"/>
              </a:rPr>
              <a:t>};</a:t>
            </a:r>
          </a:p>
          <a:p>
            <a:r>
              <a:rPr lang="en-IN" altLang="en-US" sz="2200" b="1" dirty="0">
                <a:latin typeface="Calibri" pitchFamily="34" charset="0"/>
              </a:rPr>
              <a:t>double norm2( </a:t>
            </a:r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p)  {</a:t>
            </a:r>
          </a:p>
          <a:p>
            <a:r>
              <a:rPr lang="en-IN" altLang="en-US" sz="2200" b="1" dirty="0">
                <a:latin typeface="Calibri" pitchFamily="34" charset="0"/>
              </a:rPr>
              <a:t>   return </a:t>
            </a:r>
            <a:r>
              <a:rPr lang="en-IN" altLang="en-US" sz="2200" b="1" dirty="0" err="1">
                <a:latin typeface="Calibri" pitchFamily="34" charset="0"/>
              </a:rPr>
              <a:t>sqrt</a:t>
            </a:r>
            <a:r>
              <a:rPr lang="en-IN" altLang="en-US" sz="2200" b="1" dirty="0">
                <a:latin typeface="Calibri" pitchFamily="34" charset="0"/>
              </a:rPr>
              <a:t> ( </a:t>
            </a:r>
            <a:r>
              <a:rPr lang="en-IN" altLang="en-US" sz="2200" b="1" dirty="0" err="1">
                <a:latin typeface="Calibri" pitchFamily="34" charset="0"/>
              </a:rPr>
              <a:t>p.x</a:t>
            </a:r>
            <a:r>
              <a:rPr lang="en-IN" altLang="en-US" sz="2200" b="1" dirty="0">
                <a:latin typeface="Calibri" pitchFamily="34" charset="0"/>
              </a:rPr>
              <a:t>*</a:t>
            </a:r>
            <a:r>
              <a:rPr lang="en-IN" altLang="en-US" sz="2200" b="1" dirty="0" err="1">
                <a:latin typeface="Calibri" pitchFamily="34" charset="0"/>
              </a:rPr>
              <a:t>p.x</a:t>
            </a:r>
            <a:r>
              <a:rPr lang="en-IN" altLang="en-US" sz="2200" b="1" dirty="0">
                <a:latin typeface="Calibri" pitchFamily="34" charset="0"/>
              </a:rPr>
              <a:t> + </a:t>
            </a:r>
            <a:r>
              <a:rPr lang="en-IN" altLang="en-US" sz="2200" b="1" dirty="0" err="1">
                <a:latin typeface="Calibri" pitchFamily="34" charset="0"/>
              </a:rPr>
              <a:t>p.y</a:t>
            </a:r>
            <a:r>
              <a:rPr lang="en-IN" altLang="en-US" sz="2200" b="1" dirty="0">
                <a:latin typeface="Calibri" pitchFamily="34" charset="0"/>
              </a:rPr>
              <a:t>*</a:t>
            </a:r>
            <a:r>
              <a:rPr lang="en-IN" altLang="en-US" sz="2200" b="1" dirty="0" err="1">
                <a:latin typeface="Calibri" pitchFamily="34" charset="0"/>
              </a:rPr>
              <a:t>p.y</a:t>
            </a:r>
            <a:r>
              <a:rPr lang="en-IN" altLang="en-US" sz="2200" b="1" dirty="0">
                <a:latin typeface="Calibri" pitchFamily="34" charset="0"/>
              </a:rPr>
              <a:t>);</a:t>
            </a:r>
          </a:p>
          <a:p>
            <a:r>
              <a:rPr lang="en-IN" altLang="en-US" sz="2200" b="1" dirty="0">
                <a:latin typeface="Calibri" pitchFamily="34" charset="0"/>
              </a:rPr>
              <a:t>}</a:t>
            </a:r>
          </a:p>
          <a:p>
            <a:r>
              <a:rPr lang="en-IN" altLang="en-US" sz="2200" b="1" dirty="0" err="1">
                <a:latin typeface="Calibri" pitchFamily="34" charset="0"/>
              </a:rPr>
              <a:t>int</a:t>
            </a:r>
            <a:r>
              <a:rPr lang="en-IN" altLang="en-US" sz="2200" b="1" dirty="0">
                <a:latin typeface="Calibri" pitchFamily="34" charset="0"/>
              </a:rPr>
              <a:t> main() {</a:t>
            </a:r>
          </a:p>
          <a:p>
            <a:r>
              <a:rPr lang="en-IN" altLang="en-US" sz="2200" b="1" dirty="0">
                <a:latin typeface="Calibri" pitchFamily="34" charset="0"/>
              </a:rPr>
              <a:t>	int x, y;</a:t>
            </a:r>
          </a:p>
          <a:p>
            <a:r>
              <a:rPr lang="en-IN" altLang="en-US" sz="2200" b="1" dirty="0">
                <a:latin typeface="Calibri" pitchFamily="34" charset="0"/>
              </a:rPr>
              <a:t>	</a:t>
            </a:r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</a:t>
            </a:r>
            <a:r>
              <a:rPr lang="en-IN" altLang="en-US" sz="2200" b="1" dirty="0" err="1">
                <a:latin typeface="Calibri" pitchFamily="34" charset="0"/>
              </a:rPr>
              <a:t>pt</a:t>
            </a:r>
            <a:r>
              <a:rPr lang="en-IN" altLang="en-US" sz="2200" b="1" dirty="0">
                <a:latin typeface="Calibri" pitchFamily="34" charset="0"/>
              </a:rPr>
              <a:t>;</a:t>
            </a:r>
          </a:p>
          <a:p>
            <a:r>
              <a:rPr lang="en-IN" altLang="en-US" sz="2200" b="1" dirty="0">
                <a:latin typeface="Calibri" pitchFamily="34" charset="0"/>
              </a:rPr>
              <a:t>	scanf(“%</a:t>
            </a:r>
            <a:r>
              <a:rPr lang="en-IN" altLang="en-US" sz="2200" b="1" dirty="0" err="1">
                <a:latin typeface="Calibri" pitchFamily="34" charset="0"/>
              </a:rPr>
              <a:t>d%d</a:t>
            </a:r>
            <a:r>
              <a:rPr lang="en-IN" altLang="en-US" sz="2200" b="1" dirty="0">
                <a:latin typeface="Calibri" pitchFamily="34" charset="0"/>
              </a:rPr>
              <a:t>”, &amp;</a:t>
            </a:r>
            <a:r>
              <a:rPr lang="en-IN" altLang="en-US" sz="2200" b="1" dirty="0" err="1">
                <a:latin typeface="Calibri" pitchFamily="34" charset="0"/>
              </a:rPr>
              <a:t>x,&amp;y</a:t>
            </a:r>
            <a:r>
              <a:rPr lang="en-IN" altLang="en-US" sz="2200" b="1" dirty="0">
                <a:latin typeface="Calibri" pitchFamily="34" charset="0"/>
              </a:rPr>
              <a:t>);</a:t>
            </a:r>
          </a:p>
          <a:p>
            <a:r>
              <a:rPr lang="en-IN" altLang="en-US" sz="2200" b="1" dirty="0">
                <a:latin typeface="Calibri" pitchFamily="34" charset="0"/>
              </a:rPr>
              <a:t>	</a:t>
            </a:r>
            <a:r>
              <a:rPr lang="en-IN" altLang="en-US" sz="2200" b="1" dirty="0" err="1">
                <a:latin typeface="Calibri" pitchFamily="34" charset="0"/>
              </a:rPr>
              <a:t>pt</a:t>
            </a:r>
            <a:r>
              <a:rPr lang="en-IN" altLang="en-US" sz="2200" b="1" dirty="0">
                <a:latin typeface="Calibri" pitchFamily="34" charset="0"/>
              </a:rPr>
              <a:t> = </a:t>
            </a:r>
            <a:r>
              <a:rPr lang="en-IN" altLang="en-US" sz="2200" b="1" dirty="0" err="1">
                <a:latin typeface="Calibri" pitchFamily="34" charset="0"/>
              </a:rPr>
              <a:t>make_point</a:t>
            </a:r>
            <a:r>
              <a:rPr lang="en-IN" altLang="en-US" sz="2200" b="1" dirty="0">
                <a:latin typeface="Calibri" pitchFamily="34" charset="0"/>
              </a:rPr>
              <a:t>(</a:t>
            </a:r>
            <a:r>
              <a:rPr lang="en-IN" altLang="en-US" sz="2200" b="1" dirty="0" err="1">
                <a:latin typeface="Calibri" pitchFamily="34" charset="0"/>
              </a:rPr>
              <a:t>x,y</a:t>
            </a:r>
            <a:r>
              <a:rPr lang="en-IN" altLang="en-US" sz="2200" b="1" dirty="0">
                <a:latin typeface="Calibri" pitchFamily="34" charset="0"/>
              </a:rPr>
              <a:t>);</a:t>
            </a:r>
          </a:p>
          <a:p>
            <a:r>
              <a:rPr lang="en-IN" altLang="en-US" sz="2200" b="1" dirty="0">
                <a:latin typeface="Calibri" pitchFamily="34" charset="0"/>
              </a:rPr>
              <a:t>	printf(“distance from origin </a:t>
            </a:r>
          </a:p>
          <a:p>
            <a:r>
              <a:rPr lang="en-IN" altLang="en-US" sz="2200" b="1" dirty="0">
                <a:latin typeface="Calibri" pitchFamily="34" charset="0"/>
              </a:rPr>
              <a:t>	     is %f ”, norm2(</a:t>
            </a:r>
            <a:r>
              <a:rPr lang="en-IN" altLang="en-US" sz="2200" b="1" dirty="0" err="1">
                <a:latin typeface="Calibri" pitchFamily="34" charset="0"/>
              </a:rPr>
              <a:t>pt</a:t>
            </a:r>
            <a:r>
              <a:rPr lang="en-IN" altLang="en-US" sz="2200" b="1" dirty="0">
                <a:latin typeface="Calibri" pitchFamily="34" charset="0"/>
              </a:rPr>
              <a:t>) );</a:t>
            </a:r>
          </a:p>
          <a:p>
            <a:r>
              <a:rPr lang="en-IN" altLang="en-US" sz="2200" b="1" dirty="0">
                <a:latin typeface="Calibri" pitchFamily="34" charset="0"/>
              </a:rPr>
              <a:t>      return 0;</a:t>
            </a:r>
          </a:p>
          <a:p>
            <a:r>
              <a:rPr lang="en-IN" altLang="en-US" sz="2200" b="1" dirty="0">
                <a:latin typeface="Calibri" pitchFamily="34" charset="0"/>
              </a:rPr>
              <a:t>}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6781800" y="1066800"/>
            <a:ext cx="3886200" cy="1445096"/>
          </a:xfrm>
          <a:prstGeom prst="rect">
            <a:avLst/>
          </a:prstGeom>
          <a:solidFill>
            <a:srgbClr val="FFE39D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 marL="457200" indent="-4556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marL="1587" indent="0">
              <a:buClr>
                <a:srgbClr val="9D0000"/>
              </a:buClr>
              <a:buSzPct val="45000"/>
            </a:pPr>
            <a:r>
              <a:rPr lang="en-IN" altLang="en-US" sz="2200" b="1" dirty="0">
                <a:solidFill>
                  <a:prstClr val="black"/>
                </a:solidFill>
                <a:latin typeface="Calibri" pitchFamily="34" charset="0"/>
              </a:rPr>
              <a:t>The norm2 or Euclidean norm of point (</a:t>
            </a:r>
            <a:r>
              <a:rPr lang="en-IN" altLang="en-US" sz="2200" b="1" dirty="0" err="1">
                <a:solidFill>
                  <a:prstClr val="black"/>
                </a:solidFill>
                <a:latin typeface="Calibri" pitchFamily="34" charset="0"/>
              </a:rPr>
              <a:t>x,y</a:t>
            </a:r>
            <a:r>
              <a:rPr lang="en-IN" altLang="en-US" sz="2200" b="1" dirty="0">
                <a:solidFill>
                  <a:prstClr val="black"/>
                </a:solidFill>
                <a:latin typeface="Calibri" pitchFamily="34" charset="0"/>
              </a:rPr>
              <a:t>) is</a:t>
            </a:r>
          </a:p>
          <a:p>
            <a:endParaRPr lang="en-IN" altLang="en-US" sz="2200" b="1" dirty="0">
              <a:solidFill>
                <a:srgbClr val="0070C0"/>
              </a:solidFill>
              <a:latin typeface="Calibri" pitchFamily="34" charset="0"/>
            </a:endParaRPr>
          </a:p>
          <a:p>
            <a:endParaRPr lang="en-IN" altLang="en-US" sz="2200" b="1" dirty="0">
              <a:solidFill>
                <a:srgbClr val="0070C0"/>
              </a:solidFill>
              <a:latin typeface="Calibri" pitchFamily="34" charset="0"/>
            </a:endParaRPr>
          </a:p>
        </p:txBody>
      </p:sp>
      <p:graphicFrame>
        <p:nvGraphicFramePr>
          <p:cNvPr id="12294" name="Object 6"/>
          <p:cNvGraphicFramePr>
            <a:graphicFrameLocks noChangeAspect="1"/>
          </p:cNvGraphicFramePr>
          <p:nvPr>
            <p:extLst/>
          </p:nvPr>
        </p:nvGraphicFramePr>
        <p:xfrm>
          <a:off x="7620000" y="1801812"/>
          <a:ext cx="152400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r:id="rId4" imgW="2019149" imgH="1147822" progId="Equation.3">
                  <p:embed/>
                </p:oleObj>
              </mc:Choice>
              <mc:Fallback>
                <p:oleObj r:id="rId4" imgW="2019149" imgH="1147822" progId="Equation.3">
                  <p:embed/>
                  <p:pic>
                    <p:nvPicPr>
                      <p:cNvPr id="122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1801812"/>
                        <a:ext cx="1524000" cy="712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6781800" y="2744789"/>
            <a:ext cx="3886200" cy="767987"/>
          </a:xfrm>
          <a:prstGeom prst="rect">
            <a:avLst/>
          </a:prstGeom>
          <a:solidFill>
            <a:srgbClr val="FFCA9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>
                <a:latin typeface="Calibri" pitchFamily="34" charset="0"/>
              </a:rPr>
              <a:t>norm2(</a:t>
            </a:r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p) returns Euclidean norm of point p.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6DCAEA8C-2405-4E1C-AF33-B1E21BF678BD}" type="slidenum">
              <a:rPr lang="en-IN" alt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en-IN" alt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972175" y="44728"/>
            <a:ext cx="2375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IN" altLang="en-US">
                <a:solidFill>
                  <a:srgbClr val="000000"/>
                </a:solidFill>
                <a:latin typeface="Calibri"/>
              </a:rPr>
              <a:t> 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600200" y="0"/>
            <a:ext cx="68580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/>
            <a:r>
              <a:rPr lang="en-IN" altLang="en-US" sz="3200" b="1" dirty="0">
                <a:solidFill>
                  <a:prstClr val="black"/>
                </a:solidFill>
                <a:latin typeface="Calibri" pitchFamily="34" charset="0"/>
              </a:rPr>
              <a:t>Structures inside structures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76400" y="838200"/>
            <a:ext cx="3733800" cy="1106542"/>
          </a:xfrm>
          <a:prstGeom prst="rect">
            <a:avLst/>
          </a:prstGeom>
          <a:solidFill>
            <a:srgbClr val="C5F3F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{</a:t>
            </a:r>
          </a:p>
          <a:p>
            <a:r>
              <a:rPr lang="en-IN" altLang="en-US" sz="2200" b="1" dirty="0">
                <a:latin typeface="Calibri" pitchFamily="34" charset="0"/>
              </a:rPr>
              <a:t>	</a:t>
            </a:r>
            <a:r>
              <a:rPr lang="en-IN" altLang="en-US" sz="2200" b="1" dirty="0" err="1">
                <a:latin typeface="Calibri" pitchFamily="34" charset="0"/>
              </a:rPr>
              <a:t>int</a:t>
            </a:r>
            <a:r>
              <a:rPr lang="en-IN" altLang="en-US" sz="2200" b="1" dirty="0">
                <a:latin typeface="Calibri" pitchFamily="34" charset="0"/>
              </a:rPr>
              <a:t> x; </a:t>
            </a:r>
            <a:r>
              <a:rPr lang="en-IN" altLang="en-US" sz="2200" b="1" dirty="0" err="1">
                <a:latin typeface="Calibri" pitchFamily="34" charset="0"/>
              </a:rPr>
              <a:t>int</a:t>
            </a:r>
            <a:r>
              <a:rPr lang="en-IN" altLang="en-US" sz="2200" b="1" dirty="0">
                <a:latin typeface="Calibri" pitchFamily="34" charset="0"/>
              </a:rPr>
              <a:t> y;</a:t>
            </a:r>
          </a:p>
          <a:p>
            <a:r>
              <a:rPr lang="en-IN" altLang="en-US" sz="2200" b="1" dirty="0">
                <a:latin typeface="Calibri" pitchFamily="34" charset="0"/>
              </a:rPr>
              <a:t>};</a:t>
            </a: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5562600" y="838200"/>
            <a:ext cx="5937142" cy="1783650"/>
          </a:xfrm>
          <a:prstGeom prst="rect">
            <a:avLst/>
          </a:prstGeom>
          <a:solidFill>
            <a:srgbClr val="FFE39D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 marL="457200" indent="-4556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200" b="1" dirty="0">
                <a:latin typeface="Calibri" pitchFamily="34" charset="0"/>
              </a:rPr>
              <a:t>Recall, a structure definition defines a type. </a:t>
            </a:r>
          </a:p>
          <a:p>
            <a:pPr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200" b="1" dirty="0">
                <a:latin typeface="Calibri" pitchFamily="34" charset="0"/>
              </a:rPr>
              <a:t>Once a type is defined, it can be used in the definition of new types.</a:t>
            </a:r>
          </a:p>
          <a:p>
            <a:pPr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is used to define </a:t>
            </a:r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rect. Each </a:t>
            </a:r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</a:t>
            </a:r>
            <a:r>
              <a:rPr lang="en-IN" altLang="en-US" sz="2200" b="1" dirty="0" err="1">
                <a:latin typeface="Calibri" pitchFamily="34" charset="0"/>
              </a:rPr>
              <a:t>rect</a:t>
            </a:r>
            <a:r>
              <a:rPr lang="en-IN" altLang="en-US" sz="2200" b="1" dirty="0">
                <a:latin typeface="Calibri" pitchFamily="34" charset="0"/>
              </a:rPr>
              <a:t> has two instances of </a:t>
            </a:r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point.</a:t>
            </a:r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1752600" y="2057400"/>
            <a:ext cx="3657600" cy="1766888"/>
          </a:xfrm>
          <a:prstGeom prst="rect">
            <a:avLst/>
          </a:prstGeom>
          <a:solidFill>
            <a:srgbClr val="94F0E4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</a:t>
            </a:r>
            <a:r>
              <a:rPr lang="en-IN" altLang="en-US" sz="2200" b="1" dirty="0" err="1">
                <a:latin typeface="Calibri" pitchFamily="34" charset="0"/>
              </a:rPr>
              <a:t>rect</a:t>
            </a:r>
            <a:r>
              <a:rPr lang="en-IN" altLang="en-US" sz="2200" b="1" dirty="0">
                <a:latin typeface="Calibri" pitchFamily="34" charset="0"/>
              </a:rPr>
              <a:t> {</a:t>
            </a:r>
          </a:p>
          <a:p>
            <a:r>
              <a:rPr lang="en-IN" altLang="en-US" sz="2200" b="1" dirty="0">
                <a:latin typeface="Calibri" pitchFamily="34" charset="0"/>
              </a:rPr>
              <a:t>   </a:t>
            </a:r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</a:t>
            </a:r>
            <a:r>
              <a:rPr lang="en-IN" altLang="en-US" sz="2200" b="1" dirty="0" err="1">
                <a:latin typeface="Calibri" pitchFamily="34" charset="0"/>
              </a:rPr>
              <a:t>leftbot</a:t>
            </a:r>
            <a:r>
              <a:rPr lang="en-IN" altLang="en-US" sz="2200" b="1" dirty="0">
                <a:latin typeface="Calibri" pitchFamily="34" charset="0"/>
              </a:rPr>
              <a:t>;</a:t>
            </a:r>
          </a:p>
          <a:p>
            <a:r>
              <a:rPr lang="en-IN" altLang="en-US" sz="2200" b="1" dirty="0">
                <a:latin typeface="Calibri" pitchFamily="34" charset="0"/>
              </a:rPr>
              <a:t>   </a:t>
            </a:r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</a:t>
            </a:r>
            <a:r>
              <a:rPr lang="en-IN" altLang="en-US" sz="2200" b="1" dirty="0" err="1">
                <a:latin typeface="Calibri" pitchFamily="34" charset="0"/>
              </a:rPr>
              <a:t>righttop</a:t>
            </a:r>
            <a:r>
              <a:rPr lang="en-IN" altLang="en-US" sz="2200" b="1" dirty="0">
                <a:latin typeface="Calibri" pitchFamily="34" charset="0"/>
              </a:rPr>
              <a:t>;</a:t>
            </a:r>
          </a:p>
          <a:p>
            <a:r>
              <a:rPr lang="en-IN" altLang="en-US" sz="2200" b="1" dirty="0">
                <a:latin typeface="Calibri" pitchFamily="34" charset="0"/>
              </a:rPr>
              <a:t>};</a:t>
            </a:r>
          </a:p>
          <a:p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</a:t>
            </a:r>
            <a:r>
              <a:rPr lang="en-IN" altLang="en-US" sz="2200" b="1" dirty="0" err="1">
                <a:latin typeface="Calibri" pitchFamily="34" charset="0"/>
              </a:rPr>
              <a:t>rect</a:t>
            </a:r>
            <a:r>
              <a:rPr lang="en-IN" altLang="en-US" sz="2200" b="1" dirty="0">
                <a:latin typeface="Calibri" pitchFamily="34" charset="0"/>
              </a:rPr>
              <a:t> r;</a:t>
            </a:r>
          </a:p>
        </p:txBody>
      </p:sp>
      <p:grpSp>
        <p:nvGrpSpPr>
          <p:cNvPr id="2" name="Group 7"/>
          <p:cNvGrpSpPr/>
          <p:nvPr/>
        </p:nvGrpSpPr>
        <p:grpSpPr>
          <a:xfrm>
            <a:off x="1755776" y="4038600"/>
            <a:ext cx="3654425" cy="2362200"/>
            <a:chOff x="231775" y="4038600"/>
            <a:chExt cx="3654425" cy="2362200"/>
          </a:xfrm>
        </p:grpSpPr>
        <p:sp>
          <p:nvSpPr>
            <p:cNvPr id="9" name="Rectangle 1"/>
            <p:cNvSpPr>
              <a:spLocks noChangeArrowheads="1"/>
            </p:cNvSpPr>
            <p:nvPr/>
          </p:nvSpPr>
          <p:spPr bwMode="auto">
            <a:xfrm>
              <a:off x="533400" y="4191000"/>
              <a:ext cx="3352800" cy="2209800"/>
            </a:xfrm>
            <a:prstGeom prst="rect">
              <a:avLst/>
            </a:prstGeom>
            <a:solidFill>
              <a:srgbClr val="E5F6D8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990600" y="46482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AutoShape 6"/>
            <p:cNvSpPr>
              <a:spLocks noChangeArrowheads="1"/>
            </p:cNvSpPr>
            <p:nvPr/>
          </p:nvSpPr>
          <p:spPr bwMode="auto">
            <a:xfrm>
              <a:off x="1447800" y="48006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1447800" y="54864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1069975" y="48768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1069975" y="55626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2362200" y="46482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AutoShape 12"/>
            <p:cNvSpPr>
              <a:spLocks noChangeArrowheads="1"/>
            </p:cNvSpPr>
            <p:nvPr/>
          </p:nvSpPr>
          <p:spPr bwMode="auto">
            <a:xfrm>
              <a:off x="2819400" y="48006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AutoShape 13"/>
            <p:cNvSpPr>
              <a:spLocks noChangeArrowheads="1"/>
            </p:cNvSpPr>
            <p:nvPr/>
          </p:nvSpPr>
          <p:spPr bwMode="auto">
            <a:xfrm>
              <a:off x="2819400" y="54864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2441575" y="49530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2441575" y="56388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998538" y="4191000"/>
              <a:ext cx="979605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r>
                <a:rPr lang="en-IN" altLang="en-US" sz="2200" b="1" dirty="0" err="1">
                  <a:solidFill>
                    <a:srgbClr val="9D0000"/>
                  </a:solidFill>
                  <a:latin typeface="Calibri" pitchFamily="34" charset="0"/>
                </a:rPr>
                <a:t>leftbot</a:t>
              </a:r>
              <a:endParaRPr lang="en-IN" altLang="en-US" sz="2200" b="1" dirty="0">
                <a:solidFill>
                  <a:srgbClr val="9D0000"/>
                </a:solidFill>
                <a:latin typeface="Calibri" pitchFamily="34" charset="0"/>
              </a:endParaRP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2371725" y="4191000"/>
              <a:ext cx="1125221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r>
                <a:rPr lang="en-IN" altLang="en-US" sz="2200" b="1" dirty="0" err="1">
                  <a:solidFill>
                    <a:srgbClr val="9D0000"/>
                  </a:solidFill>
                  <a:latin typeface="Calibri" pitchFamily="34" charset="0"/>
                </a:rPr>
                <a:t>righttop</a:t>
              </a:r>
              <a:endParaRPr lang="en-IN" altLang="en-US" sz="2200" b="1" dirty="0">
                <a:solidFill>
                  <a:srgbClr val="9D0000"/>
                </a:solidFill>
                <a:latin typeface="Calibri" pitchFamily="34" charset="0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231775" y="4038600"/>
              <a:ext cx="28274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r</a:t>
              </a:r>
            </a:p>
          </p:txBody>
        </p:sp>
      </p:grp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5562600" y="4114801"/>
            <a:ext cx="4876800" cy="767987"/>
          </a:xfrm>
          <a:prstGeom prst="rect">
            <a:avLst/>
          </a:prstGeom>
          <a:solidFill>
            <a:srgbClr val="ABF3AD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>
                <a:latin typeface="Calibri" pitchFamily="34" charset="0"/>
              </a:rPr>
              <a:t>r is a variable of type </a:t>
            </a:r>
            <a:r>
              <a:rPr lang="en-IN" altLang="en-US" sz="2200" b="1" dirty="0" err="1">
                <a:solidFill>
                  <a:srgbClr val="FF0000"/>
                </a:solidFill>
                <a:latin typeface="Calibri" pitchFamily="34" charset="0"/>
              </a:rPr>
              <a:t>struct</a:t>
            </a:r>
            <a:r>
              <a:rPr lang="en-IN" altLang="en-US" sz="2200" b="1" dirty="0">
                <a:solidFill>
                  <a:srgbClr val="FF0000"/>
                </a:solidFill>
                <a:latin typeface="Calibri" pitchFamily="34" charset="0"/>
              </a:rPr>
              <a:t> rect</a:t>
            </a:r>
            <a:r>
              <a:rPr lang="en-IN" altLang="en-US" sz="2200" b="1" dirty="0">
                <a:latin typeface="Calibri" pitchFamily="34" charset="0"/>
              </a:rPr>
              <a:t>. It has two </a:t>
            </a:r>
            <a:r>
              <a:rPr lang="en-IN" altLang="en-US" sz="2200" b="1" dirty="0" err="1">
                <a:solidFill>
                  <a:srgbClr val="FF0000"/>
                </a:solidFill>
                <a:latin typeface="Calibri" pitchFamily="34" charset="0"/>
              </a:rPr>
              <a:t>struct</a:t>
            </a:r>
            <a:r>
              <a:rPr lang="en-IN" altLang="en-US" sz="2200" b="1" dirty="0">
                <a:solidFill>
                  <a:srgbClr val="FF0000"/>
                </a:solidFill>
                <a:latin typeface="Calibri" pitchFamily="34" charset="0"/>
              </a:rPr>
              <a:t> point </a:t>
            </a:r>
            <a:r>
              <a:rPr lang="en-IN" altLang="en-US" sz="2200" b="1" dirty="0">
                <a:latin typeface="Calibri" pitchFamily="34" charset="0"/>
              </a:rPr>
              <a:t>structures as fields.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5562600" y="5257800"/>
            <a:ext cx="3048000" cy="1106542"/>
          </a:xfrm>
          <a:prstGeom prst="rect">
            <a:avLst/>
          </a:prstGeom>
          <a:solidFill>
            <a:srgbClr val="C7D0E9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>
                <a:latin typeface="Calibri" pitchFamily="34" charset="0"/>
              </a:rPr>
              <a:t>So how do we refer to the x of </a:t>
            </a:r>
            <a:r>
              <a:rPr lang="en-IN" altLang="en-US" sz="2200" b="1" dirty="0" err="1">
                <a:latin typeface="Calibri" pitchFamily="34" charset="0"/>
              </a:rPr>
              <a:t>leftbot</a:t>
            </a:r>
            <a:r>
              <a:rPr lang="en-IN" altLang="en-US" sz="2200" b="1" dirty="0">
                <a:latin typeface="Calibri" pitchFamily="34" charset="0"/>
              </a:rPr>
              <a:t> point structure of r?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7324E2-95D1-44EF-ADD6-8E47809E8411}" type="slidenum">
              <a:rPr lang="en-IN" alt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</a:t>
            </a:fld>
            <a:endParaRPr lang="en-IN" alt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012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3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/>
          <p:cNvSpPr>
            <a:spLocks noChangeArrowheads="1"/>
          </p:cNvSpPr>
          <p:nvPr/>
        </p:nvSpPr>
        <p:spPr bwMode="auto">
          <a:xfrm>
            <a:off x="1752600" y="228600"/>
            <a:ext cx="3733800" cy="5507746"/>
          </a:xfrm>
          <a:prstGeom prst="rect">
            <a:avLst/>
          </a:prstGeom>
          <a:solidFill>
            <a:srgbClr val="94F0E4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{</a:t>
            </a:r>
          </a:p>
          <a:p>
            <a:r>
              <a:rPr lang="en-IN" altLang="en-US" sz="2200" b="1" dirty="0">
                <a:latin typeface="Calibri" pitchFamily="34" charset="0"/>
              </a:rPr>
              <a:t>	</a:t>
            </a:r>
            <a:r>
              <a:rPr lang="en-IN" altLang="en-US" sz="2200" b="1" dirty="0" err="1">
                <a:latin typeface="Calibri" pitchFamily="34" charset="0"/>
              </a:rPr>
              <a:t>int</a:t>
            </a:r>
            <a:r>
              <a:rPr lang="en-IN" altLang="en-US" sz="2200" b="1" dirty="0">
                <a:latin typeface="Calibri" pitchFamily="34" charset="0"/>
              </a:rPr>
              <a:t> x;</a:t>
            </a:r>
          </a:p>
          <a:p>
            <a:r>
              <a:rPr lang="en-IN" altLang="en-US" sz="2200" b="1" dirty="0">
                <a:latin typeface="Calibri" pitchFamily="34" charset="0"/>
              </a:rPr>
              <a:t>	</a:t>
            </a:r>
            <a:r>
              <a:rPr lang="en-IN" altLang="en-US" sz="2200" b="1" dirty="0" err="1">
                <a:latin typeface="Calibri" pitchFamily="34" charset="0"/>
              </a:rPr>
              <a:t>int</a:t>
            </a:r>
            <a:r>
              <a:rPr lang="en-IN" altLang="en-US" sz="2200" b="1" dirty="0">
                <a:latin typeface="Calibri" pitchFamily="34" charset="0"/>
              </a:rPr>
              <a:t> y;</a:t>
            </a:r>
          </a:p>
          <a:p>
            <a:r>
              <a:rPr lang="en-IN" altLang="en-US" sz="2200" b="1" dirty="0">
                <a:latin typeface="Calibri" pitchFamily="34" charset="0"/>
              </a:rPr>
              <a:t>};</a:t>
            </a:r>
          </a:p>
          <a:p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</a:t>
            </a:r>
            <a:r>
              <a:rPr lang="en-IN" altLang="en-US" sz="2200" b="1" dirty="0" err="1">
                <a:latin typeface="Calibri" pitchFamily="34" charset="0"/>
              </a:rPr>
              <a:t>rect</a:t>
            </a:r>
            <a:r>
              <a:rPr lang="en-IN" altLang="en-US" sz="2200" b="1" dirty="0">
                <a:latin typeface="Calibri" pitchFamily="34" charset="0"/>
              </a:rPr>
              <a:t> {</a:t>
            </a:r>
          </a:p>
          <a:p>
            <a:r>
              <a:rPr lang="en-IN" altLang="en-US" sz="2200" b="1" dirty="0">
                <a:latin typeface="Calibri" pitchFamily="34" charset="0"/>
              </a:rPr>
              <a:t>   </a:t>
            </a:r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</a:t>
            </a:r>
            <a:r>
              <a:rPr lang="en-IN" altLang="en-US" sz="2200" b="1" dirty="0" err="1">
                <a:latin typeface="Calibri" pitchFamily="34" charset="0"/>
              </a:rPr>
              <a:t>leftbot</a:t>
            </a:r>
            <a:r>
              <a:rPr lang="en-IN" altLang="en-US" sz="2200" b="1" dirty="0">
                <a:latin typeface="Calibri" pitchFamily="34" charset="0"/>
              </a:rPr>
              <a:t>;</a:t>
            </a:r>
          </a:p>
          <a:p>
            <a:r>
              <a:rPr lang="en-IN" altLang="en-US" sz="2200" b="1" dirty="0">
                <a:latin typeface="Calibri" pitchFamily="34" charset="0"/>
              </a:rPr>
              <a:t>   </a:t>
            </a:r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</a:t>
            </a:r>
            <a:r>
              <a:rPr lang="en-IN" altLang="en-US" sz="2200" b="1" dirty="0" err="1">
                <a:latin typeface="Calibri" pitchFamily="34" charset="0"/>
              </a:rPr>
              <a:t>righttop</a:t>
            </a:r>
            <a:r>
              <a:rPr lang="en-IN" altLang="en-US" sz="2200" b="1" dirty="0">
                <a:latin typeface="Calibri" pitchFamily="34" charset="0"/>
              </a:rPr>
              <a:t>;</a:t>
            </a:r>
          </a:p>
          <a:p>
            <a:r>
              <a:rPr lang="en-IN" altLang="en-US" sz="2200" b="1" dirty="0">
                <a:latin typeface="Calibri" pitchFamily="34" charset="0"/>
              </a:rPr>
              <a:t>};</a:t>
            </a:r>
          </a:p>
          <a:p>
            <a:r>
              <a:rPr lang="en-IN" altLang="en-US" sz="2200" b="1" dirty="0" err="1">
                <a:latin typeface="Calibri" pitchFamily="34" charset="0"/>
              </a:rPr>
              <a:t>int</a:t>
            </a:r>
            <a:r>
              <a:rPr lang="en-IN" altLang="en-US" sz="2200" b="1" dirty="0">
                <a:latin typeface="Calibri" pitchFamily="34" charset="0"/>
              </a:rPr>
              <a:t> main() {</a:t>
            </a:r>
          </a:p>
          <a:p>
            <a:r>
              <a:rPr lang="en-IN" altLang="en-US" sz="2200" b="1" dirty="0">
                <a:latin typeface="Calibri" pitchFamily="34" charset="0"/>
              </a:rPr>
              <a:t>	struct </a:t>
            </a:r>
            <a:r>
              <a:rPr lang="en-IN" altLang="en-US" sz="2200" b="1" dirty="0" err="1">
                <a:latin typeface="Calibri" pitchFamily="34" charset="0"/>
              </a:rPr>
              <a:t>rect</a:t>
            </a:r>
            <a:r>
              <a:rPr lang="en-IN" altLang="en-US" sz="2200" b="1" dirty="0">
                <a:latin typeface="Calibri" pitchFamily="34" charset="0"/>
              </a:rPr>
              <a:t> r;</a:t>
            </a:r>
          </a:p>
          <a:p>
            <a:r>
              <a:rPr lang="en-IN" altLang="en-US" sz="2200" b="1" dirty="0">
                <a:latin typeface="Calibri" pitchFamily="34" charset="0"/>
              </a:rPr>
              <a:t>	</a:t>
            </a:r>
            <a:r>
              <a:rPr lang="en-IN" altLang="en-US" sz="2200" b="1" dirty="0" err="1">
                <a:latin typeface="Calibri" pitchFamily="34" charset="0"/>
              </a:rPr>
              <a:t>r.leftbot.x</a:t>
            </a:r>
            <a:r>
              <a:rPr lang="en-IN" altLang="en-US" sz="2200" b="1" dirty="0">
                <a:latin typeface="Calibri" pitchFamily="34" charset="0"/>
              </a:rPr>
              <a:t> = 0;</a:t>
            </a:r>
          </a:p>
          <a:p>
            <a:r>
              <a:rPr lang="en-IN" altLang="en-US" sz="2200" b="1" dirty="0">
                <a:latin typeface="Calibri" pitchFamily="34" charset="0"/>
              </a:rPr>
              <a:t>   	</a:t>
            </a:r>
            <a:r>
              <a:rPr lang="en-IN" altLang="en-US" sz="2200" b="1" dirty="0" err="1">
                <a:latin typeface="Calibri" pitchFamily="34" charset="0"/>
              </a:rPr>
              <a:t>r.leftbot.y</a:t>
            </a:r>
            <a:r>
              <a:rPr lang="en-IN" altLang="en-US" sz="2200" b="1" dirty="0">
                <a:latin typeface="Calibri" pitchFamily="34" charset="0"/>
              </a:rPr>
              <a:t> = 0;</a:t>
            </a:r>
          </a:p>
          <a:p>
            <a:r>
              <a:rPr lang="en-IN" altLang="en-US" sz="2200" b="1" dirty="0">
                <a:latin typeface="Calibri" pitchFamily="34" charset="0"/>
              </a:rPr>
              <a:t>   	</a:t>
            </a:r>
            <a:r>
              <a:rPr lang="en-IN" altLang="en-US" sz="2200" b="1" dirty="0" err="1">
                <a:latin typeface="Calibri" pitchFamily="34" charset="0"/>
              </a:rPr>
              <a:t>r.righttop.x</a:t>
            </a:r>
            <a:r>
              <a:rPr lang="en-IN" altLang="en-US" sz="2200" b="1" dirty="0">
                <a:latin typeface="Calibri" pitchFamily="34" charset="0"/>
              </a:rPr>
              <a:t> = 1;</a:t>
            </a:r>
          </a:p>
          <a:p>
            <a:r>
              <a:rPr lang="en-IN" altLang="en-US" sz="2200" b="1" dirty="0">
                <a:latin typeface="Calibri" pitchFamily="34" charset="0"/>
              </a:rPr>
              <a:t>   	</a:t>
            </a:r>
            <a:r>
              <a:rPr lang="en-IN" altLang="en-US" sz="2200" b="1" dirty="0" err="1">
                <a:latin typeface="Calibri" pitchFamily="34" charset="0"/>
              </a:rPr>
              <a:t>r.righttop.y</a:t>
            </a:r>
            <a:r>
              <a:rPr lang="en-IN" altLang="en-US" sz="2200" b="1" dirty="0">
                <a:latin typeface="Calibri" pitchFamily="34" charset="0"/>
              </a:rPr>
              <a:t> = 1;</a:t>
            </a:r>
          </a:p>
          <a:p>
            <a:r>
              <a:rPr lang="en-IN" altLang="en-US" sz="2200" b="1" dirty="0">
                <a:latin typeface="Calibri" pitchFamily="34" charset="0"/>
              </a:rPr>
              <a:t>           return 0;</a:t>
            </a:r>
          </a:p>
          <a:p>
            <a:r>
              <a:rPr lang="en-IN" altLang="en-US" sz="2200" b="1" dirty="0">
                <a:latin typeface="Calibri" pitchFamily="34" charset="0"/>
              </a:rPr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972175" y="44728"/>
            <a:ext cx="2375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IN" altLang="en-US">
                <a:solidFill>
                  <a:srgbClr val="000000"/>
                </a:solidFill>
                <a:latin typeface="Calibri"/>
              </a:rPr>
              <a:t> </a:t>
            </a:r>
          </a:p>
        </p:txBody>
      </p:sp>
      <p:grpSp>
        <p:nvGrpSpPr>
          <p:cNvPr id="3" name="Group 31"/>
          <p:cNvGrpSpPr/>
          <p:nvPr/>
        </p:nvGrpSpPr>
        <p:grpSpPr>
          <a:xfrm>
            <a:off x="5565776" y="1447800"/>
            <a:ext cx="3959225" cy="2209800"/>
            <a:chOff x="4041775" y="1447800"/>
            <a:chExt cx="3959225" cy="2209800"/>
          </a:xfrm>
        </p:grpSpPr>
        <p:sp>
          <p:nvSpPr>
            <p:cNvPr id="4" name="Rectangle 1"/>
            <p:cNvSpPr>
              <a:spLocks noChangeArrowheads="1"/>
            </p:cNvSpPr>
            <p:nvPr/>
          </p:nvSpPr>
          <p:spPr bwMode="auto">
            <a:xfrm>
              <a:off x="4648200" y="1447800"/>
              <a:ext cx="3352800" cy="2209800"/>
            </a:xfrm>
            <a:prstGeom prst="rect">
              <a:avLst/>
            </a:prstGeom>
            <a:solidFill>
              <a:srgbClr val="E5F6D8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5105400" y="19050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>
              <a:off x="5562600" y="20574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5562600" y="2743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5184775" y="21336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5184775" y="28194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6477000" y="19050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AutoShape 10"/>
            <p:cNvSpPr>
              <a:spLocks noChangeArrowheads="1"/>
            </p:cNvSpPr>
            <p:nvPr/>
          </p:nvSpPr>
          <p:spPr bwMode="auto">
            <a:xfrm>
              <a:off x="6934200" y="20574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AutoShape 11"/>
            <p:cNvSpPr>
              <a:spLocks noChangeArrowheads="1"/>
            </p:cNvSpPr>
            <p:nvPr/>
          </p:nvSpPr>
          <p:spPr bwMode="auto">
            <a:xfrm>
              <a:off x="6934200" y="2743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6556375" y="22098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6556375" y="28956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5113338" y="1447800"/>
              <a:ext cx="979605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r>
                <a:rPr lang="en-IN" altLang="en-US" sz="2200" b="1" dirty="0" err="1">
                  <a:solidFill>
                    <a:srgbClr val="9D0000"/>
                  </a:solidFill>
                  <a:latin typeface="Calibri" pitchFamily="34" charset="0"/>
                </a:rPr>
                <a:t>leftbot</a:t>
              </a:r>
              <a:endParaRPr lang="en-IN" altLang="en-US" sz="2200" b="1" dirty="0">
                <a:solidFill>
                  <a:srgbClr val="9D0000"/>
                </a:solidFill>
                <a:latin typeface="Calibri" pitchFamily="34" charset="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6486525" y="1447800"/>
              <a:ext cx="1125221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r>
                <a:rPr lang="en-IN" altLang="en-US" sz="2200" b="1" dirty="0" err="1">
                  <a:solidFill>
                    <a:srgbClr val="9D0000"/>
                  </a:solidFill>
                  <a:latin typeface="Calibri" pitchFamily="34" charset="0"/>
                </a:rPr>
                <a:t>righttop</a:t>
              </a:r>
              <a:endParaRPr lang="en-IN" altLang="en-US" sz="2200" b="1" dirty="0">
                <a:solidFill>
                  <a:srgbClr val="9D0000"/>
                </a:solidFill>
                <a:latin typeface="Calibri" pitchFamily="34" charset="0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5716588" y="21336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5716588" y="28194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7088188" y="21336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7088188" y="28194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4041775" y="1447800"/>
              <a:ext cx="28274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r</a:t>
              </a:r>
            </a:p>
          </p:txBody>
        </p:sp>
      </p:grp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642281" y="414179"/>
            <a:ext cx="1329893" cy="429433"/>
          </a:xfrm>
          <a:prstGeom prst="rect">
            <a:avLst/>
          </a:prstGeom>
          <a:solidFill>
            <a:srgbClr val="FFCA9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 err="1">
                <a:latin typeface="Calibri" pitchFamily="34" charset="0"/>
              </a:rPr>
              <a:t>r.leftbot.y</a:t>
            </a:r>
            <a:endParaRPr lang="en-IN" altLang="en-US" sz="2200" b="1" dirty="0">
              <a:latin typeface="Calibri" pitchFamily="34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082143" y="906937"/>
            <a:ext cx="1336305" cy="429433"/>
          </a:xfrm>
          <a:prstGeom prst="rect">
            <a:avLst/>
          </a:prstGeom>
          <a:solidFill>
            <a:srgbClr val="FFCA9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 err="1">
                <a:latin typeface="Calibri" pitchFamily="34" charset="0"/>
              </a:rPr>
              <a:t>r.leftbot.x</a:t>
            </a:r>
            <a:endParaRPr lang="en-IN" altLang="en-US" sz="2200" b="1" dirty="0">
              <a:latin typeface="Calibri" pitchFamily="34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0293021" y="394883"/>
            <a:ext cx="1475510" cy="429433"/>
          </a:xfrm>
          <a:prstGeom prst="rect">
            <a:avLst/>
          </a:prstGeom>
          <a:solidFill>
            <a:srgbClr val="FFCA9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 err="1">
                <a:latin typeface="Calibri" pitchFamily="34" charset="0"/>
              </a:rPr>
              <a:t>r.righttop.y</a:t>
            </a:r>
            <a:endParaRPr lang="en-IN" altLang="en-US" sz="2200" b="1" dirty="0">
              <a:latin typeface="Calibri" pitchFamily="34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9646334" y="933449"/>
            <a:ext cx="1481922" cy="429433"/>
          </a:xfrm>
          <a:prstGeom prst="rect">
            <a:avLst/>
          </a:prstGeom>
          <a:solidFill>
            <a:srgbClr val="FFCA9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 err="1">
                <a:latin typeface="Calibri" pitchFamily="34" charset="0"/>
              </a:rPr>
              <a:t>r.righttop.x</a:t>
            </a:r>
            <a:endParaRPr lang="en-IN" altLang="en-US" sz="2200" b="1" dirty="0">
              <a:latin typeface="Calibri" pitchFamily="34" charset="0"/>
            </a:endParaRPr>
          </a:p>
        </p:txBody>
      </p:sp>
      <p:cxnSp>
        <p:nvCxnSpPr>
          <p:cNvPr id="27" name="AutoShape 26"/>
          <p:cNvCxnSpPr>
            <a:cxnSpLocks noChangeShapeType="1"/>
          </p:cNvCxnSpPr>
          <p:nvPr/>
        </p:nvCxnSpPr>
        <p:spPr bwMode="auto">
          <a:xfrm>
            <a:off x="5943600" y="685800"/>
            <a:ext cx="1143000" cy="2324100"/>
          </a:xfrm>
          <a:prstGeom prst="bentConnector3">
            <a:avLst>
              <a:gd name="adj1" fmla="val 50000"/>
            </a:avLst>
          </a:prstGeom>
          <a:noFill/>
          <a:ln w="38100" cap="flat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" name="AutoShape 27"/>
          <p:cNvCxnSpPr>
            <a:cxnSpLocks noChangeShapeType="1"/>
          </p:cNvCxnSpPr>
          <p:nvPr/>
        </p:nvCxnSpPr>
        <p:spPr bwMode="auto">
          <a:xfrm>
            <a:off x="6400800" y="1143000"/>
            <a:ext cx="685800" cy="914400"/>
          </a:xfrm>
          <a:prstGeom prst="bentConnector3">
            <a:avLst>
              <a:gd name="adj1" fmla="val 50000"/>
            </a:avLst>
          </a:prstGeom>
          <a:noFill/>
          <a:ln w="38100" cap="flat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" name="AutoShape 28"/>
          <p:cNvCxnSpPr>
            <a:cxnSpLocks noChangeShapeType="1"/>
            <a:stCxn id="26" idx="1"/>
          </p:cNvCxnSpPr>
          <p:nvPr/>
        </p:nvCxnSpPr>
        <p:spPr bwMode="auto">
          <a:xfrm rot="10800000" flipV="1">
            <a:off x="9144000" y="1148166"/>
            <a:ext cx="502334" cy="985434"/>
          </a:xfrm>
          <a:prstGeom prst="bentConnector2">
            <a:avLst/>
          </a:prstGeom>
          <a:noFill/>
          <a:ln w="38100" cap="flat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" name="AutoShape 29"/>
          <p:cNvCxnSpPr>
            <a:cxnSpLocks noChangeShapeType="1"/>
          </p:cNvCxnSpPr>
          <p:nvPr/>
        </p:nvCxnSpPr>
        <p:spPr bwMode="auto">
          <a:xfrm flipH="1">
            <a:off x="9144000" y="609600"/>
            <a:ext cx="1143000" cy="2400300"/>
          </a:xfrm>
          <a:prstGeom prst="bentConnector3">
            <a:avLst>
              <a:gd name="adj1" fmla="val 50000"/>
            </a:avLst>
          </a:prstGeom>
          <a:noFill/>
          <a:ln w="38100" cap="flat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4981755" y="5638801"/>
            <a:ext cx="3023754" cy="767987"/>
          </a:xfrm>
          <a:prstGeom prst="rect">
            <a:avLst/>
          </a:prstGeom>
          <a:solidFill>
            <a:srgbClr val="F4FAA4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/>
            <a:r>
              <a:rPr lang="en-IN" altLang="en-US" sz="2200" b="1" dirty="0">
                <a:latin typeface="Calibri" pitchFamily="34" charset="0"/>
              </a:rPr>
              <a:t>Addressing nested fields</a:t>
            </a:r>
          </a:p>
          <a:p>
            <a:pPr algn="ctr"/>
            <a:r>
              <a:rPr lang="en-IN" altLang="en-US" sz="2200" b="1" dirty="0">
                <a:latin typeface="Calibri" pitchFamily="34" charset="0"/>
              </a:rPr>
              <a:t>unambiguously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7324E2-95D1-44EF-ADD6-8E47809E8411}" type="slidenum">
              <a:rPr lang="en-IN" alt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en-IN" alt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191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972175" y="44728"/>
            <a:ext cx="2375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IN" altLang="en-US">
                <a:solidFill>
                  <a:srgbClr val="000000"/>
                </a:solidFill>
                <a:latin typeface="Calibri"/>
              </a:rPr>
              <a:t> 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0" y="0"/>
            <a:ext cx="68580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/>
            <a:r>
              <a:rPr lang="en-IN" altLang="en-US" sz="3200" b="1" dirty="0">
                <a:solidFill>
                  <a:prstClr val="black"/>
                </a:solidFill>
                <a:latin typeface="Calibri" pitchFamily="34" charset="0"/>
              </a:rPr>
              <a:t>Initializing structures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52600" y="533400"/>
            <a:ext cx="4724400" cy="1106542"/>
          </a:xfrm>
          <a:prstGeom prst="rect">
            <a:avLst/>
          </a:prstGeom>
          <a:solidFill>
            <a:srgbClr val="C5F3F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{</a:t>
            </a:r>
          </a:p>
          <a:p>
            <a:r>
              <a:rPr lang="en-IN" altLang="en-US" sz="2200" b="1" dirty="0">
                <a:latin typeface="Calibri" pitchFamily="34" charset="0"/>
              </a:rPr>
              <a:t>	</a:t>
            </a:r>
            <a:r>
              <a:rPr lang="en-IN" altLang="en-US" sz="2200" b="1" dirty="0" err="1">
                <a:latin typeface="Calibri" pitchFamily="34" charset="0"/>
              </a:rPr>
              <a:t>int</a:t>
            </a:r>
            <a:r>
              <a:rPr lang="en-IN" altLang="en-US" sz="2200" b="1" dirty="0">
                <a:latin typeface="Calibri" pitchFamily="34" charset="0"/>
              </a:rPr>
              <a:t> x; </a:t>
            </a:r>
            <a:r>
              <a:rPr lang="en-IN" altLang="en-US" sz="2200" b="1" dirty="0" err="1">
                <a:latin typeface="Calibri" pitchFamily="34" charset="0"/>
              </a:rPr>
              <a:t>int</a:t>
            </a:r>
            <a:r>
              <a:rPr lang="en-IN" altLang="en-US" sz="2200" b="1" dirty="0">
                <a:latin typeface="Calibri" pitchFamily="34" charset="0"/>
              </a:rPr>
              <a:t> y;</a:t>
            </a:r>
          </a:p>
          <a:p>
            <a:r>
              <a:rPr lang="en-IN" altLang="en-US" sz="2200" b="1" dirty="0">
                <a:latin typeface="Calibri" pitchFamily="34" charset="0"/>
              </a:rPr>
              <a:t>};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52600" y="1676400"/>
            <a:ext cx="4724400" cy="2101850"/>
          </a:xfrm>
          <a:prstGeom prst="rect">
            <a:avLst/>
          </a:prstGeom>
          <a:solidFill>
            <a:srgbClr val="FFE39D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 marL="457200" indent="-4556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200" b="1" dirty="0">
                <a:latin typeface="Calibri" pitchFamily="34" charset="0"/>
              </a:rPr>
              <a:t>Initializing structures is very similar to initializing arrays.</a:t>
            </a:r>
          </a:p>
          <a:p>
            <a:pPr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200" b="1" dirty="0">
                <a:latin typeface="Calibri" pitchFamily="34" charset="0"/>
              </a:rPr>
              <a:t>Enclose the values of all the fields in braces.</a:t>
            </a:r>
          </a:p>
          <a:p>
            <a:pPr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200" b="1" dirty="0">
                <a:latin typeface="Calibri" pitchFamily="34" charset="0"/>
              </a:rPr>
              <a:t>Values of different fields are separated by commas.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752600" y="3886200"/>
            <a:ext cx="4724400" cy="2460758"/>
          </a:xfrm>
          <a:prstGeom prst="rect">
            <a:avLst/>
          </a:prstGeom>
          <a:solidFill>
            <a:srgbClr val="94F0E4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</a:t>
            </a:r>
            <a:r>
              <a:rPr lang="en-IN" altLang="en-US" sz="2200" b="1" dirty="0" err="1">
                <a:latin typeface="Calibri" pitchFamily="34" charset="0"/>
              </a:rPr>
              <a:t>rect</a:t>
            </a:r>
            <a:r>
              <a:rPr lang="en-IN" altLang="en-US" sz="2200" b="1" dirty="0">
                <a:latin typeface="Calibri" pitchFamily="34" charset="0"/>
              </a:rPr>
              <a:t> {</a:t>
            </a:r>
          </a:p>
          <a:p>
            <a:r>
              <a:rPr lang="en-IN" altLang="en-US" sz="2200" b="1" dirty="0">
                <a:latin typeface="Calibri" pitchFamily="34" charset="0"/>
              </a:rPr>
              <a:t>   </a:t>
            </a:r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</a:t>
            </a:r>
            <a:r>
              <a:rPr lang="en-IN" altLang="en-US" sz="2200" b="1" dirty="0" err="1">
                <a:latin typeface="Calibri" pitchFamily="34" charset="0"/>
              </a:rPr>
              <a:t>leftbot</a:t>
            </a:r>
            <a:r>
              <a:rPr lang="en-IN" altLang="en-US" sz="2200" b="1" dirty="0">
                <a:latin typeface="Calibri" pitchFamily="34" charset="0"/>
              </a:rPr>
              <a:t>;</a:t>
            </a:r>
          </a:p>
          <a:p>
            <a:r>
              <a:rPr lang="en-IN" altLang="en-US" sz="2200" b="1" dirty="0">
                <a:latin typeface="Calibri" pitchFamily="34" charset="0"/>
              </a:rPr>
              <a:t>   </a:t>
            </a:r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</a:t>
            </a:r>
            <a:r>
              <a:rPr lang="en-IN" altLang="en-US" sz="2200" b="1" dirty="0" err="1">
                <a:latin typeface="Calibri" pitchFamily="34" charset="0"/>
              </a:rPr>
              <a:t>righttop</a:t>
            </a:r>
            <a:r>
              <a:rPr lang="en-IN" altLang="en-US" sz="2200" b="1" dirty="0">
                <a:latin typeface="Calibri" pitchFamily="34" charset="0"/>
              </a:rPr>
              <a:t>;</a:t>
            </a:r>
          </a:p>
          <a:p>
            <a:r>
              <a:rPr lang="en-IN" altLang="en-US" sz="2200" b="1" dirty="0">
                <a:latin typeface="Calibri" pitchFamily="34" charset="0"/>
              </a:rPr>
              <a:t>};</a:t>
            </a:r>
          </a:p>
          <a:p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p = {0,0};</a:t>
            </a:r>
          </a:p>
          <a:p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q = {1,1};</a:t>
            </a:r>
          </a:p>
          <a:p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</a:t>
            </a:r>
            <a:r>
              <a:rPr lang="en-IN" altLang="en-US" sz="2200" b="1" dirty="0" err="1">
                <a:latin typeface="Calibri" pitchFamily="34" charset="0"/>
              </a:rPr>
              <a:t>rect</a:t>
            </a:r>
            <a:r>
              <a:rPr lang="en-IN" altLang="en-US" sz="2200" b="1" dirty="0">
                <a:latin typeface="Calibri" pitchFamily="34" charset="0"/>
              </a:rPr>
              <a:t> r = {{0,0}, {1,1}};</a:t>
            </a: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6934200" y="990600"/>
            <a:ext cx="1588" cy="3733800"/>
          </a:xfrm>
          <a:prstGeom prst="line">
            <a:avLst/>
          </a:prstGeom>
          <a:noFill/>
          <a:ln w="9360" cap="flat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6553200" y="4191000"/>
            <a:ext cx="4038600" cy="1588"/>
          </a:xfrm>
          <a:prstGeom prst="line">
            <a:avLst/>
          </a:prstGeom>
          <a:noFill/>
          <a:ln w="9360" cap="flat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556375" y="4114800"/>
            <a:ext cx="330200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p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861176" y="4191001"/>
            <a:ext cx="707543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dirty="0">
                <a:latin typeface="Calibri" pitchFamily="34" charset="0"/>
              </a:rPr>
              <a:t>(0,0)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8610600" y="2667000"/>
            <a:ext cx="1588" cy="1600200"/>
          </a:xfrm>
          <a:prstGeom prst="line">
            <a:avLst/>
          </a:prstGeom>
          <a:noFill/>
          <a:ln w="9360" cap="flat">
            <a:solidFill>
              <a:srgbClr val="0070C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6858000" y="2667000"/>
            <a:ext cx="1752600" cy="1588"/>
          </a:xfrm>
          <a:prstGeom prst="line">
            <a:avLst/>
          </a:prstGeom>
          <a:noFill/>
          <a:ln w="9360" cap="flat">
            <a:solidFill>
              <a:srgbClr val="0070C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8386764" y="2286000"/>
            <a:ext cx="712787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r>
              <a:rPr lang="en-IN" altLang="en-US" sz="2200" dirty="0">
                <a:solidFill>
                  <a:srgbClr val="000000"/>
                </a:solidFill>
                <a:latin typeface="Calibri" pitchFamily="34" charset="0"/>
              </a:rPr>
              <a:t>(1,1)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8689975" y="2667001"/>
            <a:ext cx="332440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q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934200" y="2667000"/>
            <a:ext cx="1676400" cy="1524000"/>
          </a:xfrm>
          <a:prstGeom prst="rect">
            <a:avLst/>
          </a:prstGeom>
          <a:solidFill>
            <a:srgbClr val="E8FCAA"/>
          </a:solidFill>
          <a:ln w="6480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7615237" y="3216276"/>
            <a:ext cx="282748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r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781800" y="662940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7324E2-95D1-44EF-ADD6-8E47809E8411}" type="slidenum">
              <a:rPr lang="en-IN" alt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14</a:t>
            </a:fld>
            <a:endParaRPr lang="en-IN" alt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737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 animBg="1"/>
      <p:bldP spid="13" grpId="0" animBg="1"/>
      <p:bldP spid="14" grpId="0"/>
      <p:bldP spid="15" grpId="0"/>
      <p:bldP spid="16" grpId="0" animBg="1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019800" y="3886200"/>
            <a:ext cx="3352800" cy="2209800"/>
          </a:xfrm>
          <a:prstGeom prst="rect">
            <a:avLst/>
          </a:prstGeom>
          <a:solidFill>
            <a:srgbClr val="E5F6D8"/>
          </a:solidFill>
          <a:ln w="9360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972175" y="44728"/>
            <a:ext cx="2375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IN" altLang="en-US">
                <a:solidFill>
                  <a:srgbClr val="000000"/>
                </a:solidFill>
                <a:latin typeface="Calibri"/>
              </a:rPr>
              <a:t> 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95400" y="0"/>
            <a:ext cx="93726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/>
            <a:r>
              <a:rPr lang="en-IN" altLang="en-US" sz="3200" b="1" dirty="0">
                <a:solidFill>
                  <a:prstClr val="black"/>
                </a:solidFill>
                <a:latin typeface="Calibri" pitchFamily="34" charset="0"/>
              </a:rPr>
              <a:t>Assigning structure variables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77000" y="4343400"/>
            <a:ext cx="1295400" cy="1447800"/>
          </a:xfrm>
          <a:prstGeom prst="rect">
            <a:avLst/>
          </a:prstGeom>
          <a:solidFill>
            <a:srgbClr val="FFF1CE"/>
          </a:solidFill>
          <a:ln w="9360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934200" y="4495800"/>
            <a:ext cx="685800" cy="533400"/>
          </a:xfrm>
          <a:prstGeom prst="roundRect">
            <a:avLst>
              <a:gd name="adj" fmla="val 16667"/>
            </a:avLst>
          </a:prstGeom>
          <a:solidFill>
            <a:srgbClr val="ABF3AD"/>
          </a:solidFill>
          <a:ln w="6480" cap="flat">
            <a:solidFill>
              <a:srgbClr val="5D9A2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934200" y="5181600"/>
            <a:ext cx="685800" cy="533400"/>
          </a:xfrm>
          <a:prstGeom prst="roundRect">
            <a:avLst>
              <a:gd name="adj" fmla="val 16667"/>
            </a:avLst>
          </a:prstGeom>
          <a:solidFill>
            <a:srgbClr val="FBD0E4"/>
          </a:solidFill>
          <a:ln w="6480" cap="flat">
            <a:solidFill>
              <a:srgbClr val="5D9A2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56375" y="4572001"/>
            <a:ext cx="311602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x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556375" y="5257801"/>
            <a:ext cx="314808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y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848600" y="4343400"/>
            <a:ext cx="1295400" cy="1447800"/>
          </a:xfrm>
          <a:prstGeom prst="rect">
            <a:avLst/>
          </a:prstGeom>
          <a:solidFill>
            <a:srgbClr val="FFF1CE"/>
          </a:solidFill>
          <a:ln w="9360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8305800" y="4495800"/>
            <a:ext cx="685800" cy="533400"/>
          </a:xfrm>
          <a:prstGeom prst="roundRect">
            <a:avLst>
              <a:gd name="adj" fmla="val 16667"/>
            </a:avLst>
          </a:prstGeom>
          <a:solidFill>
            <a:srgbClr val="ABF3AD"/>
          </a:solidFill>
          <a:ln w="6480" cap="flat">
            <a:solidFill>
              <a:srgbClr val="5D9A2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8305800" y="5181600"/>
            <a:ext cx="685800" cy="533400"/>
          </a:xfrm>
          <a:prstGeom prst="roundRect">
            <a:avLst>
              <a:gd name="adj" fmla="val 16667"/>
            </a:avLst>
          </a:prstGeom>
          <a:solidFill>
            <a:srgbClr val="FBD0E4"/>
          </a:solidFill>
          <a:ln w="6480" cap="flat">
            <a:solidFill>
              <a:srgbClr val="5D9A2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927975" y="4648201"/>
            <a:ext cx="311602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x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927975" y="5334001"/>
            <a:ext cx="314808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y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483351" y="3886201"/>
            <a:ext cx="979605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 err="1">
                <a:solidFill>
                  <a:srgbClr val="9D0000"/>
                </a:solidFill>
                <a:latin typeface="Calibri" pitchFamily="34" charset="0"/>
              </a:rPr>
              <a:t>leftbot</a:t>
            </a:r>
            <a:endParaRPr lang="en-IN" altLang="en-US" sz="2200" b="1" dirty="0">
              <a:solidFill>
                <a:srgbClr val="9D0000"/>
              </a:solidFill>
              <a:latin typeface="Calibri" pitchFamily="34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858126" y="3886201"/>
            <a:ext cx="1125221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 err="1">
                <a:solidFill>
                  <a:srgbClr val="9D0000"/>
                </a:solidFill>
                <a:latin typeface="Calibri" pitchFamily="34" charset="0"/>
              </a:rPr>
              <a:t>righttop</a:t>
            </a:r>
            <a:endParaRPr lang="en-IN" altLang="en-US" sz="2200" b="1" dirty="0">
              <a:solidFill>
                <a:srgbClr val="9D0000"/>
              </a:solidFill>
              <a:latin typeface="Calibri" pitchFamily="34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562600" y="762000"/>
            <a:ext cx="5105400" cy="1783650"/>
          </a:xfrm>
          <a:prstGeom prst="rect">
            <a:avLst/>
          </a:prstGeom>
          <a:solidFill>
            <a:srgbClr val="FFE39D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 marL="457200" indent="-4556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200" b="1" dirty="0">
                <a:latin typeface="Calibri" pitchFamily="34" charset="0"/>
              </a:rPr>
              <a:t>We can assign a structure variable to another structure variable</a:t>
            </a:r>
          </a:p>
          <a:p>
            <a:pPr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200" b="1" dirty="0">
                <a:latin typeface="Calibri" pitchFamily="34" charset="0"/>
              </a:rPr>
              <a:t>The statement </a:t>
            </a:r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s=r;</a:t>
            </a:r>
            <a:r>
              <a:rPr lang="en-IN" altLang="en-US" sz="2200" b="1" dirty="0">
                <a:latin typeface="Calibri" pitchFamily="34" charset="0"/>
              </a:rPr>
              <a:t> does this</a:t>
            </a:r>
          </a:p>
          <a:p>
            <a:pPr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200" b="1" dirty="0">
                <a:latin typeface="Calibri" pitchFamily="34" charset="0"/>
              </a:rPr>
              <a:t>Structures are </a:t>
            </a:r>
            <a:r>
              <a:rPr lang="en-IN" altLang="en-US" sz="2200" b="1" i="1" dirty="0">
                <a:latin typeface="Calibri" pitchFamily="34" charset="0"/>
              </a:rPr>
              <a:t>assignable</a:t>
            </a:r>
            <a:r>
              <a:rPr lang="en-IN" altLang="en-US" sz="2200" b="1" dirty="0">
                <a:latin typeface="Calibri" pitchFamily="34" charset="0"/>
              </a:rPr>
              <a:t> variables, unlike arrays!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718175" y="3733801"/>
            <a:ext cx="282748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r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752600" y="685800"/>
            <a:ext cx="3733800" cy="2122204"/>
          </a:xfrm>
          <a:prstGeom prst="rect">
            <a:avLst/>
          </a:prstGeom>
          <a:solidFill>
            <a:srgbClr val="94F0E4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>
                <a:latin typeface="Calibri" pitchFamily="34" charset="0"/>
              </a:rPr>
              <a:t>	struct </a:t>
            </a:r>
            <a:r>
              <a:rPr lang="en-IN" altLang="en-US" sz="2200" b="1" dirty="0" err="1">
                <a:latin typeface="Calibri" pitchFamily="34" charset="0"/>
              </a:rPr>
              <a:t>rect</a:t>
            </a:r>
            <a:r>
              <a:rPr lang="en-IN" altLang="en-US" sz="2200" b="1" dirty="0">
                <a:latin typeface="Calibri" pitchFamily="34" charset="0"/>
              </a:rPr>
              <a:t> </a:t>
            </a:r>
            <a:r>
              <a:rPr lang="en-IN" altLang="en-US" sz="2200" b="1" dirty="0" err="1">
                <a:latin typeface="Calibri" pitchFamily="34" charset="0"/>
              </a:rPr>
              <a:t>r,s</a:t>
            </a:r>
            <a:r>
              <a:rPr lang="en-IN" altLang="en-US" sz="2200" b="1" dirty="0">
                <a:latin typeface="Calibri" pitchFamily="34" charset="0"/>
              </a:rPr>
              <a:t>;</a:t>
            </a:r>
          </a:p>
          <a:p>
            <a:r>
              <a:rPr lang="en-IN" altLang="en-US" sz="2200" b="1" dirty="0">
                <a:latin typeface="Calibri" pitchFamily="34" charset="0"/>
              </a:rPr>
              <a:t>	</a:t>
            </a:r>
            <a:r>
              <a:rPr lang="en-IN" altLang="en-US" sz="2200" b="1" dirty="0" err="1">
                <a:latin typeface="Calibri" pitchFamily="34" charset="0"/>
              </a:rPr>
              <a:t>r.leftbot.x</a:t>
            </a:r>
            <a:r>
              <a:rPr lang="en-IN" altLang="en-US" sz="2200" b="1" dirty="0">
                <a:latin typeface="Calibri" pitchFamily="34" charset="0"/>
              </a:rPr>
              <a:t> = 0;</a:t>
            </a:r>
          </a:p>
          <a:p>
            <a:r>
              <a:rPr lang="en-IN" altLang="en-US" sz="2200" b="1" dirty="0">
                <a:latin typeface="Calibri" pitchFamily="34" charset="0"/>
              </a:rPr>
              <a:t>   	</a:t>
            </a:r>
            <a:r>
              <a:rPr lang="en-IN" altLang="en-US" sz="2200" b="1" dirty="0" err="1">
                <a:latin typeface="Calibri" pitchFamily="34" charset="0"/>
              </a:rPr>
              <a:t>r.leftbot.y</a:t>
            </a:r>
            <a:r>
              <a:rPr lang="en-IN" altLang="en-US" sz="2200" b="1" dirty="0">
                <a:latin typeface="Calibri" pitchFamily="34" charset="0"/>
              </a:rPr>
              <a:t> = 0;</a:t>
            </a:r>
          </a:p>
          <a:p>
            <a:r>
              <a:rPr lang="en-IN" altLang="en-US" sz="2200" b="1" dirty="0">
                <a:latin typeface="Calibri" pitchFamily="34" charset="0"/>
              </a:rPr>
              <a:t>   	</a:t>
            </a:r>
            <a:r>
              <a:rPr lang="en-IN" altLang="en-US" sz="2200" b="1" dirty="0" err="1">
                <a:latin typeface="Calibri" pitchFamily="34" charset="0"/>
              </a:rPr>
              <a:t>r.righttop.x</a:t>
            </a:r>
            <a:r>
              <a:rPr lang="en-IN" altLang="en-US" sz="2200" b="1" dirty="0">
                <a:latin typeface="Calibri" pitchFamily="34" charset="0"/>
              </a:rPr>
              <a:t> = 1;</a:t>
            </a:r>
          </a:p>
          <a:p>
            <a:r>
              <a:rPr lang="en-IN" altLang="en-US" sz="2200" b="1" dirty="0">
                <a:latin typeface="Calibri" pitchFamily="34" charset="0"/>
              </a:rPr>
              <a:t>   	</a:t>
            </a:r>
            <a:r>
              <a:rPr lang="en-IN" altLang="en-US" sz="2200" b="1" dirty="0" err="1">
                <a:latin typeface="Calibri" pitchFamily="34" charset="0"/>
              </a:rPr>
              <a:t>r.righttop.y</a:t>
            </a:r>
            <a:r>
              <a:rPr lang="en-IN" altLang="en-US" sz="2200" b="1" dirty="0">
                <a:latin typeface="Calibri" pitchFamily="34" charset="0"/>
              </a:rPr>
              <a:t> = 1;</a:t>
            </a:r>
          </a:p>
          <a:p>
            <a:r>
              <a:rPr lang="en-IN" altLang="en-US" sz="2200" b="1" dirty="0">
                <a:latin typeface="Calibri" pitchFamily="34" charset="0"/>
              </a:rPr>
              <a:t>	s=r;</a:t>
            </a:r>
          </a:p>
        </p:txBody>
      </p:sp>
      <p:sp>
        <p:nvSpPr>
          <p:cNvPr id="20" name="AutoShape 19"/>
          <p:cNvSpPr>
            <a:spLocks noChangeArrowheads="1"/>
          </p:cNvSpPr>
          <p:nvPr/>
        </p:nvSpPr>
        <p:spPr bwMode="auto">
          <a:xfrm>
            <a:off x="6934200" y="5181600"/>
            <a:ext cx="685800" cy="533400"/>
          </a:xfrm>
          <a:prstGeom prst="roundRect">
            <a:avLst>
              <a:gd name="adj" fmla="val 16667"/>
            </a:avLst>
          </a:prstGeom>
          <a:solidFill>
            <a:srgbClr val="FBD0E4"/>
          </a:solidFill>
          <a:ln w="6480" cap="flat">
            <a:solidFill>
              <a:srgbClr val="5D9A2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AutoShape 20"/>
          <p:cNvSpPr>
            <a:spLocks noChangeArrowheads="1"/>
          </p:cNvSpPr>
          <p:nvPr/>
        </p:nvSpPr>
        <p:spPr bwMode="auto">
          <a:xfrm>
            <a:off x="8305800" y="5181600"/>
            <a:ext cx="685800" cy="533400"/>
          </a:xfrm>
          <a:prstGeom prst="roundRect">
            <a:avLst>
              <a:gd name="adj" fmla="val 16667"/>
            </a:avLst>
          </a:prstGeom>
          <a:solidFill>
            <a:srgbClr val="FBD0E4"/>
          </a:solidFill>
          <a:ln w="6480" cap="flat">
            <a:solidFill>
              <a:srgbClr val="5D9A2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927975" y="4648201"/>
            <a:ext cx="311602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x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7088188" y="4572001"/>
            <a:ext cx="324426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r>
              <a:rPr lang="en-IN" altLang="en-US" sz="2200" b="1" dirty="0">
                <a:solidFill>
                  <a:srgbClr val="0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7088188" y="5257801"/>
            <a:ext cx="324426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r>
              <a:rPr lang="en-IN" altLang="en-US" sz="2200" b="1" dirty="0">
                <a:solidFill>
                  <a:srgbClr val="0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8459788" y="4572001"/>
            <a:ext cx="324426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r>
              <a:rPr lang="en-IN" altLang="en-US" sz="2200" b="1" dirty="0">
                <a:solidFill>
                  <a:srgbClr val="0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8459788" y="5257801"/>
            <a:ext cx="324426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r>
              <a:rPr lang="en-IN" altLang="en-US" sz="2200" b="1" dirty="0">
                <a:solidFill>
                  <a:srgbClr val="000000"/>
                </a:solidFill>
                <a:latin typeface="Calibri" pitchFamily="34" charset="0"/>
              </a:rPr>
              <a:t>1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209800" y="3886200"/>
            <a:ext cx="3352800" cy="2209800"/>
            <a:chOff x="685800" y="3886200"/>
            <a:chExt cx="3352800" cy="2209800"/>
          </a:xfrm>
        </p:grpSpPr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685800" y="3886200"/>
              <a:ext cx="3352800" cy="2209800"/>
            </a:xfrm>
            <a:prstGeom prst="rect">
              <a:avLst/>
            </a:prstGeom>
            <a:solidFill>
              <a:srgbClr val="E5F6D8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1143000" y="43434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" name="AutoShape 28"/>
            <p:cNvSpPr>
              <a:spLocks noChangeArrowheads="1"/>
            </p:cNvSpPr>
            <p:nvPr/>
          </p:nvSpPr>
          <p:spPr bwMode="auto">
            <a:xfrm>
              <a:off x="1600200" y="44958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AutoShape 29"/>
            <p:cNvSpPr>
              <a:spLocks noChangeArrowheads="1"/>
            </p:cNvSpPr>
            <p:nvPr/>
          </p:nvSpPr>
          <p:spPr bwMode="auto">
            <a:xfrm>
              <a:off x="1600200" y="51816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1222375" y="45720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1222375" y="52578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2514600" y="43434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5" name="AutoShape 33"/>
            <p:cNvSpPr>
              <a:spLocks noChangeArrowheads="1"/>
            </p:cNvSpPr>
            <p:nvPr/>
          </p:nvSpPr>
          <p:spPr bwMode="auto">
            <a:xfrm>
              <a:off x="2971800" y="44958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6" name="AutoShape 34"/>
            <p:cNvSpPr>
              <a:spLocks noChangeArrowheads="1"/>
            </p:cNvSpPr>
            <p:nvPr/>
          </p:nvSpPr>
          <p:spPr bwMode="auto">
            <a:xfrm>
              <a:off x="2971800" y="51816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2593975" y="46482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2593975" y="53340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1150938" y="3886200"/>
              <a:ext cx="979605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r>
                <a:rPr lang="en-IN" altLang="en-US" sz="2200" b="1" dirty="0" err="1">
                  <a:solidFill>
                    <a:srgbClr val="9D0000"/>
                  </a:solidFill>
                  <a:latin typeface="Calibri" pitchFamily="34" charset="0"/>
                </a:rPr>
                <a:t>leftbot</a:t>
              </a:r>
              <a:endParaRPr lang="en-IN" altLang="en-US" sz="2200" b="1" dirty="0">
                <a:solidFill>
                  <a:srgbClr val="9D0000"/>
                </a:solidFill>
                <a:latin typeface="Calibri" pitchFamily="34" charset="0"/>
              </a:endParaRPr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2524125" y="3886200"/>
              <a:ext cx="1125221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r>
                <a:rPr lang="en-IN" altLang="en-US" sz="2200" b="1" dirty="0" err="1">
                  <a:solidFill>
                    <a:srgbClr val="9D0000"/>
                  </a:solidFill>
                  <a:latin typeface="Calibri" pitchFamily="34" charset="0"/>
                </a:rPr>
                <a:t>righttop</a:t>
              </a:r>
              <a:endParaRPr lang="en-IN" altLang="en-US" sz="2200" b="1" dirty="0">
                <a:solidFill>
                  <a:srgbClr val="9D0000"/>
                </a:solidFill>
                <a:latin typeface="Calibri" pitchFamily="34" charset="0"/>
              </a:endParaRPr>
            </a:p>
          </p:txBody>
        </p:sp>
      </p:grp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1908175" y="3733801"/>
            <a:ext cx="293968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s</a:t>
            </a:r>
          </a:p>
        </p:txBody>
      </p:sp>
      <p:sp>
        <p:nvSpPr>
          <p:cNvPr id="42" name="Rectangle 40"/>
          <p:cNvSpPr>
            <a:spLocks noChangeArrowheads="1"/>
          </p:cNvSpPr>
          <p:nvPr/>
        </p:nvSpPr>
        <p:spPr bwMode="auto">
          <a:xfrm>
            <a:off x="4211639" y="6248401"/>
            <a:ext cx="2812991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Before the assignment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7324E2-95D1-44EF-ADD6-8E47809E8411}" type="slidenum">
              <a:rPr lang="en-IN" alt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en-IN" alt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631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6019800" y="3886200"/>
            <a:ext cx="3352800" cy="2209800"/>
          </a:xfrm>
          <a:prstGeom prst="rect">
            <a:avLst/>
          </a:prstGeom>
          <a:solidFill>
            <a:srgbClr val="E5F6D8"/>
          </a:solidFill>
          <a:ln w="9360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5972175" y="44728"/>
            <a:ext cx="2375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IN" altLang="en-US">
                <a:solidFill>
                  <a:srgbClr val="000000"/>
                </a:solidFill>
                <a:latin typeface="Calibri"/>
              </a:rPr>
              <a:t> 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295400" y="0"/>
            <a:ext cx="93726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/>
            <a:r>
              <a:rPr lang="en-IN" altLang="en-US" sz="3200" b="1" dirty="0">
                <a:solidFill>
                  <a:prstClr val="black"/>
                </a:solidFill>
                <a:latin typeface="Calibri" pitchFamily="34" charset="0"/>
              </a:rPr>
              <a:t>Assigning structure variables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6477000" y="4343400"/>
            <a:ext cx="1295400" cy="1447800"/>
          </a:xfrm>
          <a:prstGeom prst="rect">
            <a:avLst/>
          </a:prstGeom>
          <a:solidFill>
            <a:srgbClr val="FFF1CE"/>
          </a:solidFill>
          <a:ln w="9360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437" name="AutoShape 5"/>
          <p:cNvSpPr>
            <a:spLocks noChangeArrowheads="1"/>
          </p:cNvSpPr>
          <p:nvPr/>
        </p:nvSpPr>
        <p:spPr bwMode="auto">
          <a:xfrm>
            <a:off x="6934200" y="4495800"/>
            <a:ext cx="685800" cy="533400"/>
          </a:xfrm>
          <a:prstGeom prst="roundRect">
            <a:avLst>
              <a:gd name="adj" fmla="val 16667"/>
            </a:avLst>
          </a:prstGeom>
          <a:solidFill>
            <a:srgbClr val="ABF3AD"/>
          </a:solidFill>
          <a:ln w="6480" cap="flat">
            <a:solidFill>
              <a:srgbClr val="5D9A2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438" name="AutoShape 6"/>
          <p:cNvSpPr>
            <a:spLocks noChangeArrowheads="1"/>
          </p:cNvSpPr>
          <p:nvPr/>
        </p:nvSpPr>
        <p:spPr bwMode="auto">
          <a:xfrm>
            <a:off x="6934200" y="5181600"/>
            <a:ext cx="685800" cy="533400"/>
          </a:xfrm>
          <a:prstGeom prst="roundRect">
            <a:avLst>
              <a:gd name="adj" fmla="val 16667"/>
            </a:avLst>
          </a:prstGeom>
          <a:solidFill>
            <a:srgbClr val="FBD0E4"/>
          </a:solidFill>
          <a:ln w="6480" cap="flat">
            <a:solidFill>
              <a:srgbClr val="5D9A2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6556375" y="4572001"/>
            <a:ext cx="311602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x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6556375" y="5257801"/>
            <a:ext cx="314808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y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7848600" y="4343400"/>
            <a:ext cx="1295400" cy="1447800"/>
          </a:xfrm>
          <a:prstGeom prst="rect">
            <a:avLst/>
          </a:prstGeom>
          <a:solidFill>
            <a:srgbClr val="FFF1CE"/>
          </a:solidFill>
          <a:ln w="9360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442" name="AutoShape 10"/>
          <p:cNvSpPr>
            <a:spLocks noChangeArrowheads="1"/>
          </p:cNvSpPr>
          <p:nvPr/>
        </p:nvSpPr>
        <p:spPr bwMode="auto">
          <a:xfrm>
            <a:off x="8305800" y="4495800"/>
            <a:ext cx="685800" cy="533400"/>
          </a:xfrm>
          <a:prstGeom prst="roundRect">
            <a:avLst>
              <a:gd name="adj" fmla="val 16667"/>
            </a:avLst>
          </a:prstGeom>
          <a:solidFill>
            <a:srgbClr val="ABF3AD"/>
          </a:solidFill>
          <a:ln w="6480" cap="flat">
            <a:solidFill>
              <a:srgbClr val="5D9A2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443" name="AutoShape 11"/>
          <p:cNvSpPr>
            <a:spLocks noChangeArrowheads="1"/>
          </p:cNvSpPr>
          <p:nvPr/>
        </p:nvSpPr>
        <p:spPr bwMode="auto">
          <a:xfrm>
            <a:off x="8305800" y="5181600"/>
            <a:ext cx="685800" cy="533400"/>
          </a:xfrm>
          <a:prstGeom prst="roundRect">
            <a:avLst>
              <a:gd name="adj" fmla="val 16667"/>
            </a:avLst>
          </a:prstGeom>
          <a:solidFill>
            <a:srgbClr val="FBD0E4"/>
          </a:solidFill>
          <a:ln w="6480" cap="flat">
            <a:solidFill>
              <a:srgbClr val="5D9A2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7927975" y="4648201"/>
            <a:ext cx="311602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x</a:t>
            </a:r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7927975" y="5334001"/>
            <a:ext cx="314808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y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6483351" y="3886201"/>
            <a:ext cx="979605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 err="1">
                <a:solidFill>
                  <a:srgbClr val="9D0000"/>
                </a:solidFill>
                <a:latin typeface="Calibri" pitchFamily="34" charset="0"/>
              </a:rPr>
              <a:t>leftbot</a:t>
            </a:r>
            <a:endParaRPr lang="en-IN" altLang="en-US" sz="2200" b="1" dirty="0">
              <a:solidFill>
                <a:srgbClr val="9D0000"/>
              </a:solidFill>
              <a:latin typeface="Calibri" pitchFamily="34" charset="0"/>
            </a:endParaRP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7858126" y="3886201"/>
            <a:ext cx="1125221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 err="1">
                <a:solidFill>
                  <a:srgbClr val="9D0000"/>
                </a:solidFill>
                <a:latin typeface="Calibri" pitchFamily="34" charset="0"/>
              </a:rPr>
              <a:t>righttop</a:t>
            </a:r>
            <a:endParaRPr lang="en-IN" altLang="en-US" sz="2200" b="1" dirty="0">
              <a:solidFill>
                <a:srgbClr val="9D0000"/>
              </a:solidFill>
              <a:latin typeface="Calibri" pitchFamily="34" charset="0"/>
            </a:endParaRPr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5562600" y="762000"/>
            <a:ext cx="5105400" cy="1783650"/>
          </a:xfrm>
          <a:prstGeom prst="rect">
            <a:avLst/>
          </a:prstGeom>
          <a:solidFill>
            <a:srgbClr val="FFE39D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 marL="457200" indent="-4556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200" b="1" dirty="0">
                <a:latin typeface="Calibri" pitchFamily="34" charset="0"/>
              </a:rPr>
              <a:t>We can assign a structure variable to another structure variable</a:t>
            </a:r>
          </a:p>
          <a:p>
            <a:pPr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200" b="1" dirty="0">
                <a:latin typeface="Calibri" pitchFamily="34" charset="0"/>
              </a:rPr>
              <a:t>The statement </a:t>
            </a:r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s=r;</a:t>
            </a:r>
            <a:r>
              <a:rPr lang="en-IN" altLang="en-US" sz="2200" b="1" dirty="0">
                <a:latin typeface="Calibri" pitchFamily="34" charset="0"/>
              </a:rPr>
              <a:t> does this.</a:t>
            </a:r>
          </a:p>
          <a:p>
            <a:pPr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200" b="1" dirty="0">
                <a:latin typeface="Calibri" pitchFamily="34" charset="0"/>
              </a:rPr>
              <a:t>Structures are </a:t>
            </a:r>
            <a:r>
              <a:rPr lang="en-IN" altLang="en-US" sz="2200" b="1" i="1" dirty="0">
                <a:latin typeface="Calibri" pitchFamily="34" charset="0"/>
              </a:rPr>
              <a:t>assignable</a:t>
            </a:r>
            <a:r>
              <a:rPr lang="en-IN" altLang="en-US" sz="2200" b="1" dirty="0">
                <a:latin typeface="Calibri" pitchFamily="34" charset="0"/>
              </a:rPr>
              <a:t> variables, unlike arrays!</a:t>
            </a:r>
          </a:p>
        </p:txBody>
      </p:sp>
      <p:sp>
        <p:nvSpPr>
          <p:cNvPr id="18449" name="Rectangle 17"/>
          <p:cNvSpPr>
            <a:spLocks noChangeArrowheads="1"/>
          </p:cNvSpPr>
          <p:nvPr/>
        </p:nvSpPr>
        <p:spPr bwMode="auto">
          <a:xfrm>
            <a:off x="5718175" y="3733801"/>
            <a:ext cx="282748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r</a:t>
            </a: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1752600" y="685800"/>
            <a:ext cx="3733800" cy="2122204"/>
          </a:xfrm>
          <a:prstGeom prst="rect">
            <a:avLst/>
          </a:prstGeom>
          <a:solidFill>
            <a:srgbClr val="94F0E4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>
                <a:latin typeface="Calibri" pitchFamily="34" charset="0"/>
              </a:rPr>
              <a:t>	struct </a:t>
            </a:r>
            <a:r>
              <a:rPr lang="en-IN" altLang="en-US" sz="2200" b="1" dirty="0" err="1">
                <a:latin typeface="Calibri" pitchFamily="34" charset="0"/>
              </a:rPr>
              <a:t>rect</a:t>
            </a:r>
            <a:r>
              <a:rPr lang="en-IN" altLang="en-US" sz="2200" b="1" dirty="0">
                <a:latin typeface="Calibri" pitchFamily="34" charset="0"/>
              </a:rPr>
              <a:t> </a:t>
            </a:r>
            <a:r>
              <a:rPr lang="en-IN" altLang="en-US" sz="2200" b="1" dirty="0" err="1">
                <a:latin typeface="Calibri" pitchFamily="34" charset="0"/>
              </a:rPr>
              <a:t>r,s</a:t>
            </a:r>
            <a:r>
              <a:rPr lang="en-IN" altLang="en-US" sz="2200" b="1" dirty="0">
                <a:latin typeface="Calibri" pitchFamily="34" charset="0"/>
              </a:rPr>
              <a:t>;</a:t>
            </a:r>
          </a:p>
          <a:p>
            <a:r>
              <a:rPr lang="en-IN" altLang="en-US" sz="2200" b="1" dirty="0">
                <a:latin typeface="Calibri" pitchFamily="34" charset="0"/>
              </a:rPr>
              <a:t>	</a:t>
            </a:r>
            <a:r>
              <a:rPr lang="en-IN" altLang="en-US" sz="2200" b="1" dirty="0" err="1">
                <a:latin typeface="Calibri" pitchFamily="34" charset="0"/>
              </a:rPr>
              <a:t>r.leftbot.x</a:t>
            </a:r>
            <a:r>
              <a:rPr lang="en-IN" altLang="en-US" sz="2200" b="1" dirty="0">
                <a:latin typeface="Calibri" pitchFamily="34" charset="0"/>
              </a:rPr>
              <a:t> = 0;</a:t>
            </a:r>
          </a:p>
          <a:p>
            <a:r>
              <a:rPr lang="en-IN" altLang="en-US" sz="2200" b="1" dirty="0">
                <a:latin typeface="Calibri" pitchFamily="34" charset="0"/>
              </a:rPr>
              <a:t>   	</a:t>
            </a:r>
            <a:r>
              <a:rPr lang="en-IN" altLang="en-US" sz="2200" b="1" dirty="0" err="1">
                <a:latin typeface="Calibri" pitchFamily="34" charset="0"/>
              </a:rPr>
              <a:t>r.leftbot.y</a:t>
            </a:r>
            <a:r>
              <a:rPr lang="en-IN" altLang="en-US" sz="2200" b="1" dirty="0">
                <a:latin typeface="Calibri" pitchFamily="34" charset="0"/>
              </a:rPr>
              <a:t> = 0;</a:t>
            </a:r>
          </a:p>
          <a:p>
            <a:r>
              <a:rPr lang="en-IN" altLang="en-US" sz="2200" b="1" dirty="0">
                <a:latin typeface="Calibri" pitchFamily="34" charset="0"/>
              </a:rPr>
              <a:t>   	</a:t>
            </a:r>
            <a:r>
              <a:rPr lang="en-IN" altLang="en-US" sz="2200" b="1" dirty="0" err="1">
                <a:latin typeface="Calibri" pitchFamily="34" charset="0"/>
              </a:rPr>
              <a:t>r.righttop.x</a:t>
            </a:r>
            <a:r>
              <a:rPr lang="en-IN" altLang="en-US" sz="2200" b="1" dirty="0">
                <a:latin typeface="Calibri" pitchFamily="34" charset="0"/>
              </a:rPr>
              <a:t> = 1;</a:t>
            </a:r>
          </a:p>
          <a:p>
            <a:r>
              <a:rPr lang="en-IN" altLang="en-US" sz="2200" b="1" dirty="0">
                <a:latin typeface="Calibri" pitchFamily="34" charset="0"/>
              </a:rPr>
              <a:t>   	</a:t>
            </a:r>
            <a:r>
              <a:rPr lang="en-IN" altLang="en-US" sz="2200" b="1" dirty="0" err="1">
                <a:latin typeface="Calibri" pitchFamily="34" charset="0"/>
              </a:rPr>
              <a:t>r.righttop.y</a:t>
            </a:r>
            <a:r>
              <a:rPr lang="en-IN" altLang="en-US" sz="2200" b="1" dirty="0">
                <a:latin typeface="Calibri" pitchFamily="34" charset="0"/>
              </a:rPr>
              <a:t> = 1;</a:t>
            </a:r>
          </a:p>
          <a:p>
            <a:r>
              <a:rPr lang="en-IN" altLang="en-US" sz="2200" b="1" dirty="0">
                <a:latin typeface="Calibri" pitchFamily="34" charset="0"/>
              </a:rPr>
              <a:t>	s=r;</a:t>
            </a:r>
          </a:p>
        </p:txBody>
      </p:sp>
      <p:sp>
        <p:nvSpPr>
          <p:cNvPr id="18451" name="AutoShape 19"/>
          <p:cNvSpPr>
            <a:spLocks noChangeArrowheads="1"/>
          </p:cNvSpPr>
          <p:nvPr/>
        </p:nvSpPr>
        <p:spPr bwMode="auto">
          <a:xfrm>
            <a:off x="6934200" y="5181600"/>
            <a:ext cx="685800" cy="533400"/>
          </a:xfrm>
          <a:prstGeom prst="roundRect">
            <a:avLst>
              <a:gd name="adj" fmla="val 16667"/>
            </a:avLst>
          </a:prstGeom>
          <a:solidFill>
            <a:srgbClr val="FBD0E4"/>
          </a:solidFill>
          <a:ln w="6480" cap="flat">
            <a:solidFill>
              <a:srgbClr val="5D9A2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452" name="AutoShape 20"/>
          <p:cNvSpPr>
            <a:spLocks noChangeArrowheads="1"/>
          </p:cNvSpPr>
          <p:nvPr/>
        </p:nvSpPr>
        <p:spPr bwMode="auto">
          <a:xfrm>
            <a:off x="8305800" y="5181600"/>
            <a:ext cx="685800" cy="533400"/>
          </a:xfrm>
          <a:prstGeom prst="roundRect">
            <a:avLst>
              <a:gd name="adj" fmla="val 16667"/>
            </a:avLst>
          </a:prstGeom>
          <a:solidFill>
            <a:srgbClr val="FBD0E4"/>
          </a:solidFill>
          <a:ln w="6480" cap="flat">
            <a:solidFill>
              <a:srgbClr val="5D9A2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453" name="Rectangle 21"/>
          <p:cNvSpPr>
            <a:spLocks noChangeArrowheads="1"/>
          </p:cNvSpPr>
          <p:nvPr/>
        </p:nvSpPr>
        <p:spPr bwMode="auto">
          <a:xfrm>
            <a:off x="7927975" y="4648201"/>
            <a:ext cx="311602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x</a:t>
            </a:r>
          </a:p>
        </p:txBody>
      </p:sp>
      <p:sp>
        <p:nvSpPr>
          <p:cNvPr id="18454" name="Rectangle 22"/>
          <p:cNvSpPr>
            <a:spLocks noChangeArrowheads="1"/>
          </p:cNvSpPr>
          <p:nvPr/>
        </p:nvSpPr>
        <p:spPr bwMode="auto">
          <a:xfrm>
            <a:off x="7088188" y="4572001"/>
            <a:ext cx="324426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r>
              <a:rPr lang="en-IN" altLang="en-US" sz="2200" b="1" dirty="0">
                <a:solidFill>
                  <a:srgbClr val="0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8455" name="Rectangle 23"/>
          <p:cNvSpPr>
            <a:spLocks noChangeArrowheads="1"/>
          </p:cNvSpPr>
          <p:nvPr/>
        </p:nvSpPr>
        <p:spPr bwMode="auto">
          <a:xfrm>
            <a:off x="7088188" y="5257801"/>
            <a:ext cx="324426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r>
              <a:rPr lang="en-IN" altLang="en-US" sz="2200" b="1" dirty="0">
                <a:solidFill>
                  <a:srgbClr val="0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8456" name="Rectangle 24"/>
          <p:cNvSpPr>
            <a:spLocks noChangeArrowheads="1"/>
          </p:cNvSpPr>
          <p:nvPr/>
        </p:nvSpPr>
        <p:spPr bwMode="auto">
          <a:xfrm>
            <a:off x="8459788" y="4572001"/>
            <a:ext cx="324426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r>
              <a:rPr lang="en-IN" altLang="en-US" sz="2200" b="1" dirty="0">
                <a:solidFill>
                  <a:srgbClr val="0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8457" name="Rectangle 25"/>
          <p:cNvSpPr>
            <a:spLocks noChangeArrowheads="1"/>
          </p:cNvSpPr>
          <p:nvPr/>
        </p:nvSpPr>
        <p:spPr bwMode="auto">
          <a:xfrm>
            <a:off x="8459788" y="5257801"/>
            <a:ext cx="324426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r>
              <a:rPr lang="en-IN" altLang="en-US" sz="2200" b="1" dirty="0">
                <a:solidFill>
                  <a:srgbClr val="0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8459" name="Rectangle 27"/>
          <p:cNvSpPr>
            <a:spLocks noChangeArrowheads="1"/>
          </p:cNvSpPr>
          <p:nvPr/>
        </p:nvSpPr>
        <p:spPr bwMode="auto">
          <a:xfrm>
            <a:off x="4210051" y="6248401"/>
            <a:ext cx="2634673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After the assignment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905001" y="3733800"/>
            <a:ext cx="3730625" cy="2362200"/>
            <a:chOff x="460375" y="3733800"/>
            <a:chExt cx="3730625" cy="2362200"/>
          </a:xfrm>
        </p:grpSpPr>
        <p:sp>
          <p:nvSpPr>
            <p:cNvPr id="18458" name="Rectangle 26"/>
            <p:cNvSpPr>
              <a:spLocks noChangeArrowheads="1"/>
            </p:cNvSpPr>
            <p:nvPr/>
          </p:nvSpPr>
          <p:spPr bwMode="auto">
            <a:xfrm>
              <a:off x="460375" y="3733800"/>
              <a:ext cx="29396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s</a:t>
              </a:r>
            </a:p>
          </p:txBody>
        </p:sp>
        <p:sp>
          <p:nvSpPr>
            <p:cNvPr id="18460" name="Rectangle 28"/>
            <p:cNvSpPr>
              <a:spLocks noChangeArrowheads="1"/>
            </p:cNvSpPr>
            <p:nvPr/>
          </p:nvSpPr>
          <p:spPr bwMode="auto">
            <a:xfrm>
              <a:off x="838200" y="3886200"/>
              <a:ext cx="3352800" cy="2209800"/>
            </a:xfrm>
            <a:prstGeom prst="rect">
              <a:avLst/>
            </a:prstGeom>
            <a:solidFill>
              <a:srgbClr val="E5F6D8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461" name="Rectangle 29"/>
            <p:cNvSpPr>
              <a:spLocks noChangeArrowheads="1"/>
            </p:cNvSpPr>
            <p:nvPr/>
          </p:nvSpPr>
          <p:spPr bwMode="auto">
            <a:xfrm>
              <a:off x="1295400" y="43434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462" name="AutoShape 30"/>
            <p:cNvSpPr>
              <a:spLocks noChangeArrowheads="1"/>
            </p:cNvSpPr>
            <p:nvPr/>
          </p:nvSpPr>
          <p:spPr bwMode="auto">
            <a:xfrm>
              <a:off x="1752600" y="44958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463" name="AutoShape 31"/>
            <p:cNvSpPr>
              <a:spLocks noChangeArrowheads="1"/>
            </p:cNvSpPr>
            <p:nvPr/>
          </p:nvSpPr>
          <p:spPr bwMode="auto">
            <a:xfrm>
              <a:off x="1752600" y="51816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464" name="Rectangle 32"/>
            <p:cNvSpPr>
              <a:spLocks noChangeArrowheads="1"/>
            </p:cNvSpPr>
            <p:nvPr/>
          </p:nvSpPr>
          <p:spPr bwMode="auto">
            <a:xfrm>
              <a:off x="1374775" y="45720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18465" name="Rectangle 33"/>
            <p:cNvSpPr>
              <a:spLocks noChangeArrowheads="1"/>
            </p:cNvSpPr>
            <p:nvPr/>
          </p:nvSpPr>
          <p:spPr bwMode="auto">
            <a:xfrm>
              <a:off x="1374775" y="52578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18466" name="Rectangle 34"/>
            <p:cNvSpPr>
              <a:spLocks noChangeArrowheads="1"/>
            </p:cNvSpPr>
            <p:nvPr/>
          </p:nvSpPr>
          <p:spPr bwMode="auto">
            <a:xfrm>
              <a:off x="2667000" y="43434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467" name="AutoShape 35"/>
            <p:cNvSpPr>
              <a:spLocks noChangeArrowheads="1"/>
            </p:cNvSpPr>
            <p:nvPr/>
          </p:nvSpPr>
          <p:spPr bwMode="auto">
            <a:xfrm>
              <a:off x="3124200" y="44958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468" name="AutoShape 36"/>
            <p:cNvSpPr>
              <a:spLocks noChangeArrowheads="1"/>
            </p:cNvSpPr>
            <p:nvPr/>
          </p:nvSpPr>
          <p:spPr bwMode="auto">
            <a:xfrm>
              <a:off x="3124200" y="51816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469" name="Rectangle 37"/>
            <p:cNvSpPr>
              <a:spLocks noChangeArrowheads="1"/>
            </p:cNvSpPr>
            <p:nvPr/>
          </p:nvSpPr>
          <p:spPr bwMode="auto">
            <a:xfrm>
              <a:off x="2746375" y="46482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18470" name="Rectangle 38"/>
            <p:cNvSpPr>
              <a:spLocks noChangeArrowheads="1"/>
            </p:cNvSpPr>
            <p:nvPr/>
          </p:nvSpPr>
          <p:spPr bwMode="auto">
            <a:xfrm>
              <a:off x="2746375" y="53340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18471" name="Rectangle 39"/>
            <p:cNvSpPr>
              <a:spLocks noChangeArrowheads="1"/>
            </p:cNvSpPr>
            <p:nvPr/>
          </p:nvSpPr>
          <p:spPr bwMode="auto">
            <a:xfrm>
              <a:off x="1301750" y="3886200"/>
              <a:ext cx="979605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r>
                <a:rPr lang="en-IN" altLang="en-US" sz="2200" b="1" dirty="0" err="1">
                  <a:solidFill>
                    <a:srgbClr val="9D0000"/>
                  </a:solidFill>
                  <a:latin typeface="Calibri" pitchFamily="34" charset="0"/>
                </a:rPr>
                <a:t>leftbot</a:t>
              </a:r>
              <a:endParaRPr lang="en-IN" altLang="en-US" sz="2200" b="1" dirty="0">
                <a:solidFill>
                  <a:srgbClr val="9D0000"/>
                </a:solidFill>
                <a:latin typeface="Calibri" pitchFamily="34" charset="0"/>
              </a:endParaRPr>
            </a:p>
          </p:txBody>
        </p:sp>
        <p:sp>
          <p:nvSpPr>
            <p:cNvPr id="18472" name="Rectangle 40"/>
            <p:cNvSpPr>
              <a:spLocks noChangeArrowheads="1"/>
            </p:cNvSpPr>
            <p:nvPr/>
          </p:nvSpPr>
          <p:spPr bwMode="auto">
            <a:xfrm>
              <a:off x="2676525" y="3886200"/>
              <a:ext cx="1125221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r>
                <a:rPr lang="en-IN" altLang="en-US" sz="2200" b="1" dirty="0" err="1">
                  <a:solidFill>
                    <a:srgbClr val="9D0000"/>
                  </a:solidFill>
                  <a:latin typeface="Calibri" pitchFamily="34" charset="0"/>
                </a:rPr>
                <a:t>righttop</a:t>
              </a:r>
              <a:endParaRPr lang="en-IN" altLang="en-US" sz="2200" b="1" dirty="0">
                <a:solidFill>
                  <a:srgbClr val="9D0000"/>
                </a:solidFill>
                <a:latin typeface="Calibri" pitchFamily="34" charset="0"/>
              </a:endParaRPr>
            </a:p>
          </p:txBody>
        </p:sp>
        <p:sp>
          <p:nvSpPr>
            <p:cNvPr id="18473" name="AutoShape 41"/>
            <p:cNvSpPr>
              <a:spLocks noChangeArrowheads="1"/>
            </p:cNvSpPr>
            <p:nvPr/>
          </p:nvSpPr>
          <p:spPr bwMode="auto">
            <a:xfrm>
              <a:off x="1752600" y="51816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474" name="AutoShape 42"/>
            <p:cNvSpPr>
              <a:spLocks noChangeArrowheads="1"/>
            </p:cNvSpPr>
            <p:nvPr/>
          </p:nvSpPr>
          <p:spPr bwMode="auto">
            <a:xfrm>
              <a:off x="3124200" y="51816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475" name="Rectangle 43"/>
            <p:cNvSpPr>
              <a:spLocks noChangeArrowheads="1"/>
            </p:cNvSpPr>
            <p:nvPr/>
          </p:nvSpPr>
          <p:spPr bwMode="auto">
            <a:xfrm>
              <a:off x="2746375" y="46482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18476" name="Rectangle 44"/>
            <p:cNvSpPr>
              <a:spLocks noChangeArrowheads="1"/>
            </p:cNvSpPr>
            <p:nvPr/>
          </p:nvSpPr>
          <p:spPr bwMode="auto">
            <a:xfrm>
              <a:off x="1906588" y="45720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18477" name="Rectangle 45"/>
            <p:cNvSpPr>
              <a:spLocks noChangeArrowheads="1"/>
            </p:cNvSpPr>
            <p:nvPr/>
          </p:nvSpPr>
          <p:spPr bwMode="auto">
            <a:xfrm>
              <a:off x="1906588" y="52578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18478" name="Rectangle 46"/>
            <p:cNvSpPr>
              <a:spLocks noChangeArrowheads="1"/>
            </p:cNvSpPr>
            <p:nvPr/>
          </p:nvSpPr>
          <p:spPr bwMode="auto">
            <a:xfrm>
              <a:off x="3278188" y="45720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18479" name="Rectangle 47"/>
            <p:cNvSpPr>
              <a:spLocks noChangeArrowheads="1"/>
            </p:cNvSpPr>
            <p:nvPr/>
          </p:nvSpPr>
          <p:spPr bwMode="auto">
            <a:xfrm>
              <a:off x="3278188" y="52578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1</a:t>
              </a:r>
            </a:p>
          </p:txBody>
        </p:sp>
      </p:grpSp>
      <p:sp>
        <p:nvSpPr>
          <p:cNvPr id="50" name="Slide Number Placeholder 49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6DCAEA8C-2405-4E1C-AF33-B1E21BF678BD}" type="slidenum">
              <a:rPr lang="en-IN" alt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</a:t>
            </a:fld>
            <a:endParaRPr lang="en-IN" alt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6019800" y="3886200"/>
            <a:ext cx="3352800" cy="2209800"/>
          </a:xfrm>
          <a:prstGeom prst="rect">
            <a:avLst/>
          </a:prstGeom>
          <a:solidFill>
            <a:srgbClr val="E5F6D8"/>
          </a:solidFill>
          <a:ln w="9360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5972175" y="44728"/>
            <a:ext cx="2375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IN" altLang="en-US">
                <a:solidFill>
                  <a:srgbClr val="000000"/>
                </a:solidFill>
                <a:latin typeface="Calibri"/>
              </a:rPr>
              <a:t> 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295400" y="0"/>
            <a:ext cx="93726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/>
            <a:r>
              <a:rPr lang="en-IN" altLang="en-US" sz="3200" b="1" dirty="0">
                <a:solidFill>
                  <a:prstClr val="black"/>
                </a:solidFill>
                <a:latin typeface="Calibri" pitchFamily="34" charset="0"/>
              </a:rPr>
              <a:t>Assigning structure variables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6477000" y="4343400"/>
            <a:ext cx="1295400" cy="1447800"/>
          </a:xfrm>
          <a:prstGeom prst="rect">
            <a:avLst/>
          </a:prstGeom>
          <a:solidFill>
            <a:srgbClr val="FFF1CE"/>
          </a:solidFill>
          <a:ln w="9360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437" name="AutoShape 5"/>
          <p:cNvSpPr>
            <a:spLocks noChangeArrowheads="1"/>
          </p:cNvSpPr>
          <p:nvPr/>
        </p:nvSpPr>
        <p:spPr bwMode="auto">
          <a:xfrm>
            <a:off x="6934200" y="4495800"/>
            <a:ext cx="685800" cy="533400"/>
          </a:xfrm>
          <a:prstGeom prst="roundRect">
            <a:avLst>
              <a:gd name="adj" fmla="val 16667"/>
            </a:avLst>
          </a:prstGeom>
          <a:solidFill>
            <a:srgbClr val="ABF3AD"/>
          </a:solidFill>
          <a:ln w="6480" cap="flat">
            <a:solidFill>
              <a:srgbClr val="5D9A2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438" name="AutoShape 6"/>
          <p:cNvSpPr>
            <a:spLocks noChangeArrowheads="1"/>
          </p:cNvSpPr>
          <p:nvPr/>
        </p:nvSpPr>
        <p:spPr bwMode="auto">
          <a:xfrm>
            <a:off x="6934200" y="5181600"/>
            <a:ext cx="685800" cy="533400"/>
          </a:xfrm>
          <a:prstGeom prst="roundRect">
            <a:avLst>
              <a:gd name="adj" fmla="val 16667"/>
            </a:avLst>
          </a:prstGeom>
          <a:solidFill>
            <a:srgbClr val="FBD0E4"/>
          </a:solidFill>
          <a:ln w="6480" cap="flat">
            <a:solidFill>
              <a:srgbClr val="5D9A2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6556375" y="4572001"/>
            <a:ext cx="311602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x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6556375" y="5257801"/>
            <a:ext cx="314808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y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7848600" y="4343400"/>
            <a:ext cx="1295400" cy="1447800"/>
          </a:xfrm>
          <a:prstGeom prst="rect">
            <a:avLst/>
          </a:prstGeom>
          <a:solidFill>
            <a:srgbClr val="FFF1CE"/>
          </a:solidFill>
          <a:ln w="9360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442" name="AutoShape 10"/>
          <p:cNvSpPr>
            <a:spLocks noChangeArrowheads="1"/>
          </p:cNvSpPr>
          <p:nvPr/>
        </p:nvSpPr>
        <p:spPr bwMode="auto">
          <a:xfrm>
            <a:off x="8305800" y="4495800"/>
            <a:ext cx="685800" cy="533400"/>
          </a:xfrm>
          <a:prstGeom prst="roundRect">
            <a:avLst>
              <a:gd name="adj" fmla="val 16667"/>
            </a:avLst>
          </a:prstGeom>
          <a:solidFill>
            <a:srgbClr val="ABF3AD"/>
          </a:solidFill>
          <a:ln w="6480" cap="flat">
            <a:solidFill>
              <a:srgbClr val="5D9A2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443" name="AutoShape 11"/>
          <p:cNvSpPr>
            <a:spLocks noChangeArrowheads="1"/>
          </p:cNvSpPr>
          <p:nvPr/>
        </p:nvSpPr>
        <p:spPr bwMode="auto">
          <a:xfrm>
            <a:off x="8305800" y="5181600"/>
            <a:ext cx="685800" cy="533400"/>
          </a:xfrm>
          <a:prstGeom prst="roundRect">
            <a:avLst>
              <a:gd name="adj" fmla="val 16667"/>
            </a:avLst>
          </a:prstGeom>
          <a:solidFill>
            <a:srgbClr val="FBD0E4"/>
          </a:solidFill>
          <a:ln w="6480" cap="flat">
            <a:solidFill>
              <a:srgbClr val="5D9A2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7927975" y="4648201"/>
            <a:ext cx="311602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x</a:t>
            </a:r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7927975" y="5334001"/>
            <a:ext cx="314808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y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6483351" y="3886201"/>
            <a:ext cx="979605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 err="1">
                <a:solidFill>
                  <a:srgbClr val="9D0000"/>
                </a:solidFill>
                <a:latin typeface="Calibri" pitchFamily="34" charset="0"/>
              </a:rPr>
              <a:t>leftbot</a:t>
            </a:r>
            <a:endParaRPr lang="en-IN" altLang="en-US" sz="2200" b="1" dirty="0">
              <a:solidFill>
                <a:srgbClr val="9D0000"/>
              </a:solidFill>
              <a:latin typeface="Calibri" pitchFamily="34" charset="0"/>
            </a:endParaRP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7858126" y="3886201"/>
            <a:ext cx="1125221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 err="1">
                <a:solidFill>
                  <a:srgbClr val="9D0000"/>
                </a:solidFill>
                <a:latin typeface="Calibri" pitchFamily="34" charset="0"/>
              </a:rPr>
              <a:t>righttop</a:t>
            </a:r>
            <a:endParaRPr lang="en-IN" altLang="en-US" sz="2200" b="1" dirty="0">
              <a:solidFill>
                <a:srgbClr val="9D0000"/>
              </a:solidFill>
              <a:latin typeface="Calibri" pitchFamily="34" charset="0"/>
            </a:endParaRPr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5562600" y="571482"/>
            <a:ext cx="5105400" cy="2799313"/>
          </a:xfrm>
          <a:prstGeom prst="rect">
            <a:avLst/>
          </a:prstGeom>
          <a:solidFill>
            <a:srgbClr val="FFE39D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 marL="457200" indent="-4556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200" b="1" dirty="0">
                <a:latin typeface="Calibri" pitchFamily="34" charset="0"/>
              </a:rPr>
              <a:t>We can assign a structure variable to another structure variable</a:t>
            </a:r>
          </a:p>
          <a:p>
            <a:pPr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200" b="1" dirty="0">
                <a:latin typeface="Calibri" pitchFamily="34" charset="0"/>
              </a:rPr>
              <a:t>The statement </a:t>
            </a:r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s=r;</a:t>
            </a:r>
            <a:r>
              <a:rPr lang="en-IN" altLang="en-US" sz="2200" b="1" dirty="0">
                <a:latin typeface="Calibri" pitchFamily="34" charset="0"/>
              </a:rPr>
              <a:t> does this.</a:t>
            </a:r>
          </a:p>
          <a:p>
            <a:pPr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200" b="1" dirty="0">
                <a:solidFill>
                  <a:srgbClr val="FF0000"/>
                </a:solidFill>
                <a:latin typeface="Calibri" pitchFamily="34" charset="0"/>
              </a:rPr>
              <a:t>Structures are </a:t>
            </a:r>
            <a:r>
              <a:rPr lang="en-IN" altLang="en-US" sz="2200" b="1" i="1" dirty="0">
                <a:solidFill>
                  <a:srgbClr val="FF0000"/>
                </a:solidFill>
                <a:latin typeface="Calibri" pitchFamily="34" charset="0"/>
              </a:rPr>
              <a:t>assignable</a:t>
            </a:r>
            <a:r>
              <a:rPr lang="en-IN" altLang="en-US" sz="2200" b="1" dirty="0">
                <a:solidFill>
                  <a:srgbClr val="FF0000"/>
                </a:solidFill>
                <a:latin typeface="Calibri" pitchFamily="34" charset="0"/>
              </a:rPr>
              <a:t> variables, unlike arrays!</a:t>
            </a:r>
          </a:p>
          <a:p>
            <a:pPr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200" b="1" dirty="0">
                <a:solidFill>
                  <a:srgbClr val="FF0000"/>
                </a:solidFill>
                <a:latin typeface="Calibri" pitchFamily="34" charset="0"/>
              </a:rPr>
              <a:t>Structure name is </a:t>
            </a:r>
            <a:r>
              <a:rPr lang="en-IN" altLang="en-US" sz="2200" b="1" i="1" dirty="0">
                <a:solidFill>
                  <a:srgbClr val="FF0000"/>
                </a:solidFill>
                <a:latin typeface="Calibri" pitchFamily="34" charset="0"/>
              </a:rPr>
              <a:t>not</a:t>
            </a:r>
            <a:r>
              <a:rPr lang="en-IN" altLang="en-US" sz="2200" b="1" dirty="0">
                <a:solidFill>
                  <a:srgbClr val="FF0000"/>
                </a:solidFill>
                <a:latin typeface="Calibri" pitchFamily="34" charset="0"/>
              </a:rPr>
              <a:t> a pointer, unlike arrays.</a:t>
            </a:r>
          </a:p>
          <a:p>
            <a:pPr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endParaRPr lang="en-IN" altLang="en-US" sz="2200" b="1" dirty="0">
              <a:latin typeface="Calibri" pitchFamily="34" charset="0"/>
            </a:endParaRPr>
          </a:p>
        </p:txBody>
      </p:sp>
      <p:sp>
        <p:nvSpPr>
          <p:cNvPr id="18449" name="Rectangle 17"/>
          <p:cNvSpPr>
            <a:spLocks noChangeArrowheads="1"/>
          </p:cNvSpPr>
          <p:nvPr/>
        </p:nvSpPr>
        <p:spPr bwMode="auto">
          <a:xfrm>
            <a:off x="5718175" y="3733801"/>
            <a:ext cx="282748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r</a:t>
            </a: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1752600" y="685800"/>
            <a:ext cx="3733800" cy="2122204"/>
          </a:xfrm>
          <a:prstGeom prst="rect">
            <a:avLst/>
          </a:prstGeom>
          <a:solidFill>
            <a:srgbClr val="94F0E4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>
                <a:latin typeface="Calibri" pitchFamily="34" charset="0"/>
              </a:rPr>
              <a:t>	struct </a:t>
            </a:r>
            <a:r>
              <a:rPr lang="en-IN" altLang="en-US" sz="2200" b="1" dirty="0" err="1">
                <a:latin typeface="Calibri" pitchFamily="34" charset="0"/>
              </a:rPr>
              <a:t>rect</a:t>
            </a:r>
            <a:r>
              <a:rPr lang="en-IN" altLang="en-US" sz="2200" b="1" dirty="0">
                <a:latin typeface="Calibri" pitchFamily="34" charset="0"/>
              </a:rPr>
              <a:t> </a:t>
            </a:r>
            <a:r>
              <a:rPr lang="en-IN" altLang="en-US" sz="2200" b="1" dirty="0" err="1">
                <a:latin typeface="Calibri" pitchFamily="34" charset="0"/>
              </a:rPr>
              <a:t>r,s</a:t>
            </a:r>
            <a:r>
              <a:rPr lang="en-IN" altLang="en-US" sz="2200" b="1" dirty="0">
                <a:latin typeface="Calibri" pitchFamily="34" charset="0"/>
              </a:rPr>
              <a:t>;</a:t>
            </a:r>
          </a:p>
          <a:p>
            <a:r>
              <a:rPr lang="en-IN" altLang="en-US" sz="2200" b="1" dirty="0">
                <a:latin typeface="Calibri" pitchFamily="34" charset="0"/>
              </a:rPr>
              <a:t>	</a:t>
            </a:r>
            <a:r>
              <a:rPr lang="en-IN" altLang="en-US" sz="2200" b="1" dirty="0" err="1">
                <a:latin typeface="Calibri" pitchFamily="34" charset="0"/>
              </a:rPr>
              <a:t>r.leftbot.x</a:t>
            </a:r>
            <a:r>
              <a:rPr lang="en-IN" altLang="en-US" sz="2200" b="1" dirty="0">
                <a:latin typeface="Calibri" pitchFamily="34" charset="0"/>
              </a:rPr>
              <a:t> = 0;</a:t>
            </a:r>
          </a:p>
          <a:p>
            <a:r>
              <a:rPr lang="en-IN" altLang="en-US" sz="2200" b="1" dirty="0">
                <a:latin typeface="Calibri" pitchFamily="34" charset="0"/>
              </a:rPr>
              <a:t>   	</a:t>
            </a:r>
            <a:r>
              <a:rPr lang="en-IN" altLang="en-US" sz="2200" b="1" dirty="0" err="1">
                <a:latin typeface="Calibri" pitchFamily="34" charset="0"/>
              </a:rPr>
              <a:t>r.leftbot.y</a:t>
            </a:r>
            <a:r>
              <a:rPr lang="en-IN" altLang="en-US" sz="2200" b="1" dirty="0">
                <a:latin typeface="Calibri" pitchFamily="34" charset="0"/>
              </a:rPr>
              <a:t> = 0;</a:t>
            </a:r>
          </a:p>
          <a:p>
            <a:r>
              <a:rPr lang="en-IN" altLang="en-US" sz="2200" b="1" dirty="0">
                <a:latin typeface="Calibri" pitchFamily="34" charset="0"/>
              </a:rPr>
              <a:t>   	</a:t>
            </a:r>
            <a:r>
              <a:rPr lang="en-IN" altLang="en-US" sz="2200" b="1" dirty="0" err="1">
                <a:latin typeface="Calibri" pitchFamily="34" charset="0"/>
              </a:rPr>
              <a:t>r.righttop.x</a:t>
            </a:r>
            <a:r>
              <a:rPr lang="en-IN" altLang="en-US" sz="2200" b="1" dirty="0">
                <a:latin typeface="Calibri" pitchFamily="34" charset="0"/>
              </a:rPr>
              <a:t> = 1;</a:t>
            </a:r>
          </a:p>
          <a:p>
            <a:r>
              <a:rPr lang="en-IN" altLang="en-US" sz="2200" b="1" dirty="0">
                <a:latin typeface="Calibri" pitchFamily="34" charset="0"/>
              </a:rPr>
              <a:t>   	</a:t>
            </a:r>
            <a:r>
              <a:rPr lang="en-IN" altLang="en-US" sz="2200" b="1" dirty="0" err="1">
                <a:latin typeface="Calibri" pitchFamily="34" charset="0"/>
              </a:rPr>
              <a:t>r.righttop.y</a:t>
            </a:r>
            <a:r>
              <a:rPr lang="en-IN" altLang="en-US" sz="2200" b="1" dirty="0">
                <a:latin typeface="Calibri" pitchFamily="34" charset="0"/>
              </a:rPr>
              <a:t> = 1;</a:t>
            </a:r>
          </a:p>
          <a:p>
            <a:r>
              <a:rPr lang="en-IN" altLang="en-US" sz="2200" b="1" dirty="0">
                <a:latin typeface="Calibri" pitchFamily="34" charset="0"/>
              </a:rPr>
              <a:t>	s=r;</a:t>
            </a:r>
          </a:p>
        </p:txBody>
      </p:sp>
      <p:sp>
        <p:nvSpPr>
          <p:cNvPr id="18451" name="AutoShape 19"/>
          <p:cNvSpPr>
            <a:spLocks noChangeArrowheads="1"/>
          </p:cNvSpPr>
          <p:nvPr/>
        </p:nvSpPr>
        <p:spPr bwMode="auto">
          <a:xfrm>
            <a:off x="6934200" y="5181600"/>
            <a:ext cx="685800" cy="533400"/>
          </a:xfrm>
          <a:prstGeom prst="roundRect">
            <a:avLst>
              <a:gd name="adj" fmla="val 16667"/>
            </a:avLst>
          </a:prstGeom>
          <a:solidFill>
            <a:srgbClr val="FBD0E4"/>
          </a:solidFill>
          <a:ln w="6480" cap="flat">
            <a:solidFill>
              <a:srgbClr val="5D9A2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452" name="AutoShape 20"/>
          <p:cNvSpPr>
            <a:spLocks noChangeArrowheads="1"/>
          </p:cNvSpPr>
          <p:nvPr/>
        </p:nvSpPr>
        <p:spPr bwMode="auto">
          <a:xfrm>
            <a:off x="8305800" y="5181600"/>
            <a:ext cx="685800" cy="533400"/>
          </a:xfrm>
          <a:prstGeom prst="roundRect">
            <a:avLst>
              <a:gd name="adj" fmla="val 16667"/>
            </a:avLst>
          </a:prstGeom>
          <a:solidFill>
            <a:srgbClr val="FBD0E4"/>
          </a:solidFill>
          <a:ln w="6480" cap="flat">
            <a:solidFill>
              <a:srgbClr val="5D9A2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453" name="Rectangle 21"/>
          <p:cNvSpPr>
            <a:spLocks noChangeArrowheads="1"/>
          </p:cNvSpPr>
          <p:nvPr/>
        </p:nvSpPr>
        <p:spPr bwMode="auto">
          <a:xfrm>
            <a:off x="7927975" y="4648201"/>
            <a:ext cx="311602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x</a:t>
            </a:r>
          </a:p>
        </p:txBody>
      </p:sp>
      <p:sp>
        <p:nvSpPr>
          <p:cNvPr id="18454" name="Rectangle 22"/>
          <p:cNvSpPr>
            <a:spLocks noChangeArrowheads="1"/>
          </p:cNvSpPr>
          <p:nvPr/>
        </p:nvSpPr>
        <p:spPr bwMode="auto">
          <a:xfrm>
            <a:off x="7088188" y="4572001"/>
            <a:ext cx="324426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r>
              <a:rPr lang="en-IN" altLang="en-US" sz="2200" b="1" dirty="0">
                <a:solidFill>
                  <a:srgbClr val="0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8455" name="Rectangle 23"/>
          <p:cNvSpPr>
            <a:spLocks noChangeArrowheads="1"/>
          </p:cNvSpPr>
          <p:nvPr/>
        </p:nvSpPr>
        <p:spPr bwMode="auto">
          <a:xfrm>
            <a:off x="7088188" y="5257801"/>
            <a:ext cx="324426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r>
              <a:rPr lang="en-IN" altLang="en-US" sz="2200" b="1" dirty="0">
                <a:solidFill>
                  <a:srgbClr val="0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8456" name="Rectangle 24"/>
          <p:cNvSpPr>
            <a:spLocks noChangeArrowheads="1"/>
          </p:cNvSpPr>
          <p:nvPr/>
        </p:nvSpPr>
        <p:spPr bwMode="auto">
          <a:xfrm>
            <a:off x="8459788" y="4572001"/>
            <a:ext cx="324426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r>
              <a:rPr lang="en-IN" altLang="en-US" sz="2200" b="1" dirty="0">
                <a:solidFill>
                  <a:srgbClr val="0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8457" name="Rectangle 25"/>
          <p:cNvSpPr>
            <a:spLocks noChangeArrowheads="1"/>
          </p:cNvSpPr>
          <p:nvPr/>
        </p:nvSpPr>
        <p:spPr bwMode="auto">
          <a:xfrm>
            <a:off x="8459788" y="5257801"/>
            <a:ext cx="324426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r>
              <a:rPr lang="en-IN" altLang="en-US" sz="2200" b="1" dirty="0">
                <a:solidFill>
                  <a:srgbClr val="0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8459" name="Rectangle 27"/>
          <p:cNvSpPr>
            <a:spLocks noChangeArrowheads="1"/>
          </p:cNvSpPr>
          <p:nvPr/>
        </p:nvSpPr>
        <p:spPr bwMode="auto">
          <a:xfrm>
            <a:off x="4210051" y="6248401"/>
            <a:ext cx="2634673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After the assignment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905001" y="3733800"/>
            <a:ext cx="3730625" cy="2362200"/>
            <a:chOff x="460375" y="3733800"/>
            <a:chExt cx="3730625" cy="2362200"/>
          </a:xfrm>
        </p:grpSpPr>
        <p:sp>
          <p:nvSpPr>
            <p:cNvPr id="18458" name="Rectangle 26"/>
            <p:cNvSpPr>
              <a:spLocks noChangeArrowheads="1"/>
            </p:cNvSpPr>
            <p:nvPr/>
          </p:nvSpPr>
          <p:spPr bwMode="auto">
            <a:xfrm>
              <a:off x="460375" y="3733800"/>
              <a:ext cx="29396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s</a:t>
              </a:r>
            </a:p>
          </p:txBody>
        </p:sp>
        <p:sp>
          <p:nvSpPr>
            <p:cNvPr id="18460" name="Rectangle 28"/>
            <p:cNvSpPr>
              <a:spLocks noChangeArrowheads="1"/>
            </p:cNvSpPr>
            <p:nvPr/>
          </p:nvSpPr>
          <p:spPr bwMode="auto">
            <a:xfrm>
              <a:off x="838200" y="3886200"/>
              <a:ext cx="3352800" cy="2209800"/>
            </a:xfrm>
            <a:prstGeom prst="rect">
              <a:avLst/>
            </a:prstGeom>
            <a:solidFill>
              <a:srgbClr val="E5F6D8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461" name="Rectangle 29"/>
            <p:cNvSpPr>
              <a:spLocks noChangeArrowheads="1"/>
            </p:cNvSpPr>
            <p:nvPr/>
          </p:nvSpPr>
          <p:spPr bwMode="auto">
            <a:xfrm>
              <a:off x="1295400" y="43434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462" name="AutoShape 30"/>
            <p:cNvSpPr>
              <a:spLocks noChangeArrowheads="1"/>
            </p:cNvSpPr>
            <p:nvPr/>
          </p:nvSpPr>
          <p:spPr bwMode="auto">
            <a:xfrm>
              <a:off x="1752600" y="44958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463" name="AutoShape 31"/>
            <p:cNvSpPr>
              <a:spLocks noChangeArrowheads="1"/>
            </p:cNvSpPr>
            <p:nvPr/>
          </p:nvSpPr>
          <p:spPr bwMode="auto">
            <a:xfrm>
              <a:off x="1752600" y="51816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464" name="Rectangle 32"/>
            <p:cNvSpPr>
              <a:spLocks noChangeArrowheads="1"/>
            </p:cNvSpPr>
            <p:nvPr/>
          </p:nvSpPr>
          <p:spPr bwMode="auto">
            <a:xfrm>
              <a:off x="1374775" y="45720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18465" name="Rectangle 33"/>
            <p:cNvSpPr>
              <a:spLocks noChangeArrowheads="1"/>
            </p:cNvSpPr>
            <p:nvPr/>
          </p:nvSpPr>
          <p:spPr bwMode="auto">
            <a:xfrm>
              <a:off x="1374775" y="52578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18466" name="Rectangle 34"/>
            <p:cNvSpPr>
              <a:spLocks noChangeArrowheads="1"/>
            </p:cNvSpPr>
            <p:nvPr/>
          </p:nvSpPr>
          <p:spPr bwMode="auto">
            <a:xfrm>
              <a:off x="2667000" y="43434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467" name="AutoShape 35"/>
            <p:cNvSpPr>
              <a:spLocks noChangeArrowheads="1"/>
            </p:cNvSpPr>
            <p:nvPr/>
          </p:nvSpPr>
          <p:spPr bwMode="auto">
            <a:xfrm>
              <a:off x="3124200" y="44958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468" name="AutoShape 36"/>
            <p:cNvSpPr>
              <a:spLocks noChangeArrowheads="1"/>
            </p:cNvSpPr>
            <p:nvPr/>
          </p:nvSpPr>
          <p:spPr bwMode="auto">
            <a:xfrm>
              <a:off x="3124200" y="51816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469" name="Rectangle 37"/>
            <p:cNvSpPr>
              <a:spLocks noChangeArrowheads="1"/>
            </p:cNvSpPr>
            <p:nvPr/>
          </p:nvSpPr>
          <p:spPr bwMode="auto">
            <a:xfrm>
              <a:off x="2746375" y="46482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18470" name="Rectangle 38"/>
            <p:cNvSpPr>
              <a:spLocks noChangeArrowheads="1"/>
            </p:cNvSpPr>
            <p:nvPr/>
          </p:nvSpPr>
          <p:spPr bwMode="auto">
            <a:xfrm>
              <a:off x="2746375" y="53340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18471" name="Rectangle 39"/>
            <p:cNvSpPr>
              <a:spLocks noChangeArrowheads="1"/>
            </p:cNvSpPr>
            <p:nvPr/>
          </p:nvSpPr>
          <p:spPr bwMode="auto">
            <a:xfrm>
              <a:off x="1301750" y="3886200"/>
              <a:ext cx="979605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r>
                <a:rPr lang="en-IN" altLang="en-US" sz="2200" b="1" dirty="0" err="1">
                  <a:solidFill>
                    <a:srgbClr val="9D0000"/>
                  </a:solidFill>
                  <a:latin typeface="Calibri" pitchFamily="34" charset="0"/>
                </a:rPr>
                <a:t>leftbot</a:t>
              </a:r>
              <a:endParaRPr lang="en-IN" altLang="en-US" sz="2200" b="1" dirty="0">
                <a:solidFill>
                  <a:srgbClr val="9D0000"/>
                </a:solidFill>
                <a:latin typeface="Calibri" pitchFamily="34" charset="0"/>
              </a:endParaRPr>
            </a:p>
          </p:txBody>
        </p:sp>
        <p:sp>
          <p:nvSpPr>
            <p:cNvPr id="18472" name="Rectangle 40"/>
            <p:cNvSpPr>
              <a:spLocks noChangeArrowheads="1"/>
            </p:cNvSpPr>
            <p:nvPr/>
          </p:nvSpPr>
          <p:spPr bwMode="auto">
            <a:xfrm>
              <a:off x="2676525" y="3886200"/>
              <a:ext cx="1125221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r>
                <a:rPr lang="en-IN" altLang="en-US" sz="2200" b="1" dirty="0" err="1">
                  <a:solidFill>
                    <a:srgbClr val="9D0000"/>
                  </a:solidFill>
                  <a:latin typeface="Calibri" pitchFamily="34" charset="0"/>
                </a:rPr>
                <a:t>righttop</a:t>
              </a:r>
              <a:endParaRPr lang="en-IN" altLang="en-US" sz="2200" b="1" dirty="0">
                <a:solidFill>
                  <a:srgbClr val="9D0000"/>
                </a:solidFill>
                <a:latin typeface="Calibri" pitchFamily="34" charset="0"/>
              </a:endParaRPr>
            </a:p>
          </p:txBody>
        </p:sp>
        <p:sp>
          <p:nvSpPr>
            <p:cNvPr id="18473" name="AutoShape 41"/>
            <p:cNvSpPr>
              <a:spLocks noChangeArrowheads="1"/>
            </p:cNvSpPr>
            <p:nvPr/>
          </p:nvSpPr>
          <p:spPr bwMode="auto">
            <a:xfrm>
              <a:off x="1752600" y="51816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474" name="AutoShape 42"/>
            <p:cNvSpPr>
              <a:spLocks noChangeArrowheads="1"/>
            </p:cNvSpPr>
            <p:nvPr/>
          </p:nvSpPr>
          <p:spPr bwMode="auto">
            <a:xfrm>
              <a:off x="3124200" y="51816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475" name="Rectangle 43"/>
            <p:cNvSpPr>
              <a:spLocks noChangeArrowheads="1"/>
            </p:cNvSpPr>
            <p:nvPr/>
          </p:nvSpPr>
          <p:spPr bwMode="auto">
            <a:xfrm>
              <a:off x="2746375" y="46482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18476" name="Rectangle 44"/>
            <p:cNvSpPr>
              <a:spLocks noChangeArrowheads="1"/>
            </p:cNvSpPr>
            <p:nvPr/>
          </p:nvSpPr>
          <p:spPr bwMode="auto">
            <a:xfrm>
              <a:off x="1906588" y="45720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18477" name="Rectangle 45"/>
            <p:cNvSpPr>
              <a:spLocks noChangeArrowheads="1"/>
            </p:cNvSpPr>
            <p:nvPr/>
          </p:nvSpPr>
          <p:spPr bwMode="auto">
            <a:xfrm>
              <a:off x="1906588" y="52578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18478" name="Rectangle 46"/>
            <p:cNvSpPr>
              <a:spLocks noChangeArrowheads="1"/>
            </p:cNvSpPr>
            <p:nvPr/>
          </p:nvSpPr>
          <p:spPr bwMode="auto">
            <a:xfrm>
              <a:off x="3278188" y="45720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18479" name="Rectangle 47"/>
            <p:cNvSpPr>
              <a:spLocks noChangeArrowheads="1"/>
            </p:cNvSpPr>
            <p:nvPr/>
          </p:nvSpPr>
          <p:spPr bwMode="auto">
            <a:xfrm>
              <a:off x="3278188" y="52578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1</a:t>
              </a:r>
            </a:p>
          </p:txBody>
        </p:sp>
      </p:grpSp>
      <p:sp>
        <p:nvSpPr>
          <p:cNvPr id="50" name="Slide Number Placeholder 49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6DCAEA8C-2405-4E1C-AF33-B1E21BF678BD}" type="slidenum">
              <a:rPr lang="en-IN" alt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en-IN" alt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4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84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84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972175" y="44728"/>
            <a:ext cx="2375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IN" altLang="en-US">
                <a:solidFill>
                  <a:srgbClr val="000000"/>
                </a:solidFill>
                <a:latin typeface="Calibri"/>
              </a:rPr>
              <a:t> 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53200" y="0"/>
            <a:ext cx="4495800" cy="49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/>
            <a:r>
              <a:rPr lang="en-IN" altLang="en-US" sz="2600" b="1" dirty="0">
                <a:solidFill>
                  <a:prstClr val="black"/>
                </a:solidFill>
                <a:latin typeface="Calibri" pitchFamily="34" charset="0"/>
              </a:rPr>
              <a:t>Passing structures..?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524000" y="601980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1524000" y="152401"/>
            <a:ext cx="5486400" cy="3784198"/>
          </a:xfrm>
          <a:prstGeom prst="rect">
            <a:avLst/>
          </a:prstGeom>
          <a:solidFill>
            <a:srgbClr val="94F0E4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000" b="1" dirty="0" err="1">
                <a:latin typeface="Calibri" pitchFamily="34" charset="0"/>
              </a:rPr>
              <a:t>struct</a:t>
            </a:r>
            <a:r>
              <a:rPr lang="en-IN" altLang="en-US" sz="2000" b="1" dirty="0">
                <a:latin typeface="Calibri" pitchFamily="34" charset="0"/>
              </a:rPr>
              <a:t> </a:t>
            </a:r>
            <a:r>
              <a:rPr lang="en-IN" altLang="en-US" sz="2000" b="1" dirty="0" err="1">
                <a:latin typeface="Calibri" pitchFamily="34" charset="0"/>
              </a:rPr>
              <a:t>rect</a:t>
            </a:r>
            <a:r>
              <a:rPr lang="en-IN" altLang="en-US" sz="2000" b="1" dirty="0">
                <a:latin typeface="Calibri" pitchFamily="34" charset="0"/>
              </a:rPr>
              <a:t> { </a:t>
            </a:r>
            <a:r>
              <a:rPr lang="en-IN" altLang="en-US" sz="2000" b="1" dirty="0" err="1">
                <a:latin typeface="Calibri" pitchFamily="34" charset="0"/>
              </a:rPr>
              <a:t>struct</a:t>
            </a:r>
            <a:r>
              <a:rPr lang="en-IN" altLang="en-US" sz="2000" b="1" dirty="0">
                <a:latin typeface="Calibri" pitchFamily="34" charset="0"/>
              </a:rPr>
              <a:t> point </a:t>
            </a:r>
            <a:r>
              <a:rPr lang="en-IN" altLang="en-US" sz="2000" b="1" dirty="0" err="1">
                <a:latin typeface="Calibri" pitchFamily="34" charset="0"/>
              </a:rPr>
              <a:t>leftbot</a:t>
            </a:r>
            <a:r>
              <a:rPr lang="en-IN" altLang="en-US" sz="2000" b="1" dirty="0">
                <a:latin typeface="Calibri" pitchFamily="34" charset="0"/>
              </a:rPr>
              <a:t>;</a:t>
            </a:r>
          </a:p>
          <a:p>
            <a:r>
              <a:rPr lang="en-IN" altLang="en-US" sz="2000" b="1" dirty="0">
                <a:latin typeface="Calibri" pitchFamily="34" charset="0"/>
              </a:rPr>
              <a:t>               struct point </a:t>
            </a:r>
            <a:r>
              <a:rPr lang="en-IN" altLang="en-US" sz="2000" b="1" dirty="0" err="1">
                <a:latin typeface="Calibri" pitchFamily="34" charset="0"/>
              </a:rPr>
              <a:t>righttop</a:t>
            </a:r>
            <a:r>
              <a:rPr lang="en-IN" altLang="en-US" sz="2000" b="1" dirty="0">
                <a:latin typeface="Calibri" pitchFamily="34" charset="0"/>
              </a:rPr>
              <a:t>; };</a:t>
            </a:r>
          </a:p>
          <a:p>
            <a:r>
              <a:rPr lang="en-IN" altLang="en-US" sz="2000" b="1" dirty="0" err="1">
                <a:latin typeface="Calibri" pitchFamily="34" charset="0"/>
              </a:rPr>
              <a:t>int</a:t>
            </a:r>
            <a:r>
              <a:rPr lang="en-IN" altLang="en-US" sz="2000" b="1" dirty="0">
                <a:latin typeface="Calibri" pitchFamily="34" charset="0"/>
              </a:rPr>
              <a:t> area(</a:t>
            </a:r>
            <a:r>
              <a:rPr lang="en-IN" altLang="en-US" sz="2000" b="1" dirty="0" err="1">
                <a:latin typeface="Calibri" pitchFamily="34" charset="0"/>
              </a:rPr>
              <a:t>struct</a:t>
            </a:r>
            <a:r>
              <a:rPr lang="en-IN" altLang="en-US" sz="2000" b="1" dirty="0">
                <a:latin typeface="Calibri" pitchFamily="34" charset="0"/>
              </a:rPr>
              <a:t> </a:t>
            </a:r>
            <a:r>
              <a:rPr lang="en-IN" altLang="en-US" sz="2000" b="1" dirty="0" err="1">
                <a:latin typeface="Calibri" pitchFamily="34" charset="0"/>
              </a:rPr>
              <a:t>rect</a:t>
            </a:r>
            <a:r>
              <a:rPr lang="en-IN" altLang="en-US" sz="2000" b="1" dirty="0">
                <a:latin typeface="Calibri" pitchFamily="34" charset="0"/>
              </a:rPr>
              <a:t> r) {</a:t>
            </a:r>
          </a:p>
          <a:p>
            <a:r>
              <a:rPr lang="en-IN" altLang="en-US" sz="2000" b="1" dirty="0">
                <a:latin typeface="Calibri" pitchFamily="34" charset="0"/>
              </a:rPr>
              <a:t>   return </a:t>
            </a:r>
          </a:p>
          <a:p>
            <a:r>
              <a:rPr lang="en-IN" altLang="en-US" sz="2000" b="1" dirty="0">
                <a:latin typeface="Calibri" pitchFamily="34" charset="0"/>
              </a:rPr>
              <a:t>       (</a:t>
            </a:r>
            <a:r>
              <a:rPr lang="en-IN" altLang="en-US" sz="2000" b="1" dirty="0" err="1">
                <a:latin typeface="Calibri" pitchFamily="34" charset="0"/>
              </a:rPr>
              <a:t>r.righttop.x</a:t>
            </a:r>
            <a:r>
              <a:rPr lang="en-IN" altLang="en-US" sz="2000" b="1" dirty="0">
                <a:latin typeface="Calibri" pitchFamily="34" charset="0"/>
              </a:rPr>
              <a:t> – </a:t>
            </a:r>
            <a:r>
              <a:rPr lang="en-IN" altLang="en-US" sz="2000" b="1" dirty="0" err="1">
                <a:latin typeface="Calibri" pitchFamily="34" charset="0"/>
              </a:rPr>
              <a:t>r.leftbot.x</a:t>
            </a:r>
            <a:r>
              <a:rPr lang="en-IN" altLang="en-US" sz="2000" b="1" dirty="0">
                <a:latin typeface="Calibri" pitchFamily="34" charset="0"/>
              </a:rPr>
              <a:t>) * </a:t>
            </a:r>
          </a:p>
          <a:p>
            <a:r>
              <a:rPr lang="en-IN" altLang="en-US" sz="2000" b="1" dirty="0">
                <a:latin typeface="Calibri" pitchFamily="34" charset="0"/>
              </a:rPr>
              <a:t>       (</a:t>
            </a:r>
            <a:r>
              <a:rPr lang="en-IN" altLang="en-US" sz="2000" b="1" dirty="0" err="1">
                <a:latin typeface="Calibri" pitchFamily="34" charset="0"/>
              </a:rPr>
              <a:t>r.righttop.y</a:t>
            </a:r>
            <a:r>
              <a:rPr lang="en-IN" altLang="en-US" sz="2000" b="1" dirty="0">
                <a:latin typeface="Calibri" pitchFamily="34" charset="0"/>
              </a:rPr>
              <a:t> – </a:t>
            </a:r>
            <a:r>
              <a:rPr lang="en-IN" altLang="en-US" sz="2000" b="1" dirty="0" err="1">
                <a:latin typeface="Calibri" pitchFamily="34" charset="0"/>
              </a:rPr>
              <a:t>r.leftbot.y</a:t>
            </a:r>
            <a:r>
              <a:rPr lang="en-IN" altLang="en-US" sz="2000" b="1" dirty="0">
                <a:latin typeface="Calibri" pitchFamily="34" charset="0"/>
              </a:rPr>
              <a:t>);</a:t>
            </a:r>
          </a:p>
          <a:p>
            <a:r>
              <a:rPr lang="en-IN" altLang="en-US" sz="2000" b="1" dirty="0">
                <a:latin typeface="Calibri" pitchFamily="34" charset="0"/>
              </a:rPr>
              <a:t>}</a:t>
            </a:r>
          </a:p>
          <a:p>
            <a:r>
              <a:rPr lang="en-IN" altLang="en-US" sz="2000" b="1" dirty="0">
                <a:latin typeface="Calibri" pitchFamily="34" charset="0"/>
              </a:rPr>
              <a:t>void fun() {</a:t>
            </a:r>
          </a:p>
          <a:p>
            <a:r>
              <a:rPr lang="en-IN" altLang="en-US" sz="2000" b="1" dirty="0">
                <a:latin typeface="Calibri" pitchFamily="34" charset="0"/>
              </a:rPr>
              <a:t>   int </a:t>
            </a:r>
            <a:r>
              <a:rPr lang="en-IN" altLang="en-US" sz="2000" b="1" dirty="0" err="1">
                <a:latin typeface="Calibri" pitchFamily="34" charset="0"/>
              </a:rPr>
              <a:t>ar</a:t>
            </a:r>
            <a:r>
              <a:rPr lang="en-IN" altLang="en-US" sz="2000" b="1" dirty="0">
                <a:latin typeface="Calibri" pitchFamily="34" charset="0"/>
              </a:rPr>
              <a:t>;</a:t>
            </a:r>
          </a:p>
          <a:p>
            <a:r>
              <a:rPr lang="en-IN" altLang="en-US" sz="2000" b="1" dirty="0">
                <a:latin typeface="Calibri" pitchFamily="34" charset="0"/>
              </a:rPr>
              <a:t>   struct </a:t>
            </a:r>
            <a:r>
              <a:rPr lang="en-IN" altLang="en-US" sz="2000" b="1" dirty="0" err="1">
                <a:latin typeface="Calibri" pitchFamily="34" charset="0"/>
              </a:rPr>
              <a:t>rect</a:t>
            </a:r>
            <a:r>
              <a:rPr lang="en-IN" altLang="en-US" sz="2000" b="1" dirty="0">
                <a:latin typeface="Calibri" pitchFamily="34" charset="0"/>
              </a:rPr>
              <a:t> r1 ={{0,0}, {1,1}};</a:t>
            </a:r>
          </a:p>
          <a:p>
            <a:r>
              <a:rPr lang="en-IN" altLang="en-US" sz="2000" b="1" dirty="0">
                <a:latin typeface="Calibri" pitchFamily="34" charset="0"/>
              </a:rPr>
              <a:t>   </a:t>
            </a:r>
            <a:r>
              <a:rPr lang="en-IN" altLang="en-US" sz="2000" b="1" dirty="0" err="1">
                <a:latin typeface="Calibri" pitchFamily="34" charset="0"/>
              </a:rPr>
              <a:t>ar</a:t>
            </a:r>
            <a:r>
              <a:rPr lang="en-IN" altLang="en-US" sz="2000" b="1" dirty="0">
                <a:latin typeface="Calibri" pitchFamily="34" charset="0"/>
              </a:rPr>
              <a:t> = area(r1); </a:t>
            </a:r>
          </a:p>
          <a:p>
            <a:r>
              <a:rPr lang="en-IN" altLang="en-US" sz="2000" b="1" dirty="0">
                <a:latin typeface="Calibri" pitchFamily="34" charset="0"/>
              </a:rPr>
              <a:t>}</a:t>
            </a:r>
          </a:p>
        </p:txBody>
      </p:sp>
      <p:grpSp>
        <p:nvGrpSpPr>
          <p:cNvPr id="2" name="Group 7"/>
          <p:cNvGrpSpPr/>
          <p:nvPr/>
        </p:nvGrpSpPr>
        <p:grpSpPr>
          <a:xfrm>
            <a:off x="1755776" y="3962400"/>
            <a:ext cx="3730625" cy="2286000"/>
            <a:chOff x="231775" y="3962400"/>
            <a:chExt cx="3730625" cy="2286000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auto">
            <a:xfrm>
              <a:off x="609600" y="4038600"/>
              <a:ext cx="3352800" cy="2209800"/>
            </a:xfrm>
            <a:prstGeom prst="rect">
              <a:avLst/>
            </a:prstGeom>
            <a:solidFill>
              <a:srgbClr val="E5F6D8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1066800" y="4495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AutoShape 6"/>
            <p:cNvSpPr>
              <a:spLocks noChangeArrowheads="1"/>
            </p:cNvSpPr>
            <p:nvPr/>
          </p:nvSpPr>
          <p:spPr bwMode="auto">
            <a:xfrm>
              <a:off x="1524000" y="464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1524000" y="5334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1146175" y="47244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1146175" y="54102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2438400" y="4495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AutoShape 12"/>
            <p:cNvSpPr>
              <a:spLocks noChangeArrowheads="1"/>
            </p:cNvSpPr>
            <p:nvPr/>
          </p:nvSpPr>
          <p:spPr bwMode="auto">
            <a:xfrm>
              <a:off x="2895600" y="464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AutoShape 13"/>
            <p:cNvSpPr>
              <a:spLocks noChangeArrowheads="1"/>
            </p:cNvSpPr>
            <p:nvPr/>
          </p:nvSpPr>
          <p:spPr bwMode="auto">
            <a:xfrm>
              <a:off x="2895600" y="5334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2517775" y="48006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2517775" y="54864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1073150" y="4038600"/>
              <a:ext cx="979605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r>
                <a:rPr lang="en-IN" altLang="en-US" sz="2200" b="1" dirty="0" err="1">
                  <a:solidFill>
                    <a:srgbClr val="9D0000"/>
                  </a:solidFill>
                  <a:latin typeface="Calibri" pitchFamily="34" charset="0"/>
                </a:rPr>
                <a:t>leftbot</a:t>
              </a:r>
              <a:endParaRPr lang="en-IN" altLang="en-US" sz="2200" b="1" dirty="0">
                <a:solidFill>
                  <a:srgbClr val="9D0000"/>
                </a:solidFill>
                <a:latin typeface="Calibri" pitchFamily="34" charset="0"/>
              </a:endParaRP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2447925" y="4038600"/>
              <a:ext cx="1125221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r>
                <a:rPr lang="en-IN" altLang="en-US" sz="2200" b="1" dirty="0" err="1">
                  <a:solidFill>
                    <a:srgbClr val="9D0000"/>
                  </a:solidFill>
                  <a:latin typeface="Calibri" pitchFamily="34" charset="0"/>
                </a:rPr>
                <a:t>righttop</a:t>
              </a:r>
              <a:endParaRPr lang="en-IN" altLang="en-US" sz="2200" b="1" dirty="0">
                <a:solidFill>
                  <a:srgbClr val="9D0000"/>
                </a:solidFill>
                <a:latin typeface="Calibri" pitchFamily="34" charset="0"/>
              </a:endParaRPr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231775" y="3962400"/>
              <a:ext cx="28274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r</a:t>
              </a:r>
            </a:p>
          </p:txBody>
        </p:sp>
      </p:grp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5715000" y="3962400"/>
            <a:ext cx="4800600" cy="1106542"/>
          </a:xfrm>
          <a:prstGeom prst="rect">
            <a:avLst/>
          </a:prstGeom>
          <a:solidFill>
            <a:srgbClr val="ABF3AD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>
                <a:latin typeface="Calibri" pitchFamily="34" charset="0"/>
              </a:rPr>
              <a:t>Usually NO. E.g., to pass </a:t>
            </a:r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</a:t>
            </a:r>
            <a:r>
              <a:rPr lang="en-IN" altLang="en-US" sz="2200" b="1" dirty="0" err="1">
                <a:latin typeface="Calibri" pitchFamily="34" charset="0"/>
              </a:rPr>
              <a:t>rect</a:t>
            </a:r>
            <a:r>
              <a:rPr lang="en-IN" altLang="en-US" sz="2200" b="1" dirty="0">
                <a:latin typeface="Calibri" pitchFamily="34" charset="0"/>
              </a:rPr>
              <a:t> as parameter, 4 integers are copied. This is expensive.</a:t>
            </a: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7162800" y="2743200"/>
            <a:ext cx="3352800" cy="1106542"/>
          </a:xfrm>
          <a:prstGeom prst="rect">
            <a:avLst/>
          </a:prstGeom>
          <a:solidFill>
            <a:srgbClr val="FBD0E4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>
                <a:solidFill>
                  <a:prstClr val="black"/>
                </a:solidFill>
                <a:latin typeface="Calibri" pitchFamily="34" charset="0"/>
              </a:rPr>
              <a:t>But is it efficient to pass structures or to return structures?</a:t>
            </a: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7086600" y="533400"/>
            <a:ext cx="3429000" cy="1783650"/>
          </a:xfrm>
          <a:prstGeom prst="rect">
            <a:avLst/>
          </a:prstGeom>
          <a:solidFill>
            <a:srgbClr val="FFE39D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>
                <a:latin typeface="Calibri" pitchFamily="34" charset="0"/>
              </a:rPr>
              <a:t>We can pass structures as parameters, and return structures from functions, like the basic types </a:t>
            </a:r>
            <a:r>
              <a:rPr lang="en-IN" altLang="en-US" sz="2200" b="1" dirty="0" err="1">
                <a:latin typeface="Calibri" pitchFamily="34" charset="0"/>
              </a:rPr>
              <a:t>int</a:t>
            </a:r>
            <a:r>
              <a:rPr lang="en-IN" altLang="en-US" sz="2200" b="1" dirty="0">
                <a:latin typeface="Calibri" pitchFamily="34" charset="0"/>
              </a:rPr>
              <a:t>, char, double etc..</a:t>
            </a: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1524000" y="6172200"/>
            <a:ext cx="5105400" cy="49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/>
            <a:r>
              <a:rPr lang="en-IN" altLang="en-US" sz="2600" b="1" dirty="0">
                <a:solidFill>
                  <a:prstClr val="black"/>
                </a:solidFill>
                <a:latin typeface="Calibri" pitchFamily="34" charset="0"/>
              </a:rPr>
              <a:t>Same for returning structures</a:t>
            </a: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6553200" y="5304631"/>
            <a:ext cx="2590800" cy="1445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>
                <a:solidFill>
                  <a:srgbClr val="0070C0"/>
                </a:solidFill>
                <a:latin typeface="Lucida Calligraphy" pitchFamily="64" charset="0"/>
              </a:rPr>
              <a:t>So what should be done  to pass structures to functions?</a:t>
            </a:r>
          </a:p>
        </p:txBody>
      </p:sp>
      <p:pic>
        <p:nvPicPr>
          <p:cNvPr id="14338" name="Picture 2" descr="C:\Users\karkare\AppData\Local\Microsoft\Windows\INetCache\IE\OSV0HL4A\MC90038894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816" y="4950714"/>
            <a:ext cx="1707185" cy="183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Slide Number Placeholder 2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7324E2-95D1-44EF-ADD6-8E47809E8411}" type="slidenum">
              <a:rPr lang="en-IN" alt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</a:t>
            </a:fld>
            <a:endParaRPr lang="en-IN" alt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06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3" grpId="0" animBg="1"/>
      <p:bldP spid="24" grpId="0" animBg="1"/>
      <p:bldP spid="25" grpId="0" animBg="1"/>
      <p:bldP spid="27" grpId="0"/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972175" y="44728"/>
            <a:ext cx="2375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IN" altLang="en-US">
                <a:solidFill>
                  <a:srgbClr val="000000"/>
                </a:solidFill>
                <a:latin typeface="Calibri"/>
              </a:rPr>
              <a:t> 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553200" y="0"/>
            <a:ext cx="4495800" cy="49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/>
            <a:r>
              <a:rPr lang="en-IN" altLang="en-US" sz="2600" b="1" dirty="0">
                <a:solidFill>
                  <a:prstClr val="black"/>
                </a:solidFill>
                <a:latin typeface="Calibri" pitchFamily="34" charset="0"/>
              </a:rPr>
              <a:t>Passing structures..?</a:t>
            </a: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2514600" y="6213475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1524000" y="152401"/>
            <a:ext cx="5486400" cy="4153530"/>
          </a:xfrm>
          <a:prstGeom prst="rect">
            <a:avLst/>
          </a:prstGeom>
          <a:solidFill>
            <a:srgbClr val="94F0E4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</a:t>
            </a:r>
            <a:r>
              <a:rPr lang="en-IN" altLang="en-US" sz="2200" b="1" dirty="0" err="1">
                <a:latin typeface="Calibri" pitchFamily="34" charset="0"/>
              </a:rPr>
              <a:t>rect</a:t>
            </a:r>
            <a:r>
              <a:rPr lang="en-IN" altLang="en-US" sz="2200" b="1" dirty="0">
                <a:latin typeface="Calibri" pitchFamily="34" charset="0"/>
              </a:rPr>
              <a:t> { </a:t>
            </a:r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</a:t>
            </a:r>
            <a:r>
              <a:rPr lang="en-IN" altLang="en-US" sz="2200" b="1" dirty="0" err="1">
                <a:latin typeface="Calibri" pitchFamily="34" charset="0"/>
              </a:rPr>
              <a:t>leftbot</a:t>
            </a:r>
            <a:r>
              <a:rPr lang="en-IN" altLang="en-US" sz="2200" b="1" dirty="0">
                <a:latin typeface="Calibri" pitchFamily="34" charset="0"/>
              </a:rPr>
              <a:t>;</a:t>
            </a:r>
          </a:p>
          <a:p>
            <a:r>
              <a:rPr lang="en-IN" altLang="en-US" sz="2200" b="1" dirty="0">
                <a:latin typeface="Calibri" pitchFamily="34" charset="0"/>
              </a:rPr>
              <a:t>               </a:t>
            </a:r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</a:t>
            </a:r>
            <a:r>
              <a:rPr lang="en-IN" altLang="en-US" sz="2200" b="1" dirty="0" err="1">
                <a:latin typeface="Calibri" pitchFamily="34" charset="0"/>
              </a:rPr>
              <a:t>righttop</a:t>
            </a:r>
            <a:r>
              <a:rPr lang="en-IN" altLang="en-US" sz="2200" b="1" dirty="0">
                <a:latin typeface="Calibri" pitchFamily="34" charset="0"/>
              </a:rPr>
              <a:t>;};</a:t>
            </a:r>
          </a:p>
          <a:p>
            <a:r>
              <a:rPr lang="en-IN" altLang="en-US" sz="2200" b="1" dirty="0" err="1">
                <a:latin typeface="Calibri" pitchFamily="34" charset="0"/>
              </a:rPr>
              <a:t>int</a:t>
            </a:r>
            <a:r>
              <a:rPr lang="en-IN" altLang="en-US" sz="2200" b="1" dirty="0">
                <a:latin typeface="Calibri" pitchFamily="34" charset="0"/>
              </a:rPr>
              <a:t> area(</a:t>
            </a:r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</a:t>
            </a:r>
            <a:r>
              <a:rPr lang="en-IN" altLang="en-US" sz="2200" b="1" dirty="0" err="1">
                <a:latin typeface="Calibri" pitchFamily="34" charset="0"/>
              </a:rPr>
              <a:t>rect</a:t>
            </a:r>
            <a:r>
              <a:rPr lang="en-IN" altLang="en-US" sz="2200" b="1" dirty="0">
                <a:latin typeface="Calibri" pitchFamily="34" charset="0"/>
              </a:rPr>
              <a:t> *</a:t>
            </a:r>
            <a:r>
              <a:rPr lang="en-IN" altLang="en-US" sz="2200" b="1" dirty="0" err="1">
                <a:latin typeface="Calibri" pitchFamily="34" charset="0"/>
              </a:rPr>
              <a:t>pr</a:t>
            </a:r>
            <a:r>
              <a:rPr lang="en-IN" altLang="en-US" sz="2200" b="1" dirty="0">
                <a:latin typeface="Calibri" pitchFamily="34" charset="0"/>
              </a:rPr>
              <a:t>) {</a:t>
            </a:r>
          </a:p>
          <a:p>
            <a:r>
              <a:rPr lang="en-IN" altLang="en-US" sz="2200" b="1" dirty="0">
                <a:latin typeface="Calibri" pitchFamily="34" charset="0"/>
              </a:rPr>
              <a:t>  return </a:t>
            </a:r>
          </a:p>
          <a:p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 ((*</a:t>
            </a:r>
            <a:r>
              <a:rPr lang="en-IN" altLang="en-US" sz="2200" b="1" dirty="0" err="1">
                <a:solidFill>
                  <a:srgbClr val="9D0000"/>
                </a:solidFill>
                <a:latin typeface="Calibri" pitchFamily="34" charset="0"/>
              </a:rPr>
              <a:t>pr</a:t>
            </a:r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).</a:t>
            </a:r>
            <a:r>
              <a:rPr lang="en-IN" altLang="en-US" sz="2200" b="1" dirty="0" err="1">
                <a:solidFill>
                  <a:srgbClr val="9D0000"/>
                </a:solidFill>
                <a:latin typeface="Calibri" pitchFamily="34" charset="0"/>
              </a:rPr>
              <a:t>righttop.x</a:t>
            </a:r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 – (*</a:t>
            </a:r>
            <a:r>
              <a:rPr lang="en-IN" altLang="en-US" sz="2200" b="1" dirty="0" err="1">
                <a:solidFill>
                  <a:srgbClr val="9D0000"/>
                </a:solidFill>
                <a:latin typeface="Calibri" pitchFamily="34" charset="0"/>
              </a:rPr>
              <a:t>pr</a:t>
            </a:r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).</a:t>
            </a:r>
            <a:r>
              <a:rPr lang="en-IN" altLang="en-US" sz="2200" b="1" dirty="0" err="1">
                <a:solidFill>
                  <a:srgbClr val="9D0000"/>
                </a:solidFill>
                <a:latin typeface="Calibri" pitchFamily="34" charset="0"/>
              </a:rPr>
              <a:t>leftbot.x</a:t>
            </a:r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) * </a:t>
            </a:r>
          </a:p>
          <a:p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 ((*</a:t>
            </a:r>
            <a:r>
              <a:rPr lang="en-IN" altLang="en-US" sz="2200" b="1" dirty="0" err="1">
                <a:solidFill>
                  <a:srgbClr val="9D0000"/>
                </a:solidFill>
                <a:latin typeface="Calibri" pitchFamily="34" charset="0"/>
              </a:rPr>
              <a:t>pr</a:t>
            </a:r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).</a:t>
            </a:r>
            <a:r>
              <a:rPr lang="en-IN" altLang="en-US" sz="2200" b="1" dirty="0" err="1">
                <a:solidFill>
                  <a:srgbClr val="9D0000"/>
                </a:solidFill>
                <a:latin typeface="Calibri" pitchFamily="34" charset="0"/>
              </a:rPr>
              <a:t>righttop.y</a:t>
            </a:r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 – (*</a:t>
            </a:r>
            <a:r>
              <a:rPr lang="en-IN" altLang="en-US" sz="2200" b="1" dirty="0" err="1">
                <a:solidFill>
                  <a:srgbClr val="9D0000"/>
                </a:solidFill>
                <a:latin typeface="Calibri" pitchFamily="34" charset="0"/>
              </a:rPr>
              <a:t>pr</a:t>
            </a:r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).</a:t>
            </a:r>
            <a:r>
              <a:rPr lang="en-IN" altLang="en-US" sz="2200" b="1" dirty="0" err="1">
                <a:solidFill>
                  <a:srgbClr val="9D0000"/>
                </a:solidFill>
                <a:latin typeface="Calibri" pitchFamily="34" charset="0"/>
              </a:rPr>
              <a:t>leftbot.y</a:t>
            </a:r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)</a:t>
            </a:r>
            <a:r>
              <a:rPr lang="en-IN" altLang="en-US" sz="2200" b="1" dirty="0">
                <a:latin typeface="Calibri" pitchFamily="34" charset="0"/>
              </a:rPr>
              <a:t>;</a:t>
            </a:r>
          </a:p>
          <a:p>
            <a:r>
              <a:rPr lang="en-IN" altLang="en-US" sz="2200" b="1" dirty="0">
                <a:latin typeface="Calibri" pitchFamily="34" charset="0"/>
              </a:rPr>
              <a:t>}</a:t>
            </a:r>
          </a:p>
          <a:p>
            <a:r>
              <a:rPr lang="en-IN" altLang="en-US" sz="2200" b="1" dirty="0">
                <a:latin typeface="Calibri" pitchFamily="34" charset="0"/>
              </a:rPr>
              <a:t>void fun() {</a:t>
            </a:r>
          </a:p>
          <a:p>
            <a:r>
              <a:rPr lang="en-IN" altLang="en-US" sz="2200" b="1" dirty="0">
                <a:latin typeface="Calibri" pitchFamily="34" charset="0"/>
              </a:rPr>
              <a:t>   int </a:t>
            </a:r>
            <a:r>
              <a:rPr lang="en-IN" altLang="en-US" sz="2200" b="1" dirty="0" err="1">
                <a:latin typeface="Calibri" pitchFamily="34" charset="0"/>
              </a:rPr>
              <a:t>ar</a:t>
            </a:r>
            <a:r>
              <a:rPr lang="en-IN" altLang="en-US" sz="2200" b="1" dirty="0">
                <a:latin typeface="Calibri" pitchFamily="34" charset="0"/>
              </a:rPr>
              <a:t>;</a:t>
            </a:r>
          </a:p>
          <a:p>
            <a:r>
              <a:rPr lang="en-IN" altLang="en-US" sz="2200" b="1" dirty="0">
                <a:latin typeface="Calibri" pitchFamily="34" charset="0"/>
              </a:rPr>
              <a:t>   struct </a:t>
            </a:r>
            <a:r>
              <a:rPr lang="en-IN" altLang="en-US" sz="2200" b="1" dirty="0" err="1">
                <a:latin typeface="Calibri" pitchFamily="34" charset="0"/>
              </a:rPr>
              <a:t>rect</a:t>
            </a:r>
            <a:r>
              <a:rPr lang="en-IN" altLang="en-US" sz="2200" b="1" dirty="0">
                <a:latin typeface="Calibri" pitchFamily="34" charset="0"/>
              </a:rPr>
              <a:t> r ={{0,0}, {1,1}};</a:t>
            </a:r>
          </a:p>
          <a:p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   </a:t>
            </a:r>
            <a:r>
              <a:rPr lang="en-IN" altLang="en-US" sz="2200" b="1" dirty="0" err="1">
                <a:solidFill>
                  <a:srgbClr val="9D0000"/>
                </a:solidFill>
                <a:latin typeface="Calibri" pitchFamily="34" charset="0"/>
              </a:rPr>
              <a:t>ar</a:t>
            </a:r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 = area (&amp;r);</a:t>
            </a:r>
          </a:p>
          <a:p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 </a:t>
            </a:r>
            <a:r>
              <a:rPr lang="en-IN" altLang="en-US" sz="2200" b="1" dirty="0">
                <a:latin typeface="Calibri" pitchFamily="34" charset="0"/>
              </a:rPr>
              <a:t>}</a:t>
            </a: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2524100" y="4446964"/>
            <a:ext cx="3429000" cy="767987"/>
          </a:xfrm>
          <a:prstGeom prst="rect">
            <a:avLst/>
          </a:prstGeom>
          <a:solidFill>
            <a:srgbClr val="ABF3AD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dirty="0">
                <a:latin typeface="Calibri" pitchFamily="34" charset="0"/>
              </a:rPr>
              <a:t>Only one pointer instead of large </a:t>
            </a:r>
            <a:r>
              <a:rPr lang="en-IN" altLang="en-US" sz="2200" dirty="0" err="1">
                <a:latin typeface="Calibri" pitchFamily="34" charset="0"/>
              </a:rPr>
              <a:t>struct</a:t>
            </a:r>
            <a:r>
              <a:rPr lang="en-IN" altLang="en-US" sz="2200" dirty="0">
                <a:latin typeface="Calibri" pitchFamily="34" charset="0"/>
              </a:rPr>
              <a:t>.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7086600" y="2483970"/>
            <a:ext cx="3352800" cy="1106542"/>
          </a:xfrm>
          <a:prstGeom prst="rect">
            <a:avLst/>
          </a:prstGeom>
          <a:solidFill>
            <a:srgbClr val="FBD0E4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>
                <a:solidFill>
                  <a:prstClr val="black"/>
                </a:solidFill>
                <a:latin typeface="Calibri" pitchFamily="34" charset="0"/>
              </a:rPr>
              <a:t>area() uses a pointer to </a:t>
            </a:r>
            <a:r>
              <a:rPr lang="en-IN" altLang="en-US" sz="2200" b="1" dirty="0" err="1">
                <a:solidFill>
                  <a:prstClr val="black"/>
                </a:solidFill>
                <a:latin typeface="Calibri" pitchFamily="34" charset="0"/>
              </a:rPr>
              <a:t>struct</a:t>
            </a:r>
            <a:r>
              <a:rPr lang="en-IN" altLang="en-US" sz="2200" b="1" dirty="0">
                <a:solidFill>
                  <a:prstClr val="black"/>
                </a:solidFill>
                <a:latin typeface="Calibri" pitchFamily="34" charset="0"/>
              </a:rPr>
              <a:t> as a parameter, instead of </a:t>
            </a:r>
            <a:r>
              <a:rPr lang="en-IN" altLang="en-US" sz="2200" b="1" dirty="0" err="1">
                <a:solidFill>
                  <a:prstClr val="black"/>
                </a:solidFill>
                <a:latin typeface="Calibri" pitchFamily="34" charset="0"/>
              </a:rPr>
              <a:t>struct</a:t>
            </a:r>
            <a:r>
              <a:rPr lang="en-IN" altLang="en-US" sz="2200" b="1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IN" altLang="en-US" sz="2200" b="1" dirty="0" err="1">
                <a:solidFill>
                  <a:prstClr val="black"/>
                </a:solidFill>
                <a:latin typeface="Calibri" pitchFamily="34" charset="0"/>
              </a:rPr>
              <a:t>rect</a:t>
            </a:r>
            <a:r>
              <a:rPr lang="en-IN" altLang="en-US" sz="2200" b="1" dirty="0">
                <a:solidFill>
                  <a:prstClr val="black"/>
                </a:solidFill>
                <a:latin typeface="Calibri" pitchFamily="34" charset="0"/>
              </a:rPr>
              <a:t> itself.</a:t>
            </a: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7086600" y="750822"/>
            <a:ext cx="3429000" cy="1106542"/>
          </a:xfrm>
          <a:prstGeom prst="rect">
            <a:avLst/>
          </a:prstGeom>
          <a:solidFill>
            <a:srgbClr val="FFE39D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dirty="0">
                <a:latin typeface="Calibri" pitchFamily="34" charset="0"/>
              </a:rPr>
              <a:t>Instead of passing structures, pass pointers to structures</a:t>
            </a:r>
            <a:r>
              <a:rPr lang="en-IN" altLang="en-US" sz="2200" b="1" dirty="0">
                <a:latin typeface="Calibri" pitchFamily="34" charset="0"/>
              </a:rPr>
              <a:t>.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024034" y="5581218"/>
            <a:ext cx="5105400" cy="49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/>
            <a:r>
              <a:rPr lang="en-IN" altLang="en-US" sz="2600" b="1" dirty="0">
                <a:solidFill>
                  <a:prstClr val="black"/>
                </a:solidFill>
                <a:latin typeface="Calibri" pitchFamily="34" charset="0"/>
              </a:rPr>
              <a:t>Same for returning structures</a:t>
            </a:r>
          </a:p>
        </p:txBody>
      </p:sp>
      <p:pic>
        <p:nvPicPr>
          <p:cNvPr id="25" name="Picture 2" descr="C:\Users\karkare\AppData\Local\Microsoft\Windows\INetCache\IE\KKKV8TYS\MC900295009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4" y="4286257"/>
            <a:ext cx="1778508" cy="177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Slide Number Placeholder 2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7324E2-95D1-44EF-ADD6-8E47809E8411}" type="slidenum">
              <a:rPr lang="en-IN" alt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</a:t>
            </a:fld>
            <a:endParaRPr lang="en-IN" alt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Esc101, Structures</a:t>
            </a:r>
            <a:endParaRPr lang="hi-IN" dirty="0">
              <a:solidFill>
                <a:prstClr val="black">
                  <a:tint val="75000"/>
                </a:prstClr>
              </a:solidFill>
              <a:latin typeface="Calibri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59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 animBg="1"/>
      <p:bldP spid="22" grpId="0" animBg="1"/>
      <p:bldP spid="23" grpId="0" animBg="1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1414"/>
            <a:ext cx="8229600" cy="1143000"/>
          </a:xfrm>
        </p:spPr>
        <p:txBody>
          <a:bodyPr/>
          <a:lstStyle/>
          <a:p>
            <a:r>
              <a:rPr lang="en-US" dirty="0">
                <a:latin typeface="Calibri" pitchFamily="34" charset="0"/>
              </a:rPr>
              <a:t>Announcement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706" y="1214414"/>
            <a:ext cx="9786384" cy="5072098"/>
          </a:xfrm>
        </p:spPr>
        <p:txBody>
          <a:bodyPr>
            <a:noAutofit/>
          </a:bodyPr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2400" dirty="0"/>
              <a:t>Major Quiz 2 on Oct 30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/>
              <a:t>End-</a:t>
            </a:r>
            <a:r>
              <a:rPr lang="en-US" sz="2400" dirty="0" err="1"/>
              <a:t>sem</a:t>
            </a:r>
            <a:r>
              <a:rPr lang="en-US" sz="2400" dirty="0"/>
              <a:t> lab exam on Nov 3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2400" dirty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/>
              <a:t>Both now rescheduled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2400" dirty="0"/>
              <a:t>Major Quiz 2 on </a:t>
            </a:r>
            <a:r>
              <a:rPr lang="en-US" altLang="en-US" sz="2400" dirty="0">
                <a:solidFill>
                  <a:srgbClr val="0000FF"/>
                </a:solidFill>
              </a:rPr>
              <a:t>Nov 4</a:t>
            </a:r>
            <a:r>
              <a:rPr lang="en-US" altLang="en-US" sz="2400" dirty="0"/>
              <a:t> (Monday, in class, just like Major Quiz 1)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2400" dirty="0"/>
              <a:t>End-</a:t>
            </a:r>
            <a:r>
              <a:rPr lang="en-US" altLang="en-US" sz="2400" dirty="0" err="1"/>
              <a:t>sem</a:t>
            </a:r>
            <a:r>
              <a:rPr lang="en-US" altLang="en-US" sz="2400" dirty="0"/>
              <a:t> lab exam on </a:t>
            </a:r>
            <a:r>
              <a:rPr lang="en-US" altLang="en-US" sz="2400" dirty="0">
                <a:solidFill>
                  <a:srgbClr val="0000FF"/>
                </a:solidFill>
              </a:rPr>
              <a:t>Nov 10 </a:t>
            </a:r>
            <a:r>
              <a:rPr lang="en-US" altLang="en-US" sz="2400" dirty="0"/>
              <a:t>(Sunday, in NCL, just like mid-</a:t>
            </a:r>
            <a:r>
              <a:rPr lang="en-US" altLang="en-US" sz="2400" dirty="0" err="1"/>
              <a:t>sem</a:t>
            </a:r>
            <a:r>
              <a:rPr lang="en-US" altLang="en-US" sz="2400" dirty="0"/>
              <a:t> lab exam)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altLang="en-US" sz="2400" dirty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2400" dirty="0"/>
              <a:t>Syllabus for Major Quiz 2: Focus more on arrays, pointers, functions (and whatever we have seen after the mid-</a:t>
            </a:r>
            <a:r>
              <a:rPr lang="en-US" altLang="en-US" sz="2400" dirty="0" err="1"/>
              <a:t>sem</a:t>
            </a:r>
            <a:r>
              <a:rPr lang="en-US" altLang="en-US" sz="2400" dirty="0"/>
              <a:t>, up to Oct 30)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2400" dirty="0"/>
              <a:t>Syllabus for end-</a:t>
            </a:r>
            <a:r>
              <a:rPr lang="en-US" altLang="en-US" sz="2400" dirty="0" err="1"/>
              <a:t>sem</a:t>
            </a:r>
            <a:r>
              <a:rPr lang="en-US" altLang="en-US" sz="2400" dirty="0"/>
              <a:t> lab exam: Everything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B23C2-0B17-4C8E-96AC-1A01A280DE0A}" type="slidenum">
              <a:rPr lang="en-IN" alt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</a:t>
            </a:fld>
            <a:endParaRPr lang="en-IN" alt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B3BC7CF-CEBE-49CC-98D4-6DFE78E8A822}"/>
              </a:ext>
            </a:extLst>
          </p:cNvPr>
          <p:cNvCxnSpPr/>
          <p:nvPr/>
        </p:nvCxnSpPr>
        <p:spPr>
          <a:xfrm>
            <a:off x="1216617" y="1456841"/>
            <a:ext cx="2967925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F65511-4B24-43A6-80A2-6A92A04385C0}"/>
              </a:ext>
            </a:extLst>
          </p:cNvPr>
          <p:cNvCxnSpPr>
            <a:cxnSpLocks/>
          </p:cNvCxnSpPr>
          <p:nvPr/>
        </p:nvCxnSpPr>
        <p:spPr>
          <a:xfrm>
            <a:off x="1216617" y="1923873"/>
            <a:ext cx="3532364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50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5486400" y="10524"/>
            <a:ext cx="5165725" cy="675276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25560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anose="030F0702030302020204" pitchFamily="66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 algn="ctr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altLang="en-US" kern="0" dirty="0">
                <a:solidFill>
                  <a:prstClr val="black"/>
                </a:solidFill>
                <a:latin typeface="Calibri" pitchFamily="34" charset="0"/>
              </a:rPr>
              <a:t>Structure Pointers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76400" y="71414"/>
            <a:ext cx="3657600" cy="2799313"/>
          </a:xfrm>
          <a:prstGeom prst="rect">
            <a:avLst/>
          </a:prstGeom>
          <a:solidFill>
            <a:srgbClr val="94F0E4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dirty="0">
                <a:latin typeface="Calibri"/>
              </a:rPr>
              <a:t>struct point {</a:t>
            </a:r>
          </a:p>
          <a:p>
            <a:r>
              <a:rPr lang="en-IN" altLang="en-US" sz="2200" dirty="0">
                <a:latin typeface="Calibri"/>
              </a:rPr>
              <a:t>   int x; int y;</a:t>
            </a:r>
          </a:p>
          <a:p>
            <a:r>
              <a:rPr lang="en-IN" altLang="en-US" sz="2200" dirty="0">
                <a:latin typeface="Calibri"/>
              </a:rPr>
              <a:t>}; </a:t>
            </a:r>
          </a:p>
          <a:p>
            <a:r>
              <a:rPr lang="en-IN" altLang="en-US" sz="2200" dirty="0" err="1">
                <a:latin typeface="Calibri"/>
              </a:rPr>
              <a:t>struct</a:t>
            </a:r>
            <a:r>
              <a:rPr lang="en-IN" altLang="en-US" sz="2200" dirty="0">
                <a:latin typeface="Calibri"/>
              </a:rPr>
              <a:t> </a:t>
            </a:r>
            <a:r>
              <a:rPr lang="en-IN" altLang="en-US" sz="2200" dirty="0" err="1">
                <a:latin typeface="Calibri"/>
              </a:rPr>
              <a:t>rect</a:t>
            </a:r>
            <a:r>
              <a:rPr lang="en-IN" altLang="en-US" sz="2200" dirty="0">
                <a:latin typeface="Calibri"/>
              </a:rPr>
              <a:t> { </a:t>
            </a:r>
          </a:p>
          <a:p>
            <a:r>
              <a:rPr lang="en-IN" altLang="en-US" sz="2200" dirty="0">
                <a:latin typeface="Calibri"/>
              </a:rPr>
              <a:t>   </a:t>
            </a:r>
            <a:r>
              <a:rPr lang="en-IN" altLang="en-US" sz="2200" dirty="0" err="1">
                <a:latin typeface="Calibri"/>
              </a:rPr>
              <a:t>struct</a:t>
            </a:r>
            <a:r>
              <a:rPr lang="en-IN" altLang="en-US" sz="2200" dirty="0">
                <a:latin typeface="Calibri"/>
              </a:rPr>
              <a:t> point </a:t>
            </a:r>
            <a:r>
              <a:rPr lang="en-IN" altLang="en-US" sz="2200" dirty="0" err="1">
                <a:latin typeface="Calibri"/>
              </a:rPr>
              <a:t>leftbot</a:t>
            </a:r>
            <a:r>
              <a:rPr lang="en-IN" altLang="en-US" sz="2200" dirty="0">
                <a:latin typeface="Calibri"/>
              </a:rPr>
              <a:t>;</a:t>
            </a:r>
          </a:p>
          <a:p>
            <a:r>
              <a:rPr lang="en-IN" altLang="en-US" sz="2200" dirty="0">
                <a:latin typeface="Calibri"/>
              </a:rPr>
              <a:t>   </a:t>
            </a:r>
            <a:r>
              <a:rPr lang="en-IN" altLang="en-US" sz="2200" dirty="0" err="1">
                <a:latin typeface="Calibri"/>
              </a:rPr>
              <a:t>struct</a:t>
            </a:r>
            <a:r>
              <a:rPr lang="en-IN" altLang="en-US" sz="2200" dirty="0">
                <a:latin typeface="Calibri"/>
              </a:rPr>
              <a:t> point </a:t>
            </a:r>
            <a:r>
              <a:rPr lang="en-IN" altLang="en-US" sz="2200" dirty="0" err="1">
                <a:latin typeface="Calibri"/>
              </a:rPr>
              <a:t>righttop</a:t>
            </a:r>
            <a:r>
              <a:rPr lang="en-IN" altLang="en-US" sz="2200" dirty="0">
                <a:latin typeface="Calibri"/>
              </a:rPr>
              <a:t>;</a:t>
            </a:r>
          </a:p>
          <a:p>
            <a:r>
              <a:rPr lang="en-IN" altLang="en-US" sz="2200" dirty="0">
                <a:latin typeface="Calibri"/>
              </a:rPr>
              <a:t>};</a:t>
            </a:r>
          </a:p>
          <a:p>
            <a:r>
              <a:rPr lang="en-IN" altLang="en-US" sz="2200" dirty="0" err="1">
                <a:latin typeface="Calibri"/>
              </a:rPr>
              <a:t>struct</a:t>
            </a:r>
            <a:r>
              <a:rPr lang="en-IN" altLang="en-US" sz="2200" dirty="0">
                <a:latin typeface="Calibri"/>
              </a:rPr>
              <a:t> </a:t>
            </a:r>
            <a:r>
              <a:rPr lang="en-IN" altLang="en-US" sz="2200" dirty="0" err="1">
                <a:latin typeface="Calibri"/>
              </a:rPr>
              <a:t>rect</a:t>
            </a:r>
            <a:r>
              <a:rPr lang="en-IN" altLang="en-US" sz="2200" dirty="0">
                <a:latin typeface="Calibri"/>
              </a:rPr>
              <a:t> *</a:t>
            </a:r>
            <a:r>
              <a:rPr lang="en-IN" altLang="en-US" sz="2200" dirty="0" err="1">
                <a:latin typeface="Calibri"/>
              </a:rPr>
              <a:t>pr</a:t>
            </a:r>
            <a:r>
              <a:rPr lang="en-IN" altLang="en-US" sz="2200" dirty="0">
                <a:latin typeface="Calibri"/>
              </a:rPr>
              <a:t>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8713" y="2943092"/>
            <a:ext cx="4984538" cy="3414866"/>
          </a:xfrm>
          <a:prstGeom prst="rect">
            <a:avLst/>
          </a:prstGeom>
          <a:solidFill>
            <a:srgbClr val="FFE39D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 marL="457200" indent="-4556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400" dirty="0">
                <a:latin typeface="Calibri"/>
              </a:rPr>
              <a:t>pr is pointer to </a:t>
            </a:r>
            <a:r>
              <a:rPr lang="en-IN" altLang="en-US" sz="2400" dirty="0" err="1">
                <a:latin typeface="Calibri"/>
              </a:rPr>
              <a:t>struct</a:t>
            </a:r>
            <a:r>
              <a:rPr lang="en-IN" altLang="en-US" sz="2400" dirty="0">
                <a:latin typeface="Calibri"/>
              </a:rPr>
              <a:t> rect.</a:t>
            </a:r>
          </a:p>
          <a:p>
            <a:pPr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400" dirty="0">
                <a:latin typeface="Calibri"/>
              </a:rPr>
              <a:t>To access a field of the </a:t>
            </a:r>
            <a:r>
              <a:rPr lang="en-IN" altLang="en-US" sz="2400" dirty="0" err="1">
                <a:latin typeface="Calibri"/>
              </a:rPr>
              <a:t>struct</a:t>
            </a:r>
            <a:r>
              <a:rPr lang="en-IN" altLang="en-US" sz="2400" dirty="0">
                <a:latin typeface="Calibri"/>
              </a:rPr>
              <a:t> pointed to by </a:t>
            </a:r>
            <a:r>
              <a:rPr lang="en-IN" altLang="en-US" sz="2400" dirty="0" err="1">
                <a:latin typeface="Calibri"/>
              </a:rPr>
              <a:t>struct</a:t>
            </a:r>
            <a:r>
              <a:rPr lang="en-IN" altLang="en-US" sz="2400" dirty="0">
                <a:latin typeface="Calibri"/>
              </a:rPr>
              <a:t> </a:t>
            </a:r>
            <a:r>
              <a:rPr lang="en-IN" altLang="en-US" sz="2400" dirty="0" err="1">
                <a:latin typeface="Calibri"/>
              </a:rPr>
              <a:t>rect</a:t>
            </a:r>
            <a:r>
              <a:rPr lang="en-IN" altLang="en-US" sz="2400" dirty="0">
                <a:latin typeface="Calibri"/>
              </a:rPr>
              <a:t>, use</a:t>
            </a:r>
          </a:p>
          <a:p>
            <a:pPr algn="ctr"/>
            <a:r>
              <a:rPr lang="en-IN" altLang="en-US" sz="2400" dirty="0">
                <a:solidFill>
                  <a:srgbClr val="9D0000"/>
                </a:solidFill>
                <a:latin typeface="Calibri"/>
              </a:rPr>
              <a:t>(*</a:t>
            </a:r>
            <a:r>
              <a:rPr lang="en-IN" altLang="en-US" sz="2400" dirty="0" err="1">
                <a:solidFill>
                  <a:srgbClr val="9D0000"/>
                </a:solidFill>
                <a:latin typeface="Calibri"/>
              </a:rPr>
              <a:t>pr</a:t>
            </a:r>
            <a:r>
              <a:rPr lang="en-IN" altLang="en-US" sz="2400" dirty="0">
                <a:solidFill>
                  <a:srgbClr val="9D0000"/>
                </a:solidFill>
                <a:latin typeface="Calibri"/>
              </a:rPr>
              <a:t>).</a:t>
            </a:r>
            <a:r>
              <a:rPr lang="en-IN" altLang="en-US" sz="2400" dirty="0" err="1">
                <a:solidFill>
                  <a:srgbClr val="9D0000"/>
                </a:solidFill>
                <a:latin typeface="Calibri"/>
              </a:rPr>
              <a:t>leftbot</a:t>
            </a:r>
            <a:endParaRPr lang="en-IN" altLang="en-US" sz="2400" dirty="0">
              <a:solidFill>
                <a:srgbClr val="9D0000"/>
              </a:solidFill>
              <a:latin typeface="Calibri"/>
            </a:endParaRPr>
          </a:p>
          <a:p>
            <a:pPr algn="ctr"/>
            <a:r>
              <a:rPr lang="en-IN" altLang="en-US" sz="2400" dirty="0">
                <a:solidFill>
                  <a:srgbClr val="9D0000"/>
                </a:solidFill>
                <a:latin typeface="Calibri"/>
              </a:rPr>
              <a:t>(*</a:t>
            </a:r>
            <a:r>
              <a:rPr lang="en-IN" altLang="en-US" sz="2400" dirty="0" err="1">
                <a:solidFill>
                  <a:srgbClr val="9D0000"/>
                </a:solidFill>
                <a:latin typeface="Calibri"/>
              </a:rPr>
              <a:t>pr</a:t>
            </a:r>
            <a:r>
              <a:rPr lang="en-IN" altLang="en-US" sz="2400" dirty="0">
                <a:solidFill>
                  <a:srgbClr val="9D0000"/>
                </a:solidFill>
                <a:latin typeface="Calibri"/>
              </a:rPr>
              <a:t>).</a:t>
            </a:r>
            <a:r>
              <a:rPr lang="en-IN" altLang="en-US" sz="2400" dirty="0" err="1">
                <a:solidFill>
                  <a:srgbClr val="9D0000"/>
                </a:solidFill>
                <a:latin typeface="Calibri"/>
              </a:rPr>
              <a:t>righttop</a:t>
            </a:r>
            <a:endParaRPr lang="en-IN" altLang="en-US" sz="2400" dirty="0">
              <a:solidFill>
                <a:srgbClr val="9D0000"/>
              </a:solidFill>
              <a:latin typeface="Calibri"/>
            </a:endParaRPr>
          </a:p>
          <a:p>
            <a:pPr>
              <a:buClr>
                <a:srgbClr val="9D0000"/>
              </a:buClr>
              <a:buSzPct val="45000"/>
              <a:buFont typeface="Times New Roman" pitchFamily="16" charset="0"/>
              <a:buAutoNum type="arabicPeriod" startAt="3"/>
            </a:pPr>
            <a:r>
              <a:rPr lang="en-IN" altLang="en-US" sz="2400" dirty="0">
                <a:latin typeface="Calibri"/>
              </a:rPr>
              <a:t>Bracketing (*</a:t>
            </a:r>
            <a:r>
              <a:rPr lang="en-IN" altLang="en-US" sz="2400" dirty="0" err="1">
                <a:latin typeface="Calibri"/>
              </a:rPr>
              <a:t>pr</a:t>
            </a:r>
            <a:r>
              <a:rPr lang="en-IN" altLang="en-US" sz="2400" dirty="0">
                <a:latin typeface="Calibri"/>
              </a:rPr>
              <a:t>) is </a:t>
            </a:r>
            <a:r>
              <a:rPr lang="en-IN" altLang="en-US" sz="2400" dirty="0">
                <a:solidFill>
                  <a:srgbClr val="C00000"/>
                </a:solidFill>
                <a:latin typeface="Calibri"/>
              </a:rPr>
              <a:t>essential</a:t>
            </a:r>
            <a:r>
              <a:rPr lang="en-IN" altLang="en-US" sz="2400" dirty="0">
                <a:latin typeface="Calibri"/>
              </a:rPr>
              <a:t> here. * has lower precedence than . </a:t>
            </a:r>
          </a:p>
          <a:p>
            <a:pPr>
              <a:buClr>
                <a:srgbClr val="9D0000"/>
              </a:buClr>
              <a:buSzPct val="45000"/>
              <a:buFont typeface="Times New Roman" pitchFamily="16" charset="0"/>
              <a:buAutoNum type="arabicPeriod" startAt="3"/>
            </a:pPr>
            <a:r>
              <a:rPr lang="en-IN" altLang="en-US" sz="2400" dirty="0">
                <a:latin typeface="Calibri"/>
              </a:rPr>
              <a:t>To access the x field of </a:t>
            </a:r>
            <a:r>
              <a:rPr lang="en-IN" altLang="en-US" sz="2400" dirty="0" err="1">
                <a:latin typeface="Calibri"/>
              </a:rPr>
              <a:t>leftbot</a:t>
            </a:r>
            <a:r>
              <a:rPr lang="en-IN" altLang="en-US" sz="2400" dirty="0">
                <a:latin typeface="Calibri"/>
              </a:rPr>
              <a:t>, use</a:t>
            </a:r>
            <a:r>
              <a:rPr lang="en-IN" altLang="en-US" sz="2400" dirty="0">
                <a:solidFill>
                  <a:srgbClr val="9D0000"/>
                </a:solidFill>
                <a:latin typeface="Calibri"/>
              </a:rPr>
              <a:t> (*</a:t>
            </a:r>
            <a:r>
              <a:rPr lang="en-IN" altLang="en-US" sz="2400" dirty="0" err="1">
                <a:solidFill>
                  <a:srgbClr val="9D0000"/>
                </a:solidFill>
                <a:latin typeface="Calibri"/>
              </a:rPr>
              <a:t>pr</a:t>
            </a:r>
            <a:r>
              <a:rPr lang="en-IN" altLang="en-US" sz="2400" dirty="0">
                <a:solidFill>
                  <a:srgbClr val="9D0000"/>
                </a:solidFill>
                <a:latin typeface="Calibri"/>
              </a:rPr>
              <a:t>).</a:t>
            </a:r>
            <a:r>
              <a:rPr lang="en-IN" altLang="en-US" sz="2400" dirty="0" err="1">
                <a:solidFill>
                  <a:srgbClr val="9D0000"/>
                </a:solidFill>
                <a:latin typeface="Calibri"/>
              </a:rPr>
              <a:t>leftbot.x</a:t>
            </a:r>
            <a:endParaRPr lang="en-IN" altLang="en-US" sz="2400" dirty="0">
              <a:solidFill>
                <a:srgbClr val="9D0000"/>
              </a:solidFill>
              <a:latin typeface="Calibri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794375" y="1905001"/>
            <a:ext cx="433430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r>
              <a:rPr lang="en-IN" altLang="en-US" sz="2200" b="1" dirty="0" err="1">
                <a:solidFill>
                  <a:srgbClr val="9D0000"/>
                </a:solidFill>
                <a:latin typeface="Calibri" pitchFamily="34" charset="0"/>
              </a:rPr>
              <a:t>pr</a:t>
            </a:r>
            <a:endParaRPr lang="en-IN" altLang="en-US" sz="2200" b="1" dirty="0">
              <a:solidFill>
                <a:srgbClr val="9D0000"/>
              </a:solidFill>
              <a:latin typeface="Calibri" pitchFamily="34" charset="0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6172200" y="1981200"/>
            <a:ext cx="838200" cy="533400"/>
            <a:chOff x="4648200" y="1981200"/>
            <a:chExt cx="838200" cy="533400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4648200" y="1981200"/>
              <a:ext cx="609600" cy="533400"/>
            </a:xfrm>
            <a:prstGeom prst="rect">
              <a:avLst/>
            </a:prstGeom>
            <a:solidFill>
              <a:srgbClr val="ABB9DE"/>
            </a:solidFill>
            <a:ln w="2556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0" name="AutoShape 6"/>
            <p:cNvCxnSpPr>
              <a:cxnSpLocks noChangeShapeType="1"/>
            </p:cNvCxnSpPr>
            <p:nvPr/>
          </p:nvCxnSpPr>
          <p:spPr bwMode="auto">
            <a:xfrm flipV="1">
              <a:off x="4953000" y="2133600"/>
              <a:ext cx="533400" cy="152400"/>
            </a:xfrm>
            <a:prstGeom prst="bentConnector3">
              <a:avLst>
                <a:gd name="adj1" fmla="val 50000"/>
              </a:avLst>
            </a:prstGeom>
            <a:noFill/>
            <a:ln w="25560" cap="flat">
              <a:solidFill>
                <a:srgbClr val="9D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3" name="Group 10"/>
          <p:cNvGrpSpPr/>
          <p:nvPr/>
        </p:nvGrpSpPr>
        <p:grpSpPr>
          <a:xfrm>
            <a:off x="7010400" y="2057400"/>
            <a:ext cx="3352800" cy="2209800"/>
            <a:chOff x="5486400" y="2057400"/>
            <a:chExt cx="3352800" cy="2209800"/>
          </a:xfrm>
        </p:grpSpPr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5486400" y="2057400"/>
              <a:ext cx="3352800" cy="2209800"/>
            </a:xfrm>
            <a:prstGeom prst="rect">
              <a:avLst/>
            </a:prstGeom>
            <a:solidFill>
              <a:srgbClr val="E5F6D8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5943600" y="25146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AutoShape 9"/>
            <p:cNvSpPr>
              <a:spLocks noChangeArrowheads="1"/>
            </p:cNvSpPr>
            <p:nvPr/>
          </p:nvSpPr>
          <p:spPr bwMode="auto">
            <a:xfrm>
              <a:off x="6400800" y="2667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AutoShape 10"/>
            <p:cNvSpPr>
              <a:spLocks noChangeArrowheads="1"/>
            </p:cNvSpPr>
            <p:nvPr/>
          </p:nvSpPr>
          <p:spPr bwMode="auto">
            <a:xfrm>
              <a:off x="6400800" y="33528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6022975" y="27432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6022975" y="34290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7315200" y="25146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AutoShape 14"/>
            <p:cNvSpPr>
              <a:spLocks noChangeArrowheads="1"/>
            </p:cNvSpPr>
            <p:nvPr/>
          </p:nvSpPr>
          <p:spPr bwMode="auto">
            <a:xfrm>
              <a:off x="7772400" y="2667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AutoShape 15"/>
            <p:cNvSpPr>
              <a:spLocks noChangeArrowheads="1"/>
            </p:cNvSpPr>
            <p:nvPr/>
          </p:nvSpPr>
          <p:spPr bwMode="auto">
            <a:xfrm>
              <a:off x="7772400" y="33528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7394575" y="28194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7394575" y="35052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5951538" y="2057400"/>
              <a:ext cx="979605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r>
                <a:rPr lang="en-IN" altLang="en-US" sz="2200" b="1" dirty="0" err="1">
                  <a:solidFill>
                    <a:srgbClr val="9D0000"/>
                  </a:solidFill>
                  <a:latin typeface="Calibri" pitchFamily="34" charset="0"/>
                </a:rPr>
                <a:t>leftbot</a:t>
              </a:r>
              <a:endParaRPr lang="en-IN" altLang="en-US" sz="2200" b="1" dirty="0">
                <a:solidFill>
                  <a:srgbClr val="9D0000"/>
                </a:solidFill>
                <a:latin typeface="Calibri" pitchFamily="34" charset="0"/>
              </a:endParaRPr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7324725" y="2057400"/>
              <a:ext cx="1125221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r>
                <a:rPr lang="en-IN" altLang="en-US" sz="2200" b="1" dirty="0" err="1">
                  <a:solidFill>
                    <a:srgbClr val="9D0000"/>
                  </a:solidFill>
                  <a:latin typeface="Calibri" pitchFamily="34" charset="0"/>
                </a:rPr>
                <a:t>righttop</a:t>
              </a:r>
              <a:endParaRPr lang="en-IN" altLang="en-US" sz="2200" b="1" dirty="0">
                <a:solidFill>
                  <a:srgbClr val="9D0000"/>
                </a:solidFill>
                <a:latin typeface="Calibri" pitchFamily="34" charset="0"/>
              </a:endParaRPr>
            </a:p>
          </p:txBody>
        </p:sp>
        <p:sp>
          <p:nvSpPr>
            <p:cNvPr id="25" name="Rectangle 20"/>
            <p:cNvSpPr>
              <a:spLocks noChangeArrowheads="1"/>
            </p:cNvSpPr>
            <p:nvPr/>
          </p:nvSpPr>
          <p:spPr bwMode="auto">
            <a:xfrm>
              <a:off x="6554788" y="27432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6554788" y="34290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7926388" y="27432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7926388" y="34290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1</a:t>
              </a:r>
            </a:p>
          </p:txBody>
        </p:sp>
      </p:grp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4216067" y="937150"/>
            <a:ext cx="1822784" cy="429433"/>
          </a:xfrm>
          <a:prstGeom prst="rect">
            <a:avLst/>
          </a:prstGeom>
          <a:solidFill>
            <a:srgbClr val="FFCA9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>
                <a:latin typeface="Calibri" pitchFamily="34" charset="0"/>
              </a:rPr>
              <a:t>(*</a:t>
            </a:r>
            <a:r>
              <a:rPr lang="en-IN" altLang="en-US" sz="2200" b="1" dirty="0" err="1">
                <a:latin typeface="Calibri" pitchFamily="34" charset="0"/>
              </a:rPr>
              <a:t>pr</a:t>
            </a:r>
            <a:r>
              <a:rPr lang="en-IN" altLang="en-US" sz="2200" b="1" dirty="0">
                <a:latin typeface="Calibri" pitchFamily="34" charset="0"/>
              </a:rPr>
              <a:t>).</a:t>
            </a:r>
            <a:r>
              <a:rPr lang="en-IN" altLang="en-US" sz="2200" b="1" dirty="0" err="1">
                <a:latin typeface="Calibri" pitchFamily="34" charset="0"/>
              </a:rPr>
              <a:t>leftbot.y</a:t>
            </a:r>
            <a:endParaRPr lang="en-IN" altLang="en-US" sz="2200" b="1" dirty="0">
              <a:latin typeface="Calibri" pitchFamily="34" charset="0"/>
            </a:endParaRPr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10133308" y="724129"/>
            <a:ext cx="1968401" cy="429433"/>
          </a:xfrm>
          <a:prstGeom prst="rect">
            <a:avLst/>
          </a:prstGeom>
          <a:solidFill>
            <a:srgbClr val="FFCA9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>
                <a:latin typeface="Calibri" pitchFamily="34" charset="0"/>
              </a:rPr>
              <a:t>(*pr).</a:t>
            </a:r>
            <a:r>
              <a:rPr lang="en-IN" altLang="en-US" sz="2200" b="1" dirty="0" err="1">
                <a:latin typeface="Calibri" pitchFamily="34" charset="0"/>
              </a:rPr>
              <a:t>righttop.y</a:t>
            </a:r>
            <a:endParaRPr lang="en-IN" altLang="en-US" sz="2200" b="1" dirty="0">
              <a:latin typeface="Calibri" pitchFamily="34" charset="0"/>
            </a:endParaRPr>
          </a:p>
        </p:txBody>
      </p:sp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10171154" y="1502572"/>
            <a:ext cx="1974813" cy="429433"/>
          </a:xfrm>
          <a:prstGeom prst="rect">
            <a:avLst/>
          </a:prstGeom>
          <a:solidFill>
            <a:srgbClr val="FFCA9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>
                <a:latin typeface="Calibri" pitchFamily="34" charset="0"/>
              </a:rPr>
              <a:t>(*</a:t>
            </a:r>
            <a:r>
              <a:rPr lang="en-IN" altLang="en-US" sz="2200" b="1" dirty="0" err="1">
                <a:latin typeface="Calibri" pitchFamily="34" charset="0"/>
              </a:rPr>
              <a:t>pr</a:t>
            </a:r>
            <a:r>
              <a:rPr lang="en-IN" altLang="en-US" sz="2200" b="1" dirty="0">
                <a:latin typeface="Calibri" pitchFamily="34" charset="0"/>
              </a:rPr>
              <a:t>).</a:t>
            </a:r>
            <a:r>
              <a:rPr lang="en-IN" altLang="en-US" sz="2200" b="1" dirty="0" err="1">
                <a:latin typeface="Calibri" pitchFamily="34" charset="0"/>
              </a:rPr>
              <a:t>righttop.x</a:t>
            </a:r>
            <a:endParaRPr lang="en-IN" altLang="en-US" sz="2200" b="1" dirty="0">
              <a:latin typeface="Calibri" pitchFamily="34" charset="0"/>
            </a:endParaRPr>
          </a:p>
        </p:txBody>
      </p:sp>
      <p:cxnSp>
        <p:nvCxnSpPr>
          <p:cNvPr id="32" name="AutoShape 28"/>
          <p:cNvCxnSpPr>
            <a:cxnSpLocks noChangeShapeType="1"/>
            <a:stCxn id="29" idx="3"/>
          </p:cNvCxnSpPr>
          <p:nvPr/>
        </p:nvCxnSpPr>
        <p:spPr bwMode="auto">
          <a:xfrm>
            <a:off x="6038851" y="1151867"/>
            <a:ext cx="1581149" cy="2467633"/>
          </a:xfrm>
          <a:prstGeom prst="bentConnector2">
            <a:avLst/>
          </a:prstGeom>
          <a:noFill/>
          <a:ln w="38100" cap="flat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3" name="AutoShape 29"/>
          <p:cNvCxnSpPr>
            <a:cxnSpLocks noChangeShapeType="1"/>
          </p:cNvCxnSpPr>
          <p:nvPr/>
        </p:nvCxnSpPr>
        <p:spPr bwMode="auto">
          <a:xfrm>
            <a:off x="7010400" y="1752600"/>
            <a:ext cx="914400" cy="990600"/>
          </a:xfrm>
          <a:prstGeom prst="bentConnector3">
            <a:avLst>
              <a:gd name="adj1" fmla="val 50000"/>
            </a:avLst>
          </a:prstGeom>
          <a:noFill/>
          <a:ln w="38100" cap="flat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4" name="AutoShape 30"/>
          <p:cNvCxnSpPr>
            <a:cxnSpLocks noChangeShapeType="1"/>
          </p:cNvCxnSpPr>
          <p:nvPr/>
        </p:nvCxnSpPr>
        <p:spPr bwMode="auto">
          <a:xfrm flipH="1">
            <a:off x="9982200" y="1795458"/>
            <a:ext cx="304800" cy="990600"/>
          </a:xfrm>
          <a:prstGeom prst="bentConnector3">
            <a:avLst>
              <a:gd name="adj1" fmla="val 50000"/>
            </a:avLst>
          </a:prstGeom>
          <a:noFill/>
          <a:ln w="38100" cap="flat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" name="AutoShape 31"/>
          <p:cNvCxnSpPr>
            <a:cxnSpLocks noChangeShapeType="1"/>
            <a:stCxn id="30" idx="1"/>
          </p:cNvCxnSpPr>
          <p:nvPr/>
        </p:nvCxnSpPr>
        <p:spPr bwMode="auto">
          <a:xfrm rot="10800000" flipV="1">
            <a:off x="9454336" y="938845"/>
            <a:ext cx="678973" cy="2404759"/>
          </a:xfrm>
          <a:prstGeom prst="bentConnector2">
            <a:avLst/>
          </a:prstGeom>
          <a:noFill/>
          <a:ln w="38100" cap="flat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" name="Rectangle 32"/>
          <p:cNvSpPr>
            <a:spLocks noChangeArrowheads="1"/>
          </p:cNvSpPr>
          <p:nvPr/>
        </p:nvSpPr>
        <p:spPr bwMode="auto">
          <a:xfrm>
            <a:off x="6881819" y="4714885"/>
            <a:ext cx="3684587" cy="767987"/>
          </a:xfrm>
          <a:prstGeom prst="rect">
            <a:avLst/>
          </a:prstGeom>
          <a:solidFill>
            <a:srgbClr val="F4FAA4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/>
            <a:r>
              <a:rPr lang="en-IN" altLang="en-US" sz="2200" dirty="0">
                <a:latin typeface="Calibri"/>
              </a:rPr>
              <a:t>Addressing fields</a:t>
            </a:r>
          </a:p>
          <a:p>
            <a:pPr algn="ctr"/>
            <a:r>
              <a:rPr lang="en-IN" altLang="en-US" sz="2200" dirty="0">
                <a:latin typeface="Calibri"/>
              </a:rPr>
              <a:t>via the structure’s pointer</a:t>
            </a:r>
          </a:p>
        </p:txBody>
      </p:sp>
      <p:sp>
        <p:nvSpPr>
          <p:cNvPr id="37" name="Rectangle 25"/>
          <p:cNvSpPr>
            <a:spLocks noChangeArrowheads="1"/>
          </p:cNvSpPr>
          <p:nvPr/>
        </p:nvSpPr>
        <p:spPr bwMode="auto">
          <a:xfrm>
            <a:off x="6108700" y="1371601"/>
            <a:ext cx="1829196" cy="429433"/>
          </a:xfrm>
          <a:prstGeom prst="rect">
            <a:avLst/>
          </a:prstGeom>
          <a:solidFill>
            <a:srgbClr val="FFCA9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>
                <a:latin typeface="Calibri" pitchFamily="34" charset="0"/>
              </a:rPr>
              <a:t>(*pr).</a:t>
            </a:r>
            <a:r>
              <a:rPr lang="en-IN" altLang="en-US" sz="2200" b="1" dirty="0" err="1">
                <a:latin typeface="Calibri" pitchFamily="34" charset="0"/>
              </a:rPr>
              <a:t>leftbot.x</a:t>
            </a:r>
            <a:endParaRPr lang="en-IN" altLang="en-US" sz="2200" b="1" dirty="0">
              <a:latin typeface="Calibri" pitchFamily="34" charset="0"/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7324E2-95D1-44EF-ADD6-8E47809E8411}" type="slidenum">
              <a:rPr lang="en-IN" alt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</a:t>
            </a:fld>
            <a:endParaRPr lang="en-IN" alt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099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29" grpId="0" animBg="1"/>
      <p:bldP spid="30" grpId="0" animBg="1"/>
      <p:bldP spid="31" grpId="0" animBg="1"/>
      <p:bldP spid="36" grpId="0" animBg="1"/>
      <p:bldP spid="3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04904" y="3071810"/>
            <a:ext cx="4948287" cy="3045534"/>
          </a:xfrm>
          <a:prstGeom prst="rect">
            <a:avLst/>
          </a:prstGeom>
          <a:solidFill>
            <a:srgbClr val="FFE39D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 marL="457200" indent="-4556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400" dirty="0">
                <a:latin typeface="Calibri"/>
              </a:rPr>
              <a:t>Shorthand:  (</a:t>
            </a:r>
            <a:r>
              <a:rPr lang="en-IN" altLang="en-US" sz="2400" dirty="0">
                <a:solidFill>
                  <a:srgbClr val="FF0000"/>
                </a:solidFill>
                <a:latin typeface="Calibri"/>
              </a:rPr>
              <a:t>-&gt;</a:t>
            </a:r>
            <a:r>
              <a:rPr lang="en-IN" altLang="en-US" sz="2400" dirty="0">
                <a:latin typeface="Calibri"/>
              </a:rPr>
              <a:t>) is provided.</a:t>
            </a:r>
          </a:p>
          <a:p>
            <a:pPr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400" dirty="0">
                <a:latin typeface="Calibri"/>
              </a:rPr>
              <a:t>To access a field of the </a:t>
            </a:r>
            <a:r>
              <a:rPr lang="en-IN" altLang="en-US" sz="2400" dirty="0" err="1">
                <a:latin typeface="Calibri"/>
              </a:rPr>
              <a:t>struct</a:t>
            </a:r>
            <a:r>
              <a:rPr lang="en-IN" altLang="en-US" sz="2400" dirty="0">
                <a:latin typeface="Calibri"/>
              </a:rPr>
              <a:t> , use</a:t>
            </a:r>
          </a:p>
          <a:p>
            <a:pPr algn="ctr"/>
            <a:r>
              <a:rPr lang="en-IN" altLang="en-US" sz="2400" dirty="0" err="1">
                <a:solidFill>
                  <a:srgbClr val="FF0000"/>
                </a:solidFill>
                <a:latin typeface="Calibri"/>
              </a:rPr>
              <a:t>pr</a:t>
            </a:r>
            <a:r>
              <a:rPr lang="en-IN" altLang="en-US" sz="2400" dirty="0">
                <a:solidFill>
                  <a:srgbClr val="FF0000"/>
                </a:solidFill>
                <a:latin typeface="Calibri"/>
              </a:rPr>
              <a:t>-&gt;</a:t>
            </a:r>
            <a:r>
              <a:rPr lang="en-IN" altLang="en-US" sz="2400" dirty="0" err="1">
                <a:solidFill>
                  <a:srgbClr val="FF0000"/>
                </a:solidFill>
                <a:latin typeface="Calibri"/>
              </a:rPr>
              <a:t>leftbot</a:t>
            </a:r>
            <a:endParaRPr lang="en-IN" altLang="en-US" sz="2400" dirty="0">
              <a:solidFill>
                <a:srgbClr val="FF0000"/>
              </a:solidFill>
              <a:latin typeface="Calibri"/>
            </a:endParaRPr>
          </a:p>
          <a:p>
            <a:pPr>
              <a:buClr>
                <a:srgbClr val="9D0000"/>
              </a:buClr>
              <a:buSzPct val="45000"/>
              <a:buFont typeface="Times New Roman" pitchFamily="16" charset="0"/>
              <a:buAutoNum type="arabicPeriod" startAt="3"/>
            </a:pPr>
            <a:r>
              <a:rPr lang="en-IN" altLang="en-US" sz="2400" dirty="0">
                <a:latin typeface="Calibri"/>
              </a:rPr>
              <a:t>-&gt; is one operator. To access x field of </a:t>
            </a:r>
            <a:r>
              <a:rPr lang="en-IN" altLang="en-US" sz="2400" dirty="0" err="1">
                <a:latin typeface="Calibri"/>
              </a:rPr>
              <a:t>leftbot</a:t>
            </a:r>
            <a:r>
              <a:rPr lang="en-IN" altLang="en-US" sz="2400" dirty="0">
                <a:latin typeface="Calibri"/>
              </a:rPr>
              <a:t>,  </a:t>
            </a:r>
            <a:r>
              <a:rPr lang="en-IN" altLang="en-US" sz="2400" dirty="0">
                <a:solidFill>
                  <a:srgbClr val="FF0000"/>
                </a:solidFill>
                <a:latin typeface="Calibri"/>
              </a:rPr>
              <a:t>pr-&gt;</a:t>
            </a:r>
            <a:r>
              <a:rPr lang="en-IN" altLang="en-US" sz="2400" dirty="0" err="1">
                <a:solidFill>
                  <a:srgbClr val="FF0000"/>
                </a:solidFill>
                <a:latin typeface="Calibri"/>
              </a:rPr>
              <a:t>leftbot.x</a:t>
            </a:r>
            <a:endParaRPr lang="en-IN" altLang="en-US" sz="2400" dirty="0">
              <a:solidFill>
                <a:srgbClr val="FF0000"/>
              </a:solidFill>
              <a:latin typeface="Calibri"/>
            </a:endParaRPr>
          </a:p>
          <a:p>
            <a:pPr>
              <a:buClr>
                <a:srgbClr val="9D0000"/>
              </a:buClr>
              <a:buSzPct val="45000"/>
              <a:buFont typeface="Times New Roman" pitchFamily="16" charset="0"/>
              <a:buAutoNum type="arabicPeriod" startAt="3"/>
            </a:pPr>
            <a:r>
              <a:rPr lang="en-IN" altLang="en-US" sz="2400" dirty="0">
                <a:latin typeface="Calibri"/>
              </a:rPr>
              <a:t>-&gt; and . have same precedence and are left-associative. Equivalent to </a:t>
            </a:r>
            <a:r>
              <a:rPr lang="en-IN" altLang="en-US" sz="2400" dirty="0">
                <a:solidFill>
                  <a:srgbClr val="FF0000"/>
                </a:solidFill>
                <a:latin typeface="Calibri"/>
              </a:rPr>
              <a:t>(</a:t>
            </a:r>
            <a:r>
              <a:rPr lang="en-IN" altLang="en-US" sz="2400" dirty="0" err="1">
                <a:solidFill>
                  <a:srgbClr val="FF0000"/>
                </a:solidFill>
                <a:latin typeface="Calibri"/>
              </a:rPr>
              <a:t>pr</a:t>
            </a:r>
            <a:r>
              <a:rPr lang="en-IN" altLang="en-US" sz="2400" dirty="0">
                <a:solidFill>
                  <a:srgbClr val="FF0000"/>
                </a:solidFill>
                <a:latin typeface="Calibri"/>
              </a:rPr>
              <a:t>-&gt;</a:t>
            </a:r>
            <a:r>
              <a:rPr lang="en-IN" altLang="en-US" sz="2400" dirty="0" err="1">
                <a:solidFill>
                  <a:srgbClr val="FF0000"/>
                </a:solidFill>
                <a:latin typeface="Calibri"/>
              </a:rPr>
              <a:t>leftbot</a:t>
            </a:r>
            <a:r>
              <a:rPr lang="en-IN" altLang="en-US" sz="2400" dirty="0">
                <a:solidFill>
                  <a:srgbClr val="FF0000"/>
                </a:solidFill>
                <a:latin typeface="Calibri"/>
              </a:rPr>
              <a:t>).x 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681657" y="1995495"/>
            <a:ext cx="433430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r>
              <a:rPr lang="en-IN" altLang="en-US" sz="2200" b="1" dirty="0" err="1">
                <a:solidFill>
                  <a:srgbClr val="9D0000"/>
                </a:solidFill>
                <a:latin typeface="Calibri" pitchFamily="34" charset="0"/>
              </a:rPr>
              <a:t>pr</a:t>
            </a:r>
            <a:endParaRPr lang="en-IN" altLang="en-US" sz="2200" b="1" dirty="0">
              <a:solidFill>
                <a:srgbClr val="9D0000"/>
              </a:solidFill>
              <a:latin typeface="Calibri" pitchFamily="34" charset="0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6059482" y="2071694"/>
            <a:ext cx="838200" cy="533400"/>
            <a:chOff x="4648200" y="1981200"/>
            <a:chExt cx="838200" cy="533400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4648200" y="1981200"/>
              <a:ext cx="609600" cy="533400"/>
            </a:xfrm>
            <a:prstGeom prst="rect">
              <a:avLst/>
            </a:prstGeom>
            <a:solidFill>
              <a:srgbClr val="ABB9DE"/>
            </a:solidFill>
            <a:ln w="2556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0" name="AutoShape 6"/>
            <p:cNvCxnSpPr>
              <a:cxnSpLocks noChangeShapeType="1"/>
            </p:cNvCxnSpPr>
            <p:nvPr/>
          </p:nvCxnSpPr>
          <p:spPr bwMode="auto">
            <a:xfrm flipV="1">
              <a:off x="4953000" y="2133600"/>
              <a:ext cx="533400" cy="152400"/>
            </a:xfrm>
            <a:prstGeom prst="bentConnector3">
              <a:avLst>
                <a:gd name="adj1" fmla="val 50000"/>
              </a:avLst>
            </a:prstGeom>
            <a:noFill/>
            <a:ln w="25560" cap="flat">
              <a:solidFill>
                <a:srgbClr val="9D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3" name="Group 10"/>
          <p:cNvGrpSpPr/>
          <p:nvPr/>
        </p:nvGrpSpPr>
        <p:grpSpPr>
          <a:xfrm>
            <a:off x="6897682" y="2147894"/>
            <a:ext cx="3352800" cy="2209800"/>
            <a:chOff x="5486400" y="2057400"/>
            <a:chExt cx="3352800" cy="2209800"/>
          </a:xfrm>
        </p:grpSpPr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5486400" y="2057400"/>
              <a:ext cx="3352800" cy="2209800"/>
            </a:xfrm>
            <a:prstGeom prst="rect">
              <a:avLst/>
            </a:prstGeom>
            <a:solidFill>
              <a:srgbClr val="E5F6D8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5943600" y="25146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AutoShape 9"/>
            <p:cNvSpPr>
              <a:spLocks noChangeArrowheads="1"/>
            </p:cNvSpPr>
            <p:nvPr/>
          </p:nvSpPr>
          <p:spPr bwMode="auto">
            <a:xfrm>
              <a:off x="6400800" y="2667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AutoShape 10"/>
            <p:cNvSpPr>
              <a:spLocks noChangeArrowheads="1"/>
            </p:cNvSpPr>
            <p:nvPr/>
          </p:nvSpPr>
          <p:spPr bwMode="auto">
            <a:xfrm>
              <a:off x="6400800" y="33528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6022975" y="27432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6022975" y="34290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7315200" y="25146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AutoShape 14"/>
            <p:cNvSpPr>
              <a:spLocks noChangeArrowheads="1"/>
            </p:cNvSpPr>
            <p:nvPr/>
          </p:nvSpPr>
          <p:spPr bwMode="auto">
            <a:xfrm>
              <a:off x="7772400" y="2667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AutoShape 15"/>
            <p:cNvSpPr>
              <a:spLocks noChangeArrowheads="1"/>
            </p:cNvSpPr>
            <p:nvPr/>
          </p:nvSpPr>
          <p:spPr bwMode="auto">
            <a:xfrm>
              <a:off x="7772400" y="33528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7394575" y="28194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7394575" y="35052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5951538" y="2057400"/>
              <a:ext cx="979605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r>
                <a:rPr lang="en-IN" altLang="en-US" sz="2200" b="1" dirty="0" err="1">
                  <a:solidFill>
                    <a:srgbClr val="9D0000"/>
                  </a:solidFill>
                  <a:latin typeface="Calibri" pitchFamily="34" charset="0"/>
                </a:rPr>
                <a:t>leftbot</a:t>
              </a:r>
              <a:endParaRPr lang="en-IN" altLang="en-US" sz="2200" b="1" dirty="0">
                <a:solidFill>
                  <a:srgbClr val="9D0000"/>
                </a:solidFill>
                <a:latin typeface="Calibri" pitchFamily="34" charset="0"/>
              </a:endParaRPr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7324725" y="2057400"/>
              <a:ext cx="1125221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r>
                <a:rPr lang="en-IN" altLang="en-US" sz="2200" b="1" dirty="0" err="1">
                  <a:solidFill>
                    <a:srgbClr val="9D0000"/>
                  </a:solidFill>
                  <a:latin typeface="Calibri" pitchFamily="34" charset="0"/>
                </a:rPr>
                <a:t>righttop</a:t>
              </a:r>
              <a:endParaRPr lang="en-IN" altLang="en-US" sz="2200" b="1" dirty="0">
                <a:solidFill>
                  <a:srgbClr val="9D0000"/>
                </a:solidFill>
                <a:latin typeface="Calibri" pitchFamily="34" charset="0"/>
              </a:endParaRPr>
            </a:p>
          </p:txBody>
        </p:sp>
        <p:sp>
          <p:nvSpPr>
            <p:cNvPr id="25" name="Rectangle 20"/>
            <p:cNvSpPr>
              <a:spLocks noChangeArrowheads="1"/>
            </p:cNvSpPr>
            <p:nvPr/>
          </p:nvSpPr>
          <p:spPr bwMode="auto">
            <a:xfrm>
              <a:off x="6554788" y="27432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6554788" y="34290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7926388" y="27432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7926388" y="34290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1</a:t>
              </a:r>
            </a:p>
          </p:txBody>
        </p:sp>
      </p:grp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5310183" y="776295"/>
            <a:ext cx="1657675" cy="429433"/>
          </a:xfrm>
          <a:prstGeom prst="rect">
            <a:avLst/>
          </a:prstGeom>
          <a:solidFill>
            <a:srgbClr val="FFCA9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 err="1">
                <a:latin typeface="Calibri" pitchFamily="34" charset="0"/>
              </a:rPr>
              <a:t>pr</a:t>
            </a:r>
            <a:r>
              <a:rPr lang="en-IN" altLang="en-US" sz="2200" b="1" dirty="0">
                <a:latin typeface="Calibri" pitchFamily="34" charset="0"/>
              </a:rPr>
              <a:t>-&gt;</a:t>
            </a:r>
            <a:r>
              <a:rPr lang="en-IN" altLang="en-US" sz="2200" b="1" dirty="0" err="1">
                <a:latin typeface="Calibri" pitchFamily="34" charset="0"/>
              </a:rPr>
              <a:t>leftbot.y</a:t>
            </a:r>
            <a:endParaRPr lang="en-IN" altLang="en-US" sz="2200" b="1" dirty="0">
              <a:latin typeface="Calibri" pitchFamily="34" charset="0"/>
            </a:endParaRPr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9475620" y="793172"/>
            <a:ext cx="1803292" cy="429433"/>
          </a:xfrm>
          <a:prstGeom prst="rect">
            <a:avLst/>
          </a:prstGeom>
          <a:solidFill>
            <a:srgbClr val="FFCA9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 err="1">
                <a:latin typeface="Calibri" pitchFamily="34" charset="0"/>
              </a:rPr>
              <a:t>pr</a:t>
            </a:r>
            <a:r>
              <a:rPr lang="en-IN" altLang="en-US" sz="2200" b="1" dirty="0">
                <a:latin typeface="Calibri" pitchFamily="34" charset="0"/>
              </a:rPr>
              <a:t>-&gt;</a:t>
            </a:r>
            <a:r>
              <a:rPr lang="en-IN" altLang="en-US" sz="2200" b="1" dirty="0" err="1">
                <a:latin typeface="Calibri" pitchFamily="34" charset="0"/>
              </a:rPr>
              <a:t>righttop.y</a:t>
            </a:r>
            <a:endParaRPr lang="en-IN" altLang="en-US" sz="2200" b="1" dirty="0">
              <a:latin typeface="Calibri" pitchFamily="34" charset="0"/>
            </a:endParaRPr>
          </a:p>
        </p:txBody>
      </p:sp>
      <p:cxnSp>
        <p:nvCxnSpPr>
          <p:cNvPr id="32" name="AutoShape 28"/>
          <p:cNvCxnSpPr>
            <a:cxnSpLocks noChangeShapeType="1"/>
          </p:cNvCxnSpPr>
          <p:nvPr/>
        </p:nvCxnSpPr>
        <p:spPr bwMode="auto">
          <a:xfrm>
            <a:off x="5526082" y="1233494"/>
            <a:ext cx="1981200" cy="2476500"/>
          </a:xfrm>
          <a:prstGeom prst="bentConnector3">
            <a:avLst>
              <a:gd name="adj1" fmla="val 50000"/>
            </a:avLst>
          </a:prstGeom>
          <a:noFill/>
          <a:ln w="38100" cap="flat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3" name="AutoShape 29"/>
          <p:cNvCxnSpPr>
            <a:cxnSpLocks noChangeShapeType="1"/>
          </p:cNvCxnSpPr>
          <p:nvPr/>
        </p:nvCxnSpPr>
        <p:spPr bwMode="auto">
          <a:xfrm>
            <a:off x="6897682" y="1843094"/>
            <a:ext cx="914400" cy="990600"/>
          </a:xfrm>
          <a:prstGeom prst="bentConnector3">
            <a:avLst>
              <a:gd name="adj1" fmla="val 50000"/>
            </a:avLst>
          </a:prstGeom>
          <a:noFill/>
          <a:ln w="38100" cap="flat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4" name="AutoShape 30"/>
          <p:cNvCxnSpPr>
            <a:cxnSpLocks noChangeShapeType="1"/>
          </p:cNvCxnSpPr>
          <p:nvPr/>
        </p:nvCxnSpPr>
        <p:spPr bwMode="auto">
          <a:xfrm flipH="1">
            <a:off x="9869482" y="1843094"/>
            <a:ext cx="304800" cy="990600"/>
          </a:xfrm>
          <a:prstGeom prst="bentConnector3">
            <a:avLst>
              <a:gd name="adj1" fmla="val 50000"/>
            </a:avLst>
          </a:prstGeom>
          <a:noFill/>
          <a:ln w="38100" cap="flat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" name="AutoShape 31"/>
          <p:cNvCxnSpPr>
            <a:cxnSpLocks noChangeShapeType="1"/>
          </p:cNvCxnSpPr>
          <p:nvPr/>
        </p:nvCxnSpPr>
        <p:spPr bwMode="auto">
          <a:xfrm rot="16200000" flipH="1">
            <a:off x="8702128" y="2390240"/>
            <a:ext cx="2324100" cy="10607"/>
          </a:xfrm>
          <a:prstGeom prst="bentConnector3">
            <a:avLst>
              <a:gd name="adj1" fmla="val 50000"/>
            </a:avLst>
          </a:prstGeom>
          <a:noFill/>
          <a:ln w="38100" cap="flat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" name="Rectangle 32"/>
          <p:cNvSpPr>
            <a:spLocks noChangeArrowheads="1"/>
          </p:cNvSpPr>
          <p:nvPr/>
        </p:nvSpPr>
        <p:spPr bwMode="auto">
          <a:xfrm>
            <a:off x="1666845" y="142853"/>
            <a:ext cx="8899529" cy="460211"/>
          </a:xfrm>
          <a:prstGeom prst="rect">
            <a:avLst/>
          </a:prstGeom>
          <a:noFill/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/>
            <a:r>
              <a:rPr lang="en-IN" altLang="en-US" sz="2400" dirty="0">
                <a:latin typeface="Calibri"/>
              </a:rPr>
              <a:t>Addressing fields via the pointer (shorthand)</a:t>
            </a:r>
            <a:endParaRPr lang="en-IN" altLang="en-US" sz="2400" b="1" dirty="0">
              <a:latin typeface="Calibri" pitchFamily="34" charset="0"/>
            </a:endParaRPr>
          </a:p>
        </p:txBody>
      </p:sp>
      <p:sp>
        <p:nvSpPr>
          <p:cNvPr id="37" name="Rectangle 25"/>
          <p:cNvSpPr>
            <a:spLocks noChangeArrowheads="1"/>
          </p:cNvSpPr>
          <p:nvPr/>
        </p:nvSpPr>
        <p:spPr bwMode="auto">
          <a:xfrm>
            <a:off x="5995983" y="1462095"/>
            <a:ext cx="1664087" cy="429433"/>
          </a:xfrm>
          <a:prstGeom prst="rect">
            <a:avLst/>
          </a:prstGeom>
          <a:solidFill>
            <a:srgbClr val="FFCA9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 err="1">
                <a:latin typeface="Calibri" pitchFamily="34" charset="0"/>
              </a:rPr>
              <a:t>pr</a:t>
            </a:r>
            <a:r>
              <a:rPr lang="en-IN" altLang="en-US" sz="2200" b="1" dirty="0">
                <a:latin typeface="Calibri" pitchFamily="34" charset="0"/>
              </a:rPr>
              <a:t>-&gt;</a:t>
            </a:r>
            <a:r>
              <a:rPr lang="en-IN" altLang="en-US" sz="2200" b="1" dirty="0" err="1">
                <a:latin typeface="Calibri" pitchFamily="34" charset="0"/>
              </a:rPr>
              <a:t>leftbot.x</a:t>
            </a:r>
            <a:endParaRPr lang="en-IN" altLang="en-US" sz="2200" b="1" dirty="0">
              <a:latin typeface="Calibri" pitchFamily="34" charset="0"/>
            </a:endParaRPr>
          </a:p>
        </p:txBody>
      </p:sp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10194591" y="1628377"/>
            <a:ext cx="1809704" cy="429433"/>
          </a:xfrm>
          <a:prstGeom prst="rect">
            <a:avLst/>
          </a:prstGeom>
          <a:solidFill>
            <a:srgbClr val="FFCA9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 err="1">
                <a:latin typeface="Calibri" pitchFamily="34" charset="0"/>
              </a:rPr>
              <a:t>pr</a:t>
            </a:r>
            <a:r>
              <a:rPr lang="en-IN" altLang="en-US" sz="2200" b="1" dirty="0">
                <a:latin typeface="Calibri" pitchFamily="34" charset="0"/>
              </a:rPr>
              <a:t>-&gt;</a:t>
            </a:r>
            <a:r>
              <a:rPr lang="en-IN" altLang="en-US" sz="2200" b="1" dirty="0" err="1">
                <a:latin typeface="Calibri" pitchFamily="34" charset="0"/>
              </a:rPr>
              <a:t>righttop.x</a:t>
            </a:r>
            <a:endParaRPr lang="en-IN" altLang="en-US" sz="2200" b="1" dirty="0">
              <a:latin typeface="Calibri" pitchFamily="34" charset="0"/>
            </a:endParaRPr>
          </a:p>
        </p:txBody>
      </p:sp>
      <p:sp>
        <p:nvSpPr>
          <p:cNvPr id="38" name="Rectangle 24"/>
          <p:cNvSpPr>
            <a:spLocks noChangeArrowheads="1"/>
          </p:cNvSpPr>
          <p:nvPr/>
        </p:nvSpPr>
        <p:spPr bwMode="auto">
          <a:xfrm>
            <a:off x="6477001" y="4429133"/>
            <a:ext cx="2998619" cy="767987"/>
          </a:xfrm>
          <a:prstGeom prst="rect">
            <a:avLst/>
          </a:prstGeom>
          <a:solidFill>
            <a:srgbClr val="FFCA9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dirty="0" err="1">
                <a:solidFill>
                  <a:srgbClr val="C00000"/>
                </a:solidFill>
                <a:latin typeface="Calibri" pitchFamily="34" charset="0"/>
              </a:rPr>
              <a:t>pr</a:t>
            </a:r>
            <a:r>
              <a:rPr lang="en-IN" altLang="en-US" sz="2200" dirty="0">
                <a:solidFill>
                  <a:srgbClr val="C00000"/>
                </a:solidFill>
                <a:latin typeface="Calibri" pitchFamily="34" charset="0"/>
              </a:rPr>
              <a:t>-&gt;</a:t>
            </a:r>
            <a:r>
              <a:rPr lang="en-IN" altLang="en-US" sz="2200" dirty="0" err="1">
                <a:solidFill>
                  <a:srgbClr val="C00000"/>
                </a:solidFill>
                <a:latin typeface="Calibri" pitchFamily="34" charset="0"/>
              </a:rPr>
              <a:t>leftbot</a:t>
            </a:r>
            <a:r>
              <a:rPr lang="en-IN" altLang="en-US" sz="2200" dirty="0">
                <a:latin typeface="Calibri" pitchFamily="34" charset="0"/>
              </a:rPr>
              <a:t> is equivalent </a:t>
            </a:r>
          </a:p>
          <a:p>
            <a:r>
              <a:rPr lang="en-IN" altLang="en-US" sz="2200" dirty="0">
                <a:latin typeface="Calibri" pitchFamily="34" charset="0"/>
              </a:rPr>
              <a:t>to </a:t>
            </a:r>
            <a:r>
              <a:rPr lang="en-IN" altLang="en-US" sz="2200" dirty="0">
                <a:solidFill>
                  <a:srgbClr val="C00000"/>
                </a:solidFill>
                <a:latin typeface="Calibri" pitchFamily="34" charset="0"/>
              </a:rPr>
              <a:t>(*</a:t>
            </a:r>
            <a:r>
              <a:rPr lang="en-IN" altLang="en-US" sz="2200" dirty="0" err="1">
                <a:solidFill>
                  <a:srgbClr val="C00000"/>
                </a:solidFill>
                <a:latin typeface="Calibri" pitchFamily="34" charset="0"/>
              </a:rPr>
              <a:t>pr</a:t>
            </a:r>
            <a:r>
              <a:rPr lang="en-IN" altLang="en-US" sz="2200" dirty="0">
                <a:solidFill>
                  <a:srgbClr val="C00000"/>
                </a:solidFill>
                <a:latin typeface="Calibri" pitchFamily="34" charset="0"/>
              </a:rPr>
              <a:t>).</a:t>
            </a:r>
            <a:r>
              <a:rPr lang="en-IN" altLang="en-US" sz="2200" dirty="0" err="1">
                <a:solidFill>
                  <a:srgbClr val="C00000"/>
                </a:solidFill>
                <a:latin typeface="Calibri" pitchFamily="34" charset="0"/>
              </a:rPr>
              <a:t>leftbot</a:t>
            </a:r>
            <a:endParaRPr lang="en-IN" altLang="en-US" sz="22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7324E2-95D1-44EF-ADD6-8E47809E8411}" type="slidenum">
              <a:rPr lang="en-IN" alt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en-IN" alt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885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9" grpId="0" animBg="1"/>
      <p:bldP spid="30" grpId="0" animBg="1"/>
      <p:bldP spid="37" grpId="0" animBg="1"/>
      <p:bldP spid="31" grpId="0" animBg="1"/>
      <p:bldP spid="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/>
              <a:t>Passing </a:t>
            </a:r>
            <a:r>
              <a:rPr lang="en-US" dirty="0" err="1"/>
              <a:t>Struct</a:t>
            </a:r>
            <a:r>
              <a:rPr lang="en-US" dirty="0"/>
              <a:t>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</a:t>
            </a:r>
            <a:r>
              <a:rPr lang="en-US" dirty="0">
                <a:solidFill>
                  <a:srgbClr val="C00000"/>
                </a:solidFill>
              </a:rPr>
              <a:t>struct </a:t>
            </a:r>
            <a:r>
              <a:rPr lang="en-US" dirty="0"/>
              <a:t>is passed directly, it is passed by copying its contents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Any changes made </a:t>
            </a:r>
            <a:r>
              <a:rPr lang="en-US" dirty="0"/>
              <a:t>inside the called function </a:t>
            </a:r>
            <a:r>
              <a:rPr lang="en-US" dirty="0">
                <a:solidFill>
                  <a:srgbClr val="C00000"/>
                </a:solidFill>
              </a:rPr>
              <a:t>are lost </a:t>
            </a:r>
            <a:r>
              <a:rPr lang="en-US" dirty="0"/>
              <a:t>on return</a:t>
            </a:r>
          </a:p>
          <a:p>
            <a:pPr lvl="1"/>
            <a:r>
              <a:rPr lang="en-US" dirty="0"/>
              <a:t>This is same as that for simple variables</a:t>
            </a:r>
          </a:p>
          <a:p>
            <a:r>
              <a:rPr lang="en-US" dirty="0"/>
              <a:t>When a </a:t>
            </a:r>
            <a:r>
              <a:rPr lang="en-US" dirty="0">
                <a:solidFill>
                  <a:srgbClr val="C00000"/>
                </a:solidFill>
              </a:rPr>
              <a:t>struct</a:t>
            </a:r>
            <a:r>
              <a:rPr lang="en-US" dirty="0"/>
              <a:t> is passed using pointer</a:t>
            </a:r>
          </a:p>
          <a:p>
            <a:pPr lvl="1"/>
            <a:r>
              <a:rPr lang="en-US" dirty="0"/>
              <a:t>Change made to the contents using pointer dereference are visible outside the called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4B23C2-0B17-4C8E-96AC-1A01A280DE0A}" type="slidenum">
              <a:rPr lang="en-IN" alt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en-IN" alt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Esc101, Structures</a:t>
            </a:r>
            <a:endParaRPr lang="x-none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980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972175" y="44728"/>
            <a:ext cx="2375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IN" altLang="en-US">
                <a:solidFill>
                  <a:srgbClr val="000000"/>
                </a:solidFill>
                <a:latin typeface="Calibri"/>
              </a:rPr>
              <a:t> 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209800" y="228601"/>
            <a:ext cx="7620000" cy="76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/>
            <a:r>
              <a:rPr lang="en-IN" altLang="en-US" sz="4400" dirty="0">
                <a:solidFill>
                  <a:prstClr val="black"/>
                </a:solidFill>
                <a:latin typeface="Calibri" pitchFamily="34" charset="0"/>
              </a:rPr>
              <a:t>Functions Returning Structures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15200" y="1219200"/>
            <a:ext cx="3200400" cy="1106542"/>
          </a:xfrm>
          <a:prstGeom prst="rect">
            <a:avLst/>
          </a:prstGeom>
          <a:solidFill>
            <a:srgbClr val="8BE6F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dirty="0" err="1">
                <a:latin typeface="Calibri" pitchFamily="34" charset="0"/>
              </a:rPr>
              <a:t>struct</a:t>
            </a:r>
            <a:r>
              <a:rPr lang="en-IN" altLang="en-US" sz="2200" dirty="0">
                <a:latin typeface="Calibri" pitchFamily="34" charset="0"/>
              </a:rPr>
              <a:t> point {</a:t>
            </a:r>
          </a:p>
          <a:p>
            <a:r>
              <a:rPr lang="en-IN" altLang="en-US" sz="2200" dirty="0">
                <a:latin typeface="Calibri" pitchFamily="34" charset="0"/>
              </a:rPr>
              <a:t>	</a:t>
            </a:r>
            <a:r>
              <a:rPr lang="en-IN" altLang="en-US" sz="2200" dirty="0" err="1">
                <a:latin typeface="Calibri" pitchFamily="34" charset="0"/>
              </a:rPr>
              <a:t>int</a:t>
            </a:r>
            <a:r>
              <a:rPr lang="en-IN" altLang="en-US" sz="2200" dirty="0">
                <a:latin typeface="Calibri" pitchFamily="34" charset="0"/>
              </a:rPr>
              <a:t> x; </a:t>
            </a:r>
            <a:r>
              <a:rPr lang="en-IN" altLang="en-US" sz="2200" dirty="0" err="1">
                <a:latin typeface="Calibri" pitchFamily="34" charset="0"/>
              </a:rPr>
              <a:t>int</a:t>
            </a:r>
            <a:r>
              <a:rPr lang="en-IN" altLang="en-US" sz="2200" dirty="0">
                <a:latin typeface="Calibri" pitchFamily="34" charset="0"/>
              </a:rPr>
              <a:t> y;</a:t>
            </a:r>
          </a:p>
          <a:p>
            <a:r>
              <a:rPr lang="en-IN" altLang="en-US" sz="2200" dirty="0">
                <a:latin typeface="Calibri" pitchFamily="34" charset="0"/>
              </a:rPr>
              <a:t>};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483850" y="350520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790696" y="1219201"/>
            <a:ext cx="5372104" cy="5507745"/>
          </a:xfrm>
          <a:prstGeom prst="rect">
            <a:avLst/>
          </a:prstGeom>
          <a:solidFill>
            <a:srgbClr val="94F0E4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dirty="0">
                <a:latin typeface="Calibri" pitchFamily="34" charset="0"/>
              </a:rPr>
              <a:t>struct point make_pt (int x, int y) {</a:t>
            </a:r>
          </a:p>
          <a:p>
            <a:r>
              <a:rPr lang="en-IN" altLang="en-US" sz="2200" dirty="0">
                <a:latin typeface="Calibri" pitchFamily="34" charset="0"/>
              </a:rPr>
              <a:t>	</a:t>
            </a:r>
            <a:r>
              <a:rPr lang="en-IN" altLang="en-US" sz="2200" dirty="0" err="1">
                <a:latin typeface="Calibri" pitchFamily="34" charset="0"/>
              </a:rPr>
              <a:t>struct</a:t>
            </a:r>
            <a:r>
              <a:rPr lang="en-IN" altLang="en-US" sz="2200" dirty="0">
                <a:latin typeface="Calibri" pitchFamily="34" charset="0"/>
              </a:rPr>
              <a:t> point temp;</a:t>
            </a:r>
          </a:p>
          <a:p>
            <a:r>
              <a:rPr lang="en-IN" altLang="en-US" sz="2200" dirty="0">
                <a:latin typeface="Calibri" pitchFamily="34" charset="0"/>
              </a:rPr>
              <a:t>	</a:t>
            </a:r>
            <a:r>
              <a:rPr lang="en-IN" altLang="en-US" sz="2200" dirty="0" err="1">
                <a:latin typeface="Calibri" pitchFamily="34" charset="0"/>
              </a:rPr>
              <a:t>temp.x</a:t>
            </a:r>
            <a:r>
              <a:rPr lang="en-IN" altLang="en-US" sz="2200" dirty="0">
                <a:latin typeface="Calibri" pitchFamily="34" charset="0"/>
              </a:rPr>
              <a:t> = x;</a:t>
            </a:r>
          </a:p>
          <a:p>
            <a:r>
              <a:rPr lang="en-IN" altLang="en-US" sz="2200" dirty="0">
                <a:latin typeface="Calibri" pitchFamily="34" charset="0"/>
              </a:rPr>
              <a:t>	</a:t>
            </a:r>
            <a:r>
              <a:rPr lang="en-IN" altLang="en-US" sz="2200" dirty="0" err="1">
                <a:latin typeface="Calibri" pitchFamily="34" charset="0"/>
              </a:rPr>
              <a:t>temp.y</a:t>
            </a:r>
            <a:r>
              <a:rPr lang="en-IN" altLang="en-US" sz="2200" dirty="0">
                <a:latin typeface="Calibri" pitchFamily="34" charset="0"/>
              </a:rPr>
              <a:t> = y;</a:t>
            </a:r>
          </a:p>
          <a:p>
            <a:r>
              <a:rPr lang="en-IN" altLang="en-US" sz="2200" dirty="0">
                <a:latin typeface="Calibri" pitchFamily="34" charset="0"/>
              </a:rPr>
              <a:t>	return temp;    }</a:t>
            </a:r>
          </a:p>
          <a:p>
            <a:endParaRPr lang="en-IN" altLang="en-US" sz="2200" dirty="0">
              <a:latin typeface="Calibri" pitchFamily="34" charset="0"/>
            </a:endParaRPr>
          </a:p>
          <a:p>
            <a:r>
              <a:rPr lang="en-IN" altLang="en-US" sz="2200" dirty="0">
                <a:latin typeface="Calibri" pitchFamily="34" charset="0"/>
              </a:rPr>
              <a:t>void print_pt (struct point pt) {</a:t>
            </a:r>
          </a:p>
          <a:p>
            <a:r>
              <a:rPr lang="en-IN" altLang="en-US" sz="2200" dirty="0">
                <a:latin typeface="Calibri" pitchFamily="34" charset="0"/>
              </a:rPr>
              <a:t>   	printf(“%d  %d\n”, pt.x, pt.y); }</a:t>
            </a:r>
          </a:p>
          <a:p>
            <a:endParaRPr lang="en-IN" altLang="en-US" sz="2200" dirty="0">
              <a:latin typeface="Calibri" pitchFamily="34" charset="0"/>
            </a:endParaRPr>
          </a:p>
          <a:p>
            <a:r>
              <a:rPr lang="en-IN" altLang="en-US" sz="2200" dirty="0" err="1">
                <a:latin typeface="Calibri" pitchFamily="34" charset="0"/>
              </a:rPr>
              <a:t>int</a:t>
            </a:r>
            <a:r>
              <a:rPr lang="en-IN" altLang="en-US" sz="2200" dirty="0">
                <a:latin typeface="Calibri" pitchFamily="34" charset="0"/>
              </a:rPr>
              <a:t> main() {</a:t>
            </a:r>
          </a:p>
          <a:p>
            <a:r>
              <a:rPr lang="en-IN" altLang="en-US" sz="2200" dirty="0">
                <a:latin typeface="Calibri" pitchFamily="34" charset="0"/>
              </a:rPr>
              <a:t>	</a:t>
            </a:r>
            <a:r>
              <a:rPr lang="en-IN" altLang="en-US" sz="2200" dirty="0" err="1">
                <a:latin typeface="Calibri" pitchFamily="34" charset="0"/>
              </a:rPr>
              <a:t>int</a:t>
            </a:r>
            <a:r>
              <a:rPr lang="en-IN" altLang="en-US" sz="2200" dirty="0">
                <a:latin typeface="Calibri" pitchFamily="34" charset="0"/>
              </a:rPr>
              <a:t> x, y;</a:t>
            </a:r>
          </a:p>
          <a:p>
            <a:r>
              <a:rPr lang="en-IN" altLang="en-US" sz="2200" dirty="0">
                <a:latin typeface="Calibri" pitchFamily="34" charset="0"/>
              </a:rPr>
              <a:t>	</a:t>
            </a:r>
            <a:r>
              <a:rPr lang="en-IN" altLang="en-US" sz="2200" dirty="0" err="1">
                <a:latin typeface="Calibri" pitchFamily="34" charset="0"/>
              </a:rPr>
              <a:t>struct</a:t>
            </a:r>
            <a:r>
              <a:rPr lang="en-IN" altLang="en-US" sz="2200" dirty="0">
                <a:latin typeface="Calibri" pitchFamily="34" charset="0"/>
              </a:rPr>
              <a:t> point </a:t>
            </a:r>
            <a:r>
              <a:rPr lang="en-IN" altLang="en-US" sz="2200" dirty="0" err="1">
                <a:latin typeface="Calibri" pitchFamily="34" charset="0"/>
              </a:rPr>
              <a:t>pt</a:t>
            </a:r>
            <a:r>
              <a:rPr lang="en-IN" altLang="en-US" sz="2200" dirty="0">
                <a:latin typeface="Calibri" pitchFamily="34" charset="0"/>
              </a:rPr>
              <a:t>;</a:t>
            </a:r>
          </a:p>
          <a:p>
            <a:r>
              <a:rPr lang="en-IN" altLang="en-US" sz="2200" dirty="0">
                <a:latin typeface="Calibri" pitchFamily="34" charset="0"/>
              </a:rPr>
              <a:t>	</a:t>
            </a:r>
            <a:r>
              <a:rPr lang="en-IN" altLang="en-US" sz="2200" dirty="0" err="1">
                <a:latin typeface="Calibri" pitchFamily="34" charset="0"/>
              </a:rPr>
              <a:t>scanf</a:t>
            </a:r>
            <a:r>
              <a:rPr lang="en-IN" altLang="en-US" sz="2200" dirty="0">
                <a:latin typeface="Calibri" pitchFamily="34" charset="0"/>
              </a:rPr>
              <a:t>(“%</a:t>
            </a:r>
            <a:r>
              <a:rPr lang="en-IN" altLang="en-US" sz="2200" dirty="0" err="1">
                <a:latin typeface="Calibri" pitchFamily="34" charset="0"/>
              </a:rPr>
              <a:t>d%d</a:t>
            </a:r>
            <a:r>
              <a:rPr lang="en-IN" altLang="en-US" sz="2200" dirty="0">
                <a:latin typeface="Calibri" pitchFamily="34" charset="0"/>
              </a:rPr>
              <a:t>”, &amp;</a:t>
            </a:r>
            <a:r>
              <a:rPr lang="en-IN" altLang="en-US" sz="2200" dirty="0" err="1">
                <a:latin typeface="Calibri" pitchFamily="34" charset="0"/>
              </a:rPr>
              <a:t>x,&amp;y</a:t>
            </a:r>
            <a:r>
              <a:rPr lang="en-IN" altLang="en-US" sz="2200" dirty="0">
                <a:latin typeface="Calibri" pitchFamily="34" charset="0"/>
              </a:rPr>
              <a:t>);</a:t>
            </a:r>
          </a:p>
          <a:p>
            <a:r>
              <a:rPr lang="en-IN" altLang="en-US" sz="2200" dirty="0">
                <a:latin typeface="Calibri" pitchFamily="34" charset="0"/>
              </a:rPr>
              <a:t>	pt = make_pt(x,y);</a:t>
            </a:r>
          </a:p>
          <a:p>
            <a:r>
              <a:rPr lang="en-IN" altLang="en-US" sz="2200" dirty="0">
                <a:latin typeface="Calibri" pitchFamily="34" charset="0"/>
              </a:rPr>
              <a:t>            print_pt (pt);</a:t>
            </a:r>
          </a:p>
          <a:p>
            <a:r>
              <a:rPr lang="en-IN" altLang="en-US" sz="2200" dirty="0">
                <a:latin typeface="Calibri" pitchFamily="34" charset="0"/>
              </a:rPr>
              <a:t>      	return 0;  }</a:t>
            </a:r>
            <a:r>
              <a:rPr lang="en-IN" altLang="en-US" sz="2200" b="1" dirty="0">
                <a:latin typeface="Calibri" pitchFamily="34" charset="0"/>
              </a:rPr>
              <a:t>	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7324E2-95D1-44EF-ADD6-8E47809E8411}" type="slidenum">
              <a:rPr lang="en-IN" alt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</a:t>
            </a:fld>
            <a:endParaRPr lang="en-IN" alt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789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972175" y="44728"/>
            <a:ext cx="2375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IN" altLang="en-US">
                <a:solidFill>
                  <a:srgbClr val="000000"/>
                </a:solidFill>
                <a:latin typeface="Calibri"/>
              </a:rPr>
              <a:t> 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209800" y="228601"/>
            <a:ext cx="7620000" cy="76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/>
            <a:r>
              <a:rPr lang="en-IN" altLang="en-US" sz="4400" dirty="0">
                <a:solidFill>
                  <a:prstClr val="black"/>
                </a:solidFill>
                <a:latin typeface="Calibri" pitchFamily="34" charset="0"/>
              </a:rPr>
              <a:t>Functions Returning Structures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239000" y="1295400"/>
            <a:ext cx="3200400" cy="1106542"/>
          </a:xfrm>
          <a:prstGeom prst="rect">
            <a:avLst/>
          </a:prstGeom>
          <a:solidFill>
            <a:srgbClr val="8BE6F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dirty="0" err="1">
                <a:latin typeface="Calibri" pitchFamily="34" charset="0"/>
              </a:rPr>
              <a:t>struct</a:t>
            </a:r>
            <a:r>
              <a:rPr lang="en-IN" altLang="en-US" sz="2200" dirty="0">
                <a:latin typeface="Calibri" pitchFamily="34" charset="0"/>
              </a:rPr>
              <a:t> point {</a:t>
            </a:r>
          </a:p>
          <a:p>
            <a:r>
              <a:rPr lang="en-IN" altLang="en-US" sz="2200" dirty="0">
                <a:latin typeface="Calibri" pitchFamily="34" charset="0"/>
              </a:rPr>
              <a:t>	</a:t>
            </a:r>
            <a:r>
              <a:rPr lang="en-IN" altLang="en-US" sz="2200" dirty="0" err="1">
                <a:latin typeface="Calibri" pitchFamily="34" charset="0"/>
              </a:rPr>
              <a:t>int</a:t>
            </a:r>
            <a:r>
              <a:rPr lang="en-IN" altLang="en-US" sz="2200" dirty="0">
                <a:latin typeface="Calibri" pitchFamily="34" charset="0"/>
              </a:rPr>
              <a:t> x; </a:t>
            </a:r>
            <a:r>
              <a:rPr lang="en-IN" altLang="en-US" sz="2200" dirty="0" err="1">
                <a:latin typeface="Calibri" pitchFamily="34" charset="0"/>
              </a:rPr>
              <a:t>int</a:t>
            </a:r>
            <a:r>
              <a:rPr lang="en-IN" altLang="en-US" sz="2200" dirty="0">
                <a:latin typeface="Calibri" pitchFamily="34" charset="0"/>
              </a:rPr>
              <a:t> y;</a:t>
            </a:r>
          </a:p>
          <a:p>
            <a:r>
              <a:rPr lang="en-IN" altLang="en-US" sz="2200" dirty="0">
                <a:latin typeface="Calibri" pitchFamily="34" charset="0"/>
              </a:rPr>
              <a:t>};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483850" y="350520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714496" y="1295400"/>
            <a:ext cx="5372104" cy="5353858"/>
          </a:xfrm>
          <a:prstGeom prst="rect">
            <a:avLst/>
          </a:prstGeom>
          <a:solidFill>
            <a:srgbClr val="94F0E4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US" sz="2000" dirty="0">
                <a:latin typeface="Calibri"/>
              </a:rPr>
              <a:t>void </a:t>
            </a:r>
            <a:r>
              <a:rPr lang="en-US" sz="2000" dirty="0" err="1">
                <a:latin typeface="Calibri"/>
              </a:rPr>
              <a:t>make_pt</a:t>
            </a:r>
            <a:r>
              <a:rPr lang="en-US" sz="2000" dirty="0">
                <a:latin typeface="Calibri"/>
              </a:rPr>
              <a:t>(</a:t>
            </a:r>
            <a:r>
              <a:rPr lang="en-US" sz="2000" dirty="0" err="1">
                <a:latin typeface="Calibri"/>
              </a:rPr>
              <a:t>int</a:t>
            </a:r>
            <a:r>
              <a:rPr lang="en-US" sz="2000" dirty="0">
                <a:latin typeface="Calibri"/>
              </a:rPr>
              <a:t> x, </a:t>
            </a:r>
            <a:r>
              <a:rPr lang="en-US" sz="2000" dirty="0" err="1">
                <a:latin typeface="Calibri"/>
              </a:rPr>
              <a:t>int</a:t>
            </a:r>
            <a:r>
              <a:rPr lang="en-US" sz="2000" dirty="0">
                <a:latin typeface="Calibri"/>
              </a:rPr>
              <a:t> y, </a:t>
            </a:r>
            <a:r>
              <a:rPr lang="en-US" sz="2000" dirty="0" err="1">
                <a:latin typeface="Calibri"/>
              </a:rPr>
              <a:t>struct</a:t>
            </a:r>
            <a:r>
              <a:rPr lang="en-US" sz="2000" dirty="0">
                <a:latin typeface="Calibri"/>
              </a:rPr>
              <a:t> point *temp) {</a:t>
            </a:r>
          </a:p>
          <a:p>
            <a:r>
              <a:rPr lang="fr-FR" sz="2000" dirty="0">
                <a:latin typeface="Calibri"/>
              </a:rPr>
              <a:t>        </a:t>
            </a:r>
            <a:r>
              <a:rPr lang="fr-FR" sz="2000" dirty="0" err="1">
                <a:latin typeface="Calibri"/>
              </a:rPr>
              <a:t>temp</a:t>
            </a:r>
            <a:r>
              <a:rPr lang="fr-FR" sz="2000" dirty="0">
                <a:latin typeface="Calibri"/>
              </a:rPr>
              <a:t>-&gt;x = x;</a:t>
            </a:r>
          </a:p>
          <a:p>
            <a:r>
              <a:rPr lang="es-ES_tradnl" sz="2000" dirty="0">
                <a:latin typeface="Calibri"/>
              </a:rPr>
              <a:t>        </a:t>
            </a:r>
            <a:r>
              <a:rPr lang="es-ES_tradnl" sz="2000" dirty="0" err="1">
                <a:latin typeface="Calibri"/>
              </a:rPr>
              <a:t>temp</a:t>
            </a:r>
            <a:r>
              <a:rPr lang="es-ES_tradnl" sz="2000" dirty="0">
                <a:latin typeface="Calibri"/>
              </a:rPr>
              <a:t>-&gt;y = y;</a:t>
            </a:r>
          </a:p>
          <a:p>
            <a:r>
              <a:rPr lang="es-ES_tradnl" sz="2000" dirty="0">
                <a:latin typeface="Calibri"/>
              </a:rPr>
              <a:t>}</a:t>
            </a:r>
          </a:p>
          <a:p>
            <a:endParaRPr lang="es-ES_tradnl" sz="2000" dirty="0">
              <a:latin typeface="Calibri"/>
            </a:endParaRPr>
          </a:p>
          <a:p>
            <a:r>
              <a:rPr lang="es-ES_tradnl" sz="2000" dirty="0" err="1">
                <a:latin typeface="Calibri"/>
              </a:rPr>
              <a:t>void</a:t>
            </a:r>
            <a:r>
              <a:rPr lang="es-ES_tradnl" sz="2000" dirty="0">
                <a:latin typeface="Calibri"/>
              </a:rPr>
              <a:t> </a:t>
            </a:r>
            <a:r>
              <a:rPr lang="es-ES_tradnl" sz="2000" dirty="0" err="1">
                <a:latin typeface="Calibri"/>
              </a:rPr>
              <a:t>print_pt</a:t>
            </a:r>
            <a:r>
              <a:rPr lang="es-ES_tradnl" sz="2000" dirty="0">
                <a:latin typeface="Calibri"/>
              </a:rPr>
              <a:t>(</a:t>
            </a:r>
            <a:r>
              <a:rPr lang="es-ES_tradnl" sz="2000" dirty="0" err="1">
                <a:latin typeface="Calibri"/>
              </a:rPr>
              <a:t>struct</a:t>
            </a:r>
            <a:r>
              <a:rPr lang="es-ES_tradnl" sz="2000" dirty="0">
                <a:latin typeface="Calibri"/>
              </a:rPr>
              <a:t> </a:t>
            </a:r>
            <a:r>
              <a:rPr lang="es-ES_tradnl" sz="2000" dirty="0" err="1">
                <a:latin typeface="Calibri"/>
              </a:rPr>
              <a:t>point</a:t>
            </a:r>
            <a:r>
              <a:rPr lang="es-ES_tradnl" sz="2000" dirty="0">
                <a:latin typeface="Calibri"/>
              </a:rPr>
              <a:t> *pt) {</a:t>
            </a:r>
          </a:p>
          <a:p>
            <a:r>
              <a:rPr lang="ro-RO" sz="2000" dirty="0">
                <a:latin typeface="Calibri"/>
              </a:rPr>
              <a:t>        printf("%d  %d\n", pt-&gt;x, pt-&gt;y);</a:t>
            </a:r>
          </a:p>
          <a:p>
            <a:r>
              <a:rPr lang="ro-RO" sz="2000" dirty="0">
                <a:latin typeface="Calibri"/>
              </a:rPr>
              <a:t>}</a:t>
            </a:r>
          </a:p>
          <a:p>
            <a:endParaRPr lang="ro-RO" sz="2000" dirty="0">
              <a:latin typeface="Calibri"/>
            </a:endParaRPr>
          </a:p>
          <a:p>
            <a:r>
              <a:rPr lang="ro-RO" sz="2000" dirty="0">
                <a:latin typeface="Calibri"/>
              </a:rPr>
              <a:t>int main() {</a:t>
            </a:r>
          </a:p>
          <a:p>
            <a:r>
              <a:rPr lang="fr-FR" sz="2000" dirty="0">
                <a:latin typeface="Calibri"/>
              </a:rPr>
              <a:t>        </a:t>
            </a:r>
            <a:r>
              <a:rPr lang="fr-FR" sz="2000" dirty="0" err="1">
                <a:latin typeface="Calibri"/>
              </a:rPr>
              <a:t>int</a:t>
            </a:r>
            <a:r>
              <a:rPr lang="fr-FR" sz="2000" dirty="0">
                <a:latin typeface="Calibri"/>
              </a:rPr>
              <a:t> x, y;</a:t>
            </a:r>
          </a:p>
          <a:p>
            <a:r>
              <a:rPr lang="fr-FR" sz="2000" dirty="0">
                <a:latin typeface="Calibri"/>
              </a:rPr>
              <a:t>        </a:t>
            </a:r>
            <a:r>
              <a:rPr lang="fr-FR" sz="2000" dirty="0" err="1">
                <a:latin typeface="Calibri"/>
              </a:rPr>
              <a:t>struct</a:t>
            </a:r>
            <a:r>
              <a:rPr lang="fr-FR" sz="2000" dirty="0">
                <a:latin typeface="Calibri"/>
              </a:rPr>
              <a:t> point pt;</a:t>
            </a:r>
          </a:p>
          <a:p>
            <a:r>
              <a:rPr lang="it-IT" sz="2000" dirty="0">
                <a:latin typeface="Calibri"/>
              </a:rPr>
              <a:t>        </a:t>
            </a:r>
            <a:r>
              <a:rPr lang="it-IT" sz="2000" dirty="0" err="1">
                <a:latin typeface="Calibri"/>
              </a:rPr>
              <a:t>scanf</a:t>
            </a:r>
            <a:r>
              <a:rPr lang="it-IT" sz="2000" dirty="0">
                <a:latin typeface="Calibri"/>
              </a:rPr>
              <a:t>("%</a:t>
            </a:r>
            <a:r>
              <a:rPr lang="it-IT" sz="2000" dirty="0" err="1">
                <a:latin typeface="Calibri"/>
              </a:rPr>
              <a:t>d%d</a:t>
            </a:r>
            <a:r>
              <a:rPr lang="it-IT" sz="2000" dirty="0">
                <a:latin typeface="Calibri"/>
              </a:rPr>
              <a:t>", &amp;</a:t>
            </a:r>
            <a:r>
              <a:rPr lang="it-IT" sz="2000" dirty="0" err="1">
                <a:latin typeface="Calibri"/>
              </a:rPr>
              <a:t>x,&amp;y</a:t>
            </a:r>
            <a:r>
              <a:rPr lang="it-IT" sz="2000" dirty="0">
                <a:latin typeface="Calibri"/>
              </a:rPr>
              <a:t>);</a:t>
            </a:r>
          </a:p>
          <a:p>
            <a:r>
              <a:rPr lang="nl-NL" sz="2000" dirty="0">
                <a:latin typeface="Calibri"/>
              </a:rPr>
              <a:t>        </a:t>
            </a:r>
            <a:r>
              <a:rPr lang="nl-NL" sz="2000" dirty="0" err="1">
                <a:latin typeface="Calibri"/>
              </a:rPr>
              <a:t>make_pt</a:t>
            </a:r>
            <a:r>
              <a:rPr lang="nl-NL" sz="2000" dirty="0">
                <a:latin typeface="Calibri"/>
              </a:rPr>
              <a:t>(</a:t>
            </a:r>
            <a:r>
              <a:rPr lang="nl-NL" sz="2000" dirty="0" err="1">
                <a:latin typeface="Calibri"/>
              </a:rPr>
              <a:t>x,y</a:t>
            </a:r>
            <a:r>
              <a:rPr lang="nl-NL" sz="2000" dirty="0">
                <a:latin typeface="Calibri"/>
              </a:rPr>
              <a:t>, &amp;</a:t>
            </a:r>
            <a:r>
              <a:rPr lang="nl-NL" sz="2000" dirty="0" err="1">
                <a:latin typeface="Calibri"/>
              </a:rPr>
              <a:t>pt</a:t>
            </a:r>
            <a:r>
              <a:rPr lang="nl-NL" sz="2000" dirty="0">
                <a:latin typeface="Calibri"/>
              </a:rPr>
              <a:t>);</a:t>
            </a:r>
          </a:p>
          <a:p>
            <a:r>
              <a:rPr lang="ro-RO" sz="2000" dirty="0">
                <a:latin typeface="Calibri"/>
              </a:rPr>
              <a:t>        print_pt(&amp;pt);</a:t>
            </a:r>
          </a:p>
          <a:p>
            <a:r>
              <a:rPr lang="is-IS" sz="2000" dirty="0">
                <a:latin typeface="Calibri"/>
              </a:rPr>
              <a:t>      return 0;</a:t>
            </a:r>
          </a:p>
          <a:p>
            <a:r>
              <a:rPr lang="is-IS" sz="2000" dirty="0">
                <a:latin typeface="Calibri"/>
              </a:rPr>
              <a:t>}</a:t>
            </a:r>
            <a:r>
              <a:rPr lang="en-IN" altLang="en-US" sz="2200" b="1" dirty="0">
                <a:latin typeface="Calibri" pitchFamily="34" charset="0"/>
              </a:rPr>
              <a:t>	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7324E2-95D1-44EF-ADD6-8E47809E8411}" type="slidenum">
              <a:rPr lang="en-IN" alt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en-IN" alt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16AC9B99-B041-4609-B354-157D0085D500}"/>
              </a:ext>
            </a:extLst>
          </p:cNvPr>
          <p:cNvSpPr/>
          <p:nvPr/>
        </p:nvSpPr>
        <p:spPr>
          <a:xfrm>
            <a:off x="63496" y="44728"/>
            <a:ext cx="1706360" cy="1305119"/>
          </a:xfrm>
          <a:prstGeom prst="wedgeRectCallout">
            <a:avLst>
              <a:gd name="adj1" fmla="val 63689"/>
              <a:gd name="adj2" fmla="val 431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/>
              <a:t>Even though not returning anything, </a:t>
            </a:r>
            <a:r>
              <a:rPr lang="en-IN" sz="1400" dirty="0" err="1"/>
              <a:t>make_pt</a:t>
            </a:r>
            <a:r>
              <a:rPr lang="en-IN" sz="1400" dirty="0"/>
              <a:t> is still able to do the job using pointers</a:t>
            </a:r>
          </a:p>
        </p:txBody>
      </p:sp>
    </p:spTree>
    <p:extLst>
      <p:ext uri="{BB962C8B-B14F-4D97-AF65-F5344CB8AC3E}">
        <p14:creationId xmlns:p14="http://schemas.microsoft.com/office/powerpoint/2010/main" val="232939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1414"/>
            <a:ext cx="8229600" cy="1143000"/>
          </a:xfrm>
        </p:spPr>
        <p:txBody>
          <a:bodyPr/>
          <a:lstStyle/>
          <a:p>
            <a:r>
              <a:rPr lang="en-US" dirty="0">
                <a:latin typeface="Calibri" pitchFamily="34" charset="0"/>
              </a:rPr>
              <a:t>Composite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706" y="1214414"/>
            <a:ext cx="10402826" cy="5072098"/>
          </a:xfrm>
        </p:spPr>
        <p:txBody>
          <a:bodyPr>
            <a:noAutofit/>
          </a:bodyPr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2400" dirty="0"/>
              <a:t>Case 1: A geometry package – we want to define a variable for a two-</a:t>
            </a:r>
            <a:r>
              <a:rPr lang="en-US" altLang="en-US" sz="2400" dirty="0" err="1"/>
              <a:t>dimensiona</a:t>
            </a:r>
            <a:r>
              <a:rPr lang="en-US" altLang="en-US" sz="2400" dirty="0"/>
              <a:t> point to store its x coordinate and y coordinate.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2400" dirty="0"/>
              <a:t>Case 2: Student data – Name and Roll Number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2400" dirty="0"/>
              <a:t>First strategy: Array of size 2? </a:t>
            </a:r>
          </a:p>
          <a:p>
            <a:pPr marL="83185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2400" dirty="0"/>
              <a:t>Will work for case 1 but not for case 2 since we can not mix TYPES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2400" dirty="0"/>
              <a:t>Another strategy: Use two variables, </a:t>
            </a:r>
          </a:p>
          <a:p>
            <a:pPr marL="431800" indent="-32385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2400" dirty="0"/>
              <a:t>                   int </a:t>
            </a:r>
            <a:r>
              <a:rPr lang="en-US" altLang="en-US" sz="2400" dirty="0" err="1"/>
              <a:t>point_x</a:t>
            </a:r>
            <a:r>
              <a:rPr lang="en-US" altLang="en-US" sz="2400" dirty="0"/>
              <a:t> , </a:t>
            </a:r>
            <a:r>
              <a:rPr lang="en-US" altLang="en-US" sz="2400" dirty="0" err="1"/>
              <a:t>point_y</a:t>
            </a:r>
            <a:r>
              <a:rPr lang="en-US" altLang="en-US" sz="2400" dirty="0"/>
              <a:t> ;      char *name; int </a:t>
            </a:r>
            <a:r>
              <a:rPr lang="en-US" altLang="en-US" sz="2400" dirty="0" err="1"/>
              <a:t>roll_num</a:t>
            </a:r>
            <a:r>
              <a:rPr lang="en-US" altLang="en-US" sz="2400" dirty="0"/>
              <a:t>;</a:t>
            </a:r>
          </a:p>
          <a:p>
            <a:pPr marL="83185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2400" dirty="0"/>
              <a:t>No way to indicate that both variables are part of the same “big” variable</a:t>
            </a:r>
          </a:p>
          <a:p>
            <a:pPr marL="83185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2400" dirty="0"/>
              <a:t>We need to be very careful about variable names.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2400" dirty="0"/>
              <a:t>Is there any better way ?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B23C2-0B17-4C8E-96AC-1A01A280DE0A}" type="slidenum">
              <a:rPr lang="en-IN" alt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</a:t>
            </a:fld>
            <a:endParaRPr lang="en-IN" alt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210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5972175" y="44728"/>
            <a:ext cx="2375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IN" altLang="en-US">
                <a:solidFill>
                  <a:srgbClr val="000000"/>
                </a:solidFill>
                <a:latin typeface="Calibri"/>
              </a:rPr>
              <a:t> 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3962401" y="58037"/>
            <a:ext cx="3831957" cy="921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/>
            <a:r>
              <a:rPr lang="en-IN" altLang="en-US" sz="5400" b="1" dirty="0">
                <a:solidFill>
                  <a:prstClr val="black"/>
                </a:solidFill>
                <a:latin typeface="Calibri" pitchFamily="34" charset="0"/>
              </a:rPr>
              <a:t>Structures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5334001" y="3211700"/>
            <a:ext cx="4876800" cy="1106542"/>
          </a:xfrm>
          <a:prstGeom prst="rect">
            <a:avLst/>
          </a:prstGeom>
          <a:solidFill>
            <a:srgbClr val="CCEDB1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>
                <a:latin typeface="Calibri" pitchFamily="34" charset="0"/>
              </a:rPr>
              <a:t>Defines a structure named point containing two integer variables (fields), called x and y.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600201" y="3171994"/>
            <a:ext cx="2362200" cy="1445096"/>
          </a:xfrm>
          <a:prstGeom prst="rect">
            <a:avLst/>
          </a:prstGeom>
          <a:solidFill>
            <a:srgbClr val="8BE6F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 err="1">
                <a:solidFill>
                  <a:srgbClr val="FF0000"/>
                </a:solidFill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{</a:t>
            </a:r>
          </a:p>
          <a:p>
            <a:r>
              <a:rPr lang="en-IN" altLang="en-US" sz="2200" b="1" dirty="0">
                <a:latin typeface="Calibri" pitchFamily="34" charset="0"/>
              </a:rPr>
              <a:t>	int x;</a:t>
            </a:r>
          </a:p>
          <a:p>
            <a:r>
              <a:rPr lang="en-IN" altLang="en-US" sz="2200" b="1" dirty="0">
                <a:latin typeface="Calibri" pitchFamily="34" charset="0"/>
              </a:rPr>
              <a:t>	int y;</a:t>
            </a:r>
          </a:p>
          <a:p>
            <a:r>
              <a:rPr lang="en-IN" altLang="en-US" sz="2200" b="1" dirty="0">
                <a:latin typeface="Calibri" pitchFamily="34" charset="0"/>
              </a:rPr>
              <a:t>};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1600201" y="4619794"/>
            <a:ext cx="2362200" cy="425450"/>
          </a:xfrm>
          <a:prstGeom prst="rect">
            <a:avLst/>
          </a:prstGeom>
          <a:solidFill>
            <a:srgbClr val="8BE6F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pt;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5334001" y="4307076"/>
            <a:ext cx="4876800" cy="767987"/>
          </a:xfrm>
          <a:prstGeom prst="rect">
            <a:avLst/>
          </a:prstGeom>
          <a:solidFill>
            <a:srgbClr val="CCEDB1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>
                <a:solidFill>
                  <a:srgbClr val="0000FF"/>
                </a:solidFill>
                <a:latin typeface="Calibri" pitchFamily="34" charset="0"/>
              </a:rPr>
              <a:t>struct point </a:t>
            </a:r>
            <a:r>
              <a:rPr lang="en-IN" altLang="en-US" sz="2200" b="1" dirty="0" err="1">
                <a:solidFill>
                  <a:srgbClr val="0000FF"/>
                </a:solidFill>
                <a:latin typeface="Calibri" pitchFamily="34" charset="0"/>
              </a:rPr>
              <a:t>pt</a:t>
            </a:r>
            <a:r>
              <a:rPr lang="en-IN" altLang="en-US" sz="2200" b="1" dirty="0">
                <a:solidFill>
                  <a:srgbClr val="0000FF"/>
                </a:solidFill>
                <a:latin typeface="Calibri" pitchFamily="34" charset="0"/>
              </a:rPr>
              <a:t>; </a:t>
            </a:r>
            <a:r>
              <a:rPr lang="en-IN" altLang="en-US" sz="2200" b="1" dirty="0">
                <a:latin typeface="Calibri" pitchFamily="34" charset="0"/>
              </a:rPr>
              <a:t>defines a variable </a:t>
            </a:r>
            <a:r>
              <a:rPr lang="en-IN" altLang="en-US" sz="2200" b="1" dirty="0" err="1">
                <a:latin typeface="Calibri" pitchFamily="34" charset="0"/>
              </a:rPr>
              <a:t>pt</a:t>
            </a:r>
            <a:r>
              <a:rPr lang="en-IN" altLang="en-US" sz="2200" b="1" dirty="0">
                <a:latin typeface="Calibri" pitchFamily="34" charset="0"/>
              </a:rPr>
              <a:t> to be of type </a:t>
            </a:r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struct point</a:t>
            </a:r>
            <a:r>
              <a:rPr lang="en-IN" altLang="en-US" sz="2200" b="1" dirty="0">
                <a:latin typeface="Calibri" pitchFamily="34" charset="0"/>
              </a:rPr>
              <a:t>.</a:t>
            </a:r>
          </a:p>
        </p:txBody>
      </p:sp>
      <p:grpSp>
        <p:nvGrpSpPr>
          <p:cNvPr id="2" name="Group 3"/>
          <p:cNvGrpSpPr/>
          <p:nvPr/>
        </p:nvGrpSpPr>
        <p:grpSpPr>
          <a:xfrm>
            <a:off x="3694114" y="5305582"/>
            <a:ext cx="1755775" cy="1447800"/>
            <a:chOff x="798513" y="4876800"/>
            <a:chExt cx="1755775" cy="1447800"/>
          </a:xfrm>
        </p:grpSpPr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1258888" y="4876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203" name="AutoShape 11"/>
            <p:cNvSpPr>
              <a:spLocks noChangeArrowheads="1"/>
            </p:cNvSpPr>
            <p:nvPr/>
          </p:nvSpPr>
          <p:spPr bwMode="auto">
            <a:xfrm>
              <a:off x="1752600" y="4953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204" name="AutoShape 12"/>
            <p:cNvSpPr>
              <a:spLocks noChangeArrowheads="1"/>
            </p:cNvSpPr>
            <p:nvPr/>
          </p:nvSpPr>
          <p:spPr bwMode="auto">
            <a:xfrm>
              <a:off x="1752600" y="56388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1374775" y="50292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8206" name="Rectangle 14"/>
            <p:cNvSpPr>
              <a:spLocks noChangeArrowheads="1"/>
            </p:cNvSpPr>
            <p:nvPr/>
          </p:nvSpPr>
          <p:spPr bwMode="auto">
            <a:xfrm>
              <a:off x="1374775" y="57150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8207" name="Rectangle 15"/>
            <p:cNvSpPr>
              <a:spLocks noChangeArrowheads="1"/>
            </p:cNvSpPr>
            <p:nvPr/>
          </p:nvSpPr>
          <p:spPr bwMode="auto">
            <a:xfrm>
              <a:off x="798513" y="4891177"/>
              <a:ext cx="429133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pt</a:t>
              </a:r>
            </a:p>
          </p:txBody>
        </p:sp>
      </p:grpSp>
      <p:sp>
        <p:nvSpPr>
          <p:cNvPr id="8208" name="Rectangle 16"/>
          <p:cNvSpPr>
            <a:spLocks noChangeArrowheads="1"/>
          </p:cNvSpPr>
          <p:nvPr/>
        </p:nvSpPr>
        <p:spPr bwMode="auto">
          <a:xfrm>
            <a:off x="5628736" y="5715170"/>
            <a:ext cx="3657600" cy="425450"/>
          </a:xfrm>
          <a:prstGeom prst="rect">
            <a:avLst/>
          </a:prstGeom>
          <a:solidFill>
            <a:srgbClr val="E8FCAA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>
                <a:latin typeface="Calibri" pitchFamily="34" charset="0"/>
              </a:rPr>
              <a:t>memory depiction of </a:t>
            </a:r>
            <a:r>
              <a:rPr lang="en-IN" altLang="en-US" sz="2200" b="1" dirty="0" err="1">
                <a:latin typeface="Calibri" pitchFamily="34" charset="0"/>
              </a:rPr>
              <a:t>pt</a:t>
            </a:r>
            <a:endParaRPr lang="en-IN" altLang="en-US" sz="2200" b="1" dirty="0">
              <a:latin typeface="Calibri" pitchFamily="34" charset="0"/>
            </a:endParaRPr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6781800" y="662940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6185" y="981265"/>
            <a:ext cx="108155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 b="1" dirty="0">
                <a:solidFill>
                  <a:prstClr val="black"/>
                </a:solidFill>
                <a:latin typeface="Calibri" pitchFamily="34" charset="0"/>
              </a:rPr>
              <a:t>A structure is a </a:t>
            </a:r>
            <a:r>
              <a:rPr lang="en-IN" altLang="en-US" sz="2400" b="1" dirty="0">
                <a:solidFill>
                  <a:srgbClr val="FF0000"/>
                </a:solidFill>
                <a:latin typeface="Calibri" pitchFamily="34" charset="0"/>
              </a:rPr>
              <a:t>collection of variables</a:t>
            </a:r>
            <a:r>
              <a:rPr lang="en-IN" altLang="en-US" sz="2400" b="1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IN" altLang="en-US" sz="2400" b="1" dirty="0">
                <a:solidFill>
                  <a:srgbClr val="0000FF"/>
                </a:solidFill>
                <a:latin typeface="Calibri" pitchFamily="34" charset="0"/>
              </a:rPr>
              <a:t>under a common name</a:t>
            </a:r>
            <a:r>
              <a:rPr lang="en-IN" altLang="en-US" sz="2400" b="1" dirty="0">
                <a:solidFill>
                  <a:prstClr val="black"/>
                </a:solidFill>
                <a:latin typeface="Calibri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 b="1" dirty="0">
                <a:solidFill>
                  <a:prstClr val="black"/>
                </a:solidFill>
                <a:latin typeface="Calibri" pitchFamily="34" charset="0"/>
              </a:rPr>
              <a:t>The variables can be of </a:t>
            </a:r>
            <a:r>
              <a:rPr lang="en-IN" altLang="en-US" sz="2400" b="1" dirty="0">
                <a:solidFill>
                  <a:srgbClr val="FF0000"/>
                </a:solidFill>
                <a:latin typeface="Calibri" pitchFamily="34" charset="0"/>
              </a:rPr>
              <a:t>different</a:t>
            </a:r>
            <a:r>
              <a:rPr lang="en-IN" altLang="en-US" sz="2400" b="1" dirty="0">
                <a:solidFill>
                  <a:prstClr val="black"/>
                </a:solidFill>
                <a:latin typeface="Calibri" pitchFamily="34" charset="0"/>
              </a:rPr>
              <a:t> types (including arrays, pointers or structures themselves!).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 b="1" dirty="0">
                <a:solidFill>
                  <a:prstClr val="black"/>
                </a:solidFill>
                <a:latin typeface="Calibri" pitchFamily="34" charset="0"/>
              </a:rPr>
              <a:t>Each variable within a structure is called a </a:t>
            </a:r>
            <a:r>
              <a:rPr lang="en-IN" altLang="en-US" sz="2400" b="1" dirty="0">
                <a:solidFill>
                  <a:srgbClr val="0000FF"/>
                </a:solidFill>
                <a:latin typeface="Calibri" pitchFamily="34" charset="0"/>
              </a:rPr>
              <a:t>field</a:t>
            </a:r>
            <a:r>
              <a:rPr lang="en-IN" altLang="en-US" sz="2400" b="1" dirty="0">
                <a:solidFill>
                  <a:prstClr val="black"/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7324E2-95D1-44EF-ADD6-8E47809E8411}" type="slidenum">
              <a:rPr lang="en-IN" alt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</a:t>
            </a:fld>
            <a:endParaRPr lang="en-IN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58375DE0-0721-411D-9C6B-CD0E6B79EC8B}"/>
              </a:ext>
            </a:extLst>
          </p:cNvPr>
          <p:cNvSpPr/>
          <p:nvPr/>
        </p:nvSpPr>
        <p:spPr>
          <a:xfrm>
            <a:off x="2828441" y="2550926"/>
            <a:ext cx="1681566" cy="509990"/>
          </a:xfrm>
          <a:prstGeom prst="wedgeRectCallout">
            <a:avLst>
              <a:gd name="adj1" fmla="val -53005"/>
              <a:gd name="adj2" fmla="val 889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name of this structure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animBg="1"/>
      <p:bldP spid="8196" grpId="0" animBg="1"/>
      <p:bldP spid="8198" grpId="0" animBg="1"/>
      <p:bldP spid="8199" grpId="0" animBg="1"/>
      <p:bldP spid="8208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81200" y="71414"/>
            <a:ext cx="8229600" cy="1143000"/>
          </a:xfrm>
        </p:spPr>
        <p:txBody>
          <a:bodyPr/>
          <a:lstStyle/>
          <a:p>
            <a:r>
              <a:rPr lang="en-US" dirty="0"/>
              <a:t>Structures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07486" y="1117697"/>
            <a:ext cx="9516160" cy="5184576"/>
          </a:xfrm>
        </p:spPr>
        <p:txBody>
          <a:bodyPr/>
          <a:lstStyle/>
          <a:p>
            <a:pPr marL="457200" indent="-457200"/>
            <a:r>
              <a:rPr lang="en-IN" altLang="en-US" dirty="0"/>
              <a:t>The </a:t>
            </a:r>
            <a:r>
              <a:rPr lang="en-IN" altLang="en-US" dirty="0">
                <a:solidFill>
                  <a:srgbClr val="FF0000"/>
                </a:solidFill>
              </a:rPr>
              <a:t>x</a:t>
            </a:r>
            <a:r>
              <a:rPr lang="en-IN" altLang="en-US" dirty="0"/>
              <a:t> field of </a:t>
            </a:r>
            <a:r>
              <a:rPr lang="en-IN" altLang="en-US" dirty="0" err="1">
                <a:solidFill>
                  <a:srgbClr val="FF0000"/>
                </a:solidFill>
              </a:rPr>
              <a:t>pt</a:t>
            </a:r>
            <a:r>
              <a:rPr lang="en-IN" altLang="en-US" dirty="0">
                <a:solidFill>
                  <a:srgbClr val="FF0000"/>
                </a:solidFill>
              </a:rPr>
              <a:t> </a:t>
            </a:r>
            <a:r>
              <a:rPr lang="en-IN" altLang="en-US" dirty="0"/>
              <a:t>is accessed as </a:t>
            </a:r>
            <a:r>
              <a:rPr lang="en-IN" altLang="en-US" dirty="0" err="1">
                <a:solidFill>
                  <a:srgbClr val="FF0000"/>
                </a:solidFill>
              </a:rPr>
              <a:t>pt.x</a:t>
            </a:r>
            <a:r>
              <a:rPr lang="en-IN" altLang="en-US" dirty="0"/>
              <a:t>.  </a:t>
            </a:r>
          </a:p>
          <a:p>
            <a:pPr marL="457200" indent="-457200"/>
            <a:r>
              <a:rPr lang="en-IN" altLang="en-US" dirty="0"/>
              <a:t>Field </a:t>
            </a:r>
            <a:r>
              <a:rPr lang="en-IN" altLang="en-US" dirty="0" err="1">
                <a:solidFill>
                  <a:srgbClr val="FF0000"/>
                </a:solidFill>
              </a:rPr>
              <a:t>pt.x</a:t>
            </a:r>
            <a:r>
              <a:rPr lang="en-IN" altLang="en-US" dirty="0"/>
              <a:t> is an </a:t>
            </a:r>
            <a:r>
              <a:rPr lang="en-IN" altLang="en-US" dirty="0">
                <a:solidFill>
                  <a:srgbClr val="FF0000"/>
                </a:solidFill>
              </a:rPr>
              <a:t>int</a:t>
            </a:r>
            <a:r>
              <a:rPr lang="en-IN" altLang="en-US" dirty="0"/>
              <a:t> and can be used as any other </a:t>
            </a:r>
            <a:r>
              <a:rPr lang="en-IN" altLang="en-US" dirty="0">
                <a:solidFill>
                  <a:srgbClr val="FF0000"/>
                </a:solidFill>
              </a:rPr>
              <a:t>int</a:t>
            </a:r>
            <a:r>
              <a:rPr lang="en-IN" altLang="en-US" dirty="0"/>
              <a:t>. </a:t>
            </a:r>
          </a:p>
          <a:p>
            <a:pPr marL="457200" indent="-457200"/>
            <a:r>
              <a:rPr lang="en-IN" altLang="en-US" dirty="0"/>
              <a:t>Similarly the </a:t>
            </a:r>
            <a:r>
              <a:rPr lang="en-IN" altLang="en-US" dirty="0">
                <a:solidFill>
                  <a:srgbClr val="FF0000"/>
                </a:solidFill>
              </a:rPr>
              <a:t>y</a:t>
            </a:r>
            <a:r>
              <a:rPr lang="en-IN" altLang="en-US" dirty="0"/>
              <a:t> field of </a:t>
            </a:r>
            <a:r>
              <a:rPr lang="en-IN" altLang="en-US" dirty="0" err="1">
                <a:solidFill>
                  <a:srgbClr val="FF0000"/>
                </a:solidFill>
              </a:rPr>
              <a:t>pt</a:t>
            </a:r>
            <a:r>
              <a:rPr lang="en-IN" altLang="en-US" dirty="0">
                <a:solidFill>
                  <a:srgbClr val="FF0000"/>
                </a:solidFill>
              </a:rPr>
              <a:t> </a:t>
            </a:r>
            <a:r>
              <a:rPr lang="en-IN" altLang="en-US" dirty="0"/>
              <a:t>is accessed as </a:t>
            </a:r>
            <a:r>
              <a:rPr lang="en-IN" altLang="en-US" dirty="0" err="1">
                <a:solidFill>
                  <a:srgbClr val="FF0000"/>
                </a:solidFill>
              </a:rPr>
              <a:t>pt.y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B23C2-0B17-4C8E-96AC-1A01A280DE0A}" type="slidenum">
              <a:rPr lang="en-IN" alt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</a:t>
            </a:fld>
            <a:endParaRPr lang="en-IN" alt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779688" y="5442193"/>
            <a:ext cx="2362200" cy="767987"/>
          </a:xfrm>
          <a:prstGeom prst="rect">
            <a:avLst/>
          </a:prstGeom>
          <a:solidFill>
            <a:srgbClr val="8BE6F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 err="1">
                <a:latin typeface="Calibri" pitchFamily="34" charset="0"/>
              </a:rPr>
              <a:t>pt.x</a:t>
            </a:r>
            <a:r>
              <a:rPr lang="en-IN" altLang="en-US" sz="2200" b="1" dirty="0">
                <a:latin typeface="Calibri" pitchFamily="34" charset="0"/>
              </a:rPr>
              <a:t> = 0;</a:t>
            </a:r>
          </a:p>
          <a:p>
            <a:r>
              <a:rPr lang="en-IN" altLang="en-US" sz="2200" b="1" dirty="0" err="1">
                <a:latin typeface="Calibri" pitchFamily="34" charset="0"/>
              </a:rPr>
              <a:t>pt.y</a:t>
            </a:r>
            <a:r>
              <a:rPr lang="en-IN" altLang="en-US" sz="2200" b="1" dirty="0">
                <a:latin typeface="Calibri" pitchFamily="34" charset="0"/>
              </a:rPr>
              <a:t> = 1;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766435" y="3537192"/>
            <a:ext cx="2362200" cy="1445096"/>
          </a:xfrm>
          <a:prstGeom prst="rect">
            <a:avLst/>
          </a:prstGeom>
          <a:solidFill>
            <a:srgbClr val="8BE6F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{</a:t>
            </a:r>
          </a:p>
          <a:p>
            <a:r>
              <a:rPr lang="en-IN" altLang="en-US" sz="2200" b="1" dirty="0">
                <a:latin typeface="Calibri" pitchFamily="34" charset="0"/>
              </a:rPr>
              <a:t>	int x;</a:t>
            </a:r>
          </a:p>
          <a:p>
            <a:r>
              <a:rPr lang="en-IN" altLang="en-US" sz="2200" b="1" dirty="0">
                <a:latin typeface="Calibri" pitchFamily="34" charset="0"/>
              </a:rPr>
              <a:t>	int y;</a:t>
            </a:r>
          </a:p>
          <a:p>
            <a:r>
              <a:rPr lang="en-IN" altLang="en-US" sz="2200" b="1" dirty="0">
                <a:latin typeface="Calibri" pitchFamily="34" charset="0"/>
              </a:rPr>
              <a:t>};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766435" y="4984992"/>
            <a:ext cx="2362200" cy="425450"/>
          </a:xfrm>
          <a:prstGeom prst="rect">
            <a:avLst/>
          </a:prstGeom>
          <a:solidFill>
            <a:srgbClr val="8BE6F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pt;</a:t>
            </a:r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6400364" y="4349992"/>
            <a:ext cx="3657600" cy="425450"/>
          </a:xfrm>
          <a:prstGeom prst="rect">
            <a:avLst/>
          </a:prstGeom>
          <a:solidFill>
            <a:srgbClr val="E8FCAA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>
                <a:latin typeface="Calibri" pitchFamily="34" charset="0"/>
              </a:rPr>
              <a:t>memory depiction of </a:t>
            </a:r>
            <a:r>
              <a:rPr lang="en-IN" altLang="en-US" sz="2200" b="1" dirty="0" err="1">
                <a:latin typeface="Calibri" pitchFamily="34" charset="0"/>
              </a:rPr>
              <a:t>pt</a:t>
            </a:r>
            <a:endParaRPr lang="en-IN" altLang="en-US" sz="2200" b="1" dirty="0">
              <a:latin typeface="Calibri" pitchFamily="34" charset="0"/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4498540" y="3937242"/>
            <a:ext cx="1754741" cy="1562100"/>
            <a:chOff x="1069975" y="5067300"/>
            <a:chExt cx="1754741" cy="1562100"/>
          </a:xfrm>
        </p:grpSpPr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529316" y="51816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AutoShape 11"/>
            <p:cNvSpPr>
              <a:spLocks noChangeArrowheads="1"/>
            </p:cNvSpPr>
            <p:nvPr/>
          </p:nvSpPr>
          <p:spPr bwMode="auto">
            <a:xfrm>
              <a:off x="1981200" y="52959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AutoShape 12"/>
            <p:cNvSpPr>
              <a:spLocks noChangeArrowheads="1"/>
            </p:cNvSpPr>
            <p:nvPr/>
          </p:nvSpPr>
          <p:spPr bwMode="auto">
            <a:xfrm>
              <a:off x="1981200" y="60198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1603375" y="53721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1603375" y="60579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1069975" y="5067300"/>
              <a:ext cx="429133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pt</a:t>
              </a:r>
            </a:p>
          </p:txBody>
        </p:sp>
        <p:sp>
          <p:nvSpPr>
            <p:cNvPr id="18" name="Rectangle 21"/>
            <p:cNvSpPr>
              <a:spLocks noChangeArrowheads="1"/>
            </p:cNvSpPr>
            <p:nvPr/>
          </p:nvSpPr>
          <p:spPr bwMode="auto">
            <a:xfrm>
              <a:off x="2177016" y="6075153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19" name="Rectangle 22"/>
            <p:cNvSpPr>
              <a:spLocks noChangeArrowheads="1"/>
            </p:cNvSpPr>
            <p:nvPr/>
          </p:nvSpPr>
          <p:spPr bwMode="auto">
            <a:xfrm>
              <a:off x="2135188" y="53721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764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453058" y="119047"/>
            <a:ext cx="3200400" cy="1106542"/>
          </a:xfrm>
          <a:prstGeom prst="rect">
            <a:avLst/>
          </a:prstGeom>
          <a:solidFill>
            <a:srgbClr val="8BE6F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{</a:t>
            </a:r>
          </a:p>
          <a:p>
            <a:r>
              <a:rPr lang="en-IN" altLang="en-US" sz="2200" b="1" dirty="0">
                <a:latin typeface="Calibri" pitchFamily="34" charset="0"/>
              </a:rPr>
              <a:t>	</a:t>
            </a:r>
            <a:r>
              <a:rPr lang="en-IN" altLang="en-US" sz="2200" b="1" dirty="0" err="1">
                <a:latin typeface="Calibri" pitchFamily="34" charset="0"/>
              </a:rPr>
              <a:t>int</a:t>
            </a:r>
            <a:r>
              <a:rPr lang="en-IN" altLang="en-US" sz="2200" b="1" dirty="0">
                <a:latin typeface="Calibri" pitchFamily="34" charset="0"/>
              </a:rPr>
              <a:t> x; </a:t>
            </a:r>
            <a:r>
              <a:rPr lang="en-IN" altLang="en-US" sz="2200" b="1" dirty="0" err="1">
                <a:latin typeface="Calibri" pitchFamily="34" charset="0"/>
              </a:rPr>
              <a:t>int</a:t>
            </a:r>
            <a:r>
              <a:rPr lang="en-IN" altLang="en-US" sz="2200" b="1" dirty="0">
                <a:latin typeface="Calibri" pitchFamily="34" charset="0"/>
              </a:rPr>
              <a:t> y;</a:t>
            </a:r>
          </a:p>
          <a:p>
            <a:r>
              <a:rPr lang="en-IN" altLang="en-US" sz="2200" b="1" dirty="0">
                <a:latin typeface="Calibri" pitchFamily="34" charset="0"/>
              </a:rPr>
              <a:t>}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53186" y="3025778"/>
            <a:ext cx="3200400" cy="767987"/>
          </a:xfrm>
          <a:prstGeom prst="rect">
            <a:avLst/>
          </a:prstGeom>
          <a:solidFill>
            <a:srgbClr val="8BE6F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>
                <a:latin typeface="Calibri" pitchFamily="34" charset="0"/>
              </a:rPr>
              <a:t>struct point pt1,pt2;</a:t>
            </a:r>
          </a:p>
          <a:p>
            <a:r>
              <a:rPr lang="en-IN" altLang="en-US" sz="2200" b="1" dirty="0">
                <a:latin typeface="Calibri" pitchFamily="34" charset="0"/>
              </a:rPr>
              <a:t>struct point pts[6];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024034" y="1393764"/>
            <a:ext cx="3276600" cy="1106542"/>
          </a:xfrm>
          <a:prstGeom prst="rect">
            <a:avLst/>
          </a:prstGeom>
          <a:solidFill>
            <a:srgbClr val="FFE39D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 err="1">
                <a:solidFill>
                  <a:srgbClr val="FF0000"/>
                </a:solidFill>
                <a:latin typeface="Calibri" pitchFamily="34" charset="0"/>
              </a:rPr>
              <a:t>struct</a:t>
            </a:r>
            <a:r>
              <a:rPr lang="en-IN" altLang="en-US" sz="2200" b="1" dirty="0">
                <a:solidFill>
                  <a:srgbClr val="FF0000"/>
                </a:solidFill>
                <a:latin typeface="Calibri" pitchFamily="34" charset="0"/>
              </a:rPr>
              <a:t> point </a:t>
            </a:r>
            <a:r>
              <a:rPr lang="en-IN" altLang="en-US" sz="2200" b="1" dirty="0">
                <a:solidFill>
                  <a:prstClr val="black"/>
                </a:solidFill>
                <a:latin typeface="Calibri" pitchFamily="34" charset="0"/>
              </a:rPr>
              <a:t>is a type.</a:t>
            </a:r>
          </a:p>
          <a:p>
            <a:r>
              <a:rPr lang="en-IN" altLang="en-US" sz="2200" b="1" dirty="0">
                <a:solidFill>
                  <a:prstClr val="black"/>
                </a:solidFill>
                <a:latin typeface="Calibri" pitchFamily="34" charset="0"/>
              </a:rPr>
              <a:t>It can be used just like </a:t>
            </a:r>
            <a:r>
              <a:rPr lang="en-IN" altLang="en-US" sz="2200" b="1" dirty="0" err="1">
                <a:solidFill>
                  <a:prstClr val="black"/>
                </a:solidFill>
                <a:latin typeface="Calibri" pitchFamily="34" charset="0"/>
              </a:rPr>
              <a:t>int</a:t>
            </a:r>
            <a:r>
              <a:rPr lang="en-IN" altLang="en-US" sz="2200" b="1" dirty="0">
                <a:solidFill>
                  <a:prstClr val="black"/>
                </a:solidFill>
                <a:latin typeface="Calibri" pitchFamily="34" charset="0"/>
              </a:rPr>
              <a:t>, char etc.. 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2452662" y="3000373"/>
            <a:ext cx="3276600" cy="767987"/>
          </a:xfrm>
          <a:prstGeom prst="rect">
            <a:avLst/>
          </a:prstGeom>
          <a:solidFill>
            <a:srgbClr val="CCEDB1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>
                <a:latin typeface="Calibri" pitchFamily="34" charset="0"/>
              </a:rPr>
              <a:t>We can even define an array of struct point</a:t>
            </a:r>
          </a:p>
        </p:txBody>
      </p:sp>
      <p:grpSp>
        <p:nvGrpSpPr>
          <p:cNvPr id="2" name="Group 10"/>
          <p:cNvGrpSpPr/>
          <p:nvPr/>
        </p:nvGrpSpPr>
        <p:grpSpPr>
          <a:xfrm>
            <a:off x="1752600" y="3808433"/>
            <a:ext cx="8610600" cy="2410633"/>
            <a:chOff x="228600" y="2514600"/>
            <a:chExt cx="8610600" cy="2410633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066800" y="2971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AutoShape 6"/>
            <p:cNvSpPr>
              <a:spLocks noChangeArrowheads="1"/>
            </p:cNvSpPr>
            <p:nvPr/>
          </p:nvSpPr>
          <p:spPr bwMode="auto">
            <a:xfrm>
              <a:off x="1524000" y="3124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1524000" y="3810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1146175" y="32004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16" name="Rectangle 9"/>
            <p:cNvSpPr>
              <a:spLocks noChangeArrowheads="1"/>
            </p:cNvSpPr>
            <p:nvPr/>
          </p:nvSpPr>
          <p:spPr bwMode="auto">
            <a:xfrm>
              <a:off x="1146175" y="38862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233363" y="2514600"/>
              <a:ext cx="541343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pts</a:t>
              </a: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2362200" y="2971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AutoShape 15"/>
            <p:cNvSpPr>
              <a:spLocks noChangeArrowheads="1"/>
            </p:cNvSpPr>
            <p:nvPr/>
          </p:nvSpPr>
          <p:spPr bwMode="auto">
            <a:xfrm>
              <a:off x="2819400" y="3124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AutoShape 16"/>
            <p:cNvSpPr>
              <a:spLocks noChangeArrowheads="1"/>
            </p:cNvSpPr>
            <p:nvPr/>
          </p:nvSpPr>
          <p:spPr bwMode="auto">
            <a:xfrm>
              <a:off x="2819400" y="3810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2441575" y="32766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2441575" y="39624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3657600" y="2971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AutoShape 20"/>
            <p:cNvSpPr>
              <a:spLocks noChangeArrowheads="1"/>
            </p:cNvSpPr>
            <p:nvPr/>
          </p:nvSpPr>
          <p:spPr bwMode="auto">
            <a:xfrm>
              <a:off x="4114800" y="3124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" name="AutoShape 21"/>
            <p:cNvSpPr>
              <a:spLocks noChangeArrowheads="1"/>
            </p:cNvSpPr>
            <p:nvPr/>
          </p:nvSpPr>
          <p:spPr bwMode="auto">
            <a:xfrm>
              <a:off x="4114800" y="3810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3736975" y="32004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3736975" y="38862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4953000" y="2971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" name="AutoShape 25"/>
            <p:cNvSpPr>
              <a:spLocks noChangeArrowheads="1"/>
            </p:cNvSpPr>
            <p:nvPr/>
          </p:nvSpPr>
          <p:spPr bwMode="auto">
            <a:xfrm>
              <a:off x="5410200" y="3124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" name="AutoShape 26"/>
            <p:cNvSpPr>
              <a:spLocks noChangeArrowheads="1"/>
            </p:cNvSpPr>
            <p:nvPr/>
          </p:nvSpPr>
          <p:spPr bwMode="auto">
            <a:xfrm>
              <a:off x="5410200" y="3810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5032375" y="32766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5032375" y="39624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6248400" y="2971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" name="AutoShape 30"/>
            <p:cNvSpPr>
              <a:spLocks noChangeArrowheads="1"/>
            </p:cNvSpPr>
            <p:nvPr/>
          </p:nvSpPr>
          <p:spPr bwMode="auto">
            <a:xfrm>
              <a:off x="6705600" y="3124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5" name="AutoShape 31"/>
            <p:cNvSpPr>
              <a:spLocks noChangeArrowheads="1"/>
            </p:cNvSpPr>
            <p:nvPr/>
          </p:nvSpPr>
          <p:spPr bwMode="auto">
            <a:xfrm>
              <a:off x="6705600" y="3810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6" name="Rectangle 32"/>
            <p:cNvSpPr>
              <a:spLocks noChangeArrowheads="1"/>
            </p:cNvSpPr>
            <p:nvPr/>
          </p:nvSpPr>
          <p:spPr bwMode="auto">
            <a:xfrm>
              <a:off x="6327775" y="32004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37" name="Rectangle 33"/>
            <p:cNvSpPr>
              <a:spLocks noChangeArrowheads="1"/>
            </p:cNvSpPr>
            <p:nvPr/>
          </p:nvSpPr>
          <p:spPr bwMode="auto">
            <a:xfrm>
              <a:off x="6327775" y="38862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38" name="Rectangle 34"/>
            <p:cNvSpPr>
              <a:spLocks noChangeArrowheads="1"/>
            </p:cNvSpPr>
            <p:nvPr/>
          </p:nvSpPr>
          <p:spPr bwMode="auto">
            <a:xfrm>
              <a:off x="7543800" y="2971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9" name="AutoShape 35"/>
            <p:cNvSpPr>
              <a:spLocks noChangeArrowheads="1"/>
            </p:cNvSpPr>
            <p:nvPr/>
          </p:nvSpPr>
          <p:spPr bwMode="auto">
            <a:xfrm>
              <a:off x="8001000" y="3124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0" name="AutoShape 36"/>
            <p:cNvSpPr>
              <a:spLocks noChangeArrowheads="1"/>
            </p:cNvSpPr>
            <p:nvPr/>
          </p:nvSpPr>
          <p:spPr bwMode="auto">
            <a:xfrm>
              <a:off x="8001000" y="3810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1" name="Rectangle 37"/>
            <p:cNvSpPr>
              <a:spLocks noChangeArrowheads="1"/>
            </p:cNvSpPr>
            <p:nvPr/>
          </p:nvSpPr>
          <p:spPr bwMode="auto">
            <a:xfrm>
              <a:off x="7623175" y="32766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42" name="Rectangle 38"/>
            <p:cNvSpPr>
              <a:spLocks noChangeArrowheads="1"/>
            </p:cNvSpPr>
            <p:nvPr/>
          </p:nvSpPr>
          <p:spPr bwMode="auto">
            <a:xfrm>
              <a:off x="7623175" y="39624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43" name="Rectangle 39"/>
            <p:cNvSpPr>
              <a:spLocks noChangeArrowheads="1"/>
            </p:cNvSpPr>
            <p:nvPr/>
          </p:nvSpPr>
          <p:spPr bwMode="auto">
            <a:xfrm>
              <a:off x="228600" y="2895600"/>
              <a:ext cx="533400" cy="457200"/>
            </a:xfrm>
            <a:prstGeom prst="rect">
              <a:avLst/>
            </a:prstGeom>
            <a:solidFill>
              <a:srgbClr val="C7D0E9"/>
            </a:solidFill>
            <a:ln w="2556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44" name="AutoShape 40"/>
            <p:cNvCxnSpPr>
              <a:cxnSpLocks noChangeShapeType="1"/>
            </p:cNvCxnSpPr>
            <p:nvPr/>
          </p:nvCxnSpPr>
          <p:spPr bwMode="auto">
            <a:xfrm>
              <a:off x="533400" y="3124200"/>
              <a:ext cx="533400" cy="76200"/>
            </a:xfrm>
            <a:prstGeom prst="bentConnector3">
              <a:avLst>
                <a:gd name="adj1" fmla="val 50000"/>
              </a:avLst>
            </a:prstGeom>
            <a:noFill/>
            <a:ln w="25560" cap="flat">
              <a:solidFill>
                <a:srgbClr val="9D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45" name="Rectangle 41"/>
            <p:cNvSpPr>
              <a:spLocks noChangeArrowheads="1"/>
            </p:cNvSpPr>
            <p:nvPr/>
          </p:nvSpPr>
          <p:spPr bwMode="auto">
            <a:xfrm>
              <a:off x="1300163" y="4495800"/>
              <a:ext cx="866754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pts[0]</a:t>
              </a:r>
            </a:p>
          </p:txBody>
        </p:sp>
        <p:sp>
          <p:nvSpPr>
            <p:cNvPr id="46" name="Rectangle 42"/>
            <p:cNvSpPr>
              <a:spLocks noChangeArrowheads="1"/>
            </p:cNvSpPr>
            <p:nvPr/>
          </p:nvSpPr>
          <p:spPr bwMode="auto">
            <a:xfrm>
              <a:off x="2366963" y="4495800"/>
              <a:ext cx="866754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pts[1]</a:t>
              </a:r>
            </a:p>
          </p:txBody>
        </p:sp>
        <p:sp>
          <p:nvSpPr>
            <p:cNvPr id="47" name="Rectangle 43"/>
            <p:cNvSpPr>
              <a:spLocks noChangeArrowheads="1"/>
            </p:cNvSpPr>
            <p:nvPr/>
          </p:nvSpPr>
          <p:spPr bwMode="auto">
            <a:xfrm>
              <a:off x="3662363" y="4495800"/>
              <a:ext cx="866754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pts[2]</a:t>
              </a:r>
            </a:p>
          </p:txBody>
        </p:sp>
        <p:sp>
          <p:nvSpPr>
            <p:cNvPr id="48" name="Rectangle 44"/>
            <p:cNvSpPr>
              <a:spLocks noChangeArrowheads="1"/>
            </p:cNvSpPr>
            <p:nvPr/>
          </p:nvSpPr>
          <p:spPr bwMode="auto">
            <a:xfrm>
              <a:off x="5110163" y="4495800"/>
              <a:ext cx="866754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pts[3]</a:t>
              </a:r>
            </a:p>
          </p:txBody>
        </p:sp>
        <p:sp>
          <p:nvSpPr>
            <p:cNvPr id="49" name="Rectangle 45"/>
            <p:cNvSpPr>
              <a:spLocks noChangeArrowheads="1"/>
            </p:cNvSpPr>
            <p:nvPr/>
          </p:nvSpPr>
          <p:spPr bwMode="auto">
            <a:xfrm>
              <a:off x="6405563" y="4495800"/>
              <a:ext cx="866754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pts[4]</a:t>
              </a:r>
            </a:p>
          </p:txBody>
        </p:sp>
        <p:sp>
          <p:nvSpPr>
            <p:cNvPr id="50" name="Rectangle 46"/>
            <p:cNvSpPr>
              <a:spLocks noChangeArrowheads="1"/>
            </p:cNvSpPr>
            <p:nvPr/>
          </p:nvSpPr>
          <p:spPr bwMode="auto">
            <a:xfrm>
              <a:off x="7700963" y="4495800"/>
              <a:ext cx="866754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pts[5]</a:t>
              </a:r>
            </a:p>
          </p:txBody>
        </p:sp>
      </p:grpSp>
      <p:sp>
        <p:nvSpPr>
          <p:cNvPr id="53" name="Rectangle 49"/>
          <p:cNvSpPr>
            <a:spLocks noChangeArrowheads="1"/>
          </p:cNvSpPr>
          <p:nvPr/>
        </p:nvSpPr>
        <p:spPr bwMode="auto">
          <a:xfrm>
            <a:off x="5810248" y="1393765"/>
            <a:ext cx="4572000" cy="767987"/>
          </a:xfrm>
          <a:prstGeom prst="rect">
            <a:avLst/>
          </a:prstGeom>
          <a:solidFill>
            <a:srgbClr val="FFE39D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>
                <a:solidFill>
                  <a:prstClr val="black"/>
                </a:solidFill>
                <a:latin typeface="Calibri" pitchFamily="34" charset="0"/>
              </a:rPr>
              <a:t>For now, define </a:t>
            </a:r>
            <a:r>
              <a:rPr lang="en-IN" altLang="en-US" sz="2200" b="1" dirty="0" err="1">
                <a:solidFill>
                  <a:prstClr val="black"/>
                </a:solidFill>
                <a:latin typeface="Calibri" pitchFamily="34" charset="0"/>
              </a:rPr>
              <a:t>structs</a:t>
            </a:r>
            <a:r>
              <a:rPr lang="en-IN" altLang="en-US" sz="2200" b="1" dirty="0">
                <a:solidFill>
                  <a:prstClr val="black"/>
                </a:solidFill>
                <a:latin typeface="Calibri" pitchFamily="34" charset="0"/>
              </a:rPr>
              <a:t> in the beginning of the file, after #include.</a:t>
            </a:r>
          </a:p>
        </p:txBody>
      </p:sp>
      <p:sp>
        <p:nvSpPr>
          <p:cNvPr id="55" name="Rectangle 2"/>
          <p:cNvSpPr>
            <a:spLocks noChangeArrowheads="1"/>
          </p:cNvSpPr>
          <p:nvPr/>
        </p:nvSpPr>
        <p:spPr bwMode="auto">
          <a:xfrm>
            <a:off x="1639289" y="0"/>
            <a:ext cx="26670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/>
            <a:r>
              <a:rPr lang="en-IN" altLang="en-US" sz="3200" b="1" dirty="0">
                <a:solidFill>
                  <a:prstClr val="black"/>
                </a:solidFill>
                <a:latin typeface="Calibri" pitchFamily="34" charset="0"/>
              </a:rPr>
              <a:t>Structures</a:t>
            </a:r>
          </a:p>
        </p:txBody>
      </p:sp>
      <p:sp>
        <p:nvSpPr>
          <p:cNvPr id="54" name="Slide Number Placeholder 5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7324E2-95D1-44EF-ADD6-8E47809E8411}" type="slidenum">
              <a:rPr lang="en-IN" alt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</a:t>
            </a:fld>
            <a:endParaRPr lang="en-IN" alt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665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5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7324E2-95D1-44EF-ADD6-8E47809E8411}" type="slidenum">
              <a:rPr lang="en-IN" alt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</a:t>
            </a:fld>
            <a:endParaRPr lang="en-IN" alt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752600" y="714357"/>
            <a:ext cx="8610600" cy="2410633"/>
            <a:chOff x="228600" y="2514600"/>
            <a:chExt cx="8610600" cy="2410633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066800" y="2971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1524000" y="3124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1524000" y="3810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146175" y="32004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146175" y="38862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233363" y="2514600"/>
              <a:ext cx="541343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pts</a:t>
              </a: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362200" y="2971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AutoShape 15"/>
            <p:cNvSpPr>
              <a:spLocks noChangeArrowheads="1"/>
            </p:cNvSpPr>
            <p:nvPr/>
          </p:nvSpPr>
          <p:spPr bwMode="auto">
            <a:xfrm>
              <a:off x="2819400" y="3124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AutoShape 16"/>
            <p:cNvSpPr>
              <a:spLocks noChangeArrowheads="1"/>
            </p:cNvSpPr>
            <p:nvPr/>
          </p:nvSpPr>
          <p:spPr bwMode="auto">
            <a:xfrm>
              <a:off x="2819400" y="3810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Rectangle 17"/>
            <p:cNvSpPr>
              <a:spLocks noChangeArrowheads="1"/>
            </p:cNvSpPr>
            <p:nvPr/>
          </p:nvSpPr>
          <p:spPr bwMode="auto">
            <a:xfrm>
              <a:off x="2441575" y="32766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15" name="Rectangle 18"/>
            <p:cNvSpPr>
              <a:spLocks noChangeArrowheads="1"/>
            </p:cNvSpPr>
            <p:nvPr/>
          </p:nvSpPr>
          <p:spPr bwMode="auto">
            <a:xfrm>
              <a:off x="2441575" y="39624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16" name="Rectangle 19"/>
            <p:cNvSpPr>
              <a:spLocks noChangeArrowheads="1"/>
            </p:cNvSpPr>
            <p:nvPr/>
          </p:nvSpPr>
          <p:spPr bwMode="auto">
            <a:xfrm>
              <a:off x="3657600" y="2971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AutoShape 20"/>
            <p:cNvSpPr>
              <a:spLocks noChangeArrowheads="1"/>
            </p:cNvSpPr>
            <p:nvPr/>
          </p:nvSpPr>
          <p:spPr bwMode="auto">
            <a:xfrm>
              <a:off x="4114800" y="3124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AutoShape 21"/>
            <p:cNvSpPr>
              <a:spLocks noChangeArrowheads="1"/>
            </p:cNvSpPr>
            <p:nvPr/>
          </p:nvSpPr>
          <p:spPr bwMode="auto">
            <a:xfrm>
              <a:off x="4114800" y="3810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Rectangle 22"/>
            <p:cNvSpPr>
              <a:spLocks noChangeArrowheads="1"/>
            </p:cNvSpPr>
            <p:nvPr/>
          </p:nvSpPr>
          <p:spPr bwMode="auto">
            <a:xfrm>
              <a:off x="3736975" y="32004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20" name="Rectangle 23"/>
            <p:cNvSpPr>
              <a:spLocks noChangeArrowheads="1"/>
            </p:cNvSpPr>
            <p:nvPr/>
          </p:nvSpPr>
          <p:spPr bwMode="auto">
            <a:xfrm>
              <a:off x="3736975" y="38862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21" name="Rectangle 24"/>
            <p:cNvSpPr>
              <a:spLocks noChangeArrowheads="1"/>
            </p:cNvSpPr>
            <p:nvPr/>
          </p:nvSpPr>
          <p:spPr bwMode="auto">
            <a:xfrm>
              <a:off x="4953000" y="2971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" name="AutoShape 25"/>
            <p:cNvSpPr>
              <a:spLocks noChangeArrowheads="1"/>
            </p:cNvSpPr>
            <p:nvPr/>
          </p:nvSpPr>
          <p:spPr bwMode="auto">
            <a:xfrm>
              <a:off x="5410200" y="3124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" name="AutoShape 26"/>
            <p:cNvSpPr>
              <a:spLocks noChangeArrowheads="1"/>
            </p:cNvSpPr>
            <p:nvPr/>
          </p:nvSpPr>
          <p:spPr bwMode="auto">
            <a:xfrm>
              <a:off x="5410200" y="3810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Rectangle 27"/>
            <p:cNvSpPr>
              <a:spLocks noChangeArrowheads="1"/>
            </p:cNvSpPr>
            <p:nvPr/>
          </p:nvSpPr>
          <p:spPr bwMode="auto">
            <a:xfrm>
              <a:off x="5032375" y="32766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25" name="Rectangle 28"/>
            <p:cNvSpPr>
              <a:spLocks noChangeArrowheads="1"/>
            </p:cNvSpPr>
            <p:nvPr/>
          </p:nvSpPr>
          <p:spPr bwMode="auto">
            <a:xfrm>
              <a:off x="5032375" y="39624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26" name="Rectangle 29"/>
            <p:cNvSpPr>
              <a:spLocks noChangeArrowheads="1"/>
            </p:cNvSpPr>
            <p:nvPr/>
          </p:nvSpPr>
          <p:spPr bwMode="auto">
            <a:xfrm>
              <a:off x="6248400" y="2971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" name="AutoShape 30"/>
            <p:cNvSpPr>
              <a:spLocks noChangeArrowheads="1"/>
            </p:cNvSpPr>
            <p:nvPr/>
          </p:nvSpPr>
          <p:spPr bwMode="auto">
            <a:xfrm>
              <a:off x="6705600" y="3124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" name="AutoShape 31"/>
            <p:cNvSpPr>
              <a:spLocks noChangeArrowheads="1"/>
            </p:cNvSpPr>
            <p:nvPr/>
          </p:nvSpPr>
          <p:spPr bwMode="auto">
            <a:xfrm>
              <a:off x="6705600" y="3810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" name="Rectangle 32"/>
            <p:cNvSpPr>
              <a:spLocks noChangeArrowheads="1"/>
            </p:cNvSpPr>
            <p:nvPr/>
          </p:nvSpPr>
          <p:spPr bwMode="auto">
            <a:xfrm>
              <a:off x="6327775" y="32004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30" name="Rectangle 33"/>
            <p:cNvSpPr>
              <a:spLocks noChangeArrowheads="1"/>
            </p:cNvSpPr>
            <p:nvPr/>
          </p:nvSpPr>
          <p:spPr bwMode="auto">
            <a:xfrm>
              <a:off x="6327775" y="38862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31" name="Rectangle 34"/>
            <p:cNvSpPr>
              <a:spLocks noChangeArrowheads="1"/>
            </p:cNvSpPr>
            <p:nvPr/>
          </p:nvSpPr>
          <p:spPr bwMode="auto">
            <a:xfrm>
              <a:off x="7543800" y="2971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" name="AutoShape 35"/>
            <p:cNvSpPr>
              <a:spLocks noChangeArrowheads="1"/>
            </p:cNvSpPr>
            <p:nvPr/>
          </p:nvSpPr>
          <p:spPr bwMode="auto">
            <a:xfrm>
              <a:off x="8001000" y="3124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" name="AutoShape 36"/>
            <p:cNvSpPr>
              <a:spLocks noChangeArrowheads="1"/>
            </p:cNvSpPr>
            <p:nvPr/>
          </p:nvSpPr>
          <p:spPr bwMode="auto">
            <a:xfrm>
              <a:off x="8001000" y="3810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" name="Rectangle 37"/>
            <p:cNvSpPr>
              <a:spLocks noChangeArrowheads="1"/>
            </p:cNvSpPr>
            <p:nvPr/>
          </p:nvSpPr>
          <p:spPr bwMode="auto">
            <a:xfrm>
              <a:off x="7623175" y="32766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35" name="Rectangle 38"/>
            <p:cNvSpPr>
              <a:spLocks noChangeArrowheads="1"/>
            </p:cNvSpPr>
            <p:nvPr/>
          </p:nvSpPr>
          <p:spPr bwMode="auto">
            <a:xfrm>
              <a:off x="7623175" y="39624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36" name="Rectangle 39"/>
            <p:cNvSpPr>
              <a:spLocks noChangeArrowheads="1"/>
            </p:cNvSpPr>
            <p:nvPr/>
          </p:nvSpPr>
          <p:spPr bwMode="auto">
            <a:xfrm>
              <a:off x="228600" y="2895600"/>
              <a:ext cx="533400" cy="457200"/>
            </a:xfrm>
            <a:prstGeom prst="rect">
              <a:avLst/>
            </a:prstGeom>
            <a:solidFill>
              <a:srgbClr val="C7D0E9"/>
            </a:solidFill>
            <a:ln w="2556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37" name="AutoShape 40"/>
            <p:cNvCxnSpPr>
              <a:cxnSpLocks noChangeShapeType="1"/>
            </p:cNvCxnSpPr>
            <p:nvPr/>
          </p:nvCxnSpPr>
          <p:spPr bwMode="auto">
            <a:xfrm>
              <a:off x="533400" y="3124200"/>
              <a:ext cx="533400" cy="76200"/>
            </a:xfrm>
            <a:prstGeom prst="bentConnector3">
              <a:avLst>
                <a:gd name="adj1" fmla="val 50000"/>
              </a:avLst>
            </a:prstGeom>
            <a:noFill/>
            <a:ln w="25560" cap="flat">
              <a:solidFill>
                <a:srgbClr val="9D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8" name="Rectangle 41"/>
            <p:cNvSpPr>
              <a:spLocks noChangeArrowheads="1"/>
            </p:cNvSpPr>
            <p:nvPr/>
          </p:nvSpPr>
          <p:spPr bwMode="auto">
            <a:xfrm>
              <a:off x="1300163" y="4495800"/>
              <a:ext cx="866754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pts[0]</a:t>
              </a:r>
            </a:p>
          </p:txBody>
        </p:sp>
        <p:sp>
          <p:nvSpPr>
            <p:cNvPr id="39" name="Rectangle 42"/>
            <p:cNvSpPr>
              <a:spLocks noChangeArrowheads="1"/>
            </p:cNvSpPr>
            <p:nvPr/>
          </p:nvSpPr>
          <p:spPr bwMode="auto">
            <a:xfrm>
              <a:off x="2366963" y="4495800"/>
              <a:ext cx="866754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pts[1]</a:t>
              </a:r>
            </a:p>
          </p:txBody>
        </p:sp>
        <p:sp>
          <p:nvSpPr>
            <p:cNvPr id="40" name="Rectangle 43"/>
            <p:cNvSpPr>
              <a:spLocks noChangeArrowheads="1"/>
            </p:cNvSpPr>
            <p:nvPr/>
          </p:nvSpPr>
          <p:spPr bwMode="auto">
            <a:xfrm>
              <a:off x="3662363" y="4495800"/>
              <a:ext cx="866754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pts[2]</a:t>
              </a:r>
            </a:p>
          </p:txBody>
        </p:sp>
        <p:sp>
          <p:nvSpPr>
            <p:cNvPr id="41" name="Rectangle 44"/>
            <p:cNvSpPr>
              <a:spLocks noChangeArrowheads="1"/>
            </p:cNvSpPr>
            <p:nvPr/>
          </p:nvSpPr>
          <p:spPr bwMode="auto">
            <a:xfrm>
              <a:off x="5110163" y="4495800"/>
              <a:ext cx="866754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pts[3]</a:t>
              </a:r>
            </a:p>
          </p:txBody>
        </p:sp>
        <p:sp>
          <p:nvSpPr>
            <p:cNvPr id="42" name="Rectangle 45"/>
            <p:cNvSpPr>
              <a:spLocks noChangeArrowheads="1"/>
            </p:cNvSpPr>
            <p:nvPr/>
          </p:nvSpPr>
          <p:spPr bwMode="auto">
            <a:xfrm>
              <a:off x="6405563" y="4495800"/>
              <a:ext cx="866754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pts[4]</a:t>
              </a:r>
            </a:p>
          </p:txBody>
        </p:sp>
        <p:sp>
          <p:nvSpPr>
            <p:cNvPr id="43" name="Rectangle 46"/>
            <p:cNvSpPr>
              <a:spLocks noChangeArrowheads="1"/>
            </p:cNvSpPr>
            <p:nvPr/>
          </p:nvSpPr>
          <p:spPr bwMode="auto">
            <a:xfrm>
              <a:off x="7700963" y="4495800"/>
              <a:ext cx="866754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pts[5]</a:t>
              </a:r>
            </a:p>
          </p:txBody>
        </p:sp>
      </p:grpSp>
      <p:sp>
        <p:nvSpPr>
          <p:cNvPr id="44" name="Rectangle 47"/>
          <p:cNvSpPr>
            <a:spLocks noChangeArrowheads="1"/>
          </p:cNvSpPr>
          <p:nvPr/>
        </p:nvSpPr>
        <p:spPr bwMode="auto">
          <a:xfrm>
            <a:off x="1600200" y="3876692"/>
            <a:ext cx="3505200" cy="1766887"/>
          </a:xfrm>
          <a:prstGeom prst="rect">
            <a:avLst/>
          </a:prstGeom>
          <a:solidFill>
            <a:srgbClr val="8BE6F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 err="1">
                <a:latin typeface="Calibri" pitchFamily="34" charset="0"/>
              </a:rPr>
              <a:t>int</a:t>
            </a:r>
            <a:r>
              <a:rPr lang="en-IN" altLang="en-US" sz="2200" b="1" dirty="0">
                <a:latin typeface="Calibri" pitchFamily="34" charset="0"/>
              </a:rPr>
              <a:t> </a:t>
            </a:r>
            <a:r>
              <a:rPr lang="en-IN" altLang="en-US" sz="2200" b="1" dirty="0" err="1">
                <a:latin typeface="Calibri" pitchFamily="34" charset="0"/>
              </a:rPr>
              <a:t>i</a:t>
            </a:r>
            <a:r>
              <a:rPr lang="en-IN" altLang="en-US" sz="2200" b="1" dirty="0">
                <a:latin typeface="Calibri" pitchFamily="34" charset="0"/>
              </a:rPr>
              <a:t>;</a:t>
            </a:r>
          </a:p>
          <a:p>
            <a:r>
              <a:rPr lang="en-IN" altLang="en-US" sz="2200" b="1" dirty="0">
                <a:latin typeface="Calibri" pitchFamily="34" charset="0"/>
              </a:rPr>
              <a:t>for (</a:t>
            </a:r>
            <a:r>
              <a:rPr lang="en-IN" altLang="en-US" sz="2200" b="1" dirty="0" err="1">
                <a:latin typeface="Calibri" pitchFamily="34" charset="0"/>
              </a:rPr>
              <a:t>i</a:t>
            </a:r>
            <a:r>
              <a:rPr lang="en-IN" altLang="en-US" sz="2200" b="1" dirty="0">
                <a:latin typeface="Calibri" pitchFamily="34" charset="0"/>
              </a:rPr>
              <a:t>=0; </a:t>
            </a:r>
            <a:r>
              <a:rPr lang="en-IN" altLang="en-US" sz="2200" b="1" dirty="0" err="1">
                <a:latin typeface="Calibri" pitchFamily="34" charset="0"/>
              </a:rPr>
              <a:t>i</a:t>
            </a:r>
            <a:r>
              <a:rPr lang="en-IN" altLang="en-US" sz="2200" b="1" dirty="0">
                <a:latin typeface="Calibri" pitchFamily="34" charset="0"/>
              </a:rPr>
              <a:t> &lt; 6; </a:t>
            </a:r>
            <a:r>
              <a:rPr lang="en-IN" altLang="en-US" sz="2200" b="1" dirty="0" err="1">
                <a:latin typeface="Calibri" pitchFamily="34" charset="0"/>
              </a:rPr>
              <a:t>i</a:t>
            </a:r>
            <a:r>
              <a:rPr lang="en-IN" altLang="en-US" sz="2200" b="1" dirty="0">
                <a:latin typeface="Calibri" pitchFamily="34" charset="0"/>
              </a:rPr>
              <a:t>=i+1) {</a:t>
            </a:r>
          </a:p>
          <a:p>
            <a:r>
              <a:rPr lang="en-IN" altLang="en-US" sz="2200" b="1" dirty="0">
                <a:latin typeface="Calibri" pitchFamily="34" charset="0"/>
              </a:rPr>
              <a:t>	pts[</a:t>
            </a:r>
            <a:r>
              <a:rPr lang="en-IN" altLang="en-US" sz="2200" b="1" dirty="0" err="1">
                <a:latin typeface="Calibri" pitchFamily="34" charset="0"/>
              </a:rPr>
              <a:t>i</a:t>
            </a:r>
            <a:r>
              <a:rPr lang="en-IN" altLang="en-US" sz="2200" b="1" dirty="0">
                <a:latin typeface="Calibri" pitchFamily="34" charset="0"/>
              </a:rPr>
              <a:t>].x = </a:t>
            </a:r>
            <a:r>
              <a:rPr lang="en-IN" altLang="en-US" sz="2200" b="1" dirty="0" err="1">
                <a:latin typeface="Calibri" pitchFamily="34" charset="0"/>
              </a:rPr>
              <a:t>i</a:t>
            </a:r>
            <a:r>
              <a:rPr lang="en-IN" altLang="en-US" sz="2200" b="1" dirty="0">
                <a:latin typeface="Calibri" pitchFamily="34" charset="0"/>
              </a:rPr>
              <a:t>;</a:t>
            </a:r>
          </a:p>
          <a:p>
            <a:r>
              <a:rPr lang="en-IN" altLang="en-US" sz="2200" b="1" dirty="0">
                <a:latin typeface="Calibri" pitchFamily="34" charset="0"/>
              </a:rPr>
              <a:t>	pts[</a:t>
            </a:r>
            <a:r>
              <a:rPr lang="en-IN" altLang="en-US" sz="2200" b="1" dirty="0" err="1">
                <a:latin typeface="Calibri" pitchFamily="34" charset="0"/>
              </a:rPr>
              <a:t>i</a:t>
            </a:r>
            <a:r>
              <a:rPr lang="en-IN" altLang="en-US" sz="2200" b="1" dirty="0">
                <a:latin typeface="Calibri" pitchFamily="34" charset="0"/>
              </a:rPr>
              <a:t>].y = </a:t>
            </a:r>
            <a:r>
              <a:rPr lang="en-IN" altLang="en-US" sz="2200" b="1" dirty="0" err="1">
                <a:latin typeface="Calibri" pitchFamily="34" charset="0"/>
              </a:rPr>
              <a:t>i</a:t>
            </a:r>
            <a:r>
              <a:rPr lang="en-IN" altLang="en-US" sz="2200" b="1" dirty="0">
                <a:latin typeface="Calibri" pitchFamily="34" charset="0"/>
              </a:rPr>
              <a:t>;</a:t>
            </a:r>
          </a:p>
          <a:p>
            <a:r>
              <a:rPr lang="en-IN" altLang="en-US" sz="2200" b="1" dirty="0">
                <a:latin typeface="Calibri" pitchFamily="34" charset="0"/>
              </a:rPr>
              <a:t>} </a:t>
            </a:r>
          </a:p>
        </p:txBody>
      </p:sp>
      <p:sp>
        <p:nvSpPr>
          <p:cNvPr id="45" name="Rectangle 48"/>
          <p:cNvSpPr>
            <a:spLocks noChangeArrowheads="1"/>
          </p:cNvSpPr>
          <p:nvPr/>
        </p:nvSpPr>
        <p:spPr bwMode="auto">
          <a:xfrm>
            <a:off x="5334000" y="4119575"/>
            <a:ext cx="5334000" cy="1106542"/>
          </a:xfrm>
          <a:prstGeom prst="rect">
            <a:avLst/>
          </a:prstGeom>
          <a:solidFill>
            <a:srgbClr val="FFDF9F"/>
          </a:solidFill>
          <a:ln w="6480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>
                <a:latin typeface="Calibri" pitchFamily="34" charset="0"/>
              </a:rPr>
              <a:t>Read pts[</a:t>
            </a:r>
            <a:r>
              <a:rPr lang="en-IN" altLang="en-US" sz="2200" b="1" dirty="0" err="1">
                <a:latin typeface="Calibri" pitchFamily="34" charset="0"/>
              </a:rPr>
              <a:t>i</a:t>
            </a:r>
            <a:r>
              <a:rPr lang="en-IN" altLang="en-US" sz="2200" b="1" dirty="0">
                <a:latin typeface="Calibri" pitchFamily="34" charset="0"/>
              </a:rPr>
              <a:t>].x as (pts[</a:t>
            </a:r>
            <a:r>
              <a:rPr lang="en-IN" altLang="en-US" sz="2200" b="1" dirty="0" err="1">
                <a:latin typeface="Calibri" pitchFamily="34" charset="0"/>
              </a:rPr>
              <a:t>i</a:t>
            </a:r>
            <a:r>
              <a:rPr lang="en-IN" altLang="en-US" sz="2200" b="1" dirty="0">
                <a:latin typeface="Calibri" pitchFamily="34" charset="0"/>
              </a:rPr>
              <a:t>]).x</a:t>
            </a:r>
          </a:p>
          <a:p>
            <a:r>
              <a:rPr lang="en-IN" altLang="en-US" sz="2200" b="1" dirty="0">
                <a:latin typeface="Calibri" pitchFamily="34" charset="0"/>
              </a:rPr>
              <a:t>The .  and [] operators have same precedence. </a:t>
            </a:r>
            <a:r>
              <a:rPr lang="en-IN" altLang="en-US" sz="2200" b="1" dirty="0" err="1">
                <a:latin typeface="Calibri" pitchFamily="34" charset="0"/>
              </a:rPr>
              <a:t>Associativity</a:t>
            </a:r>
            <a:r>
              <a:rPr lang="en-IN" altLang="en-US" sz="2200" b="1" dirty="0">
                <a:latin typeface="Calibri" pitchFamily="34" charset="0"/>
              </a:rPr>
              <a:t>: left-right.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00200" y="31750"/>
            <a:ext cx="26670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/>
            <a:r>
              <a:rPr lang="en-IN" altLang="en-US" sz="3200" b="1" dirty="0">
                <a:solidFill>
                  <a:prstClr val="black"/>
                </a:solidFill>
                <a:latin typeface="Calibri" pitchFamily="34" charset="0"/>
              </a:rPr>
              <a:t>Structures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590800" y="609601"/>
            <a:ext cx="3200400" cy="3476421"/>
          </a:xfrm>
          <a:prstGeom prst="rect">
            <a:avLst/>
          </a:prstGeom>
          <a:solidFill>
            <a:srgbClr val="8BE6F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{</a:t>
            </a:r>
          </a:p>
          <a:p>
            <a:r>
              <a:rPr lang="en-IN" altLang="en-US" sz="2200" b="1" dirty="0">
                <a:latin typeface="Calibri" pitchFamily="34" charset="0"/>
              </a:rPr>
              <a:t>	</a:t>
            </a:r>
            <a:r>
              <a:rPr lang="en-IN" altLang="en-US" sz="2200" b="1" dirty="0" err="1">
                <a:latin typeface="Calibri" pitchFamily="34" charset="0"/>
              </a:rPr>
              <a:t>int</a:t>
            </a:r>
            <a:r>
              <a:rPr lang="en-IN" altLang="en-US" sz="2200" b="1" dirty="0">
                <a:latin typeface="Calibri" pitchFamily="34" charset="0"/>
              </a:rPr>
              <a:t> x; </a:t>
            </a:r>
            <a:r>
              <a:rPr lang="en-IN" altLang="en-US" sz="2200" b="1" dirty="0" err="1">
                <a:latin typeface="Calibri" pitchFamily="34" charset="0"/>
              </a:rPr>
              <a:t>int</a:t>
            </a:r>
            <a:r>
              <a:rPr lang="en-IN" altLang="en-US" sz="2200" b="1" dirty="0">
                <a:latin typeface="Calibri" pitchFamily="34" charset="0"/>
              </a:rPr>
              <a:t> y;</a:t>
            </a:r>
          </a:p>
          <a:p>
            <a:r>
              <a:rPr lang="en-IN" altLang="en-US" sz="2200" b="1" dirty="0">
                <a:latin typeface="Calibri" pitchFamily="34" charset="0"/>
              </a:rPr>
              <a:t>};</a:t>
            </a:r>
          </a:p>
          <a:p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pts[6];</a:t>
            </a:r>
          </a:p>
          <a:p>
            <a:r>
              <a:rPr lang="en-IN" altLang="en-US" sz="2200" b="1" dirty="0" err="1">
                <a:latin typeface="Calibri" pitchFamily="34" charset="0"/>
              </a:rPr>
              <a:t>int</a:t>
            </a:r>
            <a:r>
              <a:rPr lang="en-IN" altLang="en-US" sz="2200" b="1" dirty="0">
                <a:latin typeface="Calibri" pitchFamily="34" charset="0"/>
              </a:rPr>
              <a:t> </a:t>
            </a:r>
            <a:r>
              <a:rPr lang="en-IN" altLang="en-US" sz="2200" b="1" dirty="0" err="1">
                <a:latin typeface="Calibri" pitchFamily="34" charset="0"/>
              </a:rPr>
              <a:t>i</a:t>
            </a:r>
            <a:r>
              <a:rPr lang="en-IN" altLang="en-US" sz="2200" b="1" dirty="0">
                <a:latin typeface="Calibri" pitchFamily="34" charset="0"/>
              </a:rPr>
              <a:t>;</a:t>
            </a:r>
          </a:p>
          <a:p>
            <a:r>
              <a:rPr lang="en-IN" altLang="en-US" sz="2200" b="1" dirty="0">
                <a:latin typeface="Calibri" pitchFamily="34" charset="0"/>
              </a:rPr>
              <a:t>for (</a:t>
            </a:r>
            <a:r>
              <a:rPr lang="en-IN" altLang="en-US" sz="2200" b="1" dirty="0" err="1">
                <a:latin typeface="Calibri" pitchFamily="34" charset="0"/>
              </a:rPr>
              <a:t>i</a:t>
            </a:r>
            <a:r>
              <a:rPr lang="en-IN" altLang="en-US" sz="2200" b="1" dirty="0">
                <a:latin typeface="Calibri" pitchFamily="34" charset="0"/>
              </a:rPr>
              <a:t>=0; </a:t>
            </a:r>
            <a:r>
              <a:rPr lang="en-IN" altLang="en-US" sz="2200" b="1" dirty="0" err="1">
                <a:latin typeface="Calibri" pitchFamily="34" charset="0"/>
              </a:rPr>
              <a:t>i</a:t>
            </a:r>
            <a:r>
              <a:rPr lang="en-IN" altLang="en-US" sz="2200" b="1" dirty="0">
                <a:latin typeface="Calibri" pitchFamily="34" charset="0"/>
              </a:rPr>
              <a:t> &lt; 6; </a:t>
            </a:r>
            <a:r>
              <a:rPr lang="en-IN" altLang="en-US" sz="2200" b="1" dirty="0" err="1">
                <a:latin typeface="Calibri" pitchFamily="34" charset="0"/>
              </a:rPr>
              <a:t>i</a:t>
            </a:r>
            <a:r>
              <a:rPr lang="en-IN" altLang="en-US" sz="2200" b="1" dirty="0">
                <a:latin typeface="Calibri" pitchFamily="34" charset="0"/>
              </a:rPr>
              <a:t>=i+1) {</a:t>
            </a:r>
          </a:p>
          <a:p>
            <a:r>
              <a:rPr lang="en-IN" altLang="en-US" sz="2200" b="1" dirty="0">
                <a:latin typeface="Calibri" pitchFamily="34" charset="0"/>
              </a:rPr>
              <a:t>	pts[</a:t>
            </a:r>
            <a:r>
              <a:rPr lang="en-IN" altLang="en-US" sz="2200" b="1" dirty="0" err="1">
                <a:latin typeface="Calibri" pitchFamily="34" charset="0"/>
              </a:rPr>
              <a:t>i</a:t>
            </a:r>
            <a:r>
              <a:rPr lang="en-IN" altLang="en-US" sz="2200" b="1" dirty="0">
                <a:latin typeface="Calibri" pitchFamily="34" charset="0"/>
              </a:rPr>
              <a:t>].x = </a:t>
            </a:r>
            <a:r>
              <a:rPr lang="en-IN" altLang="en-US" sz="2200" b="1" dirty="0" err="1">
                <a:latin typeface="Calibri" pitchFamily="34" charset="0"/>
              </a:rPr>
              <a:t>i</a:t>
            </a:r>
            <a:r>
              <a:rPr lang="en-IN" altLang="en-US" sz="2200" b="1" dirty="0">
                <a:latin typeface="Calibri" pitchFamily="34" charset="0"/>
              </a:rPr>
              <a:t>;</a:t>
            </a:r>
          </a:p>
          <a:p>
            <a:r>
              <a:rPr lang="en-IN" altLang="en-US" sz="2200" b="1" dirty="0">
                <a:latin typeface="Calibri" pitchFamily="34" charset="0"/>
              </a:rPr>
              <a:t>	pts[</a:t>
            </a:r>
            <a:r>
              <a:rPr lang="en-IN" altLang="en-US" sz="2200" b="1" dirty="0" err="1">
                <a:latin typeface="Calibri" pitchFamily="34" charset="0"/>
              </a:rPr>
              <a:t>i</a:t>
            </a:r>
            <a:r>
              <a:rPr lang="en-IN" altLang="en-US" sz="2200" b="1" dirty="0">
                <a:latin typeface="Calibri" pitchFamily="34" charset="0"/>
              </a:rPr>
              <a:t>].y = </a:t>
            </a:r>
            <a:r>
              <a:rPr lang="en-IN" altLang="en-US" sz="2200" b="1" dirty="0" err="1">
                <a:latin typeface="Calibri" pitchFamily="34" charset="0"/>
              </a:rPr>
              <a:t>i</a:t>
            </a:r>
            <a:r>
              <a:rPr lang="en-IN" altLang="en-US" sz="2200" b="1" dirty="0">
                <a:latin typeface="Calibri" pitchFamily="34" charset="0"/>
              </a:rPr>
              <a:t>;</a:t>
            </a:r>
          </a:p>
          <a:p>
            <a:r>
              <a:rPr lang="en-IN" altLang="en-US" sz="2200" b="1" dirty="0">
                <a:latin typeface="Calibri" pitchFamily="34" charset="0"/>
              </a:rPr>
              <a:t>}</a:t>
            </a:r>
          </a:p>
          <a:p>
            <a:endParaRPr lang="en-IN" altLang="en-US" sz="2200" b="1" dirty="0">
              <a:latin typeface="Calibri" pitchFamily="34" charset="0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1752600" y="4419601"/>
            <a:ext cx="8610600" cy="2029633"/>
            <a:chOff x="228600" y="4419600"/>
            <a:chExt cx="8610600" cy="2029633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1066800" y="4495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1524000" y="464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AutoShape 6"/>
            <p:cNvSpPr>
              <a:spLocks noChangeArrowheads="1"/>
            </p:cNvSpPr>
            <p:nvPr/>
          </p:nvSpPr>
          <p:spPr bwMode="auto">
            <a:xfrm>
              <a:off x="1524000" y="5334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1146175" y="47244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1146175" y="54102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233363" y="4876800"/>
              <a:ext cx="541343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pts</a:t>
              </a: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2362200" y="4495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AutoShape 12"/>
            <p:cNvSpPr>
              <a:spLocks noChangeArrowheads="1"/>
            </p:cNvSpPr>
            <p:nvPr/>
          </p:nvSpPr>
          <p:spPr bwMode="auto">
            <a:xfrm>
              <a:off x="2819400" y="464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AutoShape 13"/>
            <p:cNvSpPr>
              <a:spLocks noChangeArrowheads="1"/>
            </p:cNvSpPr>
            <p:nvPr/>
          </p:nvSpPr>
          <p:spPr bwMode="auto">
            <a:xfrm>
              <a:off x="2819400" y="5334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2441575" y="48006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2441575" y="54864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3657600" y="4495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AutoShape 17"/>
            <p:cNvSpPr>
              <a:spLocks noChangeArrowheads="1"/>
            </p:cNvSpPr>
            <p:nvPr/>
          </p:nvSpPr>
          <p:spPr bwMode="auto">
            <a:xfrm>
              <a:off x="4114800" y="464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" name="AutoShape 18"/>
            <p:cNvSpPr>
              <a:spLocks noChangeArrowheads="1"/>
            </p:cNvSpPr>
            <p:nvPr/>
          </p:nvSpPr>
          <p:spPr bwMode="auto">
            <a:xfrm>
              <a:off x="4114800" y="5334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3736975" y="47244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3736975" y="54102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4953000" y="4495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" name="AutoShape 22"/>
            <p:cNvSpPr>
              <a:spLocks noChangeArrowheads="1"/>
            </p:cNvSpPr>
            <p:nvPr/>
          </p:nvSpPr>
          <p:spPr bwMode="auto">
            <a:xfrm>
              <a:off x="5410200" y="464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" name="AutoShape 23"/>
            <p:cNvSpPr>
              <a:spLocks noChangeArrowheads="1"/>
            </p:cNvSpPr>
            <p:nvPr/>
          </p:nvSpPr>
          <p:spPr bwMode="auto">
            <a:xfrm>
              <a:off x="5410200" y="5334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5032375" y="48006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5032375" y="54864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6248400" y="4495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AutoShape 27"/>
            <p:cNvSpPr>
              <a:spLocks noChangeArrowheads="1"/>
            </p:cNvSpPr>
            <p:nvPr/>
          </p:nvSpPr>
          <p:spPr bwMode="auto">
            <a:xfrm>
              <a:off x="6705600" y="464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" name="AutoShape 28"/>
            <p:cNvSpPr>
              <a:spLocks noChangeArrowheads="1"/>
            </p:cNvSpPr>
            <p:nvPr/>
          </p:nvSpPr>
          <p:spPr bwMode="auto">
            <a:xfrm>
              <a:off x="6705600" y="5334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6327775" y="47244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6327775" y="54102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35" name="Rectangle 31"/>
            <p:cNvSpPr>
              <a:spLocks noChangeArrowheads="1"/>
            </p:cNvSpPr>
            <p:nvPr/>
          </p:nvSpPr>
          <p:spPr bwMode="auto">
            <a:xfrm>
              <a:off x="7543800" y="4495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6" name="AutoShape 32"/>
            <p:cNvSpPr>
              <a:spLocks noChangeArrowheads="1"/>
            </p:cNvSpPr>
            <p:nvPr/>
          </p:nvSpPr>
          <p:spPr bwMode="auto">
            <a:xfrm>
              <a:off x="8001000" y="464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7" name="AutoShape 33"/>
            <p:cNvSpPr>
              <a:spLocks noChangeArrowheads="1"/>
            </p:cNvSpPr>
            <p:nvPr/>
          </p:nvSpPr>
          <p:spPr bwMode="auto">
            <a:xfrm>
              <a:off x="8001000" y="5334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8" name="Rectangle 34"/>
            <p:cNvSpPr>
              <a:spLocks noChangeArrowheads="1"/>
            </p:cNvSpPr>
            <p:nvPr/>
          </p:nvSpPr>
          <p:spPr bwMode="auto">
            <a:xfrm>
              <a:off x="7623175" y="48006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39" name="Rectangle 35"/>
            <p:cNvSpPr>
              <a:spLocks noChangeArrowheads="1"/>
            </p:cNvSpPr>
            <p:nvPr/>
          </p:nvSpPr>
          <p:spPr bwMode="auto">
            <a:xfrm>
              <a:off x="7623175" y="54864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40" name="Rectangle 36"/>
            <p:cNvSpPr>
              <a:spLocks noChangeArrowheads="1"/>
            </p:cNvSpPr>
            <p:nvPr/>
          </p:nvSpPr>
          <p:spPr bwMode="auto">
            <a:xfrm>
              <a:off x="228600" y="4419600"/>
              <a:ext cx="533400" cy="457200"/>
            </a:xfrm>
            <a:prstGeom prst="rect">
              <a:avLst/>
            </a:prstGeom>
            <a:solidFill>
              <a:srgbClr val="C7D0E9"/>
            </a:solidFill>
            <a:ln w="2556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41" name="AutoShape 37"/>
            <p:cNvCxnSpPr>
              <a:cxnSpLocks noChangeShapeType="1"/>
            </p:cNvCxnSpPr>
            <p:nvPr/>
          </p:nvCxnSpPr>
          <p:spPr bwMode="auto">
            <a:xfrm>
              <a:off x="533400" y="4648200"/>
              <a:ext cx="533400" cy="76200"/>
            </a:xfrm>
            <a:prstGeom prst="bentConnector3">
              <a:avLst>
                <a:gd name="adj1" fmla="val 50000"/>
              </a:avLst>
            </a:prstGeom>
            <a:noFill/>
            <a:ln w="25560" cap="flat">
              <a:solidFill>
                <a:srgbClr val="9D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42" name="Rectangle 38"/>
            <p:cNvSpPr>
              <a:spLocks noChangeArrowheads="1"/>
            </p:cNvSpPr>
            <p:nvPr/>
          </p:nvSpPr>
          <p:spPr bwMode="auto">
            <a:xfrm>
              <a:off x="1300163" y="6019800"/>
              <a:ext cx="866754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pts[0]</a:t>
              </a:r>
            </a:p>
          </p:txBody>
        </p:sp>
        <p:sp>
          <p:nvSpPr>
            <p:cNvPr id="43" name="Rectangle 39"/>
            <p:cNvSpPr>
              <a:spLocks noChangeArrowheads="1"/>
            </p:cNvSpPr>
            <p:nvPr/>
          </p:nvSpPr>
          <p:spPr bwMode="auto">
            <a:xfrm>
              <a:off x="2366963" y="6019800"/>
              <a:ext cx="866754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pts[1]</a:t>
              </a:r>
            </a:p>
          </p:txBody>
        </p:sp>
        <p:sp>
          <p:nvSpPr>
            <p:cNvPr id="44" name="Rectangle 40"/>
            <p:cNvSpPr>
              <a:spLocks noChangeArrowheads="1"/>
            </p:cNvSpPr>
            <p:nvPr/>
          </p:nvSpPr>
          <p:spPr bwMode="auto">
            <a:xfrm>
              <a:off x="3662363" y="6019800"/>
              <a:ext cx="866754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pts[2]</a:t>
              </a:r>
            </a:p>
          </p:txBody>
        </p:sp>
        <p:sp>
          <p:nvSpPr>
            <p:cNvPr id="45" name="Rectangle 41"/>
            <p:cNvSpPr>
              <a:spLocks noChangeArrowheads="1"/>
            </p:cNvSpPr>
            <p:nvPr/>
          </p:nvSpPr>
          <p:spPr bwMode="auto">
            <a:xfrm>
              <a:off x="5110163" y="6019800"/>
              <a:ext cx="866754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pts[3]</a:t>
              </a:r>
            </a:p>
          </p:txBody>
        </p:sp>
        <p:sp>
          <p:nvSpPr>
            <p:cNvPr id="46" name="Rectangle 42"/>
            <p:cNvSpPr>
              <a:spLocks noChangeArrowheads="1"/>
            </p:cNvSpPr>
            <p:nvPr/>
          </p:nvSpPr>
          <p:spPr bwMode="auto">
            <a:xfrm>
              <a:off x="6405563" y="6019800"/>
              <a:ext cx="866754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pts[4]</a:t>
              </a:r>
            </a:p>
          </p:txBody>
        </p:sp>
        <p:sp>
          <p:nvSpPr>
            <p:cNvPr id="47" name="Rectangle 43"/>
            <p:cNvSpPr>
              <a:spLocks noChangeArrowheads="1"/>
            </p:cNvSpPr>
            <p:nvPr/>
          </p:nvSpPr>
          <p:spPr bwMode="auto">
            <a:xfrm>
              <a:off x="7700963" y="6019800"/>
              <a:ext cx="866754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pts[5]</a:t>
              </a:r>
            </a:p>
          </p:txBody>
        </p:sp>
        <p:sp>
          <p:nvSpPr>
            <p:cNvPr id="48" name="Rectangle 44"/>
            <p:cNvSpPr>
              <a:spLocks noChangeArrowheads="1"/>
            </p:cNvSpPr>
            <p:nvPr/>
          </p:nvSpPr>
          <p:spPr bwMode="auto">
            <a:xfrm>
              <a:off x="1677988" y="47244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49" name="Rectangle 45"/>
            <p:cNvSpPr>
              <a:spLocks noChangeArrowheads="1"/>
            </p:cNvSpPr>
            <p:nvPr/>
          </p:nvSpPr>
          <p:spPr bwMode="auto">
            <a:xfrm>
              <a:off x="1677988" y="54102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50" name="Rectangle 46"/>
            <p:cNvSpPr>
              <a:spLocks noChangeArrowheads="1"/>
            </p:cNvSpPr>
            <p:nvPr/>
          </p:nvSpPr>
          <p:spPr bwMode="auto">
            <a:xfrm>
              <a:off x="2973388" y="47244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51" name="Rectangle 47"/>
            <p:cNvSpPr>
              <a:spLocks noChangeArrowheads="1"/>
            </p:cNvSpPr>
            <p:nvPr/>
          </p:nvSpPr>
          <p:spPr bwMode="auto">
            <a:xfrm>
              <a:off x="2973388" y="54102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52" name="Rectangle 48"/>
            <p:cNvSpPr>
              <a:spLocks noChangeArrowheads="1"/>
            </p:cNvSpPr>
            <p:nvPr/>
          </p:nvSpPr>
          <p:spPr bwMode="auto">
            <a:xfrm>
              <a:off x="4268788" y="47244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53" name="Rectangle 49"/>
            <p:cNvSpPr>
              <a:spLocks noChangeArrowheads="1"/>
            </p:cNvSpPr>
            <p:nvPr/>
          </p:nvSpPr>
          <p:spPr bwMode="auto">
            <a:xfrm>
              <a:off x="4268788" y="54102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54" name="Rectangle 50"/>
            <p:cNvSpPr>
              <a:spLocks noChangeArrowheads="1"/>
            </p:cNvSpPr>
            <p:nvPr/>
          </p:nvSpPr>
          <p:spPr bwMode="auto">
            <a:xfrm>
              <a:off x="5564188" y="47244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3</a:t>
              </a:r>
            </a:p>
          </p:txBody>
        </p:sp>
        <p:sp>
          <p:nvSpPr>
            <p:cNvPr id="55" name="Rectangle 51"/>
            <p:cNvSpPr>
              <a:spLocks noChangeArrowheads="1"/>
            </p:cNvSpPr>
            <p:nvPr/>
          </p:nvSpPr>
          <p:spPr bwMode="auto">
            <a:xfrm>
              <a:off x="5564188" y="54102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3</a:t>
              </a:r>
            </a:p>
          </p:txBody>
        </p:sp>
        <p:sp>
          <p:nvSpPr>
            <p:cNvPr id="56" name="Rectangle 52"/>
            <p:cNvSpPr>
              <a:spLocks noChangeArrowheads="1"/>
            </p:cNvSpPr>
            <p:nvPr/>
          </p:nvSpPr>
          <p:spPr bwMode="auto">
            <a:xfrm>
              <a:off x="6859588" y="47244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4</a:t>
              </a:r>
            </a:p>
          </p:txBody>
        </p:sp>
        <p:sp>
          <p:nvSpPr>
            <p:cNvPr id="57" name="Rectangle 53"/>
            <p:cNvSpPr>
              <a:spLocks noChangeArrowheads="1"/>
            </p:cNvSpPr>
            <p:nvPr/>
          </p:nvSpPr>
          <p:spPr bwMode="auto">
            <a:xfrm>
              <a:off x="6859588" y="54102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4</a:t>
              </a:r>
            </a:p>
          </p:txBody>
        </p:sp>
        <p:sp>
          <p:nvSpPr>
            <p:cNvPr id="58" name="Rectangle 54"/>
            <p:cNvSpPr>
              <a:spLocks noChangeArrowheads="1"/>
            </p:cNvSpPr>
            <p:nvPr/>
          </p:nvSpPr>
          <p:spPr bwMode="auto">
            <a:xfrm>
              <a:off x="8154988" y="47244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5</a:t>
              </a:r>
            </a:p>
          </p:txBody>
        </p:sp>
        <p:sp>
          <p:nvSpPr>
            <p:cNvPr id="59" name="Rectangle 55"/>
            <p:cNvSpPr>
              <a:spLocks noChangeArrowheads="1"/>
            </p:cNvSpPr>
            <p:nvPr/>
          </p:nvSpPr>
          <p:spPr bwMode="auto">
            <a:xfrm>
              <a:off x="8154988" y="53340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5</a:t>
              </a:r>
            </a:p>
          </p:txBody>
        </p:sp>
      </p:grpSp>
      <p:sp>
        <p:nvSpPr>
          <p:cNvPr id="60" name="Rectangle 56"/>
          <p:cNvSpPr>
            <a:spLocks noChangeArrowheads="1"/>
          </p:cNvSpPr>
          <p:nvPr/>
        </p:nvSpPr>
        <p:spPr bwMode="auto">
          <a:xfrm>
            <a:off x="5791200" y="3657601"/>
            <a:ext cx="4648200" cy="76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>
                <a:solidFill>
                  <a:prstClr val="black"/>
                </a:solidFill>
                <a:latin typeface="Calibri" pitchFamily="34" charset="0"/>
              </a:rPr>
              <a:t>State of  memory after the code executes.</a:t>
            </a:r>
          </a:p>
        </p:txBody>
      </p:sp>
      <p:sp>
        <p:nvSpPr>
          <p:cNvPr id="61" name="Slide Number Placeholder 6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7324E2-95D1-44EF-ADD6-8E47809E8411}" type="slidenum">
              <a:rPr lang="en-IN" alt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</a:t>
            </a:fld>
            <a:endParaRPr lang="en-IN" alt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711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972175" y="44728"/>
            <a:ext cx="2375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IN" altLang="en-US">
                <a:solidFill>
                  <a:srgbClr val="000000"/>
                </a:solidFill>
                <a:latin typeface="Calibri"/>
              </a:rPr>
              <a:t> 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876801" y="151867"/>
            <a:ext cx="5699125" cy="521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/>
            <a:r>
              <a:rPr lang="en-IN" altLang="en-US" sz="2800" b="1" dirty="0">
                <a:solidFill>
                  <a:prstClr val="black"/>
                </a:solidFill>
                <a:latin typeface="Calibri" pitchFamily="34" charset="0"/>
              </a:rPr>
              <a:t>Reading structures (scanf ?)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76400" y="241008"/>
            <a:ext cx="3200400" cy="1106542"/>
          </a:xfrm>
          <a:prstGeom prst="rect">
            <a:avLst/>
          </a:prstGeom>
          <a:solidFill>
            <a:srgbClr val="8BE6F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{</a:t>
            </a:r>
          </a:p>
          <a:p>
            <a:r>
              <a:rPr lang="en-IN" altLang="en-US" sz="2200" b="1" dirty="0">
                <a:latin typeface="Calibri" pitchFamily="34" charset="0"/>
              </a:rPr>
              <a:t>	</a:t>
            </a:r>
            <a:r>
              <a:rPr lang="en-IN" altLang="en-US" sz="2200" b="1" dirty="0" err="1">
                <a:latin typeface="Calibri" pitchFamily="34" charset="0"/>
              </a:rPr>
              <a:t>int</a:t>
            </a:r>
            <a:r>
              <a:rPr lang="en-IN" altLang="en-US" sz="2200" b="1" dirty="0">
                <a:latin typeface="Calibri" pitchFamily="34" charset="0"/>
              </a:rPr>
              <a:t> x; </a:t>
            </a:r>
            <a:r>
              <a:rPr lang="en-IN" altLang="en-US" sz="2200" b="1" dirty="0" err="1">
                <a:latin typeface="Calibri" pitchFamily="34" charset="0"/>
              </a:rPr>
              <a:t>int</a:t>
            </a:r>
            <a:r>
              <a:rPr lang="en-IN" altLang="en-US" sz="2200" b="1" dirty="0">
                <a:latin typeface="Calibri" pitchFamily="34" charset="0"/>
              </a:rPr>
              <a:t> y;</a:t>
            </a:r>
          </a:p>
          <a:p>
            <a:r>
              <a:rPr lang="en-IN" altLang="en-US" sz="2200" b="1" dirty="0">
                <a:latin typeface="Calibri" pitchFamily="34" charset="0"/>
              </a:rPr>
              <a:t>};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483850" y="350520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676400" y="1307808"/>
            <a:ext cx="6248400" cy="2122204"/>
          </a:xfrm>
          <a:prstGeom prst="rect">
            <a:avLst/>
          </a:prstGeom>
          <a:solidFill>
            <a:srgbClr val="94F0E4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IN" altLang="en-US" sz="2200" b="1" dirty="0">
                <a:latin typeface="Calibri" pitchFamily="34" charset="0"/>
              </a:rPr>
              <a:t>int main() {</a:t>
            </a:r>
          </a:p>
          <a:p>
            <a:r>
              <a:rPr lang="en-IN" altLang="en-US" sz="2200" b="1" dirty="0">
                <a:latin typeface="Calibri" pitchFamily="34" charset="0"/>
              </a:rPr>
              <a:t>    int x, y;</a:t>
            </a:r>
          </a:p>
          <a:p>
            <a:r>
              <a:rPr lang="en-IN" altLang="en-US" sz="2200" b="1" dirty="0">
                <a:latin typeface="Calibri" pitchFamily="34" charset="0"/>
              </a:rPr>
              <a:t>    </a:t>
            </a:r>
            <a:r>
              <a:rPr lang="en-IN" altLang="en-US" sz="2200" b="1" dirty="0" err="1">
                <a:latin typeface="Calibri" pitchFamily="34" charset="0"/>
              </a:rPr>
              <a:t>struct</a:t>
            </a:r>
            <a:r>
              <a:rPr lang="en-IN" altLang="en-US" sz="2200" b="1" dirty="0">
                <a:latin typeface="Calibri" pitchFamily="34" charset="0"/>
              </a:rPr>
              <a:t> point </a:t>
            </a:r>
            <a:r>
              <a:rPr lang="en-IN" altLang="en-US" sz="2200" b="1" dirty="0" err="1">
                <a:latin typeface="Calibri" pitchFamily="34" charset="0"/>
              </a:rPr>
              <a:t>pt</a:t>
            </a:r>
            <a:r>
              <a:rPr lang="en-IN" altLang="en-US" sz="2200" b="1" dirty="0">
                <a:latin typeface="Calibri" pitchFamily="34" charset="0"/>
              </a:rPr>
              <a:t>;</a:t>
            </a:r>
          </a:p>
          <a:p>
            <a:r>
              <a:rPr lang="en-IN" altLang="en-US" sz="2200" b="1" dirty="0">
                <a:latin typeface="Calibri" pitchFamily="34" charset="0"/>
              </a:rPr>
              <a:t>    scanf(“%</a:t>
            </a:r>
            <a:r>
              <a:rPr lang="en-IN" altLang="en-US" sz="2200" b="1" dirty="0" err="1">
                <a:latin typeface="Calibri" pitchFamily="34" charset="0"/>
              </a:rPr>
              <a:t>d%d</a:t>
            </a:r>
            <a:r>
              <a:rPr lang="en-IN" altLang="en-US" sz="2200" b="1" dirty="0">
                <a:latin typeface="Calibri" pitchFamily="34" charset="0"/>
              </a:rPr>
              <a:t>”, &amp;(</a:t>
            </a:r>
            <a:r>
              <a:rPr lang="en-IN" altLang="en-US" sz="2200" b="1" dirty="0" err="1">
                <a:latin typeface="Calibri" pitchFamily="34" charset="0"/>
              </a:rPr>
              <a:t>pt.x</a:t>
            </a:r>
            <a:r>
              <a:rPr lang="en-IN" altLang="en-US" sz="2200" b="1" dirty="0">
                <a:latin typeface="Calibri" pitchFamily="34" charset="0"/>
              </a:rPr>
              <a:t>),&amp;(</a:t>
            </a:r>
            <a:r>
              <a:rPr lang="en-IN" altLang="en-US" sz="2200" b="1" dirty="0" err="1">
                <a:latin typeface="Calibri" pitchFamily="34" charset="0"/>
              </a:rPr>
              <a:t>pt.y</a:t>
            </a:r>
            <a:r>
              <a:rPr lang="en-IN" altLang="en-US" sz="2200" b="1" dirty="0">
                <a:latin typeface="Calibri" pitchFamily="34" charset="0"/>
              </a:rPr>
              <a:t>));</a:t>
            </a:r>
          </a:p>
          <a:p>
            <a:r>
              <a:rPr lang="en-IN" altLang="en-US" sz="2200" b="1" dirty="0">
                <a:latin typeface="Calibri" pitchFamily="34" charset="0"/>
              </a:rPr>
              <a:t>    return 0;</a:t>
            </a:r>
          </a:p>
          <a:p>
            <a:r>
              <a:rPr lang="en-IN" altLang="en-US" sz="2200" b="1" dirty="0">
                <a:latin typeface="Calibri" pitchFamily="34" charset="0"/>
              </a:rPr>
              <a:t>}	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828801" y="3873499"/>
            <a:ext cx="8747125" cy="2122204"/>
          </a:xfrm>
          <a:prstGeom prst="rect">
            <a:avLst/>
          </a:prstGeom>
          <a:solidFill>
            <a:srgbClr val="FFE39D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 marL="457200" indent="-4556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200" b="1" dirty="0">
                <a:solidFill>
                  <a:srgbClr val="4BACC6">
                    <a:lumMod val="10000"/>
                  </a:srgbClr>
                </a:solidFill>
                <a:latin typeface="Calibri" pitchFamily="34" charset="0"/>
              </a:rPr>
              <a:t>You</a:t>
            </a:r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 can not </a:t>
            </a:r>
            <a:r>
              <a:rPr lang="en-IN" altLang="en-US" sz="2200" b="1" dirty="0">
                <a:solidFill>
                  <a:srgbClr val="4BACC6">
                    <a:lumMod val="10000"/>
                  </a:srgbClr>
                </a:solidFill>
                <a:latin typeface="Calibri" pitchFamily="34" charset="0"/>
              </a:rPr>
              <a:t>read a structure directly using scanf!</a:t>
            </a:r>
          </a:p>
          <a:p>
            <a:pPr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endParaRPr lang="en-IN" altLang="en-US" sz="2200" b="1" dirty="0">
              <a:latin typeface="Calibri" pitchFamily="34" charset="0"/>
            </a:endParaRPr>
          </a:p>
          <a:p>
            <a:pPr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Read individual fields</a:t>
            </a:r>
            <a:r>
              <a:rPr lang="en-IN" altLang="en-US" sz="2200" b="1" dirty="0">
                <a:latin typeface="Calibri" pitchFamily="34" charset="0"/>
              </a:rPr>
              <a:t> using </a:t>
            </a:r>
            <a:r>
              <a:rPr lang="en-IN" altLang="en-US" sz="2200" b="1" dirty="0" err="1">
                <a:latin typeface="Calibri" pitchFamily="34" charset="0"/>
              </a:rPr>
              <a:t>scanf</a:t>
            </a:r>
            <a:r>
              <a:rPr lang="en-IN" altLang="en-US" sz="2200" b="1" dirty="0">
                <a:latin typeface="Calibri" pitchFamily="34" charset="0"/>
              </a:rPr>
              <a:t> (note the &amp;).</a:t>
            </a:r>
          </a:p>
          <a:p>
            <a:pPr marL="458787" indent="-457200">
              <a:buFont typeface="+mj-lt"/>
              <a:buAutoNum type="arabicPeriod"/>
            </a:pPr>
            <a:endParaRPr lang="en-IN" altLang="en-US" sz="2200" b="1" dirty="0">
              <a:latin typeface="Calibri" pitchFamily="34" charset="0"/>
            </a:endParaRPr>
          </a:p>
          <a:p>
            <a:pPr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200" b="1" dirty="0">
                <a:latin typeface="Calibri" pitchFamily="34" charset="0"/>
              </a:rPr>
              <a:t>A better way is to define our own functions to read structures</a:t>
            </a:r>
          </a:p>
          <a:p>
            <a:pPr marL="800100" lvl="1" indent="-342900">
              <a:buClr>
                <a:srgbClr val="9D0000"/>
              </a:buClr>
              <a:buSzPct val="45000"/>
              <a:buFont typeface="Wingdings" panose="05000000000000000000" pitchFamily="2" charset="2"/>
              <a:buChar char="q"/>
            </a:pPr>
            <a:r>
              <a:rPr lang="en-IN" altLang="en-US" sz="2200" b="1" dirty="0">
                <a:latin typeface="Calibri" pitchFamily="34" charset="0"/>
              </a:rPr>
              <a:t>to avoid cluttering the code!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7324E2-95D1-44EF-ADD6-8E47809E8411}" type="slidenum">
              <a:rPr lang="en-IN" alt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</a:t>
            </a:fld>
            <a:endParaRPr lang="en-IN" alt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347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21627</TotalTime>
  <Words>2031</Words>
  <Application>Microsoft Office PowerPoint</Application>
  <PresentationFormat>Widescreen</PresentationFormat>
  <Paragraphs>599</Paragraphs>
  <Slides>24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Garamond</vt:lpstr>
      <vt:lpstr>Lucida Calligraphy</vt:lpstr>
      <vt:lpstr>Times New Roman</vt:lpstr>
      <vt:lpstr>Verdana</vt:lpstr>
      <vt:lpstr>Wingdings</vt:lpstr>
      <vt:lpstr>Office Theme</vt:lpstr>
      <vt:lpstr>1_Office Theme</vt:lpstr>
      <vt:lpstr>Equation.3</vt:lpstr>
      <vt:lpstr>ESC101: Fundamentals of Computing</vt:lpstr>
      <vt:lpstr>Announcement</vt:lpstr>
      <vt:lpstr>Composite Data</vt:lpstr>
      <vt:lpstr>PowerPoint Presentation</vt:lpstr>
      <vt:lpstr>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Passing Struct to Functions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Rai</dc:creator>
  <cp:lastModifiedBy>Piyush Rai</cp:lastModifiedBy>
  <cp:revision>1437</cp:revision>
  <dcterms:created xsi:type="dcterms:W3CDTF">2018-07-30T05:08:11Z</dcterms:created>
  <dcterms:modified xsi:type="dcterms:W3CDTF">2019-10-22T09:18:51Z</dcterms:modified>
</cp:coreProperties>
</file>