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  <p:sldMasterId id="2147483781" r:id="rId2"/>
  </p:sldMasterIdLst>
  <p:notesMasterIdLst>
    <p:notesMasterId r:id="rId20"/>
  </p:notesMasterIdLst>
  <p:sldIdLst>
    <p:sldId id="268" r:id="rId3"/>
    <p:sldId id="297" r:id="rId4"/>
    <p:sldId id="298" r:id="rId5"/>
    <p:sldId id="299" r:id="rId6"/>
    <p:sldId id="301" r:id="rId7"/>
    <p:sldId id="302" r:id="rId8"/>
    <p:sldId id="279" r:id="rId9"/>
    <p:sldId id="280" r:id="rId10"/>
    <p:sldId id="281" r:id="rId11"/>
    <p:sldId id="282" r:id="rId12"/>
    <p:sldId id="284" r:id="rId13"/>
    <p:sldId id="283" r:id="rId14"/>
    <p:sldId id="285" r:id="rId15"/>
    <p:sldId id="286" r:id="rId16"/>
    <p:sldId id="257" r:id="rId17"/>
    <p:sldId id="258" r:id="rId18"/>
    <p:sldId id="30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3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01" autoAdjust="0"/>
    <p:restoredTop sz="94722" autoAdjust="0"/>
  </p:normalViewPr>
  <p:slideViewPr>
    <p:cSldViewPr snapToGrid="0">
      <p:cViewPr varScale="1">
        <p:scale>
          <a:sx n="78" d="100"/>
          <a:sy n="78" d="100"/>
        </p:scale>
        <p:origin x="104" y="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1264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523CE3F-12EE-4B4A-908F-39CA7252E6FD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116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 elements at</a:t>
            </a:r>
            <a:r>
              <a:rPr lang="en-US" baseline="0" dirty="0"/>
              <a:t> the end.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18156EA-87FB-4E26-987B-60896406FD23}" type="slidenum">
              <a:rPr lang="en-IN" altLang="en-US" smtClean="0"/>
              <a:pPr/>
              <a:t>14</a:t>
            </a:fld>
            <a:endParaRPr lang="en-I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18156EA-87FB-4E26-987B-60896406FD23}" type="slidenum">
              <a:rPr lang="en-IN" altLang="en-US" smtClean="0"/>
              <a:pPr/>
              <a:t>17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206316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8FB0F-DE3F-4C91-910B-A9882E49FBF0}" type="datetime1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214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7284C-BD39-4D1A-BD3E-2CE92C23AB12}" type="datetime1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8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CD6D-34AA-445C-8458-BB8E51A7D06B}" type="datetime1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013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A0DC78F-921B-4AEF-8C93-C09B6432E8C7}" type="datetime1">
              <a:rPr lang="en-GB" smtClean="0"/>
              <a:t>28/10/2019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78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8ABF-6B1E-4BCC-8DC6-2210D3DB184B}" type="datetime1">
              <a:rPr lang="en-GB" smtClean="0"/>
              <a:t>28/10/2019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75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7AA2F-8632-432E-B60D-A2B80B478D04}" type="datetime1">
              <a:rPr lang="en-GB" smtClean="0"/>
              <a:t>28/10/2019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72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0A5D-7B35-4375-8E66-E9958FD0FCB3}" type="datetime1">
              <a:rPr lang="en-GB" smtClean="0"/>
              <a:t>28/10/2019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01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C273-AD5C-4585-A2F0-C056C12BD0A3}" type="datetime1">
              <a:rPr lang="en-GB" smtClean="0"/>
              <a:t>28/10/2019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65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EE3C8-691A-40B7-8157-B1AD5A6CCAEC}" type="datetime1">
              <a:rPr lang="en-GB" smtClean="0"/>
              <a:t>28/10/2019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138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06264-3D30-4198-B999-02CD39C72180}" type="datetime1">
              <a:rPr lang="en-GB" smtClean="0"/>
              <a:t>28/10/2019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216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607EA-CF2F-4DAB-9073-68B32A638499}" type="datetime1">
              <a:rPr lang="en-GB" smtClean="0"/>
              <a:t>28/10/2019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9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F0EE-CFE1-41FA-BE7E-4DC75842708C}" type="datetime1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757E59-6D3B-4672-ABEC-C18EF72EB031}"/>
              </a:ext>
            </a:extLst>
          </p:cNvPr>
          <p:cNvSpPr/>
          <p:nvPr userDrawn="1"/>
        </p:nvSpPr>
        <p:spPr>
          <a:xfrm>
            <a:off x="10896600" y="5441950"/>
            <a:ext cx="1295400" cy="141604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448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2BB3C8E-F832-4C70-A300-F606A3C98891}" type="datetime1">
              <a:rPr lang="en-GB" smtClean="0"/>
              <a:t>28/10/2019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414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4B190-852D-4936-8797-63574865DDE8}" type="datetime1">
              <a:rPr lang="en-GB" smtClean="0"/>
              <a:t>28/10/2019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802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F0AF-6ED7-41C6-8178-64C8A6692458}" type="datetime1">
              <a:rPr lang="en-GB" smtClean="0"/>
              <a:t>28/10/2019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94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3598-E1AB-415E-960C-D5FDD58C72F3}" type="datetime1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61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146A5-1EC9-4ECC-8A2C-E7CFB51B252E}" type="datetime1">
              <a:rPr lang="en-GB" smtClean="0"/>
              <a:t>28/10/2019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373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ADADF-0566-4AE5-B04B-080E523A282E}" type="datetime1">
              <a:rPr lang="en-GB" smtClean="0"/>
              <a:t>28/10/2019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471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B75D-6B9A-4366-802E-1C0C6094D268}" type="datetime1">
              <a:rPr lang="en-GB" smtClean="0"/>
              <a:t>28/10/2019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27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FF2C-392D-45F3-A88C-895FD2A3B242}" type="datetime1">
              <a:rPr lang="en-GB" smtClean="0"/>
              <a:t>28/10/2019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13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83AC-6E51-4EB8-BCFF-65C652D15717}" type="datetime1">
              <a:rPr lang="en-GB" smtClean="0"/>
              <a:t>28/10/2019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727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EAAB6-3024-4371-A55C-5CFA5D055B01}" type="datetime1">
              <a:rPr lang="en-GB" smtClean="0"/>
              <a:t>28/10/2019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53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5D3B2-9BD3-4938-A35E-341A67CAF6E5}" type="datetime1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0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762CA205-599D-4FEC-B602-47D2038304F7}" type="datetime1">
              <a:rPr lang="en-GB" smtClean="0"/>
              <a:t>28/10/2019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072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ctrTitle"/>
          </p:nvPr>
        </p:nvSpPr>
        <p:spPr>
          <a:xfrm>
            <a:off x="971107" y="3948223"/>
            <a:ext cx="10363200" cy="1828800"/>
          </a:xfrm>
          <a:prstGeom prst="rect">
            <a:avLst/>
          </a:prstGeom>
        </p:spPr>
        <p:txBody>
          <a:bodyPr>
            <a:normAutofit/>
          </a:bodyPr>
          <a:lstStyle>
            <a:lvl1pPr defTabSz="859536">
              <a:defRPr sz="4136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ESC101: </a:t>
            </a:r>
            <a:r>
              <a:rPr lang="en-IN" sz="4000" dirty="0">
                <a:solidFill>
                  <a:schemeClr val="bg1"/>
                </a:solidFill>
                <a:latin typeface="Garamond" panose="02020404030301010803" pitchFamily="18" charset="0"/>
              </a:rPr>
              <a:t>Fundamentals of </a:t>
            </a:r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Computing</a:t>
            </a:r>
          </a:p>
        </p:txBody>
      </p:sp>
      <p:sp>
        <p:nvSpPr>
          <p:cNvPr id="244" name="Shape 244"/>
          <p:cNvSpPr>
            <a:spLocks noGrp="1"/>
          </p:cNvSpPr>
          <p:nvPr>
            <p:ph type="subTitle" idx="1"/>
          </p:nvPr>
        </p:nvSpPr>
        <p:spPr>
          <a:xfrm>
            <a:off x="3235172" y="1626376"/>
            <a:ext cx="5721655" cy="221270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3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endParaRPr lang="en-IN" sz="6000" b="1" u="sng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>
              <a:spcBef>
                <a:spcPts val="840"/>
              </a:spcBef>
            </a:pPr>
            <a:r>
              <a:rPr lang="en-IN" sz="6000" b="1" dirty="0">
                <a:solidFill>
                  <a:srgbClr val="FFC000"/>
                </a:solidFill>
                <a:latin typeface="Garamond" panose="02020404030301010803" pitchFamily="18" charset="0"/>
              </a:rPr>
              <a:t>Linked Lists</a:t>
            </a:r>
            <a:endParaRPr lang="en-IN" sz="4000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D0F7F2-3251-4B5A-B977-DE08A7BBE4FC}"/>
              </a:ext>
            </a:extLst>
          </p:cNvPr>
          <p:cNvSpPr txBox="1"/>
          <p:nvPr/>
        </p:nvSpPr>
        <p:spPr>
          <a:xfrm>
            <a:off x="4569130" y="5181600"/>
            <a:ext cx="28694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  Piyush</a:t>
            </a:r>
            <a:r>
              <a:rPr kumimoji="0" lang="en-IN" sz="4000" b="0" i="0" u="none" strike="noStrike" kern="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 </a:t>
            </a:r>
            <a:r>
              <a:rPr kumimoji="0" lang="en-IN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Rai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4400" b="1" i="0" u="none" strike="noStrike" kern="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28" y="215771"/>
            <a:ext cx="8229600" cy="829194"/>
          </a:xfrm>
        </p:spPr>
        <p:txBody>
          <a:bodyPr/>
          <a:lstStyle/>
          <a:p>
            <a:pPr algn="l"/>
            <a:r>
              <a:rPr lang="en-US" dirty="0"/>
              <a:t>Displaying/Traversing a Linked List</a:t>
            </a:r>
          </a:p>
        </p:txBody>
      </p:sp>
      <p:sp>
        <p:nvSpPr>
          <p:cNvPr id="7" name="Rectangle 6"/>
          <p:cNvSpPr/>
          <p:nvPr/>
        </p:nvSpPr>
        <p:spPr>
          <a:xfrm>
            <a:off x="625245" y="2419205"/>
            <a:ext cx="6477000" cy="39703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b="1" dirty="0">
                <a:latin typeface="Calibri" pitchFamily="34" charset="0"/>
              </a:rPr>
              <a:t>void </a:t>
            </a:r>
            <a:r>
              <a:rPr lang="en-US" sz="2800" b="1" dirty="0" err="1">
                <a:latin typeface="Calibri" pitchFamily="34" charset="0"/>
              </a:rPr>
              <a:t>display_list</a:t>
            </a:r>
            <a:r>
              <a:rPr lang="en-US" sz="2800" b="1" dirty="0">
                <a:latin typeface="Calibri" pitchFamily="34" charset="0"/>
              </a:rPr>
              <a:t>(struct node *head)</a:t>
            </a:r>
          </a:p>
          <a:p>
            <a:r>
              <a:rPr lang="en-US" sz="2800" b="1" dirty="0">
                <a:latin typeface="Calibri" pitchFamily="34" charset="0"/>
              </a:rPr>
              <a:t>{</a:t>
            </a:r>
          </a:p>
          <a:p>
            <a:r>
              <a:rPr lang="en-US" sz="2800" b="1" dirty="0">
                <a:latin typeface="Calibri" pitchFamily="34" charset="0"/>
              </a:rPr>
              <a:t>  struct node *cur = head;</a:t>
            </a:r>
          </a:p>
          <a:p>
            <a:r>
              <a:rPr lang="en-US" sz="2800" b="1" dirty="0">
                <a:latin typeface="Calibri" pitchFamily="34" charset="0"/>
              </a:rPr>
              <a:t>  while (cur != NULL) {</a:t>
            </a:r>
          </a:p>
          <a:p>
            <a:r>
              <a:rPr lang="en-US" sz="2800" b="1" dirty="0">
                <a:latin typeface="Calibri" pitchFamily="34" charset="0"/>
              </a:rPr>
              <a:t>    </a:t>
            </a:r>
            <a:r>
              <a:rPr lang="en-US" sz="2800" b="1" dirty="0" err="1">
                <a:latin typeface="Calibri" pitchFamily="34" charset="0"/>
              </a:rPr>
              <a:t>printf</a:t>
            </a:r>
            <a:r>
              <a:rPr lang="en-US" sz="2800" b="1" dirty="0">
                <a:latin typeface="Calibri" pitchFamily="34" charset="0"/>
              </a:rPr>
              <a:t>("%d ", cur-&gt;data);</a:t>
            </a:r>
          </a:p>
          <a:p>
            <a:r>
              <a:rPr lang="en-US" sz="2800" b="1" dirty="0">
                <a:latin typeface="Calibri" pitchFamily="34" charset="0"/>
              </a:rPr>
              <a:t>    cur = cur-&gt;next;</a:t>
            </a:r>
          </a:p>
          <a:p>
            <a:r>
              <a:rPr lang="en-US" sz="2800" b="1" dirty="0">
                <a:latin typeface="Calibri" pitchFamily="34" charset="0"/>
              </a:rPr>
              <a:t>  }</a:t>
            </a:r>
          </a:p>
          <a:p>
            <a:r>
              <a:rPr lang="en-US" sz="2800" b="1" dirty="0">
                <a:latin typeface="Calibri" pitchFamily="34" charset="0"/>
              </a:rPr>
              <a:t>  </a:t>
            </a:r>
            <a:r>
              <a:rPr lang="en-US" sz="2800" b="1" dirty="0" err="1">
                <a:latin typeface="Calibri" pitchFamily="34" charset="0"/>
              </a:rPr>
              <a:t>printf</a:t>
            </a:r>
            <a:r>
              <a:rPr lang="en-US" sz="2800" b="1" dirty="0">
                <a:latin typeface="Calibri" pitchFamily="34" charset="0"/>
              </a:rPr>
              <a:t>("\n");</a:t>
            </a:r>
          </a:p>
          <a:p>
            <a:r>
              <a:rPr lang="en-US" sz="2800" b="1" dirty="0">
                <a:latin typeface="Calibri" pitchFamily="34" charset="0"/>
              </a:rPr>
              <a:t>}</a:t>
            </a:r>
          </a:p>
        </p:txBody>
      </p:sp>
      <p:grpSp>
        <p:nvGrpSpPr>
          <p:cNvPr id="4" name="Group 7"/>
          <p:cNvGrpSpPr/>
          <p:nvPr/>
        </p:nvGrpSpPr>
        <p:grpSpPr>
          <a:xfrm>
            <a:off x="1573491" y="1219200"/>
            <a:ext cx="8998258" cy="762000"/>
            <a:chOff x="4763" y="914400"/>
            <a:chExt cx="8998258" cy="762000"/>
          </a:xfrm>
        </p:grpSpPr>
        <p:sp>
          <p:nvSpPr>
            <p:cNvPr id="9" name="Rectangle 1"/>
            <p:cNvSpPr>
              <a:spLocks noChangeArrowheads="1"/>
            </p:cNvSpPr>
            <p:nvPr/>
          </p:nvSpPr>
          <p:spPr bwMode="auto">
            <a:xfrm>
              <a:off x="1289050" y="914400"/>
              <a:ext cx="817563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2"/>
            <p:cNvSpPr>
              <a:spLocks noChangeArrowheads="1"/>
            </p:cNvSpPr>
            <p:nvPr/>
          </p:nvSpPr>
          <p:spPr bwMode="auto">
            <a:xfrm>
              <a:off x="2106613" y="914400"/>
              <a:ext cx="444500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3"/>
            <p:cNvSpPr txBox="1">
              <a:spLocks noChangeArrowheads="1"/>
            </p:cNvSpPr>
            <p:nvPr/>
          </p:nvSpPr>
          <p:spPr bwMode="auto">
            <a:xfrm>
              <a:off x="1435100" y="1066800"/>
              <a:ext cx="324426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4</a:t>
              </a:r>
            </a:p>
          </p:txBody>
        </p:sp>
        <p:cxnSp>
          <p:nvCxnSpPr>
            <p:cNvPr id="12" name="AutoShape 4"/>
            <p:cNvCxnSpPr>
              <a:cxnSpLocks noChangeShapeType="1"/>
            </p:cNvCxnSpPr>
            <p:nvPr/>
          </p:nvCxnSpPr>
          <p:spPr bwMode="auto">
            <a:xfrm>
              <a:off x="2403475" y="1219200"/>
              <a:ext cx="595313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2997200" y="914400"/>
              <a:ext cx="817563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3814763" y="914400"/>
              <a:ext cx="446087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3143250" y="1066800"/>
              <a:ext cx="324426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2</a:t>
              </a:r>
            </a:p>
          </p:txBody>
        </p:sp>
        <p:cxnSp>
          <p:nvCxnSpPr>
            <p:cNvPr id="16" name="AutoShape 8"/>
            <p:cNvCxnSpPr>
              <a:cxnSpLocks noChangeShapeType="1"/>
            </p:cNvCxnSpPr>
            <p:nvPr/>
          </p:nvCxnSpPr>
          <p:spPr bwMode="auto">
            <a:xfrm>
              <a:off x="4111625" y="1219200"/>
              <a:ext cx="6699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4779963" y="914400"/>
              <a:ext cx="817562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5597525" y="914400"/>
              <a:ext cx="446088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1"/>
            <p:cNvSpPr txBox="1">
              <a:spLocks noChangeArrowheads="1"/>
            </p:cNvSpPr>
            <p:nvPr/>
          </p:nvSpPr>
          <p:spPr bwMode="auto">
            <a:xfrm>
              <a:off x="4926013" y="1066800"/>
              <a:ext cx="324426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1</a:t>
              </a:r>
            </a:p>
          </p:txBody>
        </p:sp>
        <p:cxnSp>
          <p:nvCxnSpPr>
            <p:cNvPr id="20" name="AutoShape 12"/>
            <p:cNvCxnSpPr>
              <a:cxnSpLocks noChangeShapeType="1"/>
            </p:cNvCxnSpPr>
            <p:nvPr/>
          </p:nvCxnSpPr>
          <p:spPr bwMode="auto">
            <a:xfrm>
              <a:off x="5894388" y="1219200"/>
              <a:ext cx="595312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" name="Rectangle 13"/>
            <p:cNvSpPr>
              <a:spLocks noChangeArrowheads="1"/>
            </p:cNvSpPr>
            <p:nvPr/>
          </p:nvSpPr>
          <p:spPr bwMode="auto">
            <a:xfrm>
              <a:off x="6488113" y="914400"/>
              <a:ext cx="817562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14"/>
            <p:cNvSpPr>
              <a:spLocks noChangeArrowheads="1"/>
            </p:cNvSpPr>
            <p:nvPr/>
          </p:nvSpPr>
          <p:spPr bwMode="auto">
            <a:xfrm>
              <a:off x="7305675" y="914400"/>
              <a:ext cx="446088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15"/>
            <p:cNvSpPr txBox="1">
              <a:spLocks noChangeArrowheads="1"/>
            </p:cNvSpPr>
            <p:nvPr/>
          </p:nvSpPr>
          <p:spPr bwMode="auto">
            <a:xfrm>
              <a:off x="6634163" y="1066800"/>
              <a:ext cx="410988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-2</a:t>
              </a:r>
            </a:p>
          </p:txBody>
        </p:sp>
        <p:cxnSp>
          <p:nvCxnSpPr>
            <p:cNvPr id="24" name="AutoShape 16"/>
            <p:cNvCxnSpPr>
              <a:cxnSpLocks noChangeShapeType="1"/>
            </p:cNvCxnSpPr>
            <p:nvPr/>
          </p:nvCxnSpPr>
          <p:spPr bwMode="auto">
            <a:xfrm>
              <a:off x="7602538" y="1219200"/>
              <a:ext cx="5937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" name="Text Box 17"/>
            <p:cNvSpPr txBox="1">
              <a:spLocks noChangeArrowheads="1"/>
            </p:cNvSpPr>
            <p:nvPr/>
          </p:nvSpPr>
          <p:spPr bwMode="auto">
            <a:xfrm>
              <a:off x="8213725" y="1219200"/>
              <a:ext cx="789296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solidFill>
                    <a:srgbClr val="9D0000"/>
                  </a:solidFill>
                  <a:latin typeface="Calibri" pitchFamily="34" charset="0"/>
                </a:rPr>
                <a:t>NULL</a:t>
              </a:r>
            </a:p>
          </p:txBody>
        </p:sp>
        <p:sp>
          <p:nvSpPr>
            <p:cNvPr id="26" name="Text Box 18"/>
            <p:cNvSpPr txBox="1">
              <a:spLocks noChangeArrowheads="1"/>
            </p:cNvSpPr>
            <p:nvPr/>
          </p:nvSpPr>
          <p:spPr bwMode="auto">
            <a:xfrm>
              <a:off x="4763" y="914400"/>
              <a:ext cx="765251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head</a:t>
              </a:r>
            </a:p>
          </p:txBody>
        </p:sp>
        <p:cxnSp>
          <p:nvCxnSpPr>
            <p:cNvPr id="27" name="AutoShape 19"/>
            <p:cNvCxnSpPr>
              <a:cxnSpLocks noChangeShapeType="1"/>
            </p:cNvCxnSpPr>
            <p:nvPr/>
          </p:nvCxnSpPr>
          <p:spPr bwMode="auto">
            <a:xfrm>
              <a:off x="685800" y="914400"/>
              <a:ext cx="5937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28" name="TextBox 27"/>
          <p:cNvSpPr txBox="1"/>
          <p:nvPr/>
        </p:nvSpPr>
        <p:spPr>
          <a:xfrm>
            <a:off x="7102246" y="2507073"/>
            <a:ext cx="99257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591694" y="2886618"/>
            <a:ext cx="1515158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4 2 1 -2 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88AB5D0-E0A3-4314-90C5-476DE2BF44FE}"/>
              </a:ext>
            </a:extLst>
          </p:cNvPr>
          <p:cNvGrpSpPr/>
          <p:nvPr/>
        </p:nvGrpSpPr>
        <p:grpSpPr>
          <a:xfrm>
            <a:off x="7166253" y="5181202"/>
            <a:ext cx="1858617" cy="904461"/>
            <a:chOff x="3286682" y="2292350"/>
            <a:chExt cx="1858617" cy="904461"/>
          </a:xfrm>
        </p:grpSpPr>
        <p:sp>
          <p:nvSpPr>
            <p:cNvPr id="37" name="Rounded Rectangle 222">
              <a:extLst>
                <a:ext uri="{FF2B5EF4-FFF2-40B4-BE49-F238E27FC236}">
                  <a16:creationId xmlns:a16="http://schemas.microsoft.com/office/drawing/2014/main" id="{1C634B60-6D92-4E7F-920B-94306C4C8BD7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046224F-80AA-47EA-A0BD-11DD6D836C44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A9F7F91-035E-4A14-8EF2-60D9AC51700B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40" name="Rectangular Callout 238">
            <a:extLst>
              <a:ext uri="{FF2B5EF4-FFF2-40B4-BE49-F238E27FC236}">
                <a16:creationId xmlns:a16="http://schemas.microsoft.com/office/drawing/2014/main" id="{9C1AB437-1BB5-49BB-B1A3-6B463011A863}"/>
              </a:ext>
            </a:extLst>
          </p:cNvPr>
          <p:cNvSpPr/>
          <p:nvPr/>
        </p:nvSpPr>
        <p:spPr>
          <a:xfrm>
            <a:off x="8402473" y="3769283"/>
            <a:ext cx="3640618" cy="1189508"/>
          </a:xfrm>
          <a:prstGeom prst="wedgeRectCallout">
            <a:avLst>
              <a:gd name="adj1" fmla="val -41543"/>
              <a:gd name="adj2" fmla="val 76979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Can also use recursion (try doing it using recursion)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2FF967-D082-45B3-8565-24629E945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60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8" grpId="0" animBg="1"/>
      <p:bldP spid="29" grpId="0" animBg="1"/>
      <p:bldP spid="4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Creating a new node</a:t>
            </a:r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1334955" y="2489484"/>
            <a:ext cx="8991600" cy="35416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 dirty="0">
                <a:latin typeface="Calibri" pitchFamily="34" charset="0"/>
              </a:rPr>
              <a:t>struct node * </a:t>
            </a:r>
            <a:r>
              <a:rPr lang="en-US" altLang="en-US" sz="3200" dirty="0" err="1">
                <a:latin typeface="Calibri" pitchFamily="34" charset="0"/>
              </a:rPr>
              <a:t>make_node</a:t>
            </a:r>
            <a:r>
              <a:rPr lang="en-US" altLang="en-US" sz="3200" dirty="0">
                <a:latin typeface="Calibri" pitchFamily="34" charset="0"/>
              </a:rPr>
              <a:t>(</a:t>
            </a:r>
            <a:r>
              <a:rPr lang="en-US" altLang="en-US" sz="3200" dirty="0" err="1">
                <a:latin typeface="Calibri" pitchFamily="34" charset="0"/>
              </a:rPr>
              <a:t>int</a:t>
            </a:r>
            <a:r>
              <a:rPr lang="en-US" altLang="en-US" sz="3200" dirty="0">
                <a:latin typeface="Calibri" pitchFamily="34" charset="0"/>
              </a:rPr>
              <a:t> </a:t>
            </a:r>
            <a:r>
              <a:rPr lang="en-US" altLang="en-US" sz="3200" dirty="0" err="1">
                <a:latin typeface="Calibri" pitchFamily="34" charset="0"/>
              </a:rPr>
              <a:t>val</a:t>
            </a:r>
            <a:r>
              <a:rPr lang="en-US" altLang="en-US" sz="3200" dirty="0">
                <a:latin typeface="Calibri" pitchFamily="34" charset="0"/>
              </a:rPr>
              <a:t>) {</a:t>
            </a:r>
          </a:p>
          <a:p>
            <a:pPr>
              <a:buClrTx/>
              <a:buFontTx/>
              <a:buNone/>
            </a:pPr>
            <a:r>
              <a:rPr lang="en-US" altLang="en-US" sz="3200" dirty="0">
                <a:latin typeface="Calibri" pitchFamily="34" charset="0"/>
              </a:rPr>
              <a:t>     struct node *</a:t>
            </a:r>
            <a:r>
              <a:rPr lang="en-US" altLang="en-US" sz="3200" dirty="0" err="1">
                <a:latin typeface="Calibri" pitchFamily="34" charset="0"/>
              </a:rPr>
              <a:t>nd</a:t>
            </a:r>
            <a:r>
              <a:rPr lang="en-US" altLang="en-US" sz="3200" dirty="0">
                <a:latin typeface="Calibri" pitchFamily="34" charset="0"/>
              </a:rPr>
              <a:t>;</a:t>
            </a:r>
          </a:p>
          <a:p>
            <a:pPr>
              <a:buClrTx/>
              <a:buFontTx/>
              <a:buNone/>
            </a:pPr>
            <a:r>
              <a:rPr lang="en-US" altLang="en-US" sz="3200" dirty="0">
                <a:latin typeface="Calibri" pitchFamily="34" charset="0"/>
              </a:rPr>
              <a:t>     </a:t>
            </a:r>
            <a:r>
              <a:rPr lang="en-US" altLang="en-US" sz="3200" dirty="0" err="1">
                <a:latin typeface="Calibri" pitchFamily="34" charset="0"/>
              </a:rPr>
              <a:t>nd</a:t>
            </a:r>
            <a:r>
              <a:rPr lang="en-US" altLang="en-US" sz="3200" dirty="0">
                <a:latin typeface="Calibri" pitchFamily="34" charset="0"/>
              </a:rPr>
              <a:t> = (struct node *)</a:t>
            </a:r>
            <a:r>
              <a:rPr lang="en-US" altLang="en-US" sz="3200" dirty="0" err="1">
                <a:latin typeface="Calibri" pitchFamily="34" charset="0"/>
              </a:rPr>
              <a:t>calloc</a:t>
            </a:r>
            <a:r>
              <a:rPr lang="en-US" altLang="en-US" sz="3200" dirty="0">
                <a:latin typeface="Calibri" pitchFamily="34" charset="0"/>
              </a:rPr>
              <a:t>(1, sizeof(struct node));</a:t>
            </a:r>
          </a:p>
          <a:p>
            <a:pPr>
              <a:buClrTx/>
              <a:buFontTx/>
              <a:buNone/>
            </a:pPr>
            <a:r>
              <a:rPr lang="en-US" altLang="en-US" sz="3200" dirty="0">
                <a:latin typeface="Calibri" pitchFamily="34" charset="0"/>
              </a:rPr>
              <a:t>     </a:t>
            </a:r>
            <a:r>
              <a:rPr lang="en-US" altLang="en-US" sz="3200" dirty="0" err="1">
                <a:latin typeface="Calibri" pitchFamily="34" charset="0"/>
              </a:rPr>
              <a:t>nd</a:t>
            </a:r>
            <a:r>
              <a:rPr lang="en-US" altLang="en-US" sz="3200" dirty="0">
                <a:latin typeface="Calibri" pitchFamily="34" charset="0"/>
              </a:rPr>
              <a:t>-&gt;data = </a:t>
            </a:r>
            <a:r>
              <a:rPr lang="en-US" altLang="en-US" sz="3200" dirty="0" err="1">
                <a:latin typeface="Calibri" pitchFamily="34" charset="0"/>
              </a:rPr>
              <a:t>val</a:t>
            </a:r>
            <a:r>
              <a:rPr lang="en-US" altLang="en-US" sz="3200" dirty="0">
                <a:latin typeface="Calibri" pitchFamily="34" charset="0"/>
              </a:rPr>
              <a:t>; </a:t>
            </a:r>
          </a:p>
          <a:p>
            <a:pPr>
              <a:buClrTx/>
              <a:buFontTx/>
              <a:buNone/>
            </a:pPr>
            <a:r>
              <a:rPr lang="en-US" altLang="en-US" sz="3200" dirty="0">
                <a:latin typeface="Calibri" pitchFamily="34" charset="0"/>
              </a:rPr>
              <a:t>     </a:t>
            </a:r>
            <a:r>
              <a:rPr lang="en-US" altLang="en-US" sz="3200" dirty="0" err="1">
                <a:latin typeface="Calibri" pitchFamily="34" charset="0"/>
              </a:rPr>
              <a:t>nd</a:t>
            </a:r>
            <a:r>
              <a:rPr lang="en-US" altLang="en-US" sz="3200" dirty="0">
                <a:latin typeface="Calibri" pitchFamily="34" charset="0"/>
              </a:rPr>
              <a:t>-&gt;next = NULL;</a:t>
            </a:r>
          </a:p>
          <a:p>
            <a:pPr>
              <a:buClrTx/>
              <a:buFontTx/>
              <a:buNone/>
            </a:pPr>
            <a:r>
              <a:rPr lang="en-US" altLang="en-US" sz="3200" dirty="0">
                <a:latin typeface="Calibri" pitchFamily="34" charset="0"/>
              </a:rPr>
              <a:t>     return </a:t>
            </a:r>
            <a:r>
              <a:rPr lang="en-US" altLang="en-US" sz="3200" dirty="0" err="1">
                <a:latin typeface="Calibri" pitchFamily="34" charset="0"/>
              </a:rPr>
              <a:t>nd</a:t>
            </a:r>
            <a:r>
              <a:rPr lang="en-US" altLang="en-US" sz="3200" dirty="0">
                <a:latin typeface="Calibri" pitchFamily="34" charset="0"/>
              </a:rPr>
              <a:t>; </a:t>
            </a:r>
          </a:p>
          <a:p>
            <a:pPr>
              <a:buClrTx/>
              <a:buFontTx/>
              <a:buNone/>
            </a:pPr>
            <a:r>
              <a:rPr lang="en-US" altLang="en-US" sz="3200" dirty="0">
                <a:latin typeface="Calibri" pitchFamily="34" charset="0"/>
              </a:rPr>
              <a:t>}</a:t>
            </a:r>
          </a:p>
        </p:txBody>
      </p:sp>
      <p:sp>
        <p:nvSpPr>
          <p:cNvPr id="7" name="Text Box 22"/>
          <p:cNvSpPr txBox="1">
            <a:spLocks noChangeArrowheads="1"/>
          </p:cNvSpPr>
          <p:nvPr/>
        </p:nvSpPr>
        <p:spPr bwMode="auto">
          <a:xfrm>
            <a:off x="935341" y="1596977"/>
            <a:ext cx="10016519" cy="433068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/* Allocates new node pointer and sets the  data field to </a:t>
            </a:r>
            <a:r>
              <a:rPr lang="en-US" altLang="en-US" sz="2200" b="1" dirty="0" err="1">
                <a:solidFill>
                  <a:srgbClr val="FF0000"/>
                </a:solidFill>
                <a:latin typeface="Calibri" pitchFamily="34" charset="0"/>
              </a:rPr>
              <a:t>val</a:t>
            </a:r>
            <a:r>
              <a:rPr lang="en-US" altLang="en-US" sz="2200" b="1" dirty="0">
                <a:latin typeface="Calibri" pitchFamily="34" charset="0"/>
              </a:rPr>
              <a:t>, next field is </a:t>
            </a:r>
            <a:r>
              <a:rPr lang="en-US" altLang="en-US" sz="2200" b="1" dirty="0">
                <a:solidFill>
                  <a:srgbClr val="FF0000"/>
                </a:solidFill>
                <a:latin typeface="Calibri" pitchFamily="34" charset="0"/>
              </a:rPr>
              <a:t>NULL</a:t>
            </a:r>
            <a:r>
              <a:rPr lang="en-US" altLang="en-US" sz="2200" b="1" dirty="0">
                <a:latin typeface="Calibri" pitchFamily="34" charset="0"/>
              </a:rPr>
              <a:t> */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16CDB4-9ECD-4249-9D0A-59C0BD11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5" name="Text Box 21"/>
          <p:cNvSpPr txBox="1">
            <a:spLocks noChangeArrowheads="1"/>
          </p:cNvSpPr>
          <p:nvPr/>
        </p:nvSpPr>
        <p:spPr bwMode="auto">
          <a:xfrm>
            <a:off x="1132797" y="1271491"/>
            <a:ext cx="1524000" cy="1110177"/>
          </a:xfrm>
          <a:prstGeom prst="rect">
            <a:avLst/>
          </a:prstGeom>
          <a:solidFill>
            <a:srgbClr val="61FFAC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Inserting at the front of the list. </a:t>
            </a:r>
          </a:p>
        </p:txBody>
      </p:sp>
      <p:sp>
        <p:nvSpPr>
          <p:cNvPr id="11286" name="Text Box 22"/>
          <p:cNvSpPr txBox="1">
            <a:spLocks noChangeArrowheads="1"/>
          </p:cNvSpPr>
          <p:nvPr/>
        </p:nvSpPr>
        <p:spPr bwMode="auto">
          <a:xfrm>
            <a:off x="2723728" y="1267770"/>
            <a:ext cx="7162800" cy="1941173"/>
          </a:xfrm>
          <a:prstGeom prst="rect">
            <a:avLst/>
          </a:prstGeom>
          <a:solidFill>
            <a:srgbClr val="FFFF81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57200" indent="-457200"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9D0000"/>
              </a:buClr>
              <a:buFont typeface="Times New Roman" pitchFamily="16" charset="0"/>
              <a:buAutoNum type="arabicPeriod"/>
            </a:pPr>
            <a:r>
              <a:rPr lang="en-US" altLang="en-US" sz="2400" b="1" dirty="0">
                <a:latin typeface="Calibri" pitchFamily="34" charset="0"/>
              </a:rPr>
              <a:t>Create a new node of type struct node. Data field set to the value given.</a:t>
            </a:r>
          </a:p>
          <a:p>
            <a:pPr>
              <a:buClr>
                <a:srgbClr val="9D0000"/>
              </a:buClr>
              <a:buFont typeface="Times New Roman" pitchFamily="16" charset="0"/>
              <a:buAutoNum type="arabicPeriod"/>
            </a:pPr>
            <a:r>
              <a:rPr lang="en-US" altLang="en-US" sz="2400" b="1" dirty="0">
                <a:latin typeface="Calibri" pitchFamily="34" charset="0"/>
              </a:rPr>
              <a:t>“Add’’ to the front: </a:t>
            </a:r>
          </a:p>
          <a:p>
            <a:pPr lvl="1">
              <a:buClr>
                <a:srgbClr val="9D0000"/>
              </a:buClr>
            </a:pPr>
            <a:r>
              <a:rPr lang="en-US" altLang="en-US" sz="2400" b="1" dirty="0">
                <a:latin typeface="Calibri" pitchFamily="34" charset="0"/>
              </a:rPr>
              <a:t> its next pointer points to target of head.</a:t>
            </a:r>
          </a:p>
          <a:p>
            <a:pPr>
              <a:buClr>
                <a:srgbClr val="9D0000"/>
              </a:buClr>
              <a:buFont typeface="Times New Roman" pitchFamily="16" charset="0"/>
              <a:buAutoNum type="arabicPeriod"/>
            </a:pPr>
            <a:r>
              <a:rPr lang="en-US" altLang="en-US" sz="2400" b="1" dirty="0">
                <a:latin typeface="Calibri" pitchFamily="34" charset="0"/>
              </a:rPr>
              <a:t>Adjust head to </a:t>
            </a:r>
            <a:r>
              <a:rPr lang="en-US" altLang="en-US" sz="2400" b="1" dirty="0" err="1">
                <a:latin typeface="Calibri" pitchFamily="34" charset="0"/>
              </a:rPr>
              <a:t>newnode</a:t>
            </a:r>
            <a:r>
              <a:rPr lang="en-US" altLang="en-US" sz="2400" b="1" dirty="0">
                <a:latin typeface="Calibri" pitchFamily="34" charset="0"/>
              </a:rPr>
              <a:t>. </a:t>
            </a:r>
          </a:p>
        </p:txBody>
      </p:sp>
      <p:grpSp>
        <p:nvGrpSpPr>
          <p:cNvPr id="4" name="Group 8"/>
          <p:cNvGrpSpPr/>
          <p:nvPr/>
        </p:nvGrpSpPr>
        <p:grpSpPr>
          <a:xfrm>
            <a:off x="1828800" y="3520010"/>
            <a:ext cx="2567196" cy="899590"/>
            <a:chOff x="2534443" y="3284771"/>
            <a:chExt cx="2567196" cy="899590"/>
          </a:xfrm>
        </p:grpSpPr>
        <p:sp>
          <p:nvSpPr>
            <p:cNvPr id="11307" name="Text Box 43"/>
            <p:cNvSpPr txBox="1">
              <a:spLocks noChangeArrowheads="1"/>
            </p:cNvSpPr>
            <p:nvPr/>
          </p:nvSpPr>
          <p:spPr bwMode="auto">
            <a:xfrm>
              <a:off x="3821567" y="3284771"/>
              <a:ext cx="1280072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 err="1">
                  <a:latin typeface="Calibri" pitchFamily="34" charset="0"/>
                </a:rPr>
                <a:t>newnode</a:t>
              </a:r>
              <a:endParaRPr lang="en-US" altLang="en-US" sz="2200" b="1" dirty="0">
                <a:latin typeface="Calibri" pitchFamily="34" charset="0"/>
              </a:endParaRPr>
            </a:p>
          </p:txBody>
        </p:sp>
        <p:sp>
          <p:nvSpPr>
            <p:cNvPr id="11309" name="Rectangle 45"/>
            <p:cNvSpPr>
              <a:spLocks noChangeArrowheads="1"/>
            </p:cNvSpPr>
            <p:nvPr/>
          </p:nvSpPr>
          <p:spPr bwMode="auto">
            <a:xfrm>
              <a:off x="2534443" y="3422361"/>
              <a:ext cx="817563" cy="762000"/>
            </a:xfrm>
            <a:prstGeom prst="rect">
              <a:avLst/>
            </a:prstGeom>
            <a:solidFill>
              <a:srgbClr val="FEBD1A"/>
            </a:solidFill>
            <a:ln w="9360" cap="sq">
              <a:solidFill>
                <a:srgbClr val="9D00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0" name="Rectangle 46"/>
            <p:cNvSpPr>
              <a:spLocks noChangeArrowheads="1"/>
            </p:cNvSpPr>
            <p:nvPr/>
          </p:nvSpPr>
          <p:spPr bwMode="auto">
            <a:xfrm>
              <a:off x="3362440" y="3420790"/>
              <a:ext cx="444500" cy="762000"/>
            </a:xfrm>
            <a:prstGeom prst="rect">
              <a:avLst/>
            </a:prstGeom>
            <a:solidFill>
              <a:srgbClr val="05C9FF"/>
            </a:solidFill>
            <a:ln w="9360" cap="sq">
              <a:solidFill>
                <a:srgbClr val="9D00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1" name="Text Box 47"/>
            <p:cNvSpPr txBox="1">
              <a:spLocks noChangeArrowheads="1"/>
            </p:cNvSpPr>
            <p:nvPr/>
          </p:nvSpPr>
          <p:spPr bwMode="auto">
            <a:xfrm>
              <a:off x="2781749" y="3610769"/>
              <a:ext cx="346075" cy="433068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8</a:t>
              </a:r>
            </a:p>
          </p:txBody>
        </p:sp>
      </p:grpSp>
      <p:sp>
        <p:nvSpPr>
          <p:cNvPr id="79" name="Rectangle 1"/>
          <p:cNvSpPr>
            <a:spLocks noChangeArrowheads="1"/>
          </p:cNvSpPr>
          <p:nvPr/>
        </p:nvSpPr>
        <p:spPr bwMode="auto">
          <a:xfrm>
            <a:off x="2814216" y="4865115"/>
            <a:ext cx="817563" cy="762000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Rectangle 2"/>
          <p:cNvSpPr>
            <a:spLocks noChangeArrowheads="1"/>
          </p:cNvSpPr>
          <p:nvPr/>
        </p:nvSpPr>
        <p:spPr bwMode="auto">
          <a:xfrm>
            <a:off x="3631778" y="4865115"/>
            <a:ext cx="444500" cy="762000"/>
          </a:xfrm>
          <a:prstGeom prst="rect">
            <a:avLst/>
          </a:prstGeom>
          <a:solidFill>
            <a:srgbClr val="8BE6F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Rectangle 5"/>
          <p:cNvSpPr>
            <a:spLocks noChangeArrowheads="1"/>
          </p:cNvSpPr>
          <p:nvPr/>
        </p:nvSpPr>
        <p:spPr bwMode="auto">
          <a:xfrm>
            <a:off x="4522366" y="4865115"/>
            <a:ext cx="817563" cy="762000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Rectangle 6"/>
          <p:cNvSpPr>
            <a:spLocks noChangeArrowheads="1"/>
          </p:cNvSpPr>
          <p:nvPr/>
        </p:nvSpPr>
        <p:spPr bwMode="auto">
          <a:xfrm>
            <a:off x="5339929" y="4865115"/>
            <a:ext cx="446087" cy="762000"/>
          </a:xfrm>
          <a:prstGeom prst="rect">
            <a:avLst/>
          </a:prstGeom>
          <a:solidFill>
            <a:srgbClr val="8BE6F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Rectangle 9"/>
          <p:cNvSpPr>
            <a:spLocks noChangeArrowheads="1"/>
          </p:cNvSpPr>
          <p:nvPr/>
        </p:nvSpPr>
        <p:spPr bwMode="auto">
          <a:xfrm>
            <a:off x="6305128" y="4865115"/>
            <a:ext cx="817562" cy="762000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Rectangle 10"/>
          <p:cNvSpPr>
            <a:spLocks noChangeArrowheads="1"/>
          </p:cNvSpPr>
          <p:nvPr/>
        </p:nvSpPr>
        <p:spPr bwMode="auto">
          <a:xfrm>
            <a:off x="7122690" y="4865115"/>
            <a:ext cx="446088" cy="762000"/>
          </a:xfrm>
          <a:prstGeom prst="rect">
            <a:avLst/>
          </a:prstGeom>
          <a:solidFill>
            <a:srgbClr val="8BE6F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Rectangle 13"/>
          <p:cNvSpPr>
            <a:spLocks noChangeArrowheads="1"/>
          </p:cNvSpPr>
          <p:nvPr/>
        </p:nvSpPr>
        <p:spPr bwMode="auto">
          <a:xfrm>
            <a:off x="8013278" y="4865115"/>
            <a:ext cx="817562" cy="762000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Rectangle 14"/>
          <p:cNvSpPr>
            <a:spLocks noChangeArrowheads="1"/>
          </p:cNvSpPr>
          <p:nvPr/>
        </p:nvSpPr>
        <p:spPr bwMode="auto">
          <a:xfrm>
            <a:off x="8830840" y="4865115"/>
            <a:ext cx="446088" cy="762000"/>
          </a:xfrm>
          <a:prstGeom prst="rect">
            <a:avLst/>
          </a:prstGeom>
          <a:solidFill>
            <a:srgbClr val="8BE6F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36"/>
          <p:cNvGrpSpPr/>
          <p:nvPr/>
        </p:nvGrpSpPr>
        <p:grpSpPr>
          <a:xfrm>
            <a:off x="1422374" y="4929199"/>
            <a:ext cx="9105813" cy="790261"/>
            <a:chOff x="-101627" y="4812722"/>
            <a:chExt cx="9105813" cy="790261"/>
          </a:xfrm>
        </p:grpSpPr>
        <p:sp>
          <p:nvSpPr>
            <p:cNvPr id="81" name="Text Box 3"/>
            <p:cNvSpPr txBox="1">
              <a:spLocks noChangeArrowheads="1"/>
            </p:cNvSpPr>
            <p:nvPr/>
          </p:nvSpPr>
          <p:spPr bwMode="auto">
            <a:xfrm>
              <a:off x="1436265" y="5017515"/>
              <a:ext cx="324426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4</a:t>
              </a:r>
            </a:p>
          </p:txBody>
        </p:sp>
        <p:cxnSp>
          <p:nvCxnSpPr>
            <p:cNvPr id="82" name="AutoShape 4"/>
            <p:cNvCxnSpPr>
              <a:cxnSpLocks noChangeShapeType="1"/>
            </p:cNvCxnSpPr>
            <p:nvPr/>
          </p:nvCxnSpPr>
          <p:spPr bwMode="auto">
            <a:xfrm>
              <a:off x="2404640" y="5169915"/>
              <a:ext cx="595313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85" name="Text Box 7"/>
            <p:cNvSpPr txBox="1">
              <a:spLocks noChangeArrowheads="1"/>
            </p:cNvSpPr>
            <p:nvPr/>
          </p:nvSpPr>
          <p:spPr bwMode="auto">
            <a:xfrm>
              <a:off x="3144415" y="5017515"/>
              <a:ext cx="324426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2</a:t>
              </a:r>
            </a:p>
          </p:txBody>
        </p:sp>
        <p:cxnSp>
          <p:nvCxnSpPr>
            <p:cNvPr id="86" name="AutoShape 8"/>
            <p:cNvCxnSpPr>
              <a:cxnSpLocks noChangeShapeType="1"/>
            </p:cNvCxnSpPr>
            <p:nvPr/>
          </p:nvCxnSpPr>
          <p:spPr bwMode="auto">
            <a:xfrm>
              <a:off x="4112790" y="5169915"/>
              <a:ext cx="6699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89" name="Text Box 11"/>
            <p:cNvSpPr txBox="1">
              <a:spLocks noChangeArrowheads="1"/>
            </p:cNvSpPr>
            <p:nvPr/>
          </p:nvSpPr>
          <p:spPr bwMode="auto">
            <a:xfrm>
              <a:off x="4927178" y="5017515"/>
              <a:ext cx="324426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1</a:t>
              </a:r>
            </a:p>
          </p:txBody>
        </p:sp>
        <p:cxnSp>
          <p:nvCxnSpPr>
            <p:cNvPr id="90" name="AutoShape 12"/>
            <p:cNvCxnSpPr>
              <a:cxnSpLocks noChangeShapeType="1"/>
            </p:cNvCxnSpPr>
            <p:nvPr/>
          </p:nvCxnSpPr>
          <p:spPr bwMode="auto">
            <a:xfrm>
              <a:off x="5895553" y="5169915"/>
              <a:ext cx="595312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93" name="Text Box 15"/>
            <p:cNvSpPr txBox="1">
              <a:spLocks noChangeArrowheads="1"/>
            </p:cNvSpPr>
            <p:nvPr/>
          </p:nvSpPr>
          <p:spPr bwMode="auto">
            <a:xfrm>
              <a:off x="6635328" y="5017515"/>
              <a:ext cx="410988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-2</a:t>
              </a:r>
            </a:p>
          </p:txBody>
        </p:sp>
        <p:cxnSp>
          <p:nvCxnSpPr>
            <p:cNvPr id="94" name="AutoShape 16"/>
            <p:cNvCxnSpPr>
              <a:cxnSpLocks noChangeShapeType="1"/>
            </p:cNvCxnSpPr>
            <p:nvPr/>
          </p:nvCxnSpPr>
          <p:spPr bwMode="auto">
            <a:xfrm>
              <a:off x="7603703" y="5169915"/>
              <a:ext cx="5937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95" name="Text Box 17"/>
            <p:cNvSpPr txBox="1">
              <a:spLocks noChangeArrowheads="1"/>
            </p:cNvSpPr>
            <p:nvPr/>
          </p:nvSpPr>
          <p:spPr bwMode="auto">
            <a:xfrm>
              <a:off x="8214890" y="5169915"/>
              <a:ext cx="789296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solidFill>
                    <a:srgbClr val="9D0000"/>
                  </a:solidFill>
                  <a:latin typeface="Calibri" pitchFamily="34" charset="0"/>
                </a:rPr>
                <a:t>NULL</a:t>
              </a:r>
            </a:p>
          </p:txBody>
        </p:sp>
        <p:sp>
          <p:nvSpPr>
            <p:cNvPr id="96" name="Text Box 18"/>
            <p:cNvSpPr txBox="1">
              <a:spLocks noChangeArrowheads="1"/>
            </p:cNvSpPr>
            <p:nvPr/>
          </p:nvSpPr>
          <p:spPr bwMode="auto">
            <a:xfrm>
              <a:off x="-101627" y="4812722"/>
              <a:ext cx="765251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head</a:t>
              </a:r>
            </a:p>
          </p:txBody>
        </p:sp>
        <p:cxnSp>
          <p:nvCxnSpPr>
            <p:cNvPr id="97" name="AutoShape 19"/>
            <p:cNvCxnSpPr>
              <a:cxnSpLocks noChangeShapeType="1"/>
            </p:cNvCxnSpPr>
            <p:nvPr/>
          </p:nvCxnSpPr>
          <p:spPr bwMode="auto">
            <a:xfrm>
              <a:off x="725143" y="4865115"/>
              <a:ext cx="555547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cxnSp>
        <p:nvCxnSpPr>
          <p:cNvPr id="11308" name="AutoShape 44"/>
          <p:cNvCxnSpPr>
            <a:cxnSpLocks noChangeShapeType="1"/>
          </p:cNvCxnSpPr>
          <p:nvPr/>
        </p:nvCxnSpPr>
        <p:spPr bwMode="auto">
          <a:xfrm>
            <a:off x="2879048" y="4037012"/>
            <a:ext cx="714375" cy="306388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9" name="AutoShape 44"/>
          <p:cNvCxnSpPr>
            <a:cxnSpLocks noChangeShapeType="1"/>
          </p:cNvCxnSpPr>
          <p:nvPr/>
        </p:nvCxnSpPr>
        <p:spPr bwMode="auto">
          <a:xfrm rot="16200000" flipH="1">
            <a:off x="2764184" y="4305070"/>
            <a:ext cx="703483" cy="473755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4" name="AutoShape 19"/>
          <p:cNvCxnSpPr>
            <a:cxnSpLocks noChangeShapeType="1"/>
            <a:stCxn id="96" idx="0"/>
          </p:cNvCxnSpPr>
          <p:nvPr/>
        </p:nvCxnSpPr>
        <p:spPr bwMode="auto">
          <a:xfrm rot="5400000" flipH="1" flipV="1">
            <a:off x="1740410" y="4451473"/>
            <a:ext cx="542317" cy="413137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3" name="Title 1"/>
          <p:cNvSpPr txBox="1">
            <a:spLocks/>
          </p:cNvSpPr>
          <p:nvPr/>
        </p:nvSpPr>
        <p:spPr>
          <a:xfrm>
            <a:off x="276992" y="281853"/>
            <a:ext cx="10521303" cy="936104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anose="030F0702030302020204" pitchFamily="66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kern="0" dirty="0">
                <a:solidFill>
                  <a:schemeClr val="tx1"/>
                </a:solidFill>
                <a:latin typeface="Calibri" pitchFamily="34" charset="0"/>
              </a:rPr>
              <a:t>Inserting a node at the </a:t>
            </a:r>
            <a:r>
              <a:rPr lang="en-US" kern="0" dirty="0">
                <a:solidFill>
                  <a:srgbClr val="0000FF"/>
                </a:solidFill>
                <a:latin typeface="Calibri" pitchFamily="34" charset="0"/>
              </a:rPr>
              <a:t>front</a:t>
            </a:r>
            <a:r>
              <a:rPr lang="en-US" kern="0" dirty="0">
                <a:solidFill>
                  <a:schemeClr val="tx1"/>
                </a:solidFill>
                <a:latin typeface="Calibri" pitchFamily="34" charset="0"/>
              </a:rPr>
              <a:t> of a linked list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238348" y="4929198"/>
            <a:ext cx="571504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0E112-A164-4F7A-99E8-E11275C42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1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5" grpId="0" animBg="1"/>
      <p:bldP spid="11286" grpId="0" animBg="1"/>
      <p:bldP spid="3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1572280" y="1395576"/>
            <a:ext cx="8915400" cy="35416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 dirty="0">
                <a:latin typeface="Calibri" pitchFamily="34" charset="0"/>
              </a:rPr>
              <a:t>struct node *</a:t>
            </a:r>
            <a:r>
              <a:rPr lang="en-US" altLang="en-US" sz="3200" dirty="0" err="1">
                <a:latin typeface="Calibri" pitchFamily="34" charset="0"/>
              </a:rPr>
              <a:t>insert_front</a:t>
            </a:r>
            <a:r>
              <a:rPr lang="en-US" altLang="en-US" sz="3200" dirty="0">
                <a:latin typeface="Calibri" pitchFamily="34" charset="0"/>
              </a:rPr>
              <a:t>(</a:t>
            </a:r>
            <a:r>
              <a:rPr lang="en-US" altLang="en-US" sz="3200" dirty="0" err="1">
                <a:latin typeface="Calibri" pitchFamily="34" charset="0"/>
              </a:rPr>
              <a:t>int</a:t>
            </a:r>
            <a:r>
              <a:rPr lang="en-US" altLang="en-US" sz="3200" dirty="0">
                <a:latin typeface="Calibri" pitchFamily="34" charset="0"/>
              </a:rPr>
              <a:t> </a:t>
            </a:r>
            <a:r>
              <a:rPr lang="en-US" altLang="en-US" sz="3200" dirty="0" err="1">
                <a:latin typeface="Calibri" pitchFamily="34" charset="0"/>
              </a:rPr>
              <a:t>val</a:t>
            </a:r>
            <a:r>
              <a:rPr lang="en-US" altLang="en-US" sz="3200" dirty="0">
                <a:latin typeface="Calibri" pitchFamily="34" charset="0"/>
              </a:rPr>
              <a:t>, struct node *head) {</a:t>
            </a:r>
          </a:p>
          <a:p>
            <a:pPr lvl="1"/>
            <a:r>
              <a:rPr lang="en-US" altLang="en-US" sz="3200" dirty="0">
                <a:latin typeface="Calibri" pitchFamily="34" charset="0"/>
              </a:rPr>
              <a:t>struct node *</a:t>
            </a:r>
            <a:r>
              <a:rPr lang="en-US" altLang="en-US" sz="3200" dirty="0" err="1">
                <a:latin typeface="Calibri" pitchFamily="34" charset="0"/>
              </a:rPr>
              <a:t>newnode</a:t>
            </a:r>
            <a:r>
              <a:rPr lang="en-US" altLang="en-US" sz="3200" dirty="0">
                <a:latin typeface="Calibri" pitchFamily="34" charset="0"/>
              </a:rPr>
              <a:t>= </a:t>
            </a:r>
            <a:r>
              <a:rPr lang="en-US" altLang="en-US" sz="3200" dirty="0" err="1">
                <a:latin typeface="Calibri" pitchFamily="34" charset="0"/>
              </a:rPr>
              <a:t>make_node</a:t>
            </a:r>
            <a:r>
              <a:rPr lang="en-US" altLang="en-US" sz="3200" dirty="0">
                <a:latin typeface="Calibri" pitchFamily="34" charset="0"/>
              </a:rPr>
              <a:t>(</a:t>
            </a:r>
            <a:r>
              <a:rPr lang="en-US" altLang="en-US" sz="3200" dirty="0" err="1">
                <a:latin typeface="Calibri" pitchFamily="34" charset="0"/>
              </a:rPr>
              <a:t>val</a:t>
            </a:r>
            <a:r>
              <a:rPr lang="en-US" altLang="en-US" sz="3200" dirty="0">
                <a:latin typeface="Calibri" pitchFamily="34" charset="0"/>
              </a:rPr>
              <a:t>); </a:t>
            </a:r>
          </a:p>
          <a:p>
            <a:pPr lvl="1"/>
            <a:r>
              <a:rPr lang="en-US" altLang="en-US" sz="3200" dirty="0" err="1">
                <a:latin typeface="Calibri" pitchFamily="34" charset="0"/>
              </a:rPr>
              <a:t>newnode</a:t>
            </a:r>
            <a:r>
              <a:rPr lang="en-US" altLang="en-US" sz="3200" dirty="0">
                <a:latin typeface="Calibri" pitchFamily="34" charset="0"/>
              </a:rPr>
              <a:t>-&gt;next = head;</a:t>
            </a:r>
          </a:p>
          <a:p>
            <a:pPr lvl="1"/>
            <a:r>
              <a:rPr lang="en-US" altLang="en-US" sz="3200" dirty="0">
                <a:latin typeface="Calibri" pitchFamily="34" charset="0"/>
              </a:rPr>
              <a:t>head = </a:t>
            </a:r>
            <a:r>
              <a:rPr lang="en-US" altLang="en-US" sz="3200" dirty="0" err="1">
                <a:latin typeface="Calibri" pitchFamily="34" charset="0"/>
              </a:rPr>
              <a:t>newnode</a:t>
            </a:r>
            <a:r>
              <a:rPr lang="en-US" altLang="en-US" sz="3200" dirty="0">
                <a:latin typeface="Calibri" pitchFamily="34" charset="0"/>
              </a:rPr>
              <a:t>; </a:t>
            </a:r>
          </a:p>
          <a:p>
            <a:pPr lvl="1"/>
            <a:r>
              <a:rPr lang="en-US" altLang="en-US" sz="3200" dirty="0">
                <a:latin typeface="Calibri" pitchFamily="34" charset="0"/>
              </a:rPr>
              <a:t>return head;</a:t>
            </a:r>
          </a:p>
          <a:p>
            <a:pPr>
              <a:buClrTx/>
              <a:buFontTx/>
              <a:buNone/>
            </a:pPr>
            <a:r>
              <a:rPr lang="en-US" altLang="en-US" sz="3200" dirty="0">
                <a:latin typeface="Calibri" pitchFamily="34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39803" y="4954272"/>
            <a:ext cx="9144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Tx/>
              <a:buFontTx/>
              <a:buNone/>
            </a:pPr>
            <a:r>
              <a:rPr lang="en-US" altLang="en-US" sz="2800" dirty="0">
                <a:latin typeface="Calibri" pitchFamily="34" charset="0"/>
                <a:cs typeface="Times New Roman" pitchFamily="16" charset="0"/>
              </a:rPr>
              <a:t>Inserts </a:t>
            </a:r>
            <a:r>
              <a:rPr lang="en-US" altLang="en-US" sz="2800" dirty="0" err="1">
                <a:solidFill>
                  <a:srgbClr val="FF0000"/>
                </a:solidFill>
                <a:latin typeface="Calibri" pitchFamily="34" charset="0"/>
                <a:cs typeface="Times New Roman" pitchFamily="16" charset="0"/>
              </a:rPr>
              <a:t>newnode</a:t>
            </a:r>
            <a:r>
              <a:rPr lang="en-US" altLang="en-US" sz="2800" dirty="0">
                <a:latin typeface="Calibri" pitchFamily="34" charset="0"/>
                <a:cs typeface="Times New Roman" pitchFamily="16" charset="0"/>
              </a:rPr>
              <a:t> at the head of the list (pointed by </a:t>
            </a:r>
            <a:r>
              <a:rPr lang="en-US" altLang="en-US" sz="2800" dirty="0">
                <a:solidFill>
                  <a:srgbClr val="FF0000"/>
                </a:solidFill>
                <a:latin typeface="Calibri" pitchFamily="34" charset="0"/>
                <a:cs typeface="Times New Roman" pitchFamily="16" charset="0"/>
              </a:rPr>
              <a:t>head</a:t>
            </a:r>
            <a:r>
              <a:rPr lang="en-US" altLang="en-US" sz="2800" dirty="0">
                <a:latin typeface="Calibri" pitchFamily="34" charset="0"/>
                <a:cs typeface="Times New Roman" pitchFamily="16" charset="0"/>
              </a:rPr>
              <a:t>). 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latin typeface="Calibri" pitchFamily="34" charset="0"/>
                <a:cs typeface="Times New Roman" pitchFamily="16" charset="0"/>
              </a:rPr>
              <a:t>Returns pointer to the head of new list.</a:t>
            </a:r>
            <a:endParaRPr lang="en-US" altLang="en-US" sz="2800" dirty="0">
              <a:latin typeface="Calibri" pitchFamily="34" charset="0"/>
            </a:endParaRPr>
          </a:p>
          <a:p>
            <a:pPr>
              <a:buClrTx/>
              <a:buFontTx/>
              <a:buNone/>
            </a:pPr>
            <a:r>
              <a:rPr lang="en-US" altLang="en-US" sz="2800" dirty="0">
                <a:latin typeface="Calibri" pitchFamily="34" charset="0"/>
                <a:cs typeface="Times New Roman" pitchFamily="16" charset="0"/>
              </a:rPr>
              <a:t>Works even when list is empty, i.e. </a:t>
            </a:r>
            <a:r>
              <a:rPr lang="en-US" altLang="en-US" sz="2800" dirty="0">
                <a:solidFill>
                  <a:srgbClr val="FF0000"/>
                </a:solidFill>
                <a:latin typeface="Calibri" pitchFamily="34" charset="0"/>
                <a:cs typeface="Times New Roman" pitchFamily="16" charset="0"/>
              </a:rPr>
              <a:t>head == NULL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7E5420A-F383-46B2-9C50-D84C892E705D}"/>
              </a:ext>
            </a:extLst>
          </p:cNvPr>
          <p:cNvSpPr txBox="1">
            <a:spLocks/>
          </p:cNvSpPr>
          <p:nvPr/>
        </p:nvSpPr>
        <p:spPr>
          <a:xfrm>
            <a:off x="276992" y="281853"/>
            <a:ext cx="10521303" cy="936104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anose="030F0702030302020204" pitchFamily="66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kern="0" dirty="0">
                <a:solidFill>
                  <a:schemeClr val="tx1"/>
                </a:solidFill>
                <a:latin typeface="Calibri" pitchFamily="34" charset="0"/>
              </a:rPr>
              <a:t>Inserting a node at the </a:t>
            </a:r>
            <a:r>
              <a:rPr lang="en-US" kern="0" dirty="0">
                <a:solidFill>
                  <a:srgbClr val="0000FF"/>
                </a:solidFill>
                <a:latin typeface="Calibri" pitchFamily="34" charset="0"/>
              </a:rPr>
              <a:t>front</a:t>
            </a:r>
            <a:r>
              <a:rPr lang="en-US" kern="0" dirty="0">
                <a:solidFill>
                  <a:schemeClr val="tx1"/>
                </a:solidFill>
                <a:latin typeface="Calibri" pitchFamily="34" charset="0"/>
              </a:rPr>
              <a:t> of a linked list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C432EB-3FE9-4D1C-BCA3-8F342DBC5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30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33526" y="152400"/>
            <a:ext cx="9003021" cy="1576068"/>
            <a:chOff x="152400" y="152400"/>
            <a:chExt cx="9003021" cy="1576068"/>
          </a:xfrm>
        </p:grpSpPr>
        <p:sp>
          <p:nvSpPr>
            <p:cNvPr id="5" name="Rectangle 1"/>
            <p:cNvSpPr>
              <a:spLocks noChangeArrowheads="1"/>
            </p:cNvSpPr>
            <p:nvPr/>
          </p:nvSpPr>
          <p:spPr bwMode="auto">
            <a:xfrm>
              <a:off x="2617788" y="457200"/>
              <a:ext cx="815975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2"/>
            <p:cNvSpPr>
              <a:spLocks noChangeArrowheads="1"/>
            </p:cNvSpPr>
            <p:nvPr/>
          </p:nvSpPr>
          <p:spPr bwMode="auto">
            <a:xfrm>
              <a:off x="3433763" y="457200"/>
              <a:ext cx="446087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2765425" y="609600"/>
              <a:ext cx="347663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4</a:t>
              </a:r>
            </a:p>
          </p:txBody>
        </p:sp>
        <p:cxnSp>
          <p:nvCxnSpPr>
            <p:cNvPr id="8" name="AutoShape 4"/>
            <p:cNvCxnSpPr>
              <a:cxnSpLocks noChangeShapeType="1"/>
            </p:cNvCxnSpPr>
            <p:nvPr/>
          </p:nvCxnSpPr>
          <p:spPr bwMode="auto">
            <a:xfrm>
              <a:off x="3730625" y="762000"/>
              <a:ext cx="595313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4325938" y="457200"/>
              <a:ext cx="815975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5141913" y="457200"/>
              <a:ext cx="446087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4473575" y="609600"/>
              <a:ext cx="347663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2</a:t>
              </a:r>
            </a:p>
          </p:txBody>
        </p:sp>
        <p:cxnSp>
          <p:nvCxnSpPr>
            <p:cNvPr id="12" name="AutoShape 8"/>
            <p:cNvCxnSpPr>
              <a:cxnSpLocks noChangeShapeType="1"/>
            </p:cNvCxnSpPr>
            <p:nvPr/>
          </p:nvCxnSpPr>
          <p:spPr bwMode="auto">
            <a:xfrm>
              <a:off x="5440363" y="762000"/>
              <a:ext cx="668337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6108700" y="457200"/>
              <a:ext cx="815975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6924675" y="457200"/>
              <a:ext cx="446088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6256338" y="609600"/>
              <a:ext cx="347662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1</a:t>
              </a:r>
            </a:p>
          </p:txBody>
        </p:sp>
        <p:cxnSp>
          <p:nvCxnSpPr>
            <p:cNvPr id="16" name="AutoShape 12"/>
            <p:cNvCxnSpPr>
              <a:cxnSpLocks noChangeShapeType="1"/>
            </p:cNvCxnSpPr>
            <p:nvPr/>
          </p:nvCxnSpPr>
          <p:spPr bwMode="auto">
            <a:xfrm>
              <a:off x="7223125" y="762000"/>
              <a:ext cx="5937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7816850" y="457200"/>
              <a:ext cx="817563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8634413" y="457200"/>
              <a:ext cx="444500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7964488" y="609600"/>
              <a:ext cx="646112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-2</a:t>
              </a:r>
            </a:p>
          </p:txBody>
        </p:sp>
        <p:cxnSp>
          <p:nvCxnSpPr>
            <p:cNvPr id="20" name="AutoShape 16"/>
            <p:cNvCxnSpPr>
              <a:cxnSpLocks noChangeShapeType="1"/>
              <a:endCxn id="21" idx="0"/>
            </p:cNvCxnSpPr>
            <p:nvPr/>
          </p:nvCxnSpPr>
          <p:spPr bwMode="auto">
            <a:xfrm rot="5400000">
              <a:off x="8609488" y="1065686"/>
              <a:ext cx="380999" cy="78428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8366125" y="1295400"/>
              <a:ext cx="789296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solidFill>
                    <a:srgbClr val="9D0000"/>
                  </a:solidFill>
                  <a:latin typeface="Calibri" pitchFamily="34" charset="0"/>
                </a:rPr>
                <a:t>NULL</a:t>
              </a:r>
            </a:p>
          </p:txBody>
        </p: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152400" y="152400"/>
              <a:ext cx="827088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head</a:t>
              </a:r>
            </a:p>
          </p:txBody>
        </p:sp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990600" y="457200"/>
              <a:ext cx="817563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1808163" y="457200"/>
              <a:ext cx="444500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1"/>
            <p:cNvSpPr txBox="1">
              <a:spLocks noChangeArrowheads="1"/>
            </p:cNvSpPr>
            <p:nvPr/>
          </p:nvSpPr>
          <p:spPr bwMode="auto">
            <a:xfrm>
              <a:off x="1139825" y="609600"/>
              <a:ext cx="346075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8</a:t>
              </a:r>
            </a:p>
          </p:txBody>
        </p:sp>
        <p:cxnSp>
          <p:nvCxnSpPr>
            <p:cNvPr id="26" name="AutoShape 22"/>
            <p:cNvCxnSpPr>
              <a:cxnSpLocks noChangeShapeType="1"/>
            </p:cNvCxnSpPr>
            <p:nvPr/>
          </p:nvCxnSpPr>
          <p:spPr bwMode="auto">
            <a:xfrm>
              <a:off x="457200" y="533400"/>
              <a:ext cx="5937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23"/>
            <p:cNvCxnSpPr>
              <a:cxnSpLocks noChangeShapeType="1"/>
            </p:cNvCxnSpPr>
            <p:nvPr/>
          </p:nvCxnSpPr>
          <p:spPr bwMode="auto">
            <a:xfrm flipV="1">
              <a:off x="2057400" y="609600"/>
              <a:ext cx="533400" cy="3810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1905000" y="1905001"/>
            <a:ext cx="8686800" cy="771623"/>
          </a:xfrm>
          <a:prstGeom prst="rect">
            <a:avLst/>
          </a:prstGeom>
          <a:solidFill>
            <a:srgbClr val="DFF9A5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Let’s start with an empty list and insert in sequence -2, 1,2, 4 and 8, given by user. Final list should be as above.</a:t>
            </a: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1905000" y="2928935"/>
            <a:ext cx="8686800" cy="21258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 err="1">
                <a:solidFill>
                  <a:srgbClr val="FF0000"/>
                </a:solidFill>
                <a:latin typeface="Calibri" pitchFamily="34" charset="0"/>
              </a:rPr>
              <a:t>struct</a:t>
            </a:r>
            <a:r>
              <a:rPr lang="en-US" altLang="en-US" sz="2200" b="1" dirty="0">
                <a:solidFill>
                  <a:srgbClr val="FF0000"/>
                </a:solidFill>
                <a:latin typeface="Calibri" pitchFamily="34" charset="0"/>
              </a:rPr>
              <a:t> node *head = NULL;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int </a:t>
            </a:r>
            <a:r>
              <a:rPr lang="en-US" altLang="en-US" sz="2200" b="1" dirty="0" err="1">
                <a:latin typeface="Calibri" pitchFamily="34" charset="0"/>
              </a:rPr>
              <a:t>val</a:t>
            </a:r>
            <a:r>
              <a:rPr lang="en-US" altLang="en-US" sz="2200" b="1" dirty="0">
                <a:latin typeface="Calibri" pitchFamily="34" charset="0"/>
              </a:rPr>
              <a:t>; scanf (“%d”, &amp;</a:t>
            </a:r>
            <a:r>
              <a:rPr lang="en-US" altLang="en-US" sz="2200" b="1" dirty="0" err="1">
                <a:latin typeface="Calibri" pitchFamily="34" charset="0"/>
              </a:rPr>
              <a:t>val</a:t>
            </a:r>
            <a:r>
              <a:rPr lang="en-US" altLang="en-US" sz="2200" b="1" dirty="0">
                <a:latin typeface="Calibri" pitchFamily="34" charset="0"/>
              </a:rPr>
              <a:t>);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while (</a:t>
            </a:r>
            <a:r>
              <a:rPr lang="en-US" altLang="en-US" sz="2200" b="1" dirty="0" err="1">
                <a:latin typeface="Calibri" pitchFamily="34" charset="0"/>
              </a:rPr>
              <a:t>val</a:t>
            </a:r>
            <a:r>
              <a:rPr lang="en-US" altLang="en-US" sz="2200" b="1" dirty="0">
                <a:latin typeface="Calibri" pitchFamily="34" charset="0"/>
              </a:rPr>
              <a:t> != -1) {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   </a:t>
            </a:r>
            <a:r>
              <a:rPr lang="en-US" altLang="en-US" sz="2200" b="1" dirty="0" err="1">
                <a:solidFill>
                  <a:srgbClr val="FF0000"/>
                </a:solidFill>
                <a:latin typeface="Calibri" pitchFamily="34" charset="0"/>
              </a:rPr>
              <a:t>insert_front</a:t>
            </a:r>
            <a:r>
              <a:rPr lang="en-US" altLang="en-US" sz="2200" b="1" dirty="0">
                <a:solidFill>
                  <a:srgbClr val="FF0000"/>
                </a:solidFill>
                <a:latin typeface="Calibri" pitchFamily="34" charset="0"/>
              </a:rPr>
              <a:t> (</a:t>
            </a:r>
            <a:r>
              <a:rPr lang="en-US" altLang="en-US" sz="2200" b="1" dirty="0" err="1">
                <a:solidFill>
                  <a:srgbClr val="FF0000"/>
                </a:solidFill>
                <a:latin typeface="Calibri" pitchFamily="34" charset="0"/>
              </a:rPr>
              <a:t>val</a:t>
            </a:r>
            <a:r>
              <a:rPr lang="en-US" altLang="en-US" sz="2200" b="1" dirty="0">
                <a:solidFill>
                  <a:srgbClr val="FF0000"/>
                </a:solidFill>
                <a:latin typeface="Calibri" pitchFamily="34" charset="0"/>
              </a:rPr>
              <a:t>, head);</a:t>
            </a:r>
          </a:p>
          <a:p>
            <a:pPr>
              <a:buClrTx/>
            </a:pPr>
            <a:r>
              <a:rPr lang="en-US" altLang="en-US" sz="2200" b="1" dirty="0">
                <a:solidFill>
                  <a:srgbClr val="EA157A"/>
                </a:solidFill>
                <a:latin typeface="Calibri" pitchFamily="34" charset="0"/>
              </a:rPr>
              <a:t>   </a:t>
            </a:r>
            <a:r>
              <a:rPr lang="en-US" altLang="en-US" sz="2200" b="1" dirty="0">
                <a:latin typeface="Calibri" pitchFamily="34" charset="0"/>
              </a:rPr>
              <a:t>scanf (“%d”, &amp;</a:t>
            </a:r>
            <a:r>
              <a:rPr lang="en-US" altLang="en-US" sz="2200" b="1" dirty="0" err="1">
                <a:latin typeface="Calibri" pitchFamily="34" charset="0"/>
              </a:rPr>
              <a:t>val</a:t>
            </a:r>
            <a:r>
              <a:rPr lang="en-US" altLang="en-US" sz="2200" b="1" dirty="0">
                <a:latin typeface="Calibri" pitchFamily="34" charset="0"/>
              </a:rPr>
              <a:t>);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}</a:t>
            </a: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1849747" y="5198606"/>
            <a:ext cx="8686800" cy="433068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Creates list in the reverse order: head points to the last element inserted.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15341" y="4572009"/>
            <a:ext cx="2592248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en-US" sz="2400" b="1" dirty="0">
                <a:solidFill>
                  <a:schemeClr val="tx1">
                    <a:lumMod val="75000"/>
                  </a:schemeClr>
                </a:solidFill>
                <a:latin typeface="Calibri" pitchFamily="34" charset="0"/>
              </a:rPr>
              <a:t>INPUT: -2 1 2 4 8 -1</a:t>
            </a:r>
            <a:endParaRPr lang="en-US" sz="2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4" name="Text Box 26">
            <a:extLst>
              <a:ext uri="{FF2B5EF4-FFF2-40B4-BE49-F238E27FC236}">
                <a16:creationId xmlns:a16="http://schemas.microsoft.com/office/drawing/2014/main" id="{CFDF1AB1-86C6-44EF-BE47-263A20774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8964" y="5815332"/>
            <a:ext cx="8686800" cy="433068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How to create list in the same order as input? Think </a:t>
            </a:r>
            <a:r>
              <a:rPr lang="en-US" altLang="en-US" sz="2200" b="1" dirty="0">
                <a:latin typeface="Calibri" pitchFamily="34" charset="0"/>
                <a:sym typeface="Wingdings" panose="05000000000000000000" pitchFamily="2" charset="2"/>
              </a:rPr>
              <a:t></a:t>
            </a:r>
            <a:endParaRPr lang="en-US" altLang="en-US" sz="2200" b="1" dirty="0">
              <a:latin typeface="Calibri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E2D637-96E6-43EA-AEAF-82A7CFB4D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27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" grpId="0" animBg="1"/>
      <p:bldP spid="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2397319" y="875429"/>
            <a:ext cx="1233328" cy="771623"/>
          </a:xfrm>
          <a:prstGeom prst="rect">
            <a:avLst/>
          </a:prstGeom>
          <a:solidFill>
            <a:srgbClr val="F7A1CA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List</a:t>
            </a:r>
          </a:p>
          <a:p>
            <a:pPr algn="ctr"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Insertion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6159690" y="5671287"/>
            <a:ext cx="3200400" cy="1110177"/>
            <a:chOff x="3962400" y="4572000"/>
            <a:chExt cx="3200400" cy="1110177"/>
          </a:xfrm>
        </p:grpSpPr>
        <p:sp>
          <p:nvSpPr>
            <p:cNvPr id="7" name="Rectangle 21"/>
            <p:cNvSpPr>
              <a:spLocks noChangeArrowheads="1"/>
            </p:cNvSpPr>
            <p:nvPr/>
          </p:nvSpPr>
          <p:spPr bwMode="auto">
            <a:xfrm>
              <a:off x="3962400" y="4724400"/>
              <a:ext cx="817563" cy="762000"/>
            </a:xfrm>
            <a:prstGeom prst="rect">
              <a:avLst/>
            </a:prstGeom>
            <a:solidFill>
              <a:srgbClr val="F7FEA0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22"/>
            <p:cNvSpPr>
              <a:spLocks noChangeArrowheads="1"/>
            </p:cNvSpPr>
            <p:nvPr/>
          </p:nvSpPr>
          <p:spPr bwMode="auto">
            <a:xfrm>
              <a:off x="4779963" y="4724400"/>
              <a:ext cx="444500" cy="762000"/>
            </a:xfrm>
            <a:prstGeom prst="rect">
              <a:avLst/>
            </a:prstGeom>
            <a:solidFill>
              <a:srgbClr val="8EA8FC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23"/>
            <p:cNvSpPr txBox="1">
              <a:spLocks noChangeArrowheads="1"/>
            </p:cNvSpPr>
            <p:nvPr/>
          </p:nvSpPr>
          <p:spPr bwMode="auto">
            <a:xfrm>
              <a:off x="4113213" y="4876800"/>
              <a:ext cx="324426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0" name="Text Box 25"/>
            <p:cNvSpPr txBox="1">
              <a:spLocks noChangeArrowheads="1"/>
            </p:cNvSpPr>
            <p:nvPr/>
          </p:nvSpPr>
          <p:spPr bwMode="auto">
            <a:xfrm>
              <a:off x="5334000" y="4572000"/>
              <a:ext cx="1828800" cy="1110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2200" b="1" dirty="0">
                  <a:solidFill>
                    <a:schemeClr val="tx1"/>
                  </a:solidFill>
                  <a:latin typeface="Calibri" pitchFamily="34" charset="0"/>
                </a:rPr>
                <a:t>Node to be inserted (given)</a:t>
              </a:r>
            </a:p>
          </p:txBody>
        </p:sp>
      </p:grpSp>
      <p:sp>
        <p:nvSpPr>
          <p:cNvPr id="11" name="Text Box 26"/>
          <p:cNvSpPr txBox="1">
            <a:spLocks noChangeArrowheads="1"/>
          </p:cNvSpPr>
          <p:nvPr/>
        </p:nvSpPr>
        <p:spPr bwMode="auto">
          <a:xfrm>
            <a:off x="3835594" y="875429"/>
            <a:ext cx="5486400" cy="771623"/>
          </a:xfrm>
          <a:prstGeom prst="rect">
            <a:avLst/>
          </a:prstGeom>
          <a:solidFill>
            <a:srgbClr val="CCEDB1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Given a node, insert it after a specified node  in the linked list.</a:t>
            </a:r>
          </a:p>
        </p:txBody>
      </p:sp>
      <p:sp>
        <p:nvSpPr>
          <p:cNvPr id="12" name="Text Box 27"/>
          <p:cNvSpPr txBox="1">
            <a:spLocks noChangeArrowheads="1"/>
          </p:cNvSpPr>
          <p:nvPr/>
        </p:nvSpPr>
        <p:spPr bwMode="auto">
          <a:xfrm>
            <a:off x="3302171" y="2131136"/>
            <a:ext cx="1736735" cy="771623"/>
          </a:xfrm>
          <a:prstGeom prst="rect">
            <a:avLst/>
          </a:prstGeom>
          <a:solidFill>
            <a:srgbClr val="C7D0E9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solidFill>
                  <a:schemeClr val="tx1"/>
                </a:solidFill>
                <a:latin typeface="Calibri" pitchFamily="34" charset="0"/>
              </a:rPr>
              <a:t>If list is NULL 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solidFill>
                  <a:schemeClr val="tx1"/>
                </a:solidFill>
                <a:latin typeface="Calibri" pitchFamily="34" charset="0"/>
              </a:rPr>
              <a:t>new list is:</a:t>
            </a:r>
          </a:p>
        </p:txBody>
      </p:sp>
      <p:grpSp>
        <p:nvGrpSpPr>
          <p:cNvPr id="3" name="Group 12"/>
          <p:cNvGrpSpPr/>
          <p:nvPr/>
        </p:nvGrpSpPr>
        <p:grpSpPr>
          <a:xfrm>
            <a:off x="5862808" y="2131135"/>
            <a:ext cx="3535671" cy="762000"/>
            <a:chOff x="2803525" y="5867400"/>
            <a:chExt cx="3535671" cy="762000"/>
          </a:xfrm>
        </p:grpSpPr>
        <p:sp>
          <p:nvSpPr>
            <p:cNvPr id="14" name="Text Box 31"/>
            <p:cNvSpPr txBox="1">
              <a:spLocks noChangeArrowheads="1"/>
            </p:cNvSpPr>
            <p:nvPr/>
          </p:nvSpPr>
          <p:spPr bwMode="auto">
            <a:xfrm>
              <a:off x="2803525" y="5867400"/>
              <a:ext cx="765251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head</a:t>
              </a:r>
            </a:p>
          </p:txBody>
        </p:sp>
        <p:grpSp>
          <p:nvGrpSpPr>
            <p:cNvPr id="4" name="Group 14"/>
            <p:cNvGrpSpPr/>
            <p:nvPr/>
          </p:nvGrpSpPr>
          <p:grpSpPr>
            <a:xfrm>
              <a:off x="3255963" y="5867400"/>
              <a:ext cx="3083233" cy="762000"/>
              <a:chOff x="3255963" y="5867400"/>
              <a:chExt cx="3083233" cy="762000"/>
            </a:xfrm>
          </p:grpSpPr>
          <p:sp>
            <p:nvSpPr>
              <p:cNvPr id="16" name="Rectangle 28"/>
              <p:cNvSpPr>
                <a:spLocks noChangeArrowheads="1"/>
              </p:cNvSpPr>
              <p:nvPr/>
            </p:nvSpPr>
            <p:spPr bwMode="auto">
              <a:xfrm>
                <a:off x="3810000" y="5867400"/>
                <a:ext cx="817563" cy="762000"/>
              </a:xfrm>
              <a:prstGeom prst="rect">
                <a:avLst/>
              </a:prstGeom>
              <a:solidFill>
                <a:srgbClr val="F7FEA0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Rectangle 29"/>
              <p:cNvSpPr>
                <a:spLocks noChangeArrowheads="1"/>
              </p:cNvSpPr>
              <p:nvPr/>
            </p:nvSpPr>
            <p:spPr bwMode="auto">
              <a:xfrm>
                <a:off x="4627563" y="5867400"/>
                <a:ext cx="444500" cy="762000"/>
              </a:xfrm>
              <a:prstGeom prst="rect">
                <a:avLst/>
              </a:prstGeom>
              <a:solidFill>
                <a:srgbClr val="8EA8FC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Text Box 30"/>
              <p:cNvSpPr txBox="1">
                <a:spLocks noChangeArrowheads="1"/>
              </p:cNvSpPr>
              <p:nvPr/>
            </p:nvSpPr>
            <p:spPr bwMode="auto">
              <a:xfrm>
                <a:off x="3960813" y="6019800"/>
                <a:ext cx="324426" cy="4330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200" b="1" dirty="0">
                    <a:latin typeface="Calibri" pitchFamily="34" charset="0"/>
                  </a:rPr>
                  <a:t>5</a:t>
                </a:r>
              </a:p>
            </p:txBody>
          </p:sp>
          <p:cxnSp>
            <p:nvCxnSpPr>
              <p:cNvPr id="19" name="AutoShape 32"/>
              <p:cNvCxnSpPr>
                <a:cxnSpLocks noChangeShapeType="1"/>
              </p:cNvCxnSpPr>
              <p:nvPr/>
            </p:nvCxnSpPr>
            <p:spPr bwMode="auto">
              <a:xfrm>
                <a:off x="3255963" y="5943600"/>
                <a:ext cx="595312" cy="228600"/>
              </a:xfrm>
              <a:prstGeom prst="bentConnector3">
                <a:avLst>
                  <a:gd name="adj1" fmla="val 50000"/>
                </a:avLst>
              </a:prstGeom>
              <a:noFill/>
              <a:ln w="25560" cap="sq">
                <a:solidFill>
                  <a:srgbClr val="9D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" name="AutoShape 33"/>
              <p:cNvCxnSpPr>
                <a:cxnSpLocks noChangeShapeType="1"/>
              </p:cNvCxnSpPr>
              <p:nvPr/>
            </p:nvCxnSpPr>
            <p:spPr bwMode="auto">
              <a:xfrm>
                <a:off x="4932363" y="6096000"/>
                <a:ext cx="593725" cy="228600"/>
              </a:xfrm>
              <a:prstGeom prst="bentConnector3">
                <a:avLst>
                  <a:gd name="adj1" fmla="val 50000"/>
                </a:avLst>
              </a:prstGeom>
              <a:noFill/>
              <a:ln w="25560" cap="sq">
                <a:solidFill>
                  <a:srgbClr val="9D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21" name="Text Box 34"/>
              <p:cNvSpPr txBox="1">
                <a:spLocks noChangeArrowheads="1"/>
              </p:cNvSpPr>
              <p:nvPr/>
            </p:nvSpPr>
            <p:spPr bwMode="auto">
              <a:xfrm>
                <a:off x="5549900" y="6096000"/>
                <a:ext cx="789296" cy="4330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200" b="1" dirty="0">
                    <a:solidFill>
                      <a:srgbClr val="9D0000"/>
                    </a:solidFill>
                    <a:latin typeface="Calibri" pitchFamily="34" charset="0"/>
                  </a:rPr>
                  <a:t>NULL</a:t>
                </a:r>
              </a:p>
            </p:txBody>
          </p:sp>
        </p:grpSp>
      </p:grpSp>
      <p:sp>
        <p:nvSpPr>
          <p:cNvPr id="22" name="Text Box 35"/>
          <p:cNvSpPr txBox="1">
            <a:spLocks noChangeArrowheads="1"/>
          </p:cNvSpPr>
          <p:nvPr/>
        </p:nvSpPr>
        <p:spPr bwMode="auto">
          <a:xfrm>
            <a:off x="2387794" y="5456973"/>
            <a:ext cx="2286000" cy="771623"/>
          </a:xfrm>
          <a:prstGeom prst="rect">
            <a:avLst/>
          </a:prstGeom>
          <a:solidFill>
            <a:srgbClr val="C7D0E9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solidFill>
                  <a:schemeClr val="tx1"/>
                </a:solidFill>
                <a:latin typeface="Calibri" pitchFamily="34" charset="0"/>
              </a:rPr>
              <a:t>If list is not NULL 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solidFill>
                  <a:schemeClr val="tx1"/>
                </a:solidFill>
                <a:latin typeface="Calibri" pitchFamily="34" charset="0"/>
              </a:rPr>
              <a:t>new list is:</a:t>
            </a:r>
          </a:p>
        </p:txBody>
      </p:sp>
      <p:sp>
        <p:nvSpPr>
          <p:cNvPr id="23" name="Text Box 36"/>
          <p:cNvSpPr txBox="1">
            <a:spLocks noChangeArrowheads="1"/>
          </p:cNvSpPr>
          <p:nvPr/>
        </p:nvSpPr>
        <p:spPr bwMode="auto">
          <a:xfrm>
            <a:off x="537697" y="162746"/>
            <a:ext cx="470601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b="1" dirty="0">
                <a:solidFill>
                  <a:schemeClr val="tx1"/>
                </a:solidFill>
                <a:latin typeface="Calibri" pitchFamily="34" charset="0"/>
              </a:rPr>
              <a:t>Generic Insertion in linked list </a:t>
            </a:r>
          </a:p>
        </p:txBody>
      </p:sp>
      <p:grpSp>
        <p:nvGrpSpPr>
          <p:cNvPr id="6" name="Group 23"/>
          <p:cNvGrpSpPr/>
          <p:nvPr/>
        </p:nvGrpSpPr>
        <p:grpSpPr>
          <a:xfrm>
            <a:off x="2260637" y="4028248"/>
            <a:ext cx="8901578" cy="762000"/>
            <a:chOff x="101443" y="2133600"/>
            <a:chExt cx="8901578" cy="762000"/>
          </a:xfrm>
        </p:grpSpPr>
        <p:sp>
          <p:nvSpPr>
            <p:cNvPr id="25" name="Rectangle 37"/>
            <p:cNvSpPr>
              <a:spLocks noChangeArrowheads="1"/>
            </p:cNvSpPr>
            <p:nvPr/>
          </p:nvSpPr>
          <p:spPr bwMode="auto">
            <a:xfrm>
              <a:off x="1376363" y="2133600"/>
              <a:ext cx="817562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38"/>
            <p:cNvSpPr>
              <a:spLocks noChangeArrowheads="1"/>
            </p:cNvSpPr>
            <p:nvPr/>
          </p:nvSpPr>
          <p:spPr bwMode="auto">
            <a:xfrm>
              <a:off x="2193925" y="2133600"/>
              <a:ext cx="446088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39"/>
            <p:cNvSpPr txBox="1">
              <a:spLocks noChangeArrowheads="1"/>
            </p:cNvSpPr>
            <p:nvPr/>
          </p:nvSpPr>
          <p:spPr bwMode="auto">
            <a:xfrm>
              <a:off x="1524000" y="2286000"/>
              <a:ext cx="324426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4</a:t>
              </a:r>
            </a:p>
          </p:txBody>
        </p:sp>
        <p:cxnSp>
          <p:nvCxnSpPr>
            <p:cNvPr id="28" name="AutoShape 40"/>
            <p:cNvCxnSpPr>
              <a:cxnSpLocks noChangeShapeType="1"/>
            </p:cNvCxnSpPr>
            <p:nvPr/>
          </p:nvCxnSpPr>
          <p:spPr bwMode="auto">
            <a:xfrm>
              <a:off x="2490788" y="2438400"/>
              <a:ext cx="5937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9" name="Rectangle 41"/>
            <p:cNvSpPr>
              <a:spLocks noChangeArrowheads="1"/>
            </p:cNvSpPr>
            <p:nvPr/>
          </p:nvSpPr>
          <p:spPr bwMode="auto">
            <a:xfrm>
              <a:off x="3084513" y="2133600"/>
              <a:ext cx="817562" cy="762000"/>
            </a:xfrm>
            <a:prstGeom prst="rect">
              <a:avLst/>
            </a:prstGeom>
            <a:solidFill>
              <a:srgbClr val="FFA06B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42"/>
            <p:cNvSpPr>
              <a:spLocks noChangeArrowheads="1"/>
            </p:cNvSpPr>
            <p:nvPr/>
          </p:nvSpPr>
          <p:spPr bwMode="auto">
            <a:xfrm>
              <a:off x="3902075" y="2133600"/>
              <a:ext cx="446088" cy="762000"/>
            </a:xfrm>
            <a:prstGeom prst="rect">
              <a:avLst/>
            </a:prstGeom>
            <a:solidFill>
              <a:srgbClr val="5AF68A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Text Box 43"/>
            <p:cNvSpPr txBox="1">
              <a:spLocks noChangeArrowheads="1"/>
            </p:cNvSpPr>
            <p:nvPr/>
          </p:nvSpPr>
          <p:spPr bwMode="auto">
            <a:xfrm>
              <a:off x="3232150" y="2286000"/>
              <a:ext cx="324426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32" name="Rectangle 44"/>
            <p:cNvSpPr>
              <a:spLocks noChangeArrowheads="1"/>
            </p:cNvSpPr>
            <p:nvPr/>
          </p:nvSpPr>
          <p:spPr bwMode="auto">
            <a:xfrm>
              <a:off x="4779963" y="2133600"/>
              <a:ext cx="817562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45"/>
            <p:cNvSpPr>
              <a:spLocks noChangeArrowheads="1"/>
            </p:cNvSpPr>
            <p:nvPr/>
          </p:nvSpPr>
          <p:spPr bwMode="auto">
            <a:xfrm>
              <a:off x="5597525" y="2133600"/>
              <a:ext cx="446088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 Box 46"/>
            <p:cNvSpPr txBox="1">
              <a:spLocks noChangeArrowheads="1"/>
            </p:cNvSpPr>
            <p:nvPr/>
          </p:nvSpPr>
          <p:spPr bwMode="auto">
            <a:xfrm>
              <a:off x="4926013" y="2286000"/>
              <a:ext cx="324426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1</a:t>
              </a:r>
            </a:p>
          </p:txBody>
        </p:sp>
        <p:cxnSp>
          <p:nvCxnSpPr>
            <p:cNvPr id="35" name="AutoShape 47"/>
            <p:cNvCxnSpPr>
              <a:cxnSpLocks noChangeShapeType="1"/>
            </p:cNvCxnSpPr>
            <p:nvPr/>
          </p:nvCxnSpPr>
          <p:spPr bwMode="auto">
            <a:xfrm>
              <a:off x="5894388" y="2438400"/>
              <a:ext cx="595312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6" name="Rectangle 48"/>
            <p:cNvSpPr>
              <a:spLocks noChangeArrowheads="1"/>
            </p:cNvSpPr>
            <p:nvPr/>
          </p:nvSpPr>
          <p:spPr bwMode="auto">
            <a:xfrm>
              <a:off x="6488113" y="2133600"/>
              <a:ext cx="817562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49"/>
            <p:cNvSpPr>
              <a:spLocks noChangeArrowheads="1"/>
            </p:cNvSpPr>
            <p:nvPr/>
          </p:nvSpPr>
          <p:spPr bwMode="auto">
            <a:xfrm>
              <a:off x="7305675" y="2133600"/>
              <a:ext cx="446088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Text Box 50"/>
            <p:cNvSpPr txBox="1">
              <a:spLocks noChangeArrowheads="1"/>
            </p:cNvSpPr>
            <p:nvPr/>
          </p:nvSpPr>
          <p:spPr bwMode="auto">
            <a:xfrm>
              <a:off x="6634163" y="2286000"/>
              <a:ext cx="410988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-2</a:t>
              </a:r>
            </a:p>
          </p:txBody>
        </p:sp>
        <p:cxnSp>
          <p:nvCxnSpPr>
            <p:cNvPr id="39" name="AutoShape 51"/>
            <p:cNvCxnSpPr>
              <a:cxnSpLocks noChangeShapeType="1"/>
            </p:cNvCxnSpPr>
            <p:nvPr/>
          </p:nvCxnSpPr>
          <p:spPr bwMode="auto">
            <a:xfrm>
              <a:off x="7602538" y="2438400"/>
              <a:ext cx="5937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40" name="Text Box 52"/>
            <p:cNvSpPr txBox="1">
              <a:spLocks noChangeArrowheads="1"/>
            </p:cNvSpPr>
            <p:nvPr/>
          </p:nvSpPr>
          <p:spPr bwMode="auto">
            <a:xfrm>
              <a:off x="8213725" y="2438400"/>
              <a:ext cx="789296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solidFill>
                    <a:srgbClr val="9D0000"/>
                  </a:solidFill>
                  <a:latin typeface="Calibri" pitchFamily="34" charset="0"/>
                </a:rPr>
                <a:t>NULL</a:t>
              </a:r>
            </a:p>
          </p:txBody>
        </p:sp>
        <p:sp>
          <p:nvSpPr>
            <p:cNvPr id="41" name="Text Box 53"/>
            <p:cNvSpPr txBox="1">
              <a:spLocks noChangeArrowheads="1"/>
            </p:cNvSpPr>
            <p:nvPr/>
          </p:nvSpPr>
          <p:spPr bwMode="auto">
            <a:xfrm>
              <a:off x="101443" y="2438400"/>
              <a:ext cx="765251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head</a:t>
              </a:r>
            </a:p>
          </p:txBody>
        </p:sp>
        <p:cxnSp>
          <p:nvCxnSpPr>
            <p:cNvPr id="42" name="AutoShape 54"/>
            <p:cNvCxnSpPr>
              <a:cxnSpLocks noChangeShapeType="1"/>
              <a:endCxn id="25" idx="1"/>
            </p:cNvCxnSpPr>
            <p:nvPr/>
          </p:nvCxnSpPr>
          <p:spPr bwMode="auto">
            <a:xfrm flipV="1">
              <a:off x="914400" y="2514600"/>
              <a:ext cx="461963" cy="3810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13" name="Group 43"/>
          <p:cNvGrpSpPr/>
          <p:nvPr/>
        </p:nvGrpSpPr>
        <p:grpSpPr>
          <a:xfrm>
            <a:off x="6167191" y="3330258"/>
            <a:ext cx="3181512" cy="1012274"/>
            <a:chOff x="4007996" y="1668234"/>
            <a:chExt cx="3181512" cy="1012274"/>
          </a:xfrm>
        </p:grpSpPr>
        <p:sp>
          <p:nvSpPr>
            <p:cNvPr id="45" name="TextBox 44"/>
            <p:cNvSpPr txBox="1"/>
            <p:nvPr/>
          </p:nvSpPr>
          <p:spPr>
            <a:xfrm>
              <a:off x="4007996" y="1668234"/>
              <a:ext cx="3181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Suppose we want to insert Here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 bwMode="auto">
            <a:xfrm rot="5400000">
              <a:off x="4286248" y="2323318"/>
              <a:ext cx="642942" cy="71438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47" name="AutoShape 8"/>
          <p:cNvCxnSpPr>
            <a:cxnSpLocks noChangeShapeType="1"/>
          </p:cNvCxnSpPr>
          <p:nvPr/>
        </p:nvCxnSpPr>
        <p:spPr bwMode="auto">
          <a:xfrm rot="16200000" flipH="1">
            <a:off x="5754862" y="4937836"/>
            <a:ext cx="1347826" cy="319086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" name="AutoShape 8"/>
          <p:cNvCxnSpPr>
            <a:cxnSpLocks noChangeShapeType="1"/>
          </p:cNvCxnSpPr>
          <p:nvPr/>
        </p:nvCxnSpPr>
        <p:spPr bwMode="auto">
          <a:xfrm rot="16200000" flipV="1">
            <a:off x="6500219" y="5326003"/>
            <a:ext cx="1262054" cy="200028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" name="AutoShape 55"/>
          <p:cNvCxnSpPr>
            <a:cxnSpLocks noChangeShapeType="1"/>
          </p:cNvCxnSpPr>
          <p:nvPr/>
        </p:nvCxnSpPr>
        <p:spPr bwMode="auto">
          <a:xfrm>
            <a:off x="6361307" y="4337790"/>
            <a:ext cx="595312" cy="228600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DBAAC36-EEE8-40B7-8149-0A8907259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81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53505" y="236743"/>
            <a:ext cx="817563" cy="762000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471067" y="236743"/>
            <a:ext cx="444500" cy="762000"/>
          </a:xfrm>
          <a:prstGeom prst="rect">
            <a:avLst/>
          </a:prstGeom>
          <a:solidFill>
            <a:srgbClr val="8BE6F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799554" y="389143"/>
            <a:ext cx="324426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4</a:t>
            </a:r>
          </a:p>
        </p:txBody>
      </p:sp>
      <p:cxnSp>
        <p:nvCxnSpPr>
          <p:cNvPr id="5" name="AutoShape 4"/>
          <p:cNvCxnSpPr>
            <a:cxnSpLocks noChangeShapeType="1"/>
          </p:cNvCxnSpPr>
          <p:nvPr/>
        </p:nvCxnSpPr>
        <p:spPr bwMode="auto">
          <a:xfrm>
            <a:off x="3767930" y="541543"/>
            <a:ext cx="595313" cy="228600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361655" y="236743"/>
            <a:ext cx="817563" cy="762000"/>
          </a:xfrm>
          <a:prstGeom prst="rect">
            <a:avLst/>
          </a:prstGeom>
          <a:solidFill>
            <a:srgbClr val="FFA06B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179218" y="236743"/>
            <a:ext cx="446087" cy="762000"/>
          </a:xfrm>
          <a:prstGeom prst="rect">
            <a:avLst/>
          </a:prstGeom>
          <a:solidFill>
            <a:srgbClr val="5AF68A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507704" y="389143"/>
            <a:ext cx="324426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2</a:t>
            </a:r>
          </a:p>
        </p:txBody>
      </p:sp>
      <p:cxnSp>
        <p:nvCxnSpPr>
          <p:cNvPr id="9" name="AutoShape 8"/>
          <p:cNvCxnSpPr>
            <a:cxnSpLocks noChangeShapeType="1"/>
            <a:endCxn id="23" idx="0"/>
          </p:cNvCxnSpPr>
          <p:nvPr/>
        </p:nvCxnSpPr>
        <p:spPr bwMode="auto">
          <a:xfrm>
            <a:off x="5403054" y="770143"/>
            <a:ext cx="789782" cy="381000"/>
          </a:xfrm>
          <a:prstGeom prst="bentConnector2">
            <a:avLst/>
          </a:prstGeom>
          <a:noFill/>
          <a:ln w="25560" cap="sq">
            <a:solidFill>
              <a:srgbClr val="9D0000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082630" y="236743"/>
            <a:ext cx="817563" cy="762000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900192" y="236743"/>
            <a:ext cx="444500" cy="762000"/>
          </a:xfrm>
          <a:prstGeom prst="rect">
            <a:avLst/>
          </a:prstGeom>
          <a:solidFill>
            <a:srgbClr val="8BE6F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7228679" y="389143"/>
            <a:ext cx="324426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1</a:t>
            </a:r>
          </a:p>
        </p:txBody>
      </p:sp>
      <p:cxnSp>
        <p:nvCxnSpPr>
          <p:cNvPr id="13" name="AutoShape 12"/>
          <p:cNvCxnSpPr>
            <a:cxnSpLocks noChangeShapeType="1"/>
          </p:cNvCxnSpPr>
          <p:nvPr/>
        </p:nvCxnSpPr>
        <p:spPr bwMode="auto">
          <a:xfrm>
            <a:off x="8197055" y="541543"/>
            <a:ext cx="595313" cy="228600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790780" y="236743"/>
            <a:ext cx="817563" cy="762000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9608343" y="236743"/>
            <a:ext cx="446087" cy="762000"/>
          </a:xfrm>
          <a:prstGeom prst="rect">
            <a:avLst/>
          </a:prstGeom>
          <a:solidFill>
            <a:srgbClr val="8BE6F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8936829" y="389143"/>
            <a:ext cx="410988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-2</a:t>
            </a:r>
          </a:p>
        </p:txBody>
      </p:sp>
      <p:cxnSp>
        <p:nvCxnSpPr>
          <p:cNvPr id="17" name="AutoShape 16"/>
          <p:cNvCxnSpPr>
            <a:cxnSpLocks noChangeShapeType="1"/>
          </p:cNvCxnSpPr>
          <p:nvPr/>
        </p:nvCxnSpPr>
        <p:spPr bwMode="auto">
          <a:xfrm>
            <a:off x="9789317" y="568643"/>
            <a:ext cx="685800" cy="376237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0417930" y="465343"/>
            <a:ext cx="331164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b="1" dirty="0">
                <a:solidFill>
                  <a:srgbClr val="9D0000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1355978" y="20209"/>
            <a:ext cx="765251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head</a:t>
            </a:r>
          </a:p>
        </p:txBody>
      </p:sp>
      <p:cxnSp>
        <p:nvCxnSpPr>
          <p:cNvPr id="20" name="AutoShape 19"/>
          <p:cNvCxnSpPr>
            <a:cxnSpLocks noChangeShapeType="1"/>
          </p:cNvCxnSpPr>
          <p:nvPr/>
        </p:nvCxnSpPr>
        <p:spPr bwMode="auto">
          <a:xfrm>
            <a:off x="2050255" y="236743"/>
            <a:ext cx="593725" cy="228600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1593054" y="1151144"/>
            <a:ext cx="1571604" cy="771623"/>
          </a:xfrm>
          <a:prstGeom prst="rect">
            <a:avLst/>
          </a:prstGeom>
          <a:solidFill>
            <a:srgbClr val="CCEDB1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dirty="0">
                <a:latin typeface="+mn-lt"/>
              </a:rPr>
              <a:t>Insertion of node in list.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1593054" y="2436742"/>
            <a:ext cx="9144000" cy="771623"/>
          </a:xfrm>
          <a:prstGeom prst="rect">
            <a:avLst/>
          </a:prstGeom>
          <a:solidFill>
            <a:srgbClr val="FEC4A0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alibri" pitchFamily="34" charset="0"/>
              </a:rPr>
              <a:t>	    </a:t>
            </a:r>
            <a:r>
              <a:rPr lang="en-US" altLang="en-US" sz="2200" b="1" dirty="0" err="1">
                <a:solidFill>
                  <a:srgbClr val="FF0000"/>
                </a:solidFill>
                <a:latin typeface="Calibri" pitchFamily="34" charset="0"/>
              </a:rPr>
              <a:t>pcurr</a:t>
            </a:r>
            <a:r>
              <a:rPr lang="en-US" altLang="en-US" sz="2200" b="1" dirty="0">
                <a:solidFill>
                  <a:srgbClr val="FF0000"/>
                </a:solidFill>
                <a:latin typeface="Calibri" pitchFamily="34" charset="0"/>
              </a:rPr>
              <a:t>:</a:t>
            </a:r>
            <a:r>
              <a:rPr lang="en-US" altLang="en-US" sz="2200" b="1" dirty="0">
                <a:latin typeface="Calibri" pitchFamily="34" charset="0"/>
              </a:rPr>
              <a:t> Pointer to node after which insertion to be made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		</a:t>
            </a:r>
            <a:r>
              <a:rPr lang="en-US" altLang="en-US" sz="2200" b="1" dirty="0" err="1">
                <a:solidFill>
                  <a:srgbClr val="FF0000"/>
                </a:solidFill>
                <a:latin typeface="Calibri" pitchFamily="34" charset="0"/>
              </a:rPr>
              <a:t>pnew</a:t>
            </a:r>
            <a:r>
              <a:rPr lang="en-US" altLang="en-US" sz="2200" b="1" dirty="0">
                <a:solidFill>
                  <a:srgbClr val="FF0000"/>
                </a:solidFill>
                <a:latin typeface="Calibri" pitchFamily="34" charset="0"/>
              </a:rPr>
              <a:t>: </a:t>
            </a:r>
            <a:r>
              <a:rPr lang="en-US" altLang="en-US" sz="2200" b="1" dirty="0">
                <a:latin typeface="Calibri" pitchFamily="34" charset="0"/>
              </a:rPr>
              <a:t>Pointer to new node to be inserted. 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5784055" y="1151143"/>
            <a:ext cx="817563" cy="762000"/>
          </a:xfrm>
          <a:prstGeom prst="rect">
            <a:avLst/>
          </a:prstGeom>
          <a:solidFill>
            <a:srgbClr val="F7FEA0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601617" y="1151143"/>
            <a:ext cx="444500" cy="762000"/>
          </a:xfrm>
          <a:prstGeom prst="rect">
            <a:avLst/>
          </a:prstGeom>
          <a:solidFill>
            <a:srgbClr val="8EA8FC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5934867" y="1303543"/>
            <a:ext cx="324426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5</a:t>
            </a:r>
          </a:p>
        </p:txBody>
      </p:sp>
      <p:cxnSp>
        <p:nvCxnSpPr>
          <p:cNvPr id="26" name="AutoShape 25"/>
          <p:cNvCxnSpPr>
            <a:cxnSpLocks noChangeShapeType="1"/>
            <a:endCxn id="10" idx="1"/>
          </p:cNvCxnSpPr>
          <p:nvPr/>
        </p:nvCxnSpPr>
        <p:spPr bwMode="auto">
          <a:xfrm rot="5400000" flipH="1" flipV="1">
            <a:off x="6504812" y="906174"/>
            <a:ext cx="866249" cy="289388"/>
          </a:xfrm>
          <a:prstGeom prst="bentConnector2">
            <a:avLst/>
          </a:prstGeom>
          <a:noFill/>
          <a:ln w="25560" cap="sq">
            <a:solidFill>
              <a:srgbClr val="9D0000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1666873" y="3596264"/>
            <a:ext cx="8996363" cy="25875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b="1" dirty="0">
                <a:latin typeface="Calibri" pitchFamily="34" charset="0"/>
              </a:rPr>
              <a:t>struct node *</a:t>
            </a:r>
            <a:r>
              <a:rPr lang="en-US" altLang="en-US" b="1" dirty="0" err="1">
                <a:latin typeface="Calibri" pitchFamily="34" charset="0"/>
              </a:rPr>
              <a:t>insert_after_node</a:t>
            </a:r>
            <a:r>
              <a:rPr lang="en-US" altLang="en-US" b="1" dirty="0">
                <a:latin typeface="Calibri" pitchFamily="34" charset="0"/>
              </a:rPr>
              <a:t> (struct node *</a:t>
            </a:r>
            <a:r>
              <a:rPr lang="en-US" altLang="en-US" b="1" dirty="0" err="1">
                <a:latin typeface="Calibri" pitchFamily="34" charset="0"/>
              </a:rPr>
              <a:t>pcurr</a:t>
            </a:r>
            <a:r>
              <a:rPr lang="en-US" altLang="en-US" b="1" dirty="0">
                <a:latin typeface="Calibri" pitchFamily="34" charset="0"/>
              </a:rPr>
              <a:t>, struct node *</a:t>
            </a:r>
            <a:r>
              <a:rPr lang="en-US" altLang="en-US" b="1" dirty="0" err="1">
                <a:latin typeface="Calibri" pitchFamily="34" charset="0"/>
              </a:rPr>
              <a:t>pnew</a:t>
            </a:r>
            <a:r>
              <a:rPr lang="en-US" altLang="en-US" b="1" dirty="0">
                <a:latin typeface="Calibri" pitchFamily="34" charset="0"/>
              </a:rPr>
              <a:t>) {</a:t>
            </a:r>
          </a:p>
          <a:p>
            <a:pPr>
              <a:buClrTx/>
              <a:buFontTx/>
              <a:buNone/>
            </a:pPr>
            <a:r>
              <a:rPr lang="en-US" altLang="en-US" b="1" dirty="0">
                <a:latin typeface="Calibri" pitchFamily="34" charset="0"/>
              </a:rPr>
              <a:t>    if (</a:t>
            </a:r>
            <a:r>
              <a:rPr lang="en-US" altLang="en-US" b="1" dirty="0" err="1">
                <a:latin typeface="Calibri" pitchFamily="34" charset="0"/>
              </a:rPr>
              <a:t>pcurr</a:t>
            </a:r>
            <a:r>
              <a:rPr lang="en-US" altLang="en-US" b="1" dirty="0">
                <a:latin typeface="Calibri" pitchFamily="34" charset="0"/>
              </a:rPr>
              <a:t> != NULL) {</a:t>
            </a:r>
          </a:p>
          <a:p>
            <a:pPr>
              <a:buClrTx/>
              <a:buFontTx/>
              <a:buNone/>
            </a:pPr>
            <a:r>
              <a:rPr lang="en-US" altLang="en-US" b="1" dirty="0">
                <a:latin typeface="Calibri" pitchFamily="34" charset="0"/>
              </a:rPr>
              <a:t>        </a:t>
            </a:r>
            <a:r>
              <a:rPr lang="en-US" altLang="en-US" b="1" dirty="0">
                <a:solidFill>
                  <a:srgbClr val="FF0000"/>
                </a:solidFill>
                <a:latin typeface="Calibri" pitchFamily="34" charset="0"/>
              </a:rPr>
              <a:t>// Order of next two statements is important</a:t>
            </a:r>
          </a:p>
          <a:p>
            <a:pPr>
              <a:buClrTx/>
              <a:buFontTx/>
              <a:buNone/>
            </a:pPr>
            <a:r>
              <a:rPr lang="en-US" altLang="en-US" b="1" dirty="0">
                <a:latin typeface="Calibri" pitchFamily="34" charset="0"/>
              </a:rPr>
              <a:t>        </a:t>
            </a:r>
            <a:r>
              <a:rPr lang="en-US" altLang="en-US" b="1" dirty="0" err="1">
                <a:latin typeface="Calibri" pitchFamily="34" charset="0"/>
              </a:rPr>
              <a:t>pnew</a:t>
            </a:r>
            <a:r>
              <a:rPr lang="en-US" altLang="en-US" b="1" dirty="0">
                <a:latin typeface="Calibri" pitchFamily="34" charset="0"/>
              </a:rPr>
              <a:t>-&gt;next = </a:t>
            </a:r>
            <a:r>
              <a:rPr lang="en-US" altLang="en-US" b="1" dirty="0" err="1">
                <a:latin typeface="Calibri" pitchFamily="34" charset="0"/>
              </a:rPr>
              <a:t>pcurr</a:t>
            </a:r>
            <a:r>
              <a:rPr lang="en-US" altLang="en-US" b="1" dirty="0">
                <a:latin typeface="Calibri" pitchFamily="34" charset="0"/>
              </a:rPr>
              <a:t>-&gt;next;</a:t>
            </a:r>
          </a:p>
          <a:p>
            <a:pPr>
              <a:buClrTx/>
              <a:buFontTx/>
              <a:buNone/>
            </a:pPr>
            <a:r>
              <a:rPr lang="en-US" altLang="en-US" b="1" dirty="0">
                <a:latin typeface="Calibri" pitchFamily="34" charset="0"/>
              </a:rPr>
              <a:t>        </a:t>
            </a:r>
            <a:r>
              <a:rPr lang="en-US" altLang="en-US" b="1" dirty="0" err="1">
                <a:latin typeface="Calibri" pitchFamily="34" charset="0"/>
              </a:rPr>
              <a:t>pcurr</a:t>
            </a:r>
            <a:r>
              <a:rPr lang="en-US" altLang="en-US" b="1" dirty="0">
                <a:latin typeface="Calibri" pitchFamily="34" charset="0"/>
              </a:rPr>
              <a:t>-&gt;next = </a:t>
            </a:r>
            <a:r>
              <a:rPr lang="en-US" altLang="en-US" b="1" dirty="0" err="1">
                <a:latin typeface="Calibri" pitchFamily="34" charset="0"/>
              </a:rPr>
              <a:t>pnew</a:t>
            </a:r>
            <a:r>
              <a:rPr lang="en-US" altLang="en-US" b="1" dirty="0">
                <a:latin typeface="Calibri" pitchFamily="34" charset="0"/>
              </a:rPr>
              <a:t>;</a:t>
            </a:r>
          </a:p>
          <a:p>
            <a:pPr>
              <a:buClrTx/>
              <a:buFontTx/>
              <a:buNone/>
            </a:pPr>
            <a:r>
              <a:rPr lang="en-US" altLang="en-US" b="1" dirty="0">
                <a:latin typeface="Calibri" pitchFamily="34" charset="0"/>
              </a:rPr>
              <a:t>        return </a:t>
            </a:r>
            <a:r>
              <a:rPr lang="en-US" altLang="en-US" b="1" dirty="0" err="1">
                <a:latin typeface="Calibri" pitchFamily="34" charset="0"/>
              </a:rPr>
              <a:t>pcurr</a:t>
            </a:r>
            <a:r>
              <a:rPr lang="en-US" altLang="en-US" b="1" dirty="0">
                <a:latin typeface="Calibri" pitchFamily="34" charset="0"/>
              </a:rPr>
              <a:t>; </a:t>
            </a:r>
            <a:r>
              <a:rPr lang="en-US" altLang="en-US" b="1" dirty="0">
                <a:solidFill>
                  <a:schemeClr val="tx2"/>
                </a:solidFill>
                <a:latin typeface="Calibri" pitchFamily="34" charset="0"/>
              </a:rPr>
              <a:t>// return the </a:t>
            </a:r>
            <a:r>
              <a:rPr lang="en-US" altLang="en-US" b="1" dirty="0" err="1">
                <a:solidFill>
                  <a:schemeClr val="tx2"/>
                </a:solidFill>
                <a:latin typeface="Calibri" pitchFamily="34" charset="0"/>
              </a:rPr>
              <a:t>prev</a:t>
            </a:r>
            <a:r>
              <a:rPr lang="en-US" altLang="en-US" b="1" dirty="0">
                <a:solidFill>
                  <a:schemeClr val="tx2"/>
                </a:solidFill>
                <a:latin typeface="Calibri" pitchFamily="34" charset="0"/>
              </a:rPr>
              <a:t> node</a:t>
            </a:r>
          </a:p>
          <a:p>
            <a:pPr>
              <a:buClrTx/>
              <a:buFontTx/>
              <a:buNone/>
            </a:pPr>
            <a:r>
              <a:rPr lang="en-US" altLang="en-US" b="1" dirty="0">
                <a:latin typeface="Calibri" pitchFamily="34" charset="0"/>
              </a:rPr>
              <a:t>    }</a:t>
            </a:r>
          </a:p>
          <a:p>
            <a:pPr>
              <a:buClrTx/>
              <a:buFontTx/>
              <a:buNone/>
            </a:pPr>
            <a:r>
              <a:rPr lang="en-US" altLang="en-US" b="1" dirty="0">
                <a:latin typeface="Calibri" pitchFamily="34" charset="0"/>
              </a:rPr>
              <a:t>    else return </a:t>
            </a:r>
            <a:r>
              <a:rPr lang="en-US" altLang="en-US" b="1" dirty="0" err="1">
                <a:latin typeface="Calibri" pitchFamily="34" charset="0"/>
              </a:rPr>
              <a:t>pnew</a:t>
            </a:r>
            <a:r>
              <a:rPr lang="en-US" altLang="en-US" b="1" dirty="0">
                <a:latin typeface="Calibri" pitchFamily="34" charset="0"/>
              </a:rPr>
              <a:t>; </a:t>
            </a:r>
            <a:r>
              <a:rPr lang="en-US" altLang="en-US" b="1" dirty="0">
                <a:solidFill>
                  <a:schemeClr val="tx2"/>
                </a:solidFill>
                <a:latin typeface="Calibri" pitchFamily="34" charset="0"/>
              </a:rPr>
              <a:t>// return the new node itself</a:t>
            </a:r>
          </a:p>
          <a:p>
            <a:pPr>
              <a:buClrTx/>
              <a:buFontTx/>
              <a:buNone/>
            </a:pPr>
            <a:r>
              <a:rPr lang="en-US" altLang="en-US" b="1" dirty="0">
                <a:latin typeface="Calibri" pitchFamily="34" charset="0"/>
              </a:rPr>
              <a:t>}  </a:t>
            </a:r>
            <a:r>
              <a:rPr lang="en-US" altLang="en-US" dirty="0"/>
              <a:t>  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3607580" y="2017907"/>
            <a:ext cx="914400" cy="433068"/>
          </a:xfrm>
          <a:prstGeom prst="rect">
            <a:avLst/>
          </a:prstGeom>
          <a:solidFill>
            <a:srgbClr val="FBD0E4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Given</a:t>
            </a:r>
          </a:p>
        </p:txBody>
      </p:sp>
      <p:cxnSp>
        <p:nvCxnSpPr>
          <p:cNvPr id="29" name="AutoShape 4"/>
          <p:cNvCxnSpPr>
            <a:cxnSpLocks noChangeShapeType="1"/>
          </p:cNvCxnSpPr>
          <p:nvPr/>
        </p:nvCxnSpPr>
        <p:spPr bwMode="auto">
          <a:xfrm flipV="1">
            <a:off x="5417342" y="465343"/>
            <a:ext cx="1665289" cy="76200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3" name="Rectangle 32"/>
          <p:cNvSpPr/>
          <p:nvPr/>
        </p:nvSpPr>
        <p:spPr>
          <a:xfrm>
            <a:off x="4411059" y="917760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err="1">
                <a:solidFill>
                  <a:srgbClr val="0070C0"/>
                </a:solidFill>
                <a:latin typeface="Calibri" pitchFamily="34" charset="0"/>
              </a:rPr>
              <a:t>pcurr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181943" y="1543811"/>
            <a:ext cx="717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err="1">
                <a:solidFill>
                  <a:srgbClr val="0070C0"/>
                </a:solidFill>
                <a:latin typeface="Calibri" pitchFamily="34" charset="0"/>
              </a:rPr>
              <a:t>pnew</a:t>
            </a:r>
            <a:endParaRPr lang="en-US" dirty="0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DA8C2035-A501-4D37-8BC4-7F54BADB4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70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752" y="136524"/>
            <a:ext cx="8816280" cy="793576"/>
          </a:xfrm>
        </p:spPr>
        <p:txBody>
          <a:bodyPr/>
          <a:lstStyle/>
          <a:p>
            <a:pPr algn="l"/>
            <a:r>
              <a:rPr lang="en-US" dirty="0"/>
              <a:t>Next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173" y="1441390"/>
            <a:ext cx="11903372" cy="5638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Other operations in a linked list</a:t>
            </a:r>
          </a:p>
          <a:p>
            <a:pPr lvl="1"/>
            <a:r>
              <a:rPr lang="en-US" dirty="0"/>
              <a:t> Deletion of a node</a:t>
            </a:r>
          </a:p>
          <a:p>
            <a:pPr lvl="1"/>
            <a:r>
              <a:rPr lang="en-US" dirty="0"/>
              <a:t>Searching within a linked list</a:t>
            </a:r>
          </a:p>
          <a:p>
            <a:pPr lvl="1"/>
            <a:endParaRPr lang="en-US" dirty="0"/>
          </a:p>
          <a:p>
            <a:pPr marL="514350" indent="-457200"/>
            <a:r>
              <a:rPr lang="en-US" dirty="0"/>
              <a:t>Doubly linked list, circular linked list</a:t>
            </a:r>
          </a:p>
          <a:p>
            <a:pPr marL="57150" indent="0">
              <a:buNone/>
            </a:pPr>
            <a:endParaRPr lang="en-US" dirty="0"/>
          </a:p>
          <a:p>
            <a:pPr marL="514350" indent="-457200"/>
            <a:r>
              <a:rPr lang="en-US" dirty="0"/>
              <a:t>Other data structures using linked list</a:t>
            </a:r>
          </a:p>
          <a:p>
            <a:pPr marL="914400" lvl="1" indent="-457200"/>
            <a:r>
              <a:rPr lang="en-US" dirty="0"/>
              <a:t>Stack</a:t>
            </a:r>
          </a:p>
          <a:p>
            <a:pPr marL="914400" lvl="1" indent="-457200"/>
            <a:r>
              <a:rPr lang="en-US" dirty="0"/>
              <a:t>Queue</a:t>
            </a:r>
          </a:p>
          <a:p>
            <a:pPr marL="914400" lvl="1" indent="-457200"/>
            <a:r>
              <a:rPr lang="en-US" dirty="0"/>
              <a:t>Tree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9A75A2-884B-47F5-8345-9C178C006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70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Are Arrays the Best?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6049572"/>
          </a:xfrm>
        </p:spPr>
        <p:txBody>
          <a:bodyPr>
            <a:normAutofit/>
          </a:bodyPr>
          <a:lstStyle/>
          <a:p>
            <a:r>
              <a:rPr lang="en-IN" b="1" dirty="0"/>
              <a:t>ADVANTAGES</a:t>
            </a:r>
          </a:p>
          <a:p>
            <a:pPr lvl="1"/>
            <a:r>
              <a:rPr lang="en-IN" dirty="0"/>
              <a:t>Allow us to create several variables of a given type</a:t>
            </a:r>
          </a:p>
          <a:p>
            <a:pPr lvl="1"/>
            <a:r>
              <a:rPr lang="en-IN" dirty="0"/>
              <a:t>Allow us to give them very convenient names e.g. </a:t>
            </a:r>
            <a:r>
              <a:rPr lang="en-IN" dirty="0" err="1"/>
              <a:t>arr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</a:t>
            </a:r>
          </a:p>
          <a:p>
            <a:pPr lvl="1"/>
            <a:r>
              <a:rPr lang="en-IN" dirty="0"/>
              <a:t>Can access n-</a:t>
            </a:r>
            <a:r>
              <a:rPr lang="en-IN" dirty="0" err="1"/>
              <a:t>th</a:t>
            </a:r>
            <a:r>
              <a:rPr lang="en-IN" dirty="0"/>
              <a:t> element very </a:t>
            </a:r>
            <a:r>
              <a:rPr lang="en-IN" dirty="0" err="1"/>
              <a:t>very</a:t>
            </a:r>
            <a:r>
              <a:rPr lang="en-IN" dirty="0"/>
              <a:t> easily – just use </a:t>
            </a:r>
            <a:r>
              <a:rPr lang="en-IN" dirty="0" err="1"/>
              <a:t>arr</a:t>
            </a:r>
            <a:r>
              <a:rPr lang="en-IN" dirty="0"/>
              <a:t>[n-1]</a:t>
            </a:r>
          </a:p>
          <a:p>
            <a:pPr lvl="1"/>
            <a:r>
              <a:rPr lang="en-IN" dirty="0"/>
              <a:t>Very easy to set up, can also change size using </a:t>
            </a:r>
            <a:r>
              <a:rPr lang="en-IN" dirty="0">
                <a:solidFill>
                  <a:srgbClr val="0000FF"/>
                </a:solidFill>
              </a:rPr>
              <a:t>dynamic arrays </a:t>
            </a:r>
            <a:r>
              <a:rPr lang="en-IN" dirty="0"/>
              <a:t>and </a:t>
            </a:r>
            <a:r>
              <a:rPr lang="en-IN" dirty="0" err="1">
                <a:solidFill>
                  <a:srgbClr val="0000FF"/>
                </a:solidFill>
              </a:rPr>
              <a:t>realloc</a:t>
            </a:r>
            <a:endParaRPr lang="en-IN" dirty="0">
              <a:solidFill>
                <a:srgbClr val="0000FF"/>
              </a:solidFill>
            </a:endParaRPr>
          </a:p>
          <a:p>
            <a:pPr lvl="1"/>
            <a:r>
              <a:rPr lang="en-IN" dirty="0"/>
              <a:t>Can have </a:t>
            </a:r>
            <a:r>
              <a:rPr lang="en-IN" dirty="0">
                <a:solidFill>
                  <a:srgbClr val="0000FF"/>
                </a:solidFill>
              </a:rPr>
              <a:t>arrays of structures </a:t>
            </a:r>
            <a:r>
              <a:rPr lang="en-IN" dirty="0"/>
              <a:t>as well</a:t>
            </a:r>
          </a:p>
          <a:p>
            <a:pPr lvl="1"/>
            <a:r>
              <a:rPr lang="en-IN" dirty="0"/>
              <a:t>Inserting a new element at the end of the array simple</a:t>
            </a:r>
          </a:p>
          <a:p>
            <a:r>
              <a:rPr lang="en-IN" b="1" dirty="0"/>
              <a:t>DISADVANTAGES</a:t>
            </a:r>
          </a:p>
          <a:p>
            <a:pPr lvl="1"/>
            <a:r>
              <a:rPr lang="en-US" dirty="0"/>
              <a:t>Inserting in the middle/beginning of array tedious </a:t>
            </a:r>
            <a:r>
              <a:rPr lang="en-US" dirty="0">
                <a:sym typeface="Wingdings" panose="05000000000000000000" pitchFamily="2" charset="2"/>
              </a:rPr>
              <a:t> - need to shift elements one location to make space – can be time consuming too!</a:t>
            </a:r>
          </a:p>
          <a:p>
            <a:pPr lvl="1"/>
            <a:r>
              <a:rPr lang="en-IN" dirty="0" err="1">
                <a:sym typeface="Wingdings" panose="05000000000000000000" pitchFamily="2" charset="2"/>
              </a:rPr>
              <a:t>Realloc</a:t>
            </a:r>
            <a:r>
              <a:rPr lang="en-IN" dirty="0">
                <a:sym typeface="Wingdings" panose="05000000000000000000" pitchFamily="2" charset="2"/>
              </a:rPr>
              <a:t> is an expensive procedure – Mr C has to find new space for the enlarged array, allocate that space and then copy all old elements one by one 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Sometimes if there is not enough memory, </a:t>
            </a:r>
            <a:r>
              <a:rPr lang="en-IN" dirty="0" err="1">
                <a:sym typeface="Wingdings" panose="05000000000000000000" pitchFamily="2" charset="2"/>
              </a:rPr>
              <a:t>realloc</a:t>
            </a:r>
            <a:r>
              <a:rPr lang="en-IN" dirty="0">
                <a:sym typeface="Wingdings" panose="05000000000000000000" pitchFamily="2" charset="2"/>
              </a:rPr>
              <a:t> may just fail and return a NULL pointer 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7A7AE4-9E6F-4B5A-B82D-810439269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6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Realloc</a:t>
            </a:r>
            <a:r>
              <a:rPr lang="en-IN" dirty="0"/>
              <a:t> can fail!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9104243" y="307005"/>
            <a:ext cx="2912414" cy="6494085"/>
            <a:chOff x="9104243" y="307005"/>
            <a:chExt cx="2912414" cy="6494085"/>
          </a:xfrm>
        </p:grpSpPr>
        <p:grpSp>
          <p:nvGrpSpPr>
            <p:cNvPr id="6" name="Group 5"/>
            <p:cNvGrpSpPr/>
            <p:nvPr/>
          </p:nvGrpSpPr>
          <p:grpSpPr>
            <a:xfrm>
              <a:off x="9960468" y="349030"/>
              <a:ext cx="2056189" cy="6324013"/>
              <a:chOff x="9960467" y="206328"/>
              <a:chExt cx="2056189" cy="632401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9960467" y="20632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0216631" y="20632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0472795" y="20632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0728959" y="20632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0985122" y="20632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1241286" y="20632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9960467" y="45110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0216631" y="45110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0472795" y="45110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0728959" y="45110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0985122" y="45110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1241286" y="45110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9960467" y="69589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0216631" y="69589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0472795" y="69589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0728959" y="69589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0985122" y="69589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1241286" y="69589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9960467" y="94067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0216631" y="94067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0472795" y="94067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0728959" y="94067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0985122" y="94067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1241286" y="94067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9960467" y="117646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0216631" y="117646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0472795" y="117646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0728959" y="117646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0985122" y="117646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1241286" y="117646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9960467" y="142124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0216631" y="142124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0472795" y="142124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0728959" y="142124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0985122" y="142124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11241286" y="142124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9960467" y="166602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0216631" y="166602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0472795" y="166602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0728959" y="166602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0985122" y="166602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1241286" y="166602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9960467" y="191080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10216631" y="191080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10472795" y="191080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10728959" y="191080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10985122" y="191080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1241286" y="191080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9960467" y="215558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0216631" y="215558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0472795" y="215558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0728959" y="215558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10985122" y="215558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1241286" y="215558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9960467" y="2400365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0216631" y="2400365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0472795" y="2400365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0728959" y="2400365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10985122" y="2400365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11241286" y="2400365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9960467" y="264514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0216631" y="264514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10472795" y="264514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0728959" y="264514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0985122" y="264514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1241286" y="264514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9960467" y="288992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0216631" y="288992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0472795" y="288992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0728959" y="288992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0985122" y="288992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1241286" y="288992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9960467" y="312571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0216631" y="312571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0472795" y="312571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10728959" y="312571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0985122" y="312571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1241286" y="312571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9960467" y="337049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10216631" y="337049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0472795" y="337049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0728959" y="337049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10985122" y="337049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11241286" y="337049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9960467" y="361527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10216631" y="361527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10472795" y="361527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10728959" y="361527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10985122" y="361527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11241286" y="361527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9960467" y="386005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10216631" y="386005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10472795" y="386005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10728959" y="386005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0985122" y="386005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11241286" y="386005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9960467" y="409584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10216631" y="409584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0472795" y="409584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10728959" y="409584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10985122" y="409584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11241286" y="409584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9960467" y="434062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10216631" y="434062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10472795" y="434062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10728959" y="434062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10985122" y="434062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11241286" y="434062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9960467" y="458541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10216631" y="458541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10472795" y="458541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10728959" y="458541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10985122" y="458541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11241286" y="458541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9960467" y="483019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10216631" y="483019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10472795" y="483019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10728959" y="483019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10985122" y="483019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11241286" y="483019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9960467" y="507497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10216631" y="507497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10472795" y="507497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10728959" y="507497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10985122" y="507497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11241286" y="507497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9960467" y="531076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10216631" y="531076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10472795" y="531076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10728959" y="531076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10985122" y="531076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11241286" y="531076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9960467" y="555554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10216631" y="555554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10472795" y="555554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10728959" y="555554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10985122" y="555554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11241286" y="555554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9960467" y="580032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10216631" y="580032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10472795" y="580032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10728959" y="580032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10985122" y="580032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11241286" y="580032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9960467" y="604510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10216631" y="604510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10472795" y="604510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10728959" y="604510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10985122" y="604510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11241286" y="604510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9960467" y="629455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10216631" y="629455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10472795" y="629455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10728959" y="629455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10985122" y="629455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11241286" y="629455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11504328" y="20632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11760492" y="20632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11504328" y="45110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11760492" y="45110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11504328" y="69589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11760492" y="69589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11504328" y="94067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11760492" y="94067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11504328" y="117646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11760492" y="117646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11504328" y="142124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11760492" y="142124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11504328" y="166602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11760492" y="166602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11504328" y="191080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11760492" y="191080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11504328" y="215558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11760492" y="215558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11504328" y="2400365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11760492" y="2400365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11504328" y="264514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11760492" y="264514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11504328" y="288992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11760492" y="288992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11504328" y="312571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11760492" y="312571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11504328" y="337049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11760492" y="337049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11504328" y="361527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11760492" y="361527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94" name="Rectangle 193"/>
              <p:cNvSpPr/>
              <p:nvPr/>
            </p:nvSpPr>
            <p:spPr>
              <a:xfrm>
                <a:off x="11504328" y="386005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95" name="Rectangle 194"/>
              <p:cNvSpPr/>
              <p:nvPr/>
            </p:nvSpPr>
            <p:spPr>
              <a:xfrm>
                <a:off x="11760492" y="386005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11504328" y="409584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11760492" y="409584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11504328" y="434062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11760492" y="434062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11504328" y="458541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11760492" y="458541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11504328" y="483019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11760492" y="483019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11504328" y="507497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11760492" y="507497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11504328" y="531076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11760492" y="531076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11504328" y="555554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11760492" y="555554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11504328" y="580032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11760492" y="580032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11504328" y="604510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11760492" y="604510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11504328" y="629455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11760492" y="629455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" name="TextBox 218"/>
            <p:cNvSpPr txBox="1"/>
            <p:nvPr/>
          </p:nvSpPr>
          <p:spPr>
            <a:xfrm>
              <a:off x="9104243" y="307005"/>
              <a:ext cx="866525" cy="6494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000000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000001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000002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000003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000004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000005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000006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000007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000008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000009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000010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000011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000012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000013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000014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000015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000016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000017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000018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000019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000020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000021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000022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000023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000024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000025</a:t>
              </a:r>
            </a:p>
          </p:txBody>
        </p:sp>
      </p:grpSp>
      <p:sp>
        <p:nvSpPr>
          <p:cNvPr id="216" name="Rectangle 215"/>
          <p:cNvSpPr/>
          <p:nvPr/>
        </p:nvSpPr>
        <p:spPr>
          <a:xfrm>
            <a:off x="9960468" y="349030"/>
            <a:ext cx="2056189" cy="97912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9960468" y="1328748"/>
            <a:ext cx="2064872" cy="363048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18" name="TextBox 222"/>
          <p:cNvSpPr txBox="1"/>
          <p:nvPr/>
        </p:nvSpPr>
        <p:spPr>
          <a:xfrm>
            <a:off x="8346051" y="1266338"/>
            <a:ext cx="9198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[0]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[1]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[2]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[3]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[4]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[5]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[6]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[7]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[8]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[9]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[10]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[11]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[12]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[13]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[14]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253353" y="1111624"/>
            <a:ext cx="759067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char *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= (char*)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malloc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(15 *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sizeof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(char));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a;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char *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= (char*)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realloc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 18 *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sizeof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(char));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if(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!= NULL)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=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;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9960468" y="4959233"/>
            <a:ext cx="2064872" cy="97013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21" name="TextBox 222"/>
          <p:cNvSpPr txBox="1"/>
          <p:nvPr/>
        </p:nvSpPr>
        <p:spPr>
          <a:xfrm>
            <a:off x="4851387" y="4882713"/>
            <a:ext cx="919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</a:t>
            </a:r>
          </a:p>
        </p:txBody>
      </p:sp>
      <p:grpSp>
        <p:nvGrpSpPr>
          <p:cNvPr id="222" name="Group 221"/>
          <p:cNvGrpSpPr/>
          <p:nvPr/>
        </p:nvGrpSpPr>
        <p:grpSpPr>
          <a:xfrm>
            <a:off x="253353" y="4922936"/>
            <a:ext cx="1858617" cy="904461"/>
            <a:chOff x="3286682" y="2292350"/>
            <a:chExt cx="1858617" cy="904461"/>
          </a:xfrm>
        </p:grpSpPr>
        <p:sp>
          <p:nvSpPr>
            <p:cNvPr id="223" name="Rounded Rectangle 222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24" name="Oval 223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25" name="Oval 224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226" name="Rectangle 225"/>
          <p:cNvSpPr/>
          <p:nvPr/>
        </p:nvSpPr>
        <p:spPr>
          <a:xfrm>
            <a:off x="253353" y="1681837"/>
            <a:ext cx="7141360" cy="505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253353" y="2142837"/>
            <a:ext cx="7141360" cy="505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253353" y="2589749"/>
            <a:ext cx="7141360" cy="1076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30" name="Teardrop 229"/>
          <p:cNvSpPr/>
          <p:nvPr/>
        </p:nvSpPr>
        <p:spPr>
          <a:xfrm rot="18900000">
            <a:off x="1764924" y="5697587"/>
            <a:ext cx="244781" cy="244781"/>
          </a:xfrm>
          <a:prstGeom prst="teardrop">
            <a:avLst>
              <a:gd name="adj" fmla="val 2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31" name="Teardrop 230"/>
          <p:cNvSpPr/>
          <p:nvPr/>
        </p:nvSpPr>
        <p:spPr>
          <a:xfrm rot="18900000">
            <a:off x="1540269" y="5970850"/>
            <a:ext cx="244781" cy="244781"/>
          </a:xfrm>
          <a:prstGeom prst="teardrop">
            <a:avLst>
              <a:gd name="adj" fmla="val 2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32" name="Teardrop 231"/>
          <p:cNvSpPr/>
          <p:nvPr/>
        </p:nvSpPr>
        <p:spPr>
          <a:xfrm rot="18900000">
            <a:off x="1796433" y="6236694"/>
            <a:ext cx="244781" cy="244781"/>
          </a:xfrm>
          <a:prstGeom prst="teardrop">
            <a:avLst>
              <a:gd name="adj" fmla="val 2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34" name="Rectangular Callout 233"/>
          <p:cNvSpPr/>
          <p:nvPr/>
        </p:nvSpPr>
        <p:spPr>
          <a:xfrm>
            <a:off x="2501827" y="5687268"/>
            <a:ext cx="4482587" cy="811943"/>
          </a:xfrm>
          <a:prstGeom prst="wedgeRectCallout">
            <a:avLst>
              <a:gd name="adj1" fmla="val -61164"/>
              <a:gd name="adj2" fmla="val -5295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 only have enough space to create a char array of length 3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35" name="Picture 2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409" y="300536"/>
            <a:ext cx="2082459" cy="2082459"/>
          </a:xfrm>
          <a:prstGeom prst="rect">
            <a:avLst/>
          </a:prstGeom>
        </p:spPr>
      </p:pic>
      <p:sp>
        <p:nvSpPr>
          <p:cNvPr id="236" name="Rectangular Callout 235"/>
          <p:cNvSpPr/>
          <p:nvPr/>
        </p:nvSpPr>
        <p:spPr>
          <a:xfrm>
            <a:off x="1714228" y="193820"/>
            <a:ext cx="5293014" cy="811943"/>
          </a:xfrm>
          <a:prstGeom prst="wedgeRectCallout">
            <a:avLst>
              <a:gd name="adj1" fmla="val 61775"/>
              <a:gd name="adj2" fmla="val 5848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 close! We did have space for 18 characters, just not contiguous space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37" name="Picture 2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49" y="277696"/>
            <a:ext cx="2100916" cy="2100916"/>
          </a:xfrm>
          <a:prstGeom prst="rect">
            <a:avLst/>
          </a:prstGeom>
        </p:spPr>
      </p:pic>
      <p:sp>
        <p:nvSpPr>
          <p:cNvPr id="238" name="Rectangular Callout 237"/>
          <p:cNvSpPr/>
          <p:nvPr/>
        </p:nvSpPr>
        <p:spPr>
          <a:xfrm>
            <a:off x="1987445" y="1563943"/>
            <a:ext cx="4882143" cy="829373"/>
          </a:xfrm>
          <a:prstGeom prst="wedgeRectCallout">
            <a:avLst>
              <a:gd name="adj1" fmla="val -66732"/>
              <a:gd name="adj2" fmla="val -5282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Can’t we create a 3 length array and link the two arrays together?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9" name="Rectangular Callout 238"/>
          <p:cNvSpPr/>
          <p:nvPr/>
        </p:nvSpPr>
        <p:spPr>
          <a:xfrm>
            <a:off x="1489573" y="3888581"/>
            <a:ext cx="3640618" cy="811943"/>
          </a:xfrm>
          <a:prstGeom prst="wedgeRectCallout">
            <a:avLst>
              <a:gd name="adj1" fmla="val -45186"/>
              <a:gd name="adj2" fmla="val 8930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Yes, you can – using structures and linked lists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3" name="Rectangular Callout 232"/>
          <p:cNvSpPr/>
          <p:nvPr/>
        </p:nvSpPr>
        <p:spPr>
          <a:xfrm>
            <a:off x="2501827" y="4759414"/>
            <a:ext cx="4482587" cy="811943"/>
          </a:xfrm>
          <a:prstGeom prst="wedgeRectCallout">
            <a:avLst>
              <a:gd name="adj1" fmla="val -62667"/>
              <a:gd name="adj2" fmla="val 1698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 more memory left for me to create a char array of length 18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3259AA-C41F-44C0-9835-DD4A33287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1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2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" grpId="0" animBg="1"/>
      <p:bldP spid="217" grpId="0" animBg="1"/>
      <p:bldP spid="218" grpId="0"/>
      <p:bldP spid="219" grpId="0"/>
      <p:bldP spid="220" grpId="0" animBg="1"/>
      <p:bldP spid="221" grpId="0"/>
      <p:bldP spid="226" grpId="0" animBg="1"/>
      <p:bldP spid="227" grpId="0" animBg="1"/>
      <p:bldP spid="228" grpId="0" animBg="1"/>
      <p:bldP spid="230" grpId="0" animBg="1"/>
      <p:bldP spid="231" grpId="0" animBg="1"/>
      <p:bldP spid="232" grpId="0" animBg="1"/>
      <p:bldP spid="234" grpId="0" animBg="1"/>
      <p:bldP spid="236" grpId="0" animBg="1"/>
      <p:bldP spid="238" grpId="0" animBg="1"/>
      <p:bldP spid="239" grpId="0" animBg="1"/>
      <p:bldP spid="2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7849097" cy="5746376"/>
          </a:xfrm>
        </p:spPr>
        <p:txBody>
          <a:bodyPr/>
          <a:lstStyle/>
          <a:p>
            <a:r>
              <a:rPr lang="en-IN" dirty="0"/>
              <a:t>Allow for more efficient usage of space</a:t>
            </a:r>
          </a:p>
          <a:p>
            <a:r>
              <a:rPr lang="en-IN" b="1" dirty="0"/>
              <a:t>ADVANTAGES</a:t>
            </a:r>
          </a:p>
          <a:p>
            <a:pPr lvl="1"/>
            <a:r>
              <a:rPr lang="en-IN" dirty="0"/>
              <a:t>Allow as many elements as you want</a:t>
            </a:r>
          </a:p>
          <a:p>
            <a:pPr lvl="1"/>
            <a:r>
              <a:rPr lang="en-IN" dirty="0"/>
              <a:t>Do not require contiguous space to be available – pack things better</a:t>
            </a:r>
          </a:p>
          <a:p>
            <a:pPr lvl="1"/>
            <a:r>
              <a:rPr lang="en-IN" dirty="0"/>
              <a:t>Can expand without calling </a:t>
            </a:r>
            <a:r>
              <a:rPr lang="en-IN" dirty="0" err="1"/>
              <a:t>realloc</a:t>
            </a:r>
            <a:endParaRPr lang="en-IN" dirty="0"/>
          </a:p>
          <a:p>
            <a:pPr lvl="1"/>
            <a:r>
              <a:rPr lang="en-IN" dirty="0"/>
              <a:t>Inserting in the middle very simple (we’ll see later)</a:t>
            </a:r>
          </a:p>
          <a:p>
            <a:r>
              <a:rPr lang="en-IN" b="1" dirty="0"/>
              <a:t>DISADVANTAGES</a:t>
            </a:r>
          </a:p>
          <a:p>
            <a:pPr lvl="1"/>
            <a:r>
              <a:rPr lang="en-IN" dirty="0"/>
              <a:t>No convenient “names” for elements</a:t>
            </a:r>
          </a:p>
          <a:p>
            <a:pPr lvl="1"/>
            <a:r>
              <a:rPr lang="en-IN" dirty="0"/>
              <a:t>Accessing n-</a:t>
            </a:r>
            <a:r>
              <a:rPr lang="en-IN" dirty="0" err="1"/>
              <a:t>th</a:t>
            </a:r>
            <a:r>
              <a:rPr lang="en-IN" dirty="0"/>
              <a:t> element slow – require going through first n-1 elements</a:t>
            </a:r>
          </a:p>
          <a:p>
            <a:pPr lvl="1"/>
            <a:r>
              <a:rPr lang="en-IN" dirty="0"/>
              <a:t>Setting them up requires more work (basically linking of many struct nodes)</a:t>
            </a:r>
          </a:p>
          <a:p>
            <a:pPr lvl="1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9104243" y="307005"/>
            <a:ext cx="2912414" cy="6494085"/>
            <a:chOff x="9104243" y="307005"/>
            <a:chExt cx="2912414" cy="6494085"/>
          </a:xfrm>
        </p:grpSpPr>
        <p:grpSp>
          <p:nvGrpSpPr>
            <p:cNvPr id="6" name="Group 5"/>
            <p:cNvGrpSpPr/>
            <p:nvPr/>
          </p:nvGrpSpPr>
          <p:grpSpPr>
            <a:xfrm>
              <a:off x="9960468" y="349030"/>
              <a:ext cx="2056189" cy="6324013"/>
              <a:chOff x="9960467" y="206328"/>
              <a:chExt cx="2056189" cy="632401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9960467" y="20632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0216631" y="20632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0472795" y="20632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0728959" y="20632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0985122" y="20632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1241286" y="20632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9960467" y="45110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0216631" y="45110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0472795" y="45110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0728959" y="45110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0985122" y="45110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1241286" y="45110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9960467" y="69589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0216631" y="69589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0472795" y="69589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0728959" y="69589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0985122" y="69589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1241286" y="69589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9960467" y="94067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0216631" y="94067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0472795" y="94067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0728959" y="94067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0985122" y="94067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1241286" y="94067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9960467" y="117646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0216631" y="117646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0472795" y="117646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0728959" y="117646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0985122" y="117646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1241286" y="117646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9960467" y="142124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0216631" y="142124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0472795" y="142124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0728959" y="142124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0985122" y="142124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11241286" y="142124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9960467" y="166602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0216631" y="166602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0472795" y="166602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0728959" y="166602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0985122" y="166602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1241286" y="166602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9960467" y="191080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10216631" y="191080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10472795" y="191080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10728959" y="191080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10985122" y="191080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1241286" y="191080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9960467" y="215558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0216631" y="215558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0472795" y="215558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0728959" y="215558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10985122" y="215558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1241286" y="215558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9960467" y="2400365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0216631" y="2400365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0472795" y="2400365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0728959" y="2400365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10985122" y="2400365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11241286" y="2400365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9960467" y="264514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0216631" y="264514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10472795" y="264514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0728959" y="264514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0985122" y="264514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1241286" y="264514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9960467" y="288992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0216631" y="288992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0472795" y="288992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0728959" y="288992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0985122" y="288992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1241286" y="288992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9960467" y="312571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0216631" y="312571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0472795" y="312571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10728959" y="312571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0985122" y="312571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1241286" y="312571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9960467" y="337049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10216631" y="337049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0472795" y="337049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0728959" y="337049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10985122" y="337049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11241286" y="337049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9960467" y="361527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10216631" y="361527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10472795" y="361527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10728959" y="361527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10985122" y="361527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11241286" y="361527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9960467" y="386005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10216631" y="386005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10472795" y="386005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10728959" y="386005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0985122" y="386005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11241286" y="386005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9960467" y="409584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10216631" y="409584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0472795" y="409584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10728959" y="409584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10985122" y="409584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11241286" y="409584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9960467" y="434062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10216631" y="434062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10472795" y="434062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10728959" y="434062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10985122" y="434062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11241286" y="434062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9960467" y="458541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10216631" y="458541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10472795" y="458541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10728959" y="458541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10985122" y="458541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11241286" y="458541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9960467" y="483019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10216631" y="483019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10472795" y="483019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10728959" y="483019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10985122" y="483019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11241286" y="483019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9960467" y="507497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10216631" y="507497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10472795" y="507497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10728959" y="507497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10985122" y="507497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11241286" y="507497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9960467" y="531076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10216631" y="531076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10472795" y="531076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10728959" y="531076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10985122" y="531076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11241286" y="531076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9960467" y="555554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10216631" y="555554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10472795" y="555554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10728959" y="555554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10985122" y="555554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11241286" y="555554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9960467" y="580032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10216631" y="580032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10472795" y="580032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10728959" y="580032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10985122" y="580032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11241286" y="580032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9960467" y="604510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10216631" y="604510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10472795" y="604510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10728959" y="604510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10985122" y="604510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11241286" y="604510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9960467" y="629455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10216631" y="629455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10472795" y="629455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10728959" y="629455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10985122" y="629455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11241286" y="629455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11504328" y="20632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11760492" y="20632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11504328" y="45110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11760492" y="45110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11504328" y="69589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11760492" y="69589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11504328" y="94067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11760492" y="94067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11504328" y="117646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11760492" y="117646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11504328" y="142124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11760492" y="142124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11504328" y="166602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11760492" y="166602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11504328" y="191080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11760492" y="191080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11504328" y="215558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11760492" y="215558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11504328" y="2400365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11760492" y="2400365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11504328" y="264514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11760492" y="264514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11504328" y="288992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11760492" y="288992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11504328" y="312571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11760492" y="312571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11504328" y="337049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11760492" y="337049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11504328" y="361527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11760492" y="361527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94" name="Rectangle 193"/>
              <p:cNvSpPr/>
              <p:nvPr/>
            </p:nvSpPr>
            <p:spPr>
              <a:xfrm>
                <a:off x="11504328" y="386005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95" name="Rectangle 194"/>
              <p:cNvSpPr/>
              <p:nvPr/>
            </p:nvSpPr>
            <p:spPr>
              <a:xfrm>
                <a:off x="11760492" y="386005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11504328" y="409584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11760492" y="409584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11504328" y="434062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11760492" y="434062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11504328" y="458541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11760492" y="458541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11504328" y="483019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11760492" y="483019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11504328" y="507497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11760492" y="507497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11504328" y="531076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11760492" y="531076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11504328" y="555554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11760492" y="555554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11504328" y="580032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11760492" y="580032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11504328" y="604510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11760492" y="604510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11504328" y="629455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11760492" y="629455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" name="TextBox 218"/>
            <p:cNvSpPr txBox="1"/>
            <p:nvPr/>
          </p:nvSpPr>
          <p:spPr>
            <a:xfrm>
              <a:off x="9104243" y="307005"/>
              <a:ext cx="866525" cy="6494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000000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000001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000002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000003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000004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000005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000006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000007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000008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000009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000010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000011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000012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000013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000014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000015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000016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000017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000018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000019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000020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000021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000022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000023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000024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000025</a:t>
              </a:r>
            </a:p>
          </p:txBody>
        </p:sp>
      </p:grpSp>
      <p:sp>
        <p:nvSpPr>
          <p:cNvPr id="216" name="Rectangle 215"/>
          <p:cNvSpPr/>
          <p:nvPr/>
        </p:nvSpPr>
        <p:spPr>
          <a:xfrm>
            <a:off x="9960468" y="349030"/>
            <a:ext cx="2056189" cy="97912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9960468" y="1328749"/>
            <a:ext cx="2064872" cy="4709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9960468" y="1820965"/>
            <a:ext cx="2064872" cy="4709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25" name="Arc 224"/>
          <p:cNvSpPr/>
          <p:nvPr/>
        </p:nvSpPr>
        <p:spPr>
          <a:xfrm>
            <a:off x="8102452" y="1692917"/>
            <a:ext cx="2541021" cy="232541"/>
          </a:xfrm>
          <a:prstGeom prst="arc">
            <a:avLst>
              <a:gd name="adj1" fmla="val 6359712"/>
              <a:gd name="adj2" fmla="val 14763317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9951785" y="1487534"/>
            <a:ext cx="2073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0   0   0   0   0   0   0  6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9951785" y="1987655"/>
            <a:ext cx="2073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0   0   0   0   0   0   0  8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9974154" y="3770086"/>
            <a:ext cx="2064872" cy="4709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30" name="Arc 229"/>
          <p:cNvSpPr/>
          <p:nvPr/>
        </p:nvSpPr>
        <p:spPr>
          <a:xfrm>
            <a:off x="8600786" y="2654122"/>
            <a:ext cx="2030882" cy="1263885"/>
          </a:xfrm>
          <a:prstGeom prst="arc">
            <a:avLst>
              <a:gd name="adj1" fmla="val 7078738"/>
              <a:gd name="adj2" fmla="val 14638174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9960468" y="2792515"/>
            <a:ext cx="2064872" cy="97013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9951785" y="3931666"/>
            <a:ext cx="2073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0   0   0   0   0   0   1  6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9960468" y="2306021"/>
            <a:ext cx="2064872" cy="4709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9951785" y="2483069"/>
            <a:ext cx="2073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0   0   0   0   0   0  1   4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9952687" y="4236293"/>
            <a:ext cx="2064872" cy="4709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9960468" y="4742058"/>
            <a:ext cx="2064872" cy="97013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9960468" y="5704288"/>
            <a:ext cx="2064872" cy="97013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9951785" y="4421045"/>
            <a:ext cx="2073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0   0   0   0   0   0  0   0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41" name="Arc 240"/>
          <p:cNvSpPr/>
          <p:nvPr/>
        </p:nvSpPr>
        <p:spPr>
          <a:xfrm>
            <a:off x="8102452" y="2189181"/>
            <a:ext cx="2541021" cy="232541"/>
          </a:xfrm>
          <a:prstGeom prst="arc">
            <a:avLst>
              <a:gd name="adj1" fmla="val 6359712"/>
              <a:gd name="adj2" fmla="val 14763317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42" name="Arc 241"/>
          <p:cNvSpPr/>
          <p:nvPr/>
        </p:nvSpPr>
        <p:spPr>
          <a:xfrm>
            <a:off x="8102452" y="4135217"/>
            <a:ext cx="2541021" cy="232541"/>
          </a:xfrm>
          <a:prstGeom prst="arc">
            <a:avLst>
              <a:gd name="adj1" fmla="val 6359712"/>
              <a:gd name="adj2" fmla="val 14763317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19" name="Slide Number Placeholder 218">
            <a:extLst>
              <a:ext uri="{FF2B5EF4-FFF2-40B4-BE49-F238E27FC236}">
                <a16:creationId xmlns:a16="http://schemas.microsoft.com/office/drawing/2014/main" id="{986C6509-3CC2-4D47-8F88-5245BF6F6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1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6" grpId="0" animBg="1"/>
      <p:bldP spid="217" grpId="0" animBg="1"/>
      <p:bldP spid="218" grpId="0" animBg="1"/>
      <p:bldP spid="225" grpId="0" animBg="1"/>
      <p:bldP spid="226" grpId="0"/>
      <p:bldP spid="228" grpId="0"/>
      <p:bldP spid="229" grpId="0" animBg="1"/>
      <p:bldP spid="230" grpId="0" animBg="1"/>
      <p:bldP spid="231" grpId="0" animBg="1"/>
      <p:bldP spid="232" grpId="0"/>
      <p:bldP spid="233" grpId="0" animBg="1"/>
      <p:bldP spid="235" grpId="0"/>
      <p:bldP spid="237" grpId="0" animBg="1"/>
      <p:bldP spid="238" grpId="0" animBg="1"/>
      <p:bldP spid="239" grpId="0" animBg="1"/>
      <p:bldP spid="240" grpId="0"/>
      <p:bldP spid="241" grpId="0" animBg="1"/>
      <p:bldP spid="2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Cartoon of Linked Lists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53353" y="1111624"/>
            <a:ext cx="2305878" cy="1182757"/>
            <a:chOff x="253353" y="1111624"/>
            <a:chExt cx="2305878" cy="1182757"/>
          </a:xfrm>
        </p:grpSpPr>
        <p:sp>
          <p:nvSpPr>
            <p:cNvPr id="5" name="Rectangle 4"/>
            <p:cNvSpPr/>
            <p:nvPr/>
          </p:nvSpPr>
          <p:spPr>
            <a:xfrm>
              <a:off x="253353" y="1111624"/>
              <a:ext cx="2305878" cy="118275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27991" y="1192696"/>
              <a:ext cx="1431235" cy="10038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833863" y="1192696"/>
              <a:ext cx="621101" cy="10038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" name="Isosceles Triangle 7"/>
            <p:cNvSpPr/>
            <p:nvPr/>
          </p:nvSpPr>
          <p:spPr>
            <a:xfrm rot="5400000">
              <a:off x="1459439" y="1567123"/>
              <a:ext cx="1003851" cy="255004"/>
            </a:xfrm>
            <a:prstGeom prst="triangle">
              <a:avLst>
                <a:gd name="adj" fmla="val 50041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6341" y="1371456"/>
            <a:ext cx="1134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data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1925344" y="1441392"/>
            <a:ext cx="587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939153" y="3369814"/>
            <a:ext cx="2305878" cy="1182757"/>
            <a:chOff x="253353" y="1111624"/>
            <a:chExt cx="2305878" cy="1182757"/>
          </a:xfrm>
        </p:grpSpPr>
        <p:sp>
          <p:nvSpPr>
            <p:cNvPr id="14" name="Rectangle 13"/>
            <p:cNvSpPr/>
            <p:nvPr/>
          </p:nvSpPr>
          <p:spPr>
            <a:xfrm>
              <a:off x="253353" y="1111624"/>
              <a:ext cx="2305878" cy="118275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7991" y="1192696"/>
              <a:ext cx="1431235" cy="10038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33863" y="1192696"/>
              <a:ext cx="621101" cy="10038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" name="Isosceles Triangle 16"/>
            <p:cNvSpPr/>
            <p:nvPr/>
          </p:nvSpPr>
          <p:spPr>
            <a:xfrm rot="5400000">
              <a:off x="1459439" y="1567123"/>
              <a:ext cx="1003851" cy="255004"/>
            </a:xfrm>
            <a:prstGeom prst="triangle">
              <a:avLst>
                <a:gd name="adj" fmla="val 50041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162141" y="3638026"/>
            <a:ext cx="1134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0.0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 rot="16200000">
            <a:off x="2432262" y="3721979"/>
            <a:ext cx="1026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NULL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594480" y="3369814"/>
            <a:ext cx="2305878" cy="1182757"/>
            <a:chOff x="253353" y="1111624"/>
            <a:chExt cx="2305878" cy="1182757"/>
          </a:xfrm>
        </p:grpSpPr>
        <p:sp>
          <p:nvSpPr>
            <p:cNvPr id="22" name="Rectangle 21"/>
            <p:cNvSpPr/>
            <p:nvPr/>
          </p:nvSpPr>
          <p:spPr>
            <a:xfrm>
              <a:off x="253353" y="1111624"/>
              <a:ext cx="2305878" cy="118275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27991" y="1192696"/>
              <a:ext cx="1431235" cy="10038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833863" y="1192696"/>
              <a:ext cx="621101" cy="10038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5" name="Isosceles Triangle 24"/>
            <p:cNvSpPr/>
            <p:nvPr/>
          </p:nvSpPr>
          <p:spPr>
            <a:xfrm rot="5400000">
              <a:off x="1459439" y="1567123"/>
              <a:ext cx="1003851" cy="255004"/>
            </a:xfrm>
            <a:prstGeom prst="triangle">
              <a:avLst>
                <a:gd name="adj" fmla="val 50041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817468" y="3638026"/>
            <a:ext cx="1134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1.0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 rot="16200000">
            <a:off x="5087589" y="3721979"/>
            <a:ext cx="1026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NULL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2852342" y="3831982"/>
            <a:ext cx="726115" cy="258417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6249807" y="3369814"/>
            <a:ext cx="2305878" cy="1182757"/>
            <a:chOff x="253353" y="1111624"/>
            <a:chExt cx="2305878" cy="1182757"/>
          </a:xfrm>
        </p:grpSpPr>
        <p:sp>
          <p:nvSpPr>
            <p:cNvPr id="30" name="Rectangle 29"/>
            <p:cNvSpPr/>
            <p:nvPr/>
          </p:nvSpPr>
          <p:spPr>
            <a:xfrm>
              <a:off x="253353" y="1111624"/>
              <a:ext cx="2305878" cy="118275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7991" y="1192696"/>
              <a:ext cx="1431235" cy="10038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833863" y="1192696"/>
              <a:ext cx="621101" cy="10038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3" name="Isosceles Triangle 32"/>
            <p:cNvSpPr/>
            <p:nvPr/>
          </p:nvSpPr>
          <p:spPr>
            <a:xfrm rot="5400000">
              <a:off x="1459439" y="1567123"/>
              <a:ext cx="1003851" cy="255004"/>
            </a:xfrm>
            <a:prstGeom prst="triangle">
              <a:avLst>
                <a:gd name="adj" fmla="val 50041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6472795" y="3638026"/>
            <a:ext cx="1134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2.0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 rot="16200000">
            <a:off x="7742916" y="3721979"/>
            <a:ext cx="1026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NULL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5500789" y="3831982"/>
            <a:ext cx="726115" cy="258417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939153" y="5233399"/>
            <a:ext cx="2305878" cy="1182757"/>
            <a:chOff x="253353" y="1111624"/>
            <a:chExt cx="2305878" cy="1182757"/>
          </a:xfrm>
        </p:grpSpPr>
        <p:sp>
          <p:nvSpPr>
            <p:cNvPr id="38" name="Rectangle 37"/>
            <p:cNvSpPr/>
            <p:nvPr/>
          </p:nvSpPr>
          <p:spPr>
            <a:xfrm>
              <a:off x="253353" y="1111624"/>
              <a:ext cx="2305878" cy="118275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7991" y="1192696"/>
              <a:ext cx="1431235" cy="10038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833863" y="1192696"/>
              <a:ext cx="621101" cy="10038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1" name="Isosceles Triangle 40"/>
            <p:cNvSpPr/>
            <p:nvPr/>
          </p:nvSpPr>
          <p:spPr>
            <a:xfrm rot="5400000">
              <a:off x="1459439" y="1567123"/>
              <a:ext cx="1003851" cy="255004"/>
            </a:xfrm>
            <a:prstGeom prst="triangle">
              <a:avLst>
                <a:gd name="adj" fmla="val 50041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162141" y="5501611"/>
            <a:ext cx="1134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-1.0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 rot="16200000">
            <a:off x="2432262" y="5585564"/>
            <a:ext cx="1026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NULL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4" name="Right Arrow 43"/>
          <p:cNvSpPr/>
          <p:nvPr/>
        </p:nvSpPr>
        <p:spPr>
          <a:xfrm rot="16200000">
            <a:off x="2300116" y="5038513"/>
            <a:ext cx="1239462" cy="290358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8905134" y="3369814"/>
            <a:ext cx="2305878" cy="1182757"/>
            <a:chOff x="253353" y="1111624"/>
            <a:chExt cx="2305878" cy="1182757"/>
          </a:xfrm>
        </p:grpSpPr>
        <p:sp>
          <p:nvSpPr>
            <p:cNvPr id="46" name="Rectangle 45"/>
            <p:cNvSpPr/>
            <p:nvPr/>
          </p:nvSpPr>
          <p:spPr>
            <a:xfrm>
              <a:off x="253353" y="1111624"/>
              <a:ext cx="2305878" cy="118275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27991" y="1192696"/>
              <a:ext cx="1431235" cy="10038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833863" y="1192696"/>
              <a:ext cx="621101" cy="10038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9" name="Isosceles Triangle 48"/>
            <p:cNvSpPr/>
            <p:nvPr/>
          </p:nvSpPr>
          <p:spPr>
            <a:xfrm rot="5400000">
              <a:off x="1459439" y="1567123"/>
              <a:ext cx="1003851" cy="255004"/>
            </a:xfrm>
            <a:prstGeom prst="triangle">
              <a:avLst>
                <a:gd name="adj" fmla="val 50041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9128122" y="3638026"/>
            <a:ext cx="1134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3.0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1" name="TextBox 50"/>
          <p:cNvSpPr txBox="1"/>
          <p:nvPr/>
        </p:nvSpPr>
        <p:spPr>
          <a:xfrm rot="16200000">
            <a:off x="10398243" y="3721979"/>
            <a:ext cx="1026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NULL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2" name="Right Arrow 51"/>
          <p:cNvSpPr/>
          <p:nvPr/>
        </p:nvSpPr>
        <p:spPr>
          <a:xfrm>
            <a:off x="8155089" y="3831982"/>
            <a:ext cx="726115" cy="258417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4952001" y="1111624"/>
            <a:ext cx="2305878" cy="1182757"/>
            <a:chOff x="253353" y="1111624"/>
            <a:chExt cx="2305878" cy="1182757"/>
          </a:xfrm>
        </p:grpSpPr>
        <p:sp>
          <p:nvSpPr>
            <p:cNvPr id="54" name="Rectangle 53"/>
            <p:cNvSpPr/>
            <p:nvPr/>
          </p:nvSpPr>
          <p:spPr>
            <a:xfrm>
              <a:off x="253353" y="1111624"/>
              <a:ext cx="2305878" cy="118275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27991" y="1192696"/>
              <a:ext cx="1431235" cy="10038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833863" y="1192696"/>
              <a:ext cx="621101" cy="10038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7" name="Isosceles Triangle 56"/>
            <p:cNvSpPr/>
            <p:nvPr/>
          </p:nvSpPr>
          <p:spPr>
            <a:xfrm rot="5400000">
              <a:off x="1459439" y="1567123"/>
              <a:ext cx="1003851" cy="255004"/>
            </a:xfrm>
            <a:prstGeom prst="triangle">
              <a:avLst>
                <a:gd name="adj" fmla="val 50041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5174989" y="1379836"/>
            <a:ext cx="1134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1.5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9" name="TextBox 58"/>
          <p:cNvSpPr txBox="1"/>
          <p:nvPr/>
        </p:nvSpPr>
        <p:spPr>
          <a:xfrm rot="16200000">
            <a:off x="6445110" y="1463789"/>
            <a:ext cx="1026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NULL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61" name="Right Arrow 60"/>
          <p:cNvSpPr/>
          <p:nvPr/>
        </p:nvSpPr>
        <p:spPr>
          <a:xfrm rot="16200000">
            <a:off x="4719110" y="3008436"/>
            <a:ext cx="1718467" cy="290358"/>
          </a:xfrm>
          <a:prstGeom prst="rightArrow">
            <a:avLst>
              <a:gd name="adj1" fmla="val 43001"/>
              <a:gd name="adj2" fmla="val 50000"/>
            </a:avLst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62" name="Right Arrow 61"/>
          <p:cNvSpPr/>
          <p:nvPr/>
        </p:nvSpPr>
        <p:spPr>
          <a:xfrm rot="5400000">
            <a:off x="6099191" y="2352905"/>
            <a:ext cx="1718467" cy="290358"/>
          </a:xfrm>
          <a:prstGeom prst="rightArrow">
            <a:avLst>
              <a:gd name="adj1" fmla="val 46501"/>
              <a:gd name="adj2" fmla="val 50000"/>
            </a:avLst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8905134" y="5233399"/>
            <a:ext cx="2305878" cy="1182757"/>
            <a:chOff x="253353" y="1111624"/>
            <a:chExt cx="2305878" cy="1182757"/>
          </a:xfrm>
        </p:grpSpPr>
        <p:sp>
          <p:nvSpPr>
            <p:cNvPr id="64" name="Rectangle 63"/>
            <p:cNvSpPr/>
            <p:nvPr/>
          </p:nvSpPr>
          <p:spPr>
            <a:xfrm>
              <a:off x="253353" y="1111624"/>
              <a:ext cx="2305878" cy="118275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27991" y="1192696"/>
              <a:ext cx="1431235" cy="10038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833863" y="1192696"/>
              <a:ext cx="621101" cy="10038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7" name="Isosceles Triangle 66"/>
            <p:cNvSpPr/>
            <p:nvPr/>
          </p:nvSpPr>
          <p:spPr>
            <a:xfrm rot="5400000">
              <a:off x="1459439" y="1567123"/>
              <a:ext cx="1003851" cy="255004"/>
            </a:xfrm>
            <a:prstGeom prst="triangle">
              <a:avLst>
                <a:gd name="adj" fmla="val 50041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9128122" y="5501611"/>
            <a:ext cx="1134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4.0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69" name="TextBox 68"/>
          <p:cNvSpPr txBox="1"/>
          <p:nvPr/>
        </p:nvSpPr>
        <p:spPr>
          <a:xfrm rot="16200000">
            <a:off x="10398243" y="5585564"/>
            <a:ext cx="1026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NULL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70" name="Right Arrow 69"/>
          <p:cNvSpPr/>
          <p:nvPr/>
        </p:nvSpPr>
        <p:spPr>
          <a:xfrm rot="5400000">
            <a:off x="10259546" y="4445314"/>
            <a:ext cx="1285814" cy="290358"/>
          </a:xfrm>
          <a:prstGeom prst="rightArrow">
            <a:avLst>
              <a:gd name="adj1" fmla="val 36003"/>
              <a:gd name="adj2" fmla="val 50000"/>
            </a:avLst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1" name="Bent-Up Arrow 70"/>
          <p:cNvSpPr/>
          <p:nvPr/>
        </p:nvSpPr>
        <p:spPr>
          <a:xfrm rot="5400000">
            <a:off x="7482001" y="4574033"/>
            <a:ext cx="2072290" cy="726115"/>
          </a:xfrm>
          <a:prstGeom prst="bentUpArrow">
            <a:avLst>
              <a:gd name="adj1" fmla="val 15843"/>
              <a:gd name="adj2" fmla="val 18878"/>
              <a:gd name="adj3" fmla="val 18004"/>
            </a:avLst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1043607" y="6088938"/>
            <a:ext cx="1344828" cy="654435"/>
            <a:chOff x="4929725" y="3392279"/>
            <a:chExt cx="1858617" cy="904461"/>
          </a:xfrm>
        </p:grpSpPr>
        <p:sp>
          <p:nvSpPr>
            <p:cNvPr id="79" name="Rounded Rectangle 78"/>
            <p:cNvSpPr/>
            <p:nvPr/>
          </p:nvSpPr>
          <p:spPr>
            <a:xfrm>
              <a:off x="4929725" y="3392279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889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5203603" y="3600669"/>
              <a:ext cx="487680" cy="487680"/>
            </a:xfrm>
            <a:prstGeom prst="ellipse">
              <a:avLst/>
            </a:prstGeom>
            <a:solidFill>
              <a:schemeClr val="tx1"/>
            </a:solidFill>
            <a:ln w="666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5995974" y="3600670"/>
              <a:ext cx="487681" cy="487679"/>
            </a:xfrm>
            <a:prstGeom prst="ellipse">
              <a:avLst/>
            </a:prstGeom>
            <a:solidFill>
              <a:schemeClr val="tx1"/>
            </a:solidFill>
            <a:ln w="666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pic>
        <p:nvPicPr>
          <p:cNvPr id="82" name="Picture 8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320" y="5139123"/>
            <a:ext cx="1604250" cy="160425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725" y="1705166"/>
            <a:ext cx="1590156" cy="1590156"/>
          </a:xfrm>
          <a:prstGeom prst="rect">
            <a:avLst/>
          </a:prstGeom>
        </p:spPr>
      </p:pic>
      <p:sp>
        <p:nvSpPr>
          <p:cNvPr id="84" name="Rectangular Callout 83"/>
          <p:cNvSpPr/>
          <p:nvPr/>
        </p:nvSpPr>
        <p:spPr>
          <a:xfrm>
            <a:off x="4561885" y="4769005"/>
            <a:ext cx="3513344" cy="829373"/>
          </a:xfrm>
          <a:prstGeom prst="wedgeRectCallout">
            <a:avLst>
              <a:gd name="adj1" fmla="val -57143"/>
              <a:gd name="adj2" fmla="val 9805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It seems we can only go forward in this linked list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5" name="Rectangular Callout 84"/>
          <p:cNvSpPr/>
          <p:nvPr/>
        </p:nvSpPr>
        <p:spPr>
          <a:xfrm>
            <a:off x="8280936" y="1404028"/>
            <a:ext cx="2554064" cy="826458"/>
          </a:xfrm>
          <a:prstGeom prst="wedgeRectCallout">
            <a:avLst>
              <a:gd name="adj1" fmla="val 70133"/>
              <a:gd name="adj2" fmla="val 11190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Yes, no way to go backwards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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004" y="87591"/>
            <a:ext cx="1765375" cy="1595899"/>
          </a:xfrm>
          <a:prstGeom prst="rect">
            <a:avLst/>
          </a:prstGeom>
        </p:spPr>
      </p:pic>
      <p:sp>
        <p:nvSpPr>
          <p:cNvPr id="87" name="Rectangular Callout 86"/>
          <p:cNvSpPr/>
          <p:nvPr/>
        </p:nvSpPr>
        <p:spPr>
          <a:xfrm>
            <a:off x="8279249" y="196474"/>
            <a:ext cx="2237470" cy="826458"/>
          </a:xfrm>
          <a:prstGeom prst="wedgeRectCallout">
            <a:avLst>
              <a:gd name="adj1" fmla="val 82090"/>
              <a:gd name="adj2" fmla="val 3737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Fear not – a simple solution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3DC93D-1A0D-474A-BE30-474D3181F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85185E-6 L 4.79167E-6 -0.27176 " pathEditMode="relative" rAng="0" ptsTypes="AA">
                                      <p:cBhvr>
                                        <p:cTn id="18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0.27176 L 0.21888 -0.27176 " pathEditMode="relative" rAng="0" ptsTypes="AA">
                                      <p:cBhvr>
                                        <p:cTn id="19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888 -0.27176 L 0.33177 -0.60347 " pathEditMode="relative" rAng="0" ptsTypes="AA">
                                      <p:cBhvr>
                                        <p:cTn id="19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38" y="-1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177 -0.60347 L 0.43385 -0.27176 " pathEditMode="relative" rAng="0" ptsTypes="AA">
                                      <p:cBhvr>
                                        <p:cTn id="20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1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385 -0.27176 L 0.65182 1.85185E-6 " pathEditMode="relative" rAng="0" ptsTypes="AA">
                                      <p:cBhvr>
                                        <p:cTn id="20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98" y="1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9" grpId="0"/>
      <p:bldP spid="20" grpId="0"/>
      <p:bldP spid="20" grpId="1"/>
      <p:bldP spid="26" grpId="0"/>
      <p:bldP spid="27" grpId="0"/>
      <p:bldP spid="27" grpId="1"/>
      <p:bldP spid="28" grpId="0" animBg="1"/>
      <p:bldP spid="34" grpId="0"/>
      <p:bldP spid="35" grpId="0"/>
      <p:bldP spid="35" grpId="1"/>
      <p:bldP spid="36" grpId="0" animBg="1"/>
      <p:bldP spid="36" grpId="1" animBg="1"/>
      <p:bldP spid="42" grpId="0"/>
      <p:bldP spid="43" grpId="0"/>
      <p:bldP spid="43" grpId="1"/>
      <p:bldP spid="44" grpId="0" animBg="1"/>
      <p:bldP spid="50" grpId="0"/>
      <p:bldP spid="50" grpId="1"/>
      <p:bldP spid="51" grpId="0"/>
      <p:bldP spid="51" grpId="1"/>
      <p:bldP spid="51" grpId="2"/>
      <p:bldP spid="52" grpId="0" animBg="1"/>
      <p:bldP spid="52" grpId="1" animBg="1"/>
      <p:bldP spid="58" grpId="0"/>
      <p:bldP spid="59" grpId="0"/>
      <p:bldP spid="59" grpId="1"/>
      <p:bldP spid="61" grpId="0" animBg="1"/>
      <p:bldP spid="62" grpId="0" animBg="1"/>
      <p:bldP spid="68" grpId="0"/>
      <p:bldP spid="69" grpId="0"/>
      <p:bldP spid="70" grpId="0" animBg="1"/>
      <p:bldP spid="70" grpId="1" animBg="1"/>
      <p:bldP spid="71" grpId="0" animBg="1"/>
      <p:bldP spid="84" grpId="0" animBg="1"/>
      <p:bldP spid="85" grpId="0" animBg="1"/>
      <p:bldP spid="8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Doubly Linked Lists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8021353" y="3061806"/>
            <a:ext cx="2957208" cy="1182757"/>
            <a:chOff x="7443837" y="3369814"/>
            <a:chExt cx="2957208" cy="1182757"/>
          </a:xfrm>
        </p:grpSpPr>
        <p:sp>
          <p:nvSpPr>
            <p:cNvPr id="43" name="Rectangle 42"/>
            <p:cNvSpPr/>
            <p:nvPr/>
          </p:nvSpPr>
          <p:spPr>
            <a:xfrm>
              <a:off x="7443837" y="3369814"/>
              <a:ext cx="2957208" cy="118275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518475" y="3450886"/>
              <a:ext cx="1431235" cy="10038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024347" y="3450886"/>
              <a:ext cx="621101" cy="10038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3" name="Isosceles Triangle 52"/>
            <p:cNvSpPr/>
            <p:nvPr/>
          </p:nvSpPr>
          <p:spPr>
            <a:xfrm rot="5400000">
              <a:off x="8649923" y="3825313"/>
              <a:ext cx="1003851" cy="255004"/>
            </a:xfrm>
            <a:prstGeom prst="triangle">
              <a:avLst>
                <a:gd name="adj" fmla="val 50041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666825" y="3638026"/>
              <a:ext cx="11345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3.5</a:t>
              </a: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9711439" y="3450886"/>
              <a:ext cx="621101" cy="10038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6" name="Isosceles Triangle 55"/>
            <p:cNvSpPr/>
            <p:nvPr/>
          </p:nvSpPr>
          <p:spPr>
            <a:xfrm rot="5400000">
              <a:off x="9341352" y="3825314"/>
              <a:ext cx="1003851" cy="255004"/>
            </a:xfrm>
            <a:prstGeom prst="triangle">
              <a:avLst>
                <a:gd name="adj" fmla="val 50041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 rot="16200000">
              <a:off x="9645243" y="3721980"/>
              <a:ext cx="10266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NULL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 rot="16200000">
              <a:off x="8809752" y="3807302"/>
              <a:ext cx="5989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PREV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 rot="16200000">
              <a:off x="9505453" y="3807302"/>
              <a:ext cx="5989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NEXT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770864" y="3061806"/>
            <a:ext cx="2957208" cy="1182757"/>
            <a:chOff x="4193348" y="3369814"/>
            <a:chExt cx="2957208" cy="1182757"/>
          </a:xfrm>
        </p:grpSpPr>
        <p:sp>
          <p:nvSpPr>
            <p:cNvPr id="35" name="Rectangle 34"/>
            <p:cNvSpPr/>
            <p:nvPr/>
          </p:nvSpPr>
          <p:spPr>
            <a:xfrm>
              <a:off x="4193348" y="3369814"/>
              <a:ext cx="2957208" cy="118275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267986" y="3450886"/>
              <a:ext cx="1431235" cy="10038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773858" y="3450886"/>
              <a:ext cx="621101" cy="10038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9" name="Isosceles Triangle 38"/>
            <p:cNvSpPr/>
            <p:nvPr/>
          </p:nvSpPr>
          <p:spPr>
            <a:xfrm rot="5400000">
              <a:off x="5399434" y="3825313"/>
              <a:ext cx="1003851" cy="255004"/>
            </a:xfrm>
            <a:prstGeom prst="triangle">
              <a:avLst>
                <a:gd name="adj" fmla="val 50041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416336" y="3638026"/>
              <a:ext cx="11345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2.0</a:t>
              </a: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460950" y="3450886"/>
              <a:ext cx="621101" cy="10038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2" name="Isosceles Triangle 41"/>
            <p:cNvSpPr/>
            <p:nvPr/>
          </p:nvSpPr>
          <p:spPr>
            <a:xfrm rot="5400000">
              <a:off x="6090863" y="3825314"/>
              <a:ext cx="1003851" cy="255004"/>
            </a:xfrm>
            <a:prstGeom prst="triangle">
              <a:avLst>
                <a:gd name="adj" fmla="val 50041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 rot="16200000">
              <a:off x="5562277" y="3807302"/>
              <a:ext cx="5989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PREV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 rot="16200000">
              <a:off x="6238806" y="3807302"/>
              <a:ext cx="5989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NEXT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516669" y="3061806"/>
            <a:ext cx="2957208" cy="1182757"/>
            <a:chOff x="939153" y="3369814"/>
            <a:chExt cx="2957208" cy="1182757"/>
          </a:xfrm>
        </p:grpSpPr>
        <p:sp>
          <p:nvSpPr>
            <p:cNvPr id="14" name="Rectangle 13"/>
            <p:cNvSpPr/>
            <p:nvPr/>
          </p:nvSpPr>
          <p:spPr>
            <a:xfrm>
              <a:off x="939153" y="3369814"/>
              <a:ext cx="2957208" cy="118275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13791" y="3450886"/>
              <a:ext cx="1431235" cy="10038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519663" y="3450886"/>
              <a:ext cx="621101" cy="10038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" name="Isosceles Triangle 16"/>
            <p:cNvSpPr/>
            <p:nvPr/>
          </p:nvSpPr>
          <p:spPr>
            <a:xfrm rot="5400000">
              <a:off x="2145239" y="3825313"/>
              <a:ext cx="1003851" cy="255004"/>
            </a:xfrm>
            <a:prstGeom prst="triangle">
              <a:avLst>
                <a:gd name="adj" fmla="val 50041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62141" y="3638026"/>
              <a:ext cx="11345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0.5</a:t>
              </a: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206755" y="3450886"/>
              <a:ext cx="621101" cy="10038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0" name="Isosceles Triangle 89"/>
            <p:cNvSpPr/>
            <p:nvPr/>
          </p:nvSpPr>
          <p:spPr>
            <a:xfrm rot="5400000">
              <a:off x="2836668" y="3825314"/>
              <a:ext cx="1003851" cy="255004"/>
            </a:xfrm>
            <a:prstGeom prst="triangle">
              <a:avLst>
                <a:gd name="adj" fmla="val 50041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 rot="16200000">
              <a:off x="2432262" y="3721979"/>
              <a:ext cx="10266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NULL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2310622" y="3807302"/>
              <a:ext cx="5989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PREV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 rot="16200000">
              <a:off x="2989780" y="3807302"/>
              <a:ext cx="5989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NEXT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28" name="U-Turn Arrow 27"/>
          <p:cNvSpPr/>
          <p:nvPr/>
        </p:nvSpPr>
        <p:spPr>
          <a:xfrm>
            <a:off x="4118248" y="2422290"/>
            <a:ext cx="1603908" cy="1230894"/>
          </a:xfrm>
          <a:prstGeom prst="uturnArrow">
            <a:avLst>
              <a:gd name="adj1" fmla="val 11713"/>
              <a:gd name="adj2" fmla="val 18540"/>
              <a:gd name="adj3" fmla="val 13695"/>
              <a:gd name="adj4" fmla="val 0"/>
              <a:gd name="adj5" fmla="val 48540"/>
            </a:avLst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8" name="U-Turn Arrow 57"/>
          <p:cNvSpPr/>
          <p:nvPr/>
        </p:nvSpPr>
        <p:spPr>
          <a:xfrm rot="10800000">
            <a:off x="3911193" y="3653185"/>
            <a:ext cx="2883672" cy="1230894"/>
          </a:xfrm>
          <a:prstGeom prst="uturnArrow">
            <a:avLst>
              <a:gd name="adj1" fmla="val 11713"/>
              <a:gd name="adj2" fmla="val 18540"/>
              <a:gd name="adj3" fmla="val 13695"/>
              <a:gd name="adj4" fmla="val 0"/>
              <a:gd name="adj5" fmla="val 48540"/>
            </a:avLst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9" name="U-Turn Arrow 58"/>
          <p:cNvSpPr/>
          <p:nvPr/>
        </p:nvSpPr>
        <p:spPr>
          <a:xfrm rot="10800000">
            <a:off x="7187071" y="3653185"/>
            <a:ext cx="2883672" cy="1230894"/>
          </a:xfrm>
          <a:prstGeom prst="uturnArrow">
            <a:avLst>
              <a:gd name="adj1" fmla="val 11713"/>
              <a:gd name="adj2" fmla="val 18540"/>
              <a:gd name="adj3" fmla="val 13695"/>
              <a:gd name="adj4" fmla="val 0"/>
              <a:gd name="adj5" fmla="val 48540"/>
            </a:avLst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7" name="U-Turn Arrow 56"/>
          <p:cNvSpPr/>
          <p:nvPr/>
        </p:nvSpPr>
        <p:spPr>
          <a:xfrm>
            <a:off x="7363798" y="2422290"/>
            <a:ext cx="1594495" cy="1230894"/>
          </a:xfrm>
          <a:prstGeom prst="uturnArrow">
            <a:avLst>
              <a:gd name="adj1" fmla="val 11713"/>
              <a:gd name="adj2" fmla="val 18540"/>
              <a:gd name="adj3" fmla="val 13695"/>
              <a:gd name="adj4" fmla="val 0"/>
              <a:gd name="adj5" fmla="val 48540"/>
            </a:avLst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004" y="87591"/>
            <a:ext cx="1765375" cy="1595899"/>
          </a:xfrm>
          <a:prstGeom prst="rect">
            <a:avLst/>
          </a:prstGeom>
        </p:spPr>
      </p:pic>
      <p:sp>
        <p:nvSpPr>
          <p:cNvPr id="46" name="Rectangular Callout 45"/>
          <p:cNvSpPr/>
          <p:nvPr/>
        </p:nvSpPr>
        <p:spPr>
          <a:xfrm>
            <a:off x="6351373" y="196474"/>
            <a:ext cx="4165346" cy="826458"/>
          </a:xfrm>
          <a:prstGeom prst="wedgeRectCallout">
            <a:avLst>
              <a:gd name="adj1" fmla="val 68251"/>
              <a:gd name="adj2" fmla="val 4458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Allows traversal both ways.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However more code needed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250C1-4CEA-43E8-883B-65FF2D7D0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4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58" grpId="0" animBg="1"/>
      <p:bldP spid="59" grpId="0" animBg="1"/>
      <p:bldP spid="57" grpId="0" animBg="1"/>
      <p:bldP spid="4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 Linked List - more details..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5353110"/>
          </a:xfrm>
        </p:spPr>
        <p:txBody>
          <a:bodyPr/>
          <a:lstStyle/>
          <a:p>
            <a:r>
              <a:rPr lang="en-US" dirty="0"/>
              <a:t>A linear, dynamic data structure, consisting of nodes. Each node consists of two parts:</a:t>
            </a:r>
          </a:p>
          <a:p>
            <a:pPr lvl="1"/>
            <a:r>
              <a:rPr lang="en-US" dirty="0"/>
              <a:t>a “</a:t>
            </a:r>
            <a:r>
              <a:rPr lang="en-US" dirty="0">
                <a:solidFill>
                  <a:srgbClr val="FF0000"/>
                </a:solidFill>
              </a:rPr>
              <a:t>data</a:t>
            </a:r>
            <a:r>
              <a:rPr lang="en-US" dirty="0"/>
              <a:t>" component, and</a:t>
            </a:r>
          </a:p>
          <a:p>
            <a:pPr lvl="1"/>
            <a:r>
              <a:rPr lang="en-US" dirty="0"/>
              <a:t>a “</a:t>
            </a:r>
            <a:r>
              <a:rPr lang="en-US" dirty="0">
                <a:solidFill>
                  <a:srgbClr val="FF0000"/>
                </a:solidFill>
              </a:rPr>
              <a:t>next</a:t>
            </a:r>
            <a:r>
              <a:rPr lang="en-US" dirty="0"/>
              <a:t>" component, which is a pointer to the next node (the last node points to </a:t>
            </a:r>
            <a:r>
              <a:rPr lang="en-US" dirty="0">
                <a:solidFill>
                  <a:srgbClr val="FF0000"/>
                </a:solidFill>
              </a:rPr>
              <a:t>nothing</a:t>
            </a:r>
            <a:r>
              <a:rPr lang="en-US" dirty="0"/>
              <a:t>).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514350" indent="-457200"/>
            <a:r>
              <a:rPr lang="en-US" dirty="0"/>
              <a:t>Can use a structure with to create each node of a linked list</a:t>
            </a:r>
          </a:p>
          <a:p>
            <a:pPr marL="457200" lvl="1" indent="0">
              <a:buNone/>
            </a:pPr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2596328" y="4243535"/>
            <a:ext cx="6771036" cy="1082322"/>
            <a:chOff x="302816" y="4724399"/>
            <a:chExt cx="8702500" cy="1266629"/>
          </a:xfrm>
        </p:grpSpPr>
        <p:pic>
          <p:nvPicPr>
            <p:cNvPr id="3074" name="Picture 2" descr="C:\Users\karkare\AppData\Local\Microsoft\Windows\INetCache\IE\V1UPBVUI\MC900356105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02816" y="4736471"/>
              <a:ext cx="1994916" cy="1254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C:\Users\karkare\AppData\Local\Microsoft\Windows\INetCache\IE\V1UPBVUI\MC900356105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981200" y="4736470"/>
              <a:ext cx="1994916" cy="1254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C:\Users\karkare\AppData\Local\Microsoft\Windows\INetCache\IE\V1UPBVUI\MC900356105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657600" y="4724400"/>
              <a:ext cx="1994916" cy="1254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C:\Users\karkare\AppData\Local\Microsoft\Windows\INetCache\IE\V1UPBVUI\MC900356105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334000" y="4724399"/>
              <a:ext cx="1994916" cy="1254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C:\Users\karkare\AppData\Local\Microsoft\Windows\INetCache\IE\V1UPBVUI\MC900356105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010400" y="4736471"/>
              <a:ext cx="1994916" cy="1254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2DE39-4976-49D5-A7EF-7D1BADD3C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68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564733" y="193068"/>
            <a:ext cx="7848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dirty="0">
                <a:solidFill>
                  <a:schemeClr val="tx1"/>
                </a:solidFill>
                <a:latin typeface="Calibri" pitchFamily="34" charset="0"/>
                <a:ea typeface="Microsoft YaHei" charset="-122"/>
              </a:rPr>
              <a:t>Linked List : A Self-referential structure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851025" y="1203325"/>
            <a:ext cx="2638008" cy="1448731"/>
          </a:xfrm>
          <a:prstGeom prst="rect">
            <a:avLst/>
          </a:prstGeom>
          <a:solidFill>
            <a:srgbClr val="94F0E4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struct node {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     </a:t>
            </a:r>
            <a:r>
              <a:rPr lang="en-US" altLang="en-US" sz="2200" b="1" dirty="0" err="1">
                <a:latin typeface="Calibri" pitchFamily="34" charset="0"/>
              </a:rPr>
              <a:t>int</a:t>
            </a:r>
            <a:r>
              <a:rPr lang="en-US" altLang="en-US" sz="2200" b="1" dirty="0">
                <a:latin typeface="Calibri" pitchFamily="34" charset="0"/>
              </a:rPr>
              <a:t> data;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     struct node *next;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};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5791200" y="2498724"/>
            <a:ext cx="1841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8"/>
          <p:cNvGrpSpPr/>
          <p:nvPr/>
        </p:nvGrpSpPr>
        <p:grpSpPr>
          <a:xfrm>
            <a:off x="5414964" y="898524"/>
            <a:ext cx="2128837" cy="1728468"/>
            <a:chOff x="3890963" y="762000"/>
            <a:chExt cx="2128837" cy="1728468"/>
          </a:xfrm>
        </p:grpSpPr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4191000" y="1219200"/>
              <a:ext cx="838200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5029200" y="1219200"/>
              <a:ext cx="457200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3890963" y="762000"/>
              <a:ext cx="703760" cy="433068"/>
            </a:xfrm>
            <a:prstGeom prst="rect">
              <a:avLst/>
            </a:prstGeom>
            <a:solidFill>
              <a:srgbClr val="FFF1CE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346575" y="1371600"/>
              <a:ext cx="467092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10</a:t>
              </a:r>
            </a:p>
          </p:txBody>
        </p:sp>
        <p:cxnSp>
          <p:nvCxnSpPr>
            <p:cNvPr id="14" name="AutoShape 8"/>
            <p:cNvCxnSpPr>
              <a:cxnSpLocks noChangeShapeType="1"/>
            </p:cNvCxnSpPr>
            <p:nvPr/>
          </p:nvCxnSpPr>
          <p:spPr bwMode="auto">
            <a:xfrm>
              <a:off x="5334000" y="1524000"/>
              <a:ext cx="685800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5033963" y="762000"/>
              <a:ext cx="698309" cy="433068"/>
            </a:xfrm>
            <a:prstGeom prst="rect">
              <a:avLst/>
            </a:prstGeom>
            <a:solidFill>
              <a:srgbClr val="CAF7F1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next</a:t>
              </a:r>
            </a:p>
          </p:txBody>
        </p:sp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4051300" y="2057400"/>
              <a:ext cx="1581243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struct node </a:t>
              </a:r>
            </a:p>
          </p:txBody>
        </p:sp>
      </p:grp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1752600" y="2854634"/>
            <a:ext cx="8763000" cy="1448731"/>
          </a:xfrm>
          <a:prstGeom prst="rect">
            <a:avLst/>
          </a:prstGeom>
          <a:solidFill>
            <a:srgbClr val="CCEDB1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457200" indent="-457200"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9D0000"/>
              </a:buClr>
              <a:buFont typeface="Times New Roman" pitchFamily="16" charset="0"/>
              <a:buAutoNum type="arabicPeriod"/>
            </a:pPr>
            <a:r>
              <a:rPr lang="en-US" altLang="en-US" sz="2200" b="1" dirty="0">
                <a:latin typeface="Calibri" pitchFamily="34" charset="0"/>
              </a:rPr>
              <a:t>Defines </a:t>
            </a:r>
            <a:r>
              <a:rPr lang="en-US" altLang="en-US" sz="2200" b="1" dirty="0" err="1">
                <a:solidFill>
                  <a:srgbClr val="FF0000"/>
                </a:solidFill>
                <a:latin typeface="Calibri" pitchFamily="34" charset="0"/>
              </a:rPr>
              <a:t>struct</a:t>
            </a:r>
            <a:r>
              <a:rPr lang="en-US" altLang="en-US" sz="2200" b="1" dirty="0">
                <a:solidFill>
                  <a:srgbClr val="FF0000"/>
                </a:solidFill>
                <a:latin typeface="Calibri" pitchFamily="34" charset="0"/>
              </a:rPr>
              <a:t> node</a:t>
            </a:r>
            <a:r>
              <a:rPr lang="en-US" altLang="en-US" sz="2200" b="1" dirty="0">
                <a:latin typeface="Calibri" pitchFamily="34" charset="0"/>
              </a:rPr>
              <a:t>, used as a node (element) in the “linked list”.</a:t>
            </a:r>
          </a:p>
          <a:p>
            <a:pPr>
              <a:buClr>
                <a:srgbClr val="9D0000"/>
              </a:buClr>
              <a:buFont typeface="Times New Roman" pitchFamily="16" charset="0"/>
              <a:buAutoNum type="arabicPeriod"/>
            </a:pPr>
            <a:r>
              <a:rPr lang="en-US" altLang="en-US" sz="2200" b="1" dirty="0">
                <a:latin typeface="Calibri" pitchFamily="34" charset="0"/>
              </a:rPr>
              <a:t>Note that the field </a:t>
            </a:r>
            <a:r>
              <a:rPr lang="en-US" altLang="en-US" sz="2200" b="1" dirty="0">
                <a:solidFill>
                  <a:srgbClr val="FF0000"/>
                </a:solidFill>
                <a:latin typeface="Calibri" pitchFamily="34" charset="0"/>
              </a:rPr>
              <a:t>next</a:t>
            </a:r>
            <a:r>
              <a:rPr lang="en-US" altLang="en-US" sz="2200" b="1" dirty="0">
                <a:latin typeface="Calibri" pitchFamily="34" charset="0"/>
              </a:rPr>
              <a:t> is of type </a:t>
            </a:r>
            <a:r>
              <a:rPr lang="en-US" altLang="en-US" sz="2200" b="1" dirty="0">
                <a:solidFill>
                  <a:srgbClr val="FF0000"/>
                </a:solidFill>
                <a:latin typeface="Calibri" pitchFamily="34" charset="0"/>
              </a:rPr>
              <a:t>struct node *</a:t>
            </a:r>
          </a:p>
          <a:p>
            <a:pPr>
              <a:buClr>
                <a:srgbClr val="9D0000"/>
              </a:buClr>
              <a:buFont typeface="Times New Roman" pitchFamily="16" charset="0"/>
              <a:buAutoNum type="arabicPeriod"/>
            </a:pPr>
            <a:r>
              <a:rPr lang="en-US" altLang="en-US" sz="2200" b="1" dirty="0">
                <a:solidFill>
                  <a:srgbClr val="FF0000"/>
                </a:solidFill>
                <a:latin typeface="Calibri" pitchFamily="34" charset="0"/>
              </a:rPr>
              <a:t>next </a:t>
            </a:r>
            <a:r>
              <a:rPr lang="en-US" altLang="en-US" sz="2200" b="1" dirty="0">
                <a:latin typeface="Calibri" pitchFamily="34" charset="0"/>
              </a:rPr>
              <a:t>can’t be of type </a:t>
            </a:r>
            <a:r>
              <a:rPr lang="en-US" altLang="en-US" sz="2200" b="1" dirty="0" err="1">
                <a:solidFill>
                  <a:srgbClr val="FF0000"/>
                </a:solidFill>
                <a:latin typeface="Calibri" pitchFamily="34" charset="0"/>
              </a:rPr>
              <a:t>struct</a:t>
            </a:r>
            <a:r>
              <a:rPr lang="en-US" altLang="en-US" sz="2200" b="1" dirty="0">
                <a:solidFill>
                  <a:srgbClr val="FF0000"/>
                </a:solidFill>
                <a:latin typeface="Calibri" pitchFamily="34" charset="0"/>
              </a:rPr>
              <a:t> node</a:t>
            </a:r>
            <a:r>
              <a:rPr lang="en-US" altLang="en-US" sz="2200" b="1" dirty="0">
                <a:latin typeface="Calibri" pitchFamily="34" charset="0"/>
              </a:rPr>
              <a:t>, </a:t>
            </a:r>
          </a:p>
          <a:p>
            <a:pPr>
              <a:buClr>
                <a:srgbClr val="9D0000"/>
              </a:buClr>
            </a:pPr>
            <a:r>
              <a:rPr lang="en-US" altLang="en-US" sz="2200" b="1" dirty="0">
                <a:latin typeface="Calibri" pitchFamily="34" charset="0"/>
              </a:rPr>
              <a:t>   (since it will mean a recursive definition, of unknown or infinite size). </a:t>
            </a:r>
          </a:p>
        </p:txBody>
      </p:sp>
      <p:grpSp>
        <p:nvGrpSpPr>
          <p:cNvPr id="3" name="Group 18"/>
          <p:cNvGrpSpPr/>
          <p:nvPr/>
        </p:nvGrpSpPr>
        <p:grpSpPr>
          <a:xfrm>
            <a:off x="1528763" y="4708532"/>
            <a:ext cx="8998258" cy="762000"/>
            <a:chOff x="4763" y="5105400"/>
            <a:chExt cx="8998258" cy="762000"/>
          </a:xfrm>
        </p:grpSpPr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1289050" y="5105400"/>
              <a:ext cx="817563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5"/>
            <p:cNvSpPr>
              <a:spLocks noChangeArrowheads="1"/>
            </p:cNvSpPr>
            <p:nvPr/>
          </p:nvSpPr>
          <p:spPr bwMode="auto">
            <a:xfrm>
              <a:off x="2106613" y="5105400"/>
              <a:ext cx="444500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16"/>
            <p:cNvSpPr txBox="1">
              <a:spLocks noChangeArrowheads="1"/>
            </p:cNvSpPr>
            <p:nvPr/>
          </p:nvSpPr>
          <p:spPr bwMode="auto">
            <a:xfrm>
              <a:off x="1435100" y="5257800"/>
              <a:ext cx="324426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4</a:t>
              </a:r>
            </a:p>
          </p:txBody>
        </p:sp>
        <p:cxnSp>
          <p:nvCxnSpPr>
            <p:cNvPr id="23" name="AutoShape 17"/>
            <p:cNvCxnSpPr>
              <a:cxnSpLocks noChangeShapeType="1"/>
            </p:cNvCxnSpPr>
            <p:nvPr/>
          </p:nvCxnSpPr>
          <p:spPr bwMode="auto">
            <a:xfrm>
              <a:off x="2403475" y="5410200"/>
              <a:ext cx="595313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2997200" y="5105400"/>
              <a:ext cx="817563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19"/>
            <p:cNvSpPr>
              <a:spLocks noChangeArrowheads="1"/>
            </p:cNvSpPr>
            <p:nvPr/>
          </p:nvSpPr>
          <p:spPr bwMode="auto">
            <a:xfrm>
              <a:off x="3814763" y="5105400"/>
              <a:ext cx="446087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Text Box 20"/>
            <p:cNvSpPr txBox="1">
              <a:spLocks noChangeArrowheads="1"/>
            </p:cNvSpPr>
            <p:nvPr/>
          </p:nvSpPr>
          <p:spPr bwMode="auto">
            <a:xfrm>
              <a:off x="3143250" y="5257800"/>
              <a:ext cx="324426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2</a:t>
              </a:r>
            </a:p>
          </p:txBody>
        </p:sp>
        <p:cxnSp>
          <p:nvCxnSpPr>
            <p:cNvPr id="27" name="AutoShape 21"/>
            <p:cNvCxnSpPr>
              <a:cxnSpLocks noChangeShapeType="1"/>
            </p:cNvCxnSpPr>
            <p:nvPr/>
          </p:nvCxnSpPr>
          <p:spPr bwMode="auto">
            <a:xfrm>
              <a:off x="4111625" y="5410200"/>
              <a:ext cx="6699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4779963" y="5105400"/>
              <a:ext cx="817562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23"/>
            <p:cNvSpPr>
              <a:spLocks noChangeArrowheads="1"/>
            </p:cNvSpPr>
            <p:nvPr/>
          </p:nvSpPr>
          <p:spPr bwMode="auto">
            <a:xfrm>
              <a:off x="5597525" y="5105400"/>
              <a:ext cx="446088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Text Box 24"/>
            <p:cNvSpPr txBox="1">
              <a:spLocks noChangeArrowheads="1"/>
            </p:cNvSpPr>
            <p:nvPr/>
          </p:nvSpPr>
          <p:spPr bwMode="auto">
            <a:xfrm>
              <a:off x="4926013" y="5257800"/>
              <a:ext cx="324426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1</a:t>
              </a:r>
            </a:p>
          </p:txBody>
        </p:sp>
        <p:cxnSp>
          <p:nvCxnSpPr>
            <p:cNvPr id="31" name="AutoShape 25"/>
            <p:cNvCxnSpPr>
              <a:cxnSpLocks noChangeShapeType="1"/>
            </p:cNvCxnSpPr>
            <p:nvPr/>
          </p:nvCxnSpPr>
          <p:spPr bwMode="auto">
            <a:xfrm>
              <a:off x="5894388" y="5410200"/>
              <a:ext cx="595312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2" name="Rectangle 26"/>
            <p:cNvSpPr>
              <a:spLocks noChangeArrowheads="1"/>
            </p:cNvSpPr>
            <p:nvPr/>
          </p:nvSpPr>
          <p:spPr bwMode="auto">
            <a:xfrm>
              <a:off x="6488113" y="5105400"/>
              <a:ext cx="817562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7"/>
            <p:cNvSpPr>
              <a:spLocks noChangeArrowheads="1"/>
            </p:cNvSpPr>
            <p:nvPr/>
          </p:nvSpPr>
          <p:spPr bwMode="auto">
            <a:xfrm>
              <a:off x="7305675" y="5105400"/>
              <a:ext cx="446088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 Box 28"/>
            <p:cNvSpPr txBox="1">
              <a:spLocks noChangeArrowheads="1"/>
            </p:cNvSpPr>
            <p:nvPr/>
          </p:nvSpPr>
          <p:spPr bwMode="auto">
            <a:xfrm>
              <a:off x="6634163" y="5257800"/>
              <a:ext cx="410988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-2</a:t>
              </a:r>
            </a:p>
          </p:txBody>
        </p:sp>
        <p:cxnSp>
          <p:nvCxnSpPr>
            <p:cNvPr id="35" name="AutoShape 29"/>
            <p:cNvCxnSpPr>
              <a:cxnSpLocks noChangeShapeType="1"/>
            </p:cNvCxnSpPr>
            <p:nvPr/>
          </p:nvCxnSpPr>
          <p:spPr bwMode="auto">
            <a:xfrm>
              <a:off x="7602538" y="5410200"/>
              <a:ext cx="5937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6" name="Text Box 30"/>
            <p:cNvSpPr txBox="1">
              <a:spLocks noChangeArrowheads="1"/>
            </p:cNvSpPr>
            <p:nvPr/>
          </p:nvSpPr>
          <p:spPr bwMode="auto">
            <a:xfrm>
              <a:off x="8213725" y="5410200"/>
              <a:ext cx="789296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solidFill>
                    <a:srgbClr val="9D0000"/>
                  </a:solidFill>
                  <a:latin typeface="Calibri" pitchFamily="34" charset="0"/>
                </a:rPr>
                <a:t>NULL</a:t>
              </a:r>
            </a:p>
          </p:txBody>
        </p:sp>
        <p:sp>
          <p:nvSpPr>
            <p:cNvPr id="37" name="Text Box 31"/>
            <p:cNvSpPr txBox="1">
              <a:spLocks noChangeArrowheads="1"/>
            </p:cNvSpPr>
            <p:nvPr/>
          </p:nvSpPr>
          <p:spPr bwMode="auto">
            <a:xfrm>
              <a:off x="4763" y="5121275"/>
              <a:ext cx="765251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head</a:t>
              </a:r>
            </a:p>
          </p:txBody>
        </p:sp>
        <p:cxnSp>
          <p:nvCxnSpPr>
            <p:cNvPr id="38" name="AutoShape 32"/>
            <p:cNvCxnSpPr>
              <a:cxnSpLocks noChangeShapeType="1"/>
            </p:cNvCxnSpPr>
            <p:nvPr/>
          </p:nvCxnSpPr>
          <p:spPr bwMode="auto">
            <a:xfrm flipV="1">
              <a:off x="609600" y="5335588"/>
              <a:ext cx="669925" cy="188912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42" name="Text Box 33"/>
          <p:cNvSpPr txBox="1">
            <a:spLocks noChangeArrowheads="1"/>
          </p:cNvSpPr>
          <p:nvPr/>
        </p:nvSpPr>
        <p:spPr bwMode="auto">
          <a:xfrm>
            <a:off x="742223" y="5880950"/>
            <a:ext cx="10840177" cy="433068"/>
          </a:xfrm>
          <a:prstGeom prst="rect">
            <a:avLst/>
          </a:prstGeom>
          <a:solidFill>
            <a:srgbClr val="FBD0E4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The above list has only one link (pointer) from each node, hence it is a “</a:t>
            </a:r>
            <a:r>
              <a:rPr lang="en-US" altLang="en-US" sz="2200" b="1" dirty="0">
                <a:solidFill>
                  <a:srgbClr val="FF0000"/>
                </a:solidFill>
                <a:latin typeface="Calibri" pitchFamily="34" charset="0"/>
              </a:rPr>
              <a:t>singly linked list</a:t>
            </a:r>
            <a:r>
              <a:rPr lang="en-US" altLang="en-US" sz="2200" b="1" dirty="0">
                <a:latin typeface="Calibri" pitchFamily="34" charset="0"/>
              </a:rPr>
              <a:t>”.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8A357E-9E10-4D1B-9EFD-D587675A0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29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 animBg="1"/>
      <p:bldP spid="4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609600" y="191148"/>
            <a:ext cx="8229600" cy="762000"/>
          </a:xfrm>
        </p:spPr>
        <p:txBody>
          <a:bodyPr/>
          <a:lstStyle/>
          <a:p>
            <a:pPr algn="l"/>
            <a:r>
              <a:rPr lang="en-US" dirty="0"/>
              <a:t>Linked List</a:t>
            </a:r>
          </a:p>
        </p:txBody>
      </p:sp>
      <p:grpSp>
        <p:nvGrpSpPr>
          <p:cNvPr id="2" name="Group 4"/>
          <p:cNvGrpSpPr/>
          <p:nvPr/>
        </p:nvGrpSpPr>
        <p:grpSpPr>
          <a:xfrm>
            <a:off x="1600200" y="2381248"/>
            <a:ext cx="8998258" cy="762000"/>
            <a:chOff x="4763" y="914400"/>
            <a:chExt cx="8998258" cy="762000"/>
          </a:xfrm>
        </p:grpSpPr>
        <p:sp>
          <p:nvSpPr>
            <p:cNvPr id="6" name="Rectangle 1"/>
            <p:cNvSpPr>
              <a:spLocks noChangeArrowheads="1"/>
            </p:cNvSpPr>
            <p:nvPr/>
          </p:nvSpPr>
          <p:spPr bwMode="auto">
            <a:xfrm>
              <a:off x="1289050" y="914400"/>
              <a:ext cx="817563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2"/>
            <p:cNvSpPr>
              <a:spLocks noChangeArrowheads="1"/>
            </p:cNvSpPr>
            <p:nvPr/>
          </p:nvSpPr>
          <p:spPr bwMode="auto">
            <a:xfrm>
              <a:off x="2106613" y="914400"/>
              <a:ext cx="444500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1435100" y="1066800"/>
              <a:ext cx="324426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4</a:t>
              </a:r>
            </a:p>
          </p:txBody>
        </p:sp>
        <p:cxnSp>
          <p:nvCxnSpPr>
            <p:cNvPr id="9" name="AutoShape 4"/>
            <p:cNvCxnSpPr>
              <a:cxnSpLocks noChangeShapeType="1"/>
            </p:cNvCxnSpPr>
            <p:nvPr/>
          </p:nvCxnSpPr>
          <p:spPr bwMode="auto">
            <a:xfrm>
              <a:off x="2403475" y="1219200"/>
              <a:ext cx="595313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2997200" y="914400"/>
              <a:ext cx="817563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3814763" y="914400"/>
              <a:ext cx="446087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3143250" y="1066800"/>
              <a:ext cx="324426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2</a:t>
              </a:r>
            </a:p>
          </p:txBody>
        </p:sp>
        <p:cxnSp>
          <p:nvCxnSpPr>
            <p:cNvPr id="13" name="AutoShape 8"/>
            <p:cNvCxnSpPr>
              <a:cxnSpLocks noChangeShapeType="1"/>
            </p:cNvCxnSpPr>
            <p:nvPr/>
          </p:nvCxnSpPr>
          <p:spPr bwMode="auto">
            <a:xfrm>
              <a:off x="4111625" y="1219200"/>
              <a:ext cx="6699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4779963" y="914400"/>
              <a:ext cx="817562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5597525" y="914400"/>
              <a:ext cx="446088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4926013" y="1066800"/>
              <a:ext cx="324426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1</a:t>
              </a:r>
            </a:p>
          </p:txBody>
        </p:sp>
        <p:cxnSp>
          <p:nvCxnSpPr>
            <p:cNvPr id="17" name="AutoShape 12"/>
            <p:cNvCxnSpPr>
              <a:cxnSpLocks noChangeShapeType="1"/>
            </p:cNvCxnSpPr>
            <p:nvPr/>
          </p:nvCxnSpPr>
          <p:spPr bwMode="auto">
            <a:xfrm>
              <a:off x="5894388" y="1219200"/>
              <a:ext cx="595312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6488113" y="914400"/>
              <a:ext cx="817562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7305675" y="914400"/>
              <a:ext cx="446088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6634163" y="1066800"/>
              <a:ext cx="410988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-2</a:t>
              </a:r>
            </a:p>
          </p:txBody>
        </p:sp>
        <p:cxnSp>
          <p:nvCxnSpPr>
            <p:cNvPr id="21" name="AutoShape 16"/>
            <p:cNvCxnSpPr>
              <a:cxnSpLocks noChangeShapeType="1"/>
            </p:cNvCxnSpPr>
            <p:nvPr/>
          </p:nvCxnSpPr>
          <p:spPr bwMode="auto">
            <a:xfrm>
              <a:off x="7602538" y="1219200"/>
              <a:ext cx="5937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2" name="Text Box 17"/>
            <p:cNvSpPr txBox="1">
              <a:spLocks noChangeArrowheads="1"/>
            </p:cNvSpPr>
            <p:nvPr/>
          </p:nvSpPr>
          <p:spPr bwMode="auto">
            <a:xfrm>
              <a:off x="8213725" y="1219200"/>
              <a:ext cx="789296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solidFill>
                    <a:srgbClr val="9D0000"/>
                  </a:solidFill>
                  <a:latin typeface="Calibri" pitchFamily="34" charset="0"/>
                </a:rPr>
                <a:t>NULL</a:t>
              </a:r>
            </a:p>
          </p:txBody>
        </p:sp>
        <p:sp>
          <p:nvSpPr>
            <p:cNvPr id="23" name="Text Box 18"/>
            <p:cNvSpPr txBox="1">
              <a:spLocks noChangeArrowheads="1"/>
            </p:cNvSpPr>
            <p:nvPr/>
          </p:nvSpPr>
          <p:spPr bwMode="auto">
            <a:xfrm>
              <a:off x="4763" y="914400"/>
              <a:ext cx="765251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head</a:t>
              </a:r>
            </a:p>
          </p:txBody>
        </p:sp>
        <p:cxnSp>
          <p:nvCxnSpPr>
            <p:cNvPr id="24" name="AutoShape 19"/>
            <p:cNvCxnSpPr>
              <a:cxnSpLocks noChangeShapeType="1"/>
            </p:cNvCxnSpPr>
            <p:nvPr/>
          </p:nvCxnSpPr>
          <p:spPr bwMode="auto">
            <a:xfrm>
              <a:off x="685800" y="914400"/>
              <a:ext cx="5937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25" name="Text Box 20"/>
          <p:cNvSpPr txBox="1">
            <a:spLocks noChangeArrowheads="1"/>
          </p:cNvSpPr>
          <p:nvPr/>
        </p:nvSpPr>
        <p:spPr bwMode="auto">
          <a:xfrm>
            <a:off x="1600200" y="3644627"/>
            <a:ext cx="9067800" cy="2679837"/>
          </a:xfrm>
          <a:prstGeom prst="rect">
            <a:avLst/>
          </a:prstGeom>
          <a:solidFill>
            <a:srgbClr val="FECB98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457200" indent="-457200"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9D0000"/>
              </a:buClr>
              <a:buFont typeface="Times New Roman" pitchFamily="16" charset="0"/>
              <a:buAutoNum type="arabicPeriod"/>
            </a:pPr>
            <a:r>
              <a:rPr lang="en-US" altLang="en-US" sz="2800" b="1" dirty="0">
                <a:latin typeface="+mn-lt"/>
              </a:rPr>
              <a:t>The list is modeled by a variable (</a:t>
            </a:r>
            <a:r>
              <a:rPr lang="en-US" altLang="en-US" sz="2800" b="1" dirty="0">
                <a:solidFill>
                  <a:srgbClr val="FF0000"/>
                </a:solidFill>
                <a:latin typeface="+mn-lt"/>
              </a:rPr>
              <a:t>head</a:t>
            </a:r>
            <a:r>
              <a:rPr lang="en-US" altLang="en-US" sz="2800" b="1" dirty="0">
                <a:latin typeface="+mn-lt"/>
              </a:rPr>
              <a:t>): points to the first node of the list. </a:t>
            </a:r>
          </a:p>
          <a:p>
            <a:pPr>
              <a:buClr>
                <a:srgbClr val="9D0000"/>
              </a:buClr>
              <a:buFont typeface="Times New Roman" pitchFamily="16" charset="0"/>
              <a:buAutoNum type="arabicPeriod"/>
            </a:pPr>
            <a:r>
              <a:rPr lang="en-US" altLang="en-US" sz="2800" b="1" dirty="0">
                <a:solidFill>
                  <a:srgbClr val="FF0000"/>
                </a:solidFill>
                <a:latin typeface="+mn-lt"/>
              </a:rPr>
              <a:t>head == NULL </a:t>
            </a:r>
            <a:r>
              <a:rPr lang="en-US" altLang="en-US" sz="2800" b="1" dirty="0">
                <a:latin typeface="+mn-lt"/>
              </a:rPr>
              <a:t>implies empty list.</a:t>
            </a:r>
          </a:p>
          <a:p>
            <a:pPr>
              <a:buClr>
                <a:srgbClr val="9D0000"/>
              </a:buClr>
              <a:buFont typeface="Times New Roman" pitchFamily="16" charset="0"/>
              <a:buAutoNum type="arabicPeriod"/>
            </a:pPr>
            <a:r>
              <a:rPr lang="en-US" altLang="en-US" sz="2800" b="1" dirty="0">
                <a:latin typeface="+mn-lt"/>
              </a:rPr>
              <a:t>The next field of the</a:t>
            </a:r>
            <a:r>
              <a:rPr lang="en-US" altLang="en-US" sz="2800" b="1" dirty="0">
                <a:solidFill>
                  <a:srgbClr val="FF0000"/>
                </a:solidFill>
                <a:latin typeface="+mn-lt"/>
              </a:rPr>
              <a:t> last </a:t>
            </a:r>
            <a:r>
              <a:rPr lang="en-US" altLang="en-US" sz="2800" b="1" dirty="0">
                <a:latin typeface="+mn-lt"/>
              </a:rPr>
              <a:t>node is </a:t>
            </a:r>
            <a:r>
              <a:rPr lang="en-US" altLang="en-US" sz="2800" b="1" dirty="0">
                <a:solidFill>
                  <a:srgbClr val="FF0000"/>
                </a:solidFill>
                <a:latin typeface="+mn-lt"/>
              </a:rPr>
              <a:t>NULL</a:t>
            </a:r>
            <a:r>
              <a:rPr lang="en-US" altLang="en-US" sz="2800" b="1" dirty="0">
                <a:solidFill>
                  <a:srgbClr val="9D0000"/>
                </a:solidFill>
                <a:latin typeface="+mn-lt"/>
              </a:rPr>
              <a:t>. </a:t>
            </a:r>
          </a:p>
          <a:p>
            <a:pPr>
              <a:buClr>
                <a:srgbClr val="9D0000"/>
              </a:buClr>
              <a:buFont typeface="Times New Roman" pitchFamily="16" charset="0"/>
              <a:buAutoNum type="arabicPeriod"/>
            </a:pPr>
            <a:r>
              <a:rPr lang="en-US" altLang="en-US" sz="28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Name </a:t>
            </a:r>
            <a:r>
              <a:rPr lang="en-US" altLang="en-US" sz="2800" b="1" dirty="0">
                <a:solidFill>
                  <a:srgbClr val="FF0000"/>
                </a:solidFill>
                <a:latin typeface="+mn-lt"/>
              </a:rPr>
              <a:t>head</a:t>
            </a:r>
            <a:r>
              <a:rPr lang="en-US" altLang="en-US" sz="28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is just a convention – can give any name to the pointer to first node, but </a:t>
            </a:r>
            <a:r>
              <a:rPr lang="en-US" altLang="en-US" sz="2800" b="1" dirty="0">
                <a:solidFill>
                  <a:srgbClr val="FF0000"/>
                </a:solidFill>
                <a:latin typeface="+mn-lt"/>
              </a:rPr>
              <a:t>head</a:t>
            </a:r>
            <a:r>
              <a:rPr lang="en-US" altLang="en-US" sz="28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is used most often.</a:t>
            </a: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5633244" y="1156477"/>
            <a:ext cx="4958557" cy="771623"/>
          </a:xfrm>
          <a:prstGeom prst="rect">
            <a:avLst/>
          </a:prstGeom>
          <a:solidFill>
            <a:srgbClr val="FDBC9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next field == NULL pointer indicates the last node of the list</a:t>
            </a:r>
          </a:p>
        </p:txBody>
      </p:sp>
      <p:cxnSp>
        <p:nvCxnSpPr>
          <p:cNvPr id="27" name="AutoShape 24"/>
          <p:cNvCxnSpPr>
            <a:cxnSpLocks noChangeShapeType="1"/>
          </p:cNvCxnSpPr>
          <p:nvPr/>
        </p:nvCxnSpPr>
        <p:spPr bwMode="auto">
          <a:xfrm>
            <a:off x="7691437" y="1842276"/>
            <a:ext cx="577326" cy="306388"/>
          </a:xfrm>
          <a:prstGeom prst="curvedConnector2">
            <a:avLst/>
          </a:prstGeom>
          <a:noFill/>
          <a:ln w="12600" cap="sq">
            <a:solidFill>
              <a:srgbClr val="0029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1824037" y="1156477"/>
            <a:ext cx="3276600" cy="771623"/>
          </a:xfrm>
          <a:prstGeom prst="rect">
            <a:avLst/>
          </a:prstGeom>
          <a:solidFill>
            <a:srgbClr val="CCEDB1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solidFill>
                  <a:schemeClr val="tx1"/>
                </a:solidFill>
                <a:latin typeface="Calibri" pitchFamily="34" charset="0"/>
              </a:rPr>
              <a:t>List starts at node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solidFill>
                  <a:schemeClr val="tx1"/>
                </a:solidFill>
                <a:latin typeface="Calibri" pitchFamily="34" charset="0"/>
              </a:rPr>
              <a:t>pointed to by </a:t>
            </a:r>
            <a:r>
              <a:rPr lang="en-US" altLang="en-US" sz="2200" b="1" dirty="0">
                <a:solidFill>
                  <a:srgbClr val="FF0000"/>
                </a:solidFill>
                <a:latin typeface="Calibri" pitchFamily="34" charset="0"/>
              </a:rPr>
              <a:t>head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C36599-804A-46E1-915D-D04F69CF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740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22213</TotalTime>
  <Words>1489</Words>
  <Application>Microsoft Office PowerPoint</Application>
  <PresentationFormat>Widescreen</PresentationFormat>
  <Paragraphs>329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Arial Narrow</vt:lpstr>
      <vt:lpstr>Calibri</vt:lpstr>
      <vt:lpstr>Calibri Light</vt:lpstr>
      <vt:lpstr>Century Gothic</vt:lpstr>
      <vt:lpstr>Garamond</vt:lpstr>
      <vt:lpstr>Times New Roman</vt:lpstr>
      <vt:lpstr>Verdana</vt:lpstr>
      <vt:lpstr>Wingdings</vt:lpstr>
      <vt:lpstr>Office Theme</vt:lpstr>
      <vt:lpstr>Metropolitan</vt:lpstr>
      <vt:lpstr>ESC101: Fundamentals of Computing</vt:lpstr>
      <vt:lpstr>Are Arrays the Best?</vt:lpstr>
      <vt:lpstr>Realloc can fail!</vt:lpstr>
      <vt:lpstr>Linked Lists</vt:lpstr>
      <vt:lpstr>A Cartoon of Linked Lists</vt:lpstr>
      <vt:lpstr>Doubly Linked Lists</vt:lpstr>
      <vt:lpstr> Linked List - more details..</vt:lpstr>
      <vt:lpstr>PowerPoint Presentation</vt:lpstr>
      <vt:lpstr>Linked List</vt:lpstr>
      <vt:lpstr>Displaying/Traversing a Linked List</vt:lpstr>
      <vt:lpstr>Creating a new node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Rai</dc:creator>
  <cp:lastModifiedBy>Piyush Rai</cp:lastModifiedBy>
  <cp:revision>1514</cp:revision>
  <dcterms:created xsi:type="dcterms:W3CDTF">2018-07-30T05:08:11Z</dcterms:created>
  <dcterms:modified xsi:type="dcterms:W3CDTF">2019-10-28T08:08:40Z</dcterms:modified>
</cp:coreProperties>
</file>