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8"/>
  </p:notesMasterIdLst>
  <p:sldIdLst>
    <p:sldId id="268" r:id="rId2"/>
    <p:sldId id="298" r:id="rId3"/>
    <p:sldId id="259" r:id="rId4"/>
    <p:sldId id="260" r:id="rId5"/>
    <p:sldId id="261" r:id="rId6"/>
    <p:sldId id="262" r:id="rId7"/>
    <p:sldId id="264" r:id="rId8"/>
    <p:sldId id="265" r:id="rId9"/>
    <p:sldId id="278" r:id="rId10"/>
    <p:sldId id="263" r:id="rId11"/>
    <p:sldId id="289" r:id="rId12"/>
    <p:sldId id="290" r:id="rId13"/>
    <p:sldId id="266" r:id="rId14"/>
    <p:sldId id="291" r:id="rId15"/>
    <p:sldId id="292" r:id="rId16"/>
    <p:sldId id="293" r:id="rId17"/>
    <p:sldId id="267" r:id="rId18"/>
    <p:sldId id="294" r:id="rId19"/>
    <p:sldId id="361" r:id="rId20"/>
    <p:sldId id="362" r:id="rId21"/>
    <p:sldId id="363" r:id="rId22"/>
    <p:sldId id="364" r:id="rId23"/>
    <p:sldId id="365" r:id="rId24"/>
    <p:sldId id="366" r:id="rId25"/>
    <p:sldId id="380" r:id="rId26"/>
    <p:sldId id="3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1" autoAdjust="0"/>
    <p:restoredTop sz="94722" autoAdjust="0"/>
  </p:normalViewPr>
  <p:slideViewPr>
    <p:cSldViewPr snapToGrid="0">
      <p:cViewPr varScale="1">
        <p:scale>
          <a:sx n="91" d="100"/>
          <a:sy n="91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23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8805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25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11405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26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6733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</a:t>
            </a:r>
            <a:r>
              <a:rPr lang="en-US" baseline="0" dirty="0"/>
              <a:t> all the accounts are stored in an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93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93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76B95A-F0D0-4D72-9DF6-E4AD5C2FAE5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80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449EEA-BA69-4F5A-8AA1-0E8B6228A43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7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01" tIns="45630" rIns="91601" bIns="4563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B0D6D8-F0C4-4D0E-99EE-32E1F2B889C3}" type="slidenum">
              <a:rPr lang="en-US" altLang="en-US" sz="1200">
                <a:latin typeface="Calibri" pitchFamily="32" charset="0"/>
              </a:rPr>
              <a:pPr algn="r">
                <a:buClrTx/>
                <a:buFontTx/>
                <a:buNone/>
              </a:pPr>
              <a:t>14</a:t>
            </a:fld>
            <a:endParaRPr lang="en-US" altLang="en-US" sz="1200" dirty="0"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19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20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21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8156EA-87FB-4E26-987B-60896406FD23}" type="slidenum">
              <a:rPr lang="en-IN" altLang="en-US" smtClean="0"/>
              <a:pPr/>
              <a:t>22</a:t>
            </a:fld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FB0F-DE3F-4C91-910B-A9882E49FBF0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284C-BD39-4D1A-BD3E-2CE92C23AB12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CD6D-34AA-445C-8458-BB8E51A7D06B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32DE6-917A-43D1-A275-0368C7976DE3}" type="datetime1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29/10/2019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i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7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F0EE-CFE1-41FA-BE7E-4DC75842708C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3598-E1AB-415E-960C-D5FDD58C72F3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46A5-1EC9-4ECC-8A2C-E7CFB51B252E}" type="datetime1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DADF-0566-4AE5-B04B-080E523A282E}" type="datetime1">
              <a:rPr lang="en-GB" smtClean="0"/>
              <a:t>29/10/2019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75D-6B9A-4366-802E-1C0C6094D268}" type="datetime1">
              <a:rPr lang="en-GB" smtClean="0"/>
              <a:t>29/10/2019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FF2C-392D-45F3-A88C-895FD2A3B242}" type="datetime1">
              <a:rPr lang="en-GB" smtClean="0"/>
              <a:t>29/10/2019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83AC-6E51-4EB8-BCFF-65C652D15717}" type="datetime1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AAB6-3024-4371-A55C-5CFA5D055B01}" type="datetime1">
              <a:rPr lang="en-GB" smtClean="0"/>
              <a:t>29/10/2019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D3B2-9BD3-4938-A35E-341A67CAF6E5}" type="datetime1">
              <a:rPr lang="en-GB" smtClean="0"/>
              <a:t>29/10/2019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2318794" y="1600999"/>
            <a:ext cx="7667826" cy="22127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endParaRPr lang="en-IN" sz="6000" b="1" u="sng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>
              <a:spcBef>
                <a:spcPts val="840"/>
              </a:spcBef>
            </a:pPr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Linked Lists (</a:t>
            </a:r>
            <a:r>
              <a:rPr lang="en-IN" sz="6000" b="1" dirty="0" err="1">
                <a:solidFill>
                  <a:srgbClr val="FFC000"/>
                </a:solidFill>
                <a:latin typeface="Garamond" panose="02020404030301010803" pitchFamily="18" charset="0"/>
              </a:rPr>
              <a:t>contd</a:t>
            </a:r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)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1066799" y="2150052"/>
            <a:ext cx="9829799" cy="2125839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9144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alibri" pitchFamily="34" charset="0"/>
              </a:rPr>
              <a:t>Insertion and deletion  are inexpensive, only a few “pointer changes”. 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alibri" pitchFamily="34" charset="0"/>
              </a:rPr>
              <a:t>To insert an element at position k in array: </a:t>
            </a:r>
          </a:p>
          <a:p>
            <a:pPr marL="457200" lvl="1" indent="0">
              <a:buClr>
                <a:srgbClr val="9D0000"/>
              </a:buClr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create space in position k by shifting elements in positions k or higher  one to the right. </a:t>
            </a:r>
          </a:p>
          <a:p>
            <a:pPr>
              <a:buClr>
                <a:srgbClr val="9D0000"/>
              </a:buClr>
              <a:buFont typeface="Times New Roman" pitchFamily="16" charset="0"/>
              <a:buAutoNum type="arabicPeriod"/>
            </a:pPr>
            <a:r>
              <a:rPr lang="en-US" altLang="en-US" sz="2200" b="1" dirty="0">
                <a:latin typeface="Calibri" pitchFamily="34" charset="0"/>
              </a:rPr>
              <a:t>To delete element in position k in array:</a:t>
            </a:r>
          </a:p>
          <a:p>
            <a:pPr marL="457200" lvl="1" indent="0">
              <a:buClr>
                <a:srgbClr val="9D0000"/>
              </a:buClr>
            </a:pPr>
            <a:r>
              <a:rPr lang="en-US" altLang="en-US" sz="2200" b="1" dirty="0">
                <a:solidFill>
                  <a:schemeClr val="tx1"/>
                </a:solidFill>
                <a:latin typeface="Calibri" pitchFamily="34" charset="0"/>
              </a:rPr>
              <a:t>compact array by shifting elements in positions k or higher one to the left. 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67669" y="1367213"/>
            <a:ext cx="11265967" cy="433068"/>
          </a:xfrm>
          <a:prstGeom prst="rect">
            <a:avLst/>
          </a:prstGeom>
          <a:solidFill>
            <a:srgbClr val="ECF577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70C0"/>
              </a:buClr>
              <a:buFont typeface="Wingdings" pitchFamily="2" charset="2"/>
              <a:buChar char=""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 A list of things can be represented in an array. So, where is the advantage with linked list?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66799" y="5367121"/>
            <a:ext cx="9889672" cy="771623"/>
          </a:xfrm>
          <a:prstGeom prst="rect">
            <a:avLst/>
          </a:prstGeom>
          <a:solidFill>
            <a:srgbClr val="FED0BE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70C0"/>
              </a:buClr>
              <a:buFont typeface="Wingdings" pitchFamily="2" charset="2"/>
              <a:buChar char=""/>
            </a:pPr>
            <a:r>
              <a:rPr lang="en-US" altLang="en-US" sz="2200" b="1" dirty="0">
                <a:latin typeface="Calibri" pitchFamily="34" charset="0"/>
              </a:rPr>
              <a:t> Direct access to </a:t>
            </a:r>
            <a:r>
              <a:rPr lang="en-US" altLang="en-US" sz="2200" b="1" dirty="0" err="1">
                <a:latin typeface="Calibri" pitchFamily="34" charset="0"/>
              </a:rPr>
              <a:t>kth</a:t>
            </a:r>
            <a:r>
              <a:rPr lang="en-US" altLang="en-US" sz="2200" b="1" dirty="0">
                <a:latin typeface="Calibri" pitchFamily="34" charset="0"/>
              </a:rPr>
              <a:t> position in a list is expensive (time proportional to k) but is fast in arrays (constant time).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5363" y="4797878"/>
            <a:ext cx="3454192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Disadvantages of Linked List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7585" y="285075"/>
            <a:ext cx="8229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Calibri" pitchFamily="34" charset="0"/>
                <a:ea typeface="Microsoft YaHei" charset="-122"/>
              </a:rPr>
              <a:t>Reminder: Why linked lists, not arrays?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E38A39-C2B0-4F4A-852D-86F5FCBD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8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981200" y="1"/>
            <a:ext cx="7620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800" b="1" dirty="0">
                <a:solidFill>
                  <a:srgbClr val="9D0000"/>
                </a:solidFill>
                <a:latin typeface="Calibri" pitchFamily="34" charset="0"/>
                <a:ea typeface="Microsoft YaHei" charset="-122"/>
              </a:rPr>
              <a:t>Linked Lists: the pros and the cons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813051" y="609600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630613" y="6096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963863" y="76200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1</a:t>
            </a:r>
          </a:p>
        </p:txBody>
      </p:sp>
      <p:cxnSp>
        <p:nvCxnSpPr>
          <p:cNvPr id="27653" name="AutoShape 5"/>
          <p:cNvCxnSpPr>
            <a:cxnSpLocks noChangeShapeType="1"/>
          </p:cNvCxnSpPr>
          <p:nvPr/>
        </p:nvCxnSpPr>
        <p:spPr bwMode="auto">
          <a:xfrm>
            <a:off x="3927476" y="914400"/>
            <a:ext cx="595313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521201" y="609600"/>
            <a:ext cx="817563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338764" y="609600"/>
            <a:ext cx="446087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667250" y="76200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2</a:t>
            </a:r>
          </a:p>
        </p:txBody>
      </p:sp>
      <p:cxnSp>
        <p:nvCxnSpPr>
          <p:cNvPr id="27657" name="AutoShape 9"/>
          <p:cNvCxnSpPr>
            <a:cxnSpLocks noChangeShapeType="1"/>
          </p:cNvCxnSpPr>
          <p:nvPr/>
        </p:nvCxnSpPr>
        <p:spPr bwMode="auto">
          <a:xfrm>
            <a:off x="5635626" y="914400"/>
            <a:ext cx="6699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303963" y="609600"/>
            <a:ext cx="817562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121525" y="609600"/>
            <a:ext cx="446088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454775" y="76200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3</a:t>
            </a:r>
          </a:p>
        </p:txBody>
      </p:sp>
      <p:cxnSp>
        <p:nvCxnSpPr>
          <p:cNvPr id="27661" name="AutoShape 13"/>
          <p:cNvCxnSpPr>
            <a:cxnSpLocks noChangeShapeType="1"/>
          </p:cNvCxnSpPr>
          <p:nvPr/>
        </p:nvCxnSpPr>
        <p:spPr bwMode="auto">
          <a:xfrm>
            <a:off x="7418388" y="914400"/>
            <a:ext cx="595312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8012113" y="609600"/>
            <a:ext cx="817562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8829675" y="609600"/>
            <a:ext cx="446088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8162925" y="76200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4</a:t>
            </a:r>
          </a:p>
        </p:txBody>
      </p:sp>
      <p:cxnSp>
        <p:nvCxnSpPr>
          <p:cNvPr id="27665" name="AutoShape 17"/>
          <p:cNvCxnSpPr>
            <a:cxnSpLocks noChangeShapeType="1"/>
          </p:cNvCxnSpPr>
          <p:nvPr/>
        </p:nvCxnSpPr>
        <p:spPr bwMode="auto">
          <a:xfrm>
            <a:off x="9126539" y="914400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9737725" y="914400"/>
            <a:ext cx="78929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1757363" y="533400"/>
            <a:ext cx="526468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list</a:t>
            </a:r>
          </a:p>
        </p:txBody>
      </p:sp>
      <p:cxnSp>
        <p:nvCxnSpPr>
          <p:cNvPr id="27668" name="AutoShape 20"/>
          <p:cNvCxnSpPr>
            <a:cxnSpLocks noChangeShapeType="1"/>
          </p:cNvCxnSpPr>
          <p:nvPr/>
        </p:nvCxnSpPr>
        <p:spPr bwMode="auto">
          <a:xfrm>
            <a:off x="2209801" y="609600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2766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247"/>
              </p:ext>
            </p:extLst>
          </p:nvPr>
        </p:nvGraphicFramePr>
        <p:xfrm>
          <a:off x="1757363" y="2342429"/>
          <a:ext cx="8813006" cy="4221628"/>
        </p:xfrm>
        <a:graphic>
          <a:graphicData uri="http://schemas.openxmlformats.org/drawingml/2006/table">
            <a:tbl>
              <a:tblPr/>
              <a:tblGrid>
                <a:gridCol w="197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224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Operation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Singly Linked List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Arrays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524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Arbitrary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Searching. 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sequential search (linear-time)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sequential search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(linear-time)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0072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Searching in a 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sorted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structure.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Still sequential search. Cannot take advantage.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Binary search 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possible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(logarithmic-time)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78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 key 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after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 given point in structure.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9A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Very quick 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(constant-time)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9A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Shift all array elements at insertion index and later one position to right. Make room, then insert. (linear-time)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2965451" y="1524000"/>
            <a:ext cx="817563" cy="762000"/>
          </a:xfrm>
          <a:prstGeom prst="rect">
            <a:avLst/>
          </a:prstGeom>
          <a:solidFill>
            <a:srgbClr val="FFE39D"/>
          </a:solidFill>
          <a:ln w="28575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116263" y="1676400"/>
            <a:ext cx="324426" cy="4330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1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3810001" y="1524000"/>
            <a:ext cx="817563" cy="762000"/>
          </a:xfrm>
          <a:prstGeom prst="rect">
            <a:avLst/>
          </a:prstGeom>
          <a:solidFill>
            <a:srgbClr val="FFE39D"/>
          </a:solidFill>
          <a:ln w="28575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956050" y="1676400"/>
            <a:ext cx="324426" cy="4330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2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4648200" y="1524000"/>
            <a:ext cx="817562" cy="762000"/>
          </a:xfrm>
          <a:prstGeom prst="rect">
            <a:avLst/>
          </a:prstGeom>
          <a:solidFill>
            <a:srgbClr val="FFE39D"/>
          </a:solidFill>
          <a:ln w="28575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4799012" y="1676400"/>
            <a:ext cx="324426" cy="4330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3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5486400" y="1524000"/>
            <a:ext cx="817562" cy="762000"/>
          </a:xfrm>
          <a:prstGeom prst="rect">
            <a:avLst/>
          </a:prstGeom>
          <a:solidFill>
            <a:srgbClr val="FFE39D"/>
          </a:solidFill>
          <a:ln w="28575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5637212" y="1676400"/>
            <a:ext cx="324426" cy="4330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4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981201" y="1676399"/>
            <a:ext cx="784423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21772-C19A-4502-BEB8-1BDDEBFC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6B4BE55A-A4F5-42C7-A4EF-DAB30713F1D8}"/>
              </a:ext>
            </a:extLst>
          </p:cNvPr>
          <p:cNvSpPr/>
          <p:nvPr/>
        </p:nvSpPr>
        <p:spPr>
          <a:xfrm>
            <a:off x="8829675" y="3207617"/>
            <a:ext cx="2039670" cy="365125"/>
          </a:xfrm>
          <a:prstGeom prst="wedgeRectCallout">
            <a:avLst>
              <a:gd name="adj1" fmla="val -80074"/>
              <a:gd name="adj2" fmla="val 111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Will see later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3429000" y="244475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b="1" dirty="0">
                <a:solidFill>
                  <a:srgbClr val="9D0000"/>
                </a:solidFill>
                <a:latin typeface="Calibri" pitchFamily="34" charset="0"/>
                <a:ea typeface="Microsoft YaHei" charset="-122"/>
              </a:rPr>
              <a:t>Singly Linked Lists</a:t>
            </a:r>
          </a:p>
        </p:txBody>
      </p:sp>
      <p:graphicFrame>
        <p:nvGraphicFramePr>
          <p:cNvPr id="3" name="Group 2"/>
          <p:cNvGraphicFramePr>
            <a:graphicFrameLocks noGrp="1"/>
          </p:cNvGraphicFramePr>
          <p:nvPr>
            <p:extLst/>
          </p:nvPr>
        </p:nvGraphicFramePr>
        <p:xfrm>
          <a:off x="2650402" y="1842381"/>
          <a:ext cx="6173788" cy="3002475"/>
        </p:xfrm>
        <a:graphic>
          <a:graphicData uri="http://schemas.openxmlformats.org/drawingml/2006/table">
            <a:tbl>
              <a:tblPr/>
              <a:tblGrid>
                <a:gridCol w="279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Operation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Singly Linked List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F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 next node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Follow next field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 previous node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Can’t do !!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5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 before a node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0E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Can’t do !!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5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 in front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omic Sans MS" pitchFamily="64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1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Easy, since there is a pointer to head.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4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2057400" y="914401"/>
            <a:ext cx="7162800" cy="771623"/>
          </a:xfrm>
          <a:prstGeom prst="rect">
            <a:avLst/>
          </a:prstGeom>
          <a:solidFill>
            <a:srgbClr val="FDF6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Operations on a linked list. For each operation, we are </a:t>
            </a:r>
            <a:r>
              <a:rPr lang="en-US" altLang="en-US" sz="2200" b="1" i="1" dirty="0">
                <a:latin typeface="Calibri" pitchFamily="34" charset="0"/>
              </a:rPr>
              <a:t>given a pointer to a current node </a:t>
            </a:r>
            <a:r>
              <a:rPr lang="en-US" altLang="en-US" sz="2200" b="1" dirty="0">
                <a:latin typeface="Calibri" pitchFamily="34" charset="0"/>
              </a:rPr>
              <a:t>in the list.</a:t>
            </a:r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2209800" y="5410201"/>
            <a:ext cx="7162800" cy="771623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Principal Inadequacy: Navigation is one-way only from a node to the next node.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684E3-2DF1-4626-8DD1-85DD61EA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44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39919" y="144780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198907" y="381001"/>
            <a:ext cx="3282158" cy="586957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>
                <a:solidFill>
                  <a:srgbClr val="0070C0"/>
                </a:solidFill>
                <a:latin typeface="Calibri" pitchFamily="34" charset="0"/>
              </a:rPr>
              <a:t>Doubly linked lists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71608" y="152400"/>
            <a:ext cx="765251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head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896444" y="152400"/>
            <a:ext cx="685800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tail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66844" y="533400"/>
            <a:ext cx="446088" cy="762000"/>
          </a:xfrm>
          <a:prstGeom prst="rect">
            <a:avLst/>
          </a:prstGeom>
          <a:solidFill>
            <a:srgbClr val="1DFF87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048844" y="609600"/>
            <a:ext cx="446088" cy="762000"/>
          </a:xfrm>
          <a:prstGeom prst="rect">
            <a:avLst/>
          </a:prstGeom>
          <a:solidFill>
            <a:srgbClr val="FEBBA0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AutoShape 7"/>
          <p:cNvCxnSpPr>
            <a:cxnSpLocks noChangeShapeType="1"/>
            <a:endCxn id="30" idx="3"/>
          </p:cNvCxnSpPr>
          <p:nvPr/>
        </p:nvCxnSpPr>
        <p:spPr bwMode="auto">
          <a:xfrm rot="5400000">
            <a:off x="9835500" y="1310657"/>
            <a:ext cx="887064" cy="149225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AutoShape 8"/>
          <p:cNvCxnSpPr>
            <a:cxnSpLocks noChangeShapeType="1"/>
            <a:endCxn id="5" idx="1"/>
          </p:cNvCxnSpPr>
          <p:nvPr/>
        </p:nvCxnSpPr>
        <p:spPr bwMode="auto">
          <a:xfrm rot="16200000" flipH="1">
            <a:off x="1557703" y="1246585"/>
            <a:ext cx="836612" cy="327819"/>
          </a:xfrm>
          <a:prstGeom prst="bentConnector2">
            <a:avLst/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597120" y="144780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435319" y="14478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827307" y="160020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4</a:t>
            </a:r>
          </a:p>
        </p:txBody>
      </p:sp>
      <p:cxnSp>
        <p:nvCxnSpPr>
          <p:cNvPr id="16" name="AutoShape 12"/>
          <p:cNvCxnSpPr>
            <a:cxnSpLocks noChangeShapeType="1"/>
          </p:cNvCxnSpPr>
          <p:nvPr/>
        </p:nvCxnSpPr>
        <p:spPr bwMode="auto">
          <a:xfrm>
            <a:off x="3663919" y="1905000"/>
            <a:ext cx="611188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730720" y="144780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568919" y="14478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960907" y="160020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2</a:t>
            </a:r>
          </a:p>
        </p:txBody>
      </p:sp>
      <p:cxnSp>
        <p:nvCxnSpPr>
          <p:cNvPr id="20" name="AutoShape 16"/>
          <p:cNvCxnSpPr>
            <a:cxnSpLocks noChangeShapeType="1"/>
          </p:cNvCxnSpPr>
          <p:nvPr/>
        </p:nvCxnSpPr>
        <p:spPr bwMode="auto">
          <a:xfrm>
            <a:off x="5721320" y="1828800"/>
            <a:ext cx="593725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273519" y="144780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18"/>
          <p:cNvCxnSpPr>
            <a:cxnSpLocks noChangeShapeType="1"/>
          </p:cNvCxnSpPr>
          <p:nvPr/>
        </p:nvCxnSpPr>
        <p:spPr bwMode="auto">
          <a:xfrm flipH="1" flipV="1">
            <a:off x="3879819" y="1676400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788120" y="144780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7626319" y="14478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018307" y="1600200"/>
            <a:ext cx="32442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7</a:t>
            </a:r>
          </a:p>
        </p:txBody>
      </p:sp>
      <p:cxnSp>
        <p:nvCxnSpPr>
          <p:cNvPr id="26" name="AutoShape 22"/>
          <p:cNvCxnSpPr>
            <a:cxnSpLocks noChangeShapeType="1"/>
          </p:cNvCxnSpPr>
          <p:nvPr/>
        </p:nvCxnSpPr>
        <p:spPr bwMode="auto">
          <a:xfrm>
            <a:off x="7854919" y="1905000"/>
            <a:ext cx="6096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330919" y="144780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AutoShape 24"/>
          <p:cNvCxnSpPr>
            <a:cxnSpLocks noChangeShapeType="1"/>
          </p:cNvCxnSpPr>
          <p:nvPr/>
        </p:nvCxnSpPr>
        <p:spPr bwMode="auto">
          <a:xfrm flipH="1" flipV="1">
            <a:off x="6006959" y="1674970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8921720" y="1447800"/>
            <a:ext cx="815975" cy="762000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9759919" y="1447800"/>
            <a:ext cx="444500" cy="762000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51907" y="1600200"/>
            <a:ext cx="410988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-1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8464519" y="1447800"/>
            <a:ext cx="444500" cy="762000"/>
          </a:xfrm>
          <a:prstGeom prst="rect">
            <a:avLst/>
          </a:prstGeom>
          <a:solidFill>
            <a:srgbClr val="F7A1CA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" name="AutoShape 29"/>
          <p:cNvCxnSpPr>
            <a:cxnSpLocks noChangeShapeType="1"/>
          </p:cNvCxnSpPr>
          <p:nvPr/>
        </p:nvCxnSpPr>
        <p:spPr bwMode="auto">
          <a:xfrm flipH="1" flipV="1">
            <a:off x="8070819" y="1607824"/>
            <a:ext cx="533400" cy="2286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4957763" y="2895601"/>
            <a:ext cx="703760" cy="771623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(ii)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data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136900" y="2743201"/>
            <a:ext cx="1500196" cy="1110177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</a:t>
            </a:r>
            <a:r>
              <a:rPr lang="en-US" altLang="en-US" sz="2200" b="1" dirty="0" err="1">
                <a:latin typeface="Calibri" pitchFamily="34" charset="0"/>
              </a:rPr>
              <a:t>i</a:t>
            </a:r>
            <a:r>
              <a:rPr lang="en-US" altLang="en-US" sz="2200" b="1" dirty="0">
                <a:latin typeface="Calibri" pitchFamily="34" charset="0"/>
              </a:rPr>
              <a:t>) pointer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to previous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node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954714" y="2743201"/>
            <a:ext cx="1486923" cy="1110177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(iii) pointer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to next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node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1676401" y="2438401"/>
            <a:ext cx="1317625" cy="144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Each</a:t>
            </a:r>
          </a:p>
          <a:p>
            <a:pPr algn="r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node </a:t>
            </a:r>
          </a:p>
          <a:p>
            <a:pPr algn="r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has 3</a:t>
            </a:r>
          </a:p>
          <a:p>
            <a:pPr algn="r">
              <a:buClrTx/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fields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1828801" y="4343401"/>
            <a:ext cx="4493418" cy="2125839"/>
          </a:xfrm>
          <a:prstGeom prst="rect">
            <a:avLst/>
          </a:prstGeom>
          <a:solidFill>
            <a:srgbClr val="94F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struct </a:t>
            </a:r>
            <a:r>
              <a:rPr lang="en-US" altLang="en-US" sz="2200" b="1" dirty="0" err="1">
                <a:latin typeface="Calibri" pitchFamily="34" charset="0"/>
              </a:rPr>
              <a:t>dlnode</a:t>
            </a:r>
            <a:r>
              <a:rPr lang="en-US" altLang="en-US" sz="2200" b="1" dirty="0">
                <a:latin typeface="Calibri" pitchFamily="34" charset="0"/>
              </a:rPr>
              <a:t>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</a:t>
            </a:r>
            <a:r>
              <a:rPr lang="en-US" altLang="en-US" sz="2200" b="1" dirty="0" err="1">
                <a:latin typeface="Calibri" pitchFamily="34" charset="0"/>
              </a:rPr>
              <a:t>int</a:t>
            </a:r>
            <a:r>
              <a:rPr lang="en-US" altLang="en-US" sz="2200" b="1" dirty="0">
                <a:latin typeface="Calibri" pitchFamily="34" charset="0"/>
              </a:rPr>
              <a:t> data;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struct </a:t>
            </a:r>
            <a:r>
              <a:rPr lang="en-US" altLang="en-US" sz="2200" b="1" dirty="0" err="1">
                <a:latin typeface="Calibri" pitchFamily="34" charset="0"/>
              </a:rPr>
              <a:t>dlnode</a:t>
            </a:r>
            <a:r>
              <a:rPr lang="en-US" altLang="en-US" sz="2200" b="1" dirty="0">
                <a:latin typeface="Calibri" pitchFamily="34" charset="0"/>
              </a:rPr>
              <a:t> *next;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struct </a:t>
            </a:r>
            <a:r>
              <a:rPr lang="en-US" altLang="en-US" sz="2200" b="1" dirty="0" err="1">
                <a:latin typeface="Calibri" pitchFamily="34" charset="0"/>
              </a:rPr>
              <a:t>dlnode</a:t>
            </a:r>
            <a:r>
              <a:rPr lang="en-US" altLang="en-US" sz="2200" b="1" dirty="0">
                <a:latin typeface="Calibri" pitchFamily="34" charset="0"/>
              </a:rPr>
              <a:t> *</a:t>
            </a:r>
            <a:r>
              <a:rPr lang="en-US" altLang="en-US" sz="2200" b="1" dirty="0" err="1">
                <a:latin typeface="Calibri" pitchFamily="34" charset="0"/>
              </a:rPr>
              <a:t>prev</a:t>
            </a:r>
            <a:r>
              <a:rPr lang="en-US" altLang="en-US" sz="2200" b="1" dirty="0">
                <a:latin typeface="Calibri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};</a:t>
            </a:r>
          </a:p>
          <a:p>
            <a:pPr>
              <a:buClrTx/>
              <a:buFontTx/>
              <a:buNone/>
            </a:pPr>
            <a:r>
              <a:rPr lang="en-US" altLang="en-US" sz="2200" b="1" dirty="0" err="1">
                <a:latin typeface="Calibri" pitchFamily="34" charset="0"/>
              </a:rPr>
              <a:t>typedef</a:t>
            </a:r>
            <a:r>
              <a:rPr lang="en-US" altLang="en-US" sz="2200" b="1" dirty="0">
                <a:latin typeface="Calibri" pitchFamily="34" charset="0"/>
              </a:rPr>
              <a:t> struct </a:t>
            </a:r>
            <a:r>
              <a:rPr lang="en-US" altLang="en-US" sz="2200" b="1" dirty="0" err="1">
                <a:latin typeface="Calibri" pitchFamily="34" charset="0"/>
              </a:rPr>
              <a:t>dlnode</a:t>
            </a:r>
            <a:r>
              <a:rPr lang="en-US" altLang="en-US" sz="2200" b="1" dirty="0">
                <a:latin typeface="Calibri" pitchFamily="34" charset="0"/>
              </a:rPr>
              <a:t> *</a:t>
            </a:r>
            <a:r>
              <a:rPr lang="en-US" altLang="en-US" sz="2200" b="1" dirty="0" err="1">
                <a:latin typeface="Calibri" pitchFamily="34" charset="0"/>
              </a:rPr>
              <a:t>Ndptr</a:t>
            </a:r>
            <a:r>
              <a:rPr lang="en-US" altLang="en-US" sz="2200" b="1" dirty="0">
                <a:latin typeface="Calibri" pitchFamily="34" charset="0"/>
              </a:rPr>
              <a:t>;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1951038" y="3962400"/>
            <a:ext cx="6515928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Defining </a:t>
            </a:r>
            <a:r>
              <a:rPr lang="en-US" altLang="en-US" sz="2200" b="1" i="1" dirty="0">
                <a:solidFill>
                  <a:srgbClr val="9D0000"/>
                </a:solidFill>
                <a:latin typeface="Calibri" pitchFamily="34" charset="0"/>
              </a:rPr>
              <a:t>node</a:t>
            </a: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 of Doubly linked list and the </a:t>
            </a:r>
            <a:r>
              <a:rPr lang="en-US" altLang="en-US" sz="2200" b="1" i="1" dirty="0" err="1">
                <a:solidFill>
                  <a:srgbClr val="9D0000"/>
                </a:solidFill>
                <a:latin typeface="Calibri" pitchFamily="34" charset="0"/>
              </a:rPr>
              <a:t>Dllist</a:t>
            </a: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 itself.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6400801" y="4495801"/>
            <a:ext cx="4343399" cy="1787285"/>
          </a:xfrm>
          <a:prstGeom prst="rect">
            <a:avLst/>
          </a:prstGeom>
          <a:solidFill>
            <a:srgbClr val="FFFF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struct </a:t>
            </a:r>
            <a:r>
              <a:rPr lang="en-US" altLang="en-US" sz="2200" b="1" dirty="0" err="1">
                <a:latin typeface="Calibri" pitchFamily="34" charset="0"/>
              </a:rPr>
              <a:t>dlList</a:t>
            </a:r>
            <a:r>
              <a:rPr lang="en-US" altLang="en-US" sz="2200" b="1" dirty="0">
                <a:latin typeface="Calibri" pitchFamily="34" charset="0"/>
              </a:rPr>
              <a:t>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</a:t>
            </a:r>
            <a:r>
              <a:rPr lang="en-US" altLang="en-US" sz="2200" b="1" dirty="0" err="1">
                <a:latin typeface="Calibri" pitchFamily="34" charset="0"/>
              </a:rPr>
              <a:t>Ndptr</a:t>
            </a:r>
            <a:r>
              <a:rPr lang="en-US" altLang="en-US" sz="2200" b="1" dirty="0">
                <a:latin typeface="Calibri" pitchFamily="34" charset="0"/>
              </a:rPr>
              <a:t> head; /*</a:t>
            </a:r>
            <a:r>
              <a:rPr lang="en-US" altLang="en-US" sz="2200" b="1" dirty="0" err="1">
                <a:latin typeface="Calibri" pitchFamily="34" charset="0"/>
              </a:rPr>
              <a:t>ptr</a:t>
            </a:r>
            <a:r>
              <a:rPr lang="en-US" altLang="en-US" sz="2200" b="1" dirty="0">
                <a:latin typeface="Calibri" pitchFamily="34" charset="0"/>
              </a:rPr>
              <a:t> to first node */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</a:t>
            </a:r>
            <a:r>
              <a:rPr lang="en-US" altLang="en-US" sz="2200" b="1" dirty="0" err="1">
                <a:latin typeface="Calibri" pitchFamily="34" charset="0"/>
              </a:rPr>
              <a:t>Ndptr</a:t>
            </a:r>
            <a:r>
              <a:rPr lang="en-US" altLang="en-US" sz="2200" b="1" dirty="0">
                <a:latin typeface="Calibri" pitchFamily="34" charset="0"/>
              </a:rPr>
              <a:t> tail;   /* </a:t>
            </a:r>
            <a:r>
              <a:rPr lang="en-US" altLang="en-US" sz="2200" b="1" dirty="0" err="1">
                <a:latin typeface="Calibri" pitchFamily="34" charset="0"/>
              </a:rPr>
              <a:t>ptr</a:t>
            </a:r>
            <a:r>
              <a:rPr lang="en-US" altLang="en-US" sz="2200" b="1" dirty="0">
                <a:latin typeface="Calibri" pitchFamily="34" charset="0"/>
              </a:rPr>
              <a:t> to last node */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};</a:t>
            </a:r>
          </a:p>
          <a:p>
            <a:pPr>
              <a:buClrTx/>
              <a:buFontTx/>
              <a:buNone/>
            </a:pPr>
            <a:r>
              <a:rPr lang="en-US" altLang="en-US" sz="2200" b="1" dirty="0" err="1">
                <a:latin typeface="Calibri" pitchFamily="34" charset="0"/>
              </a:rPr>
              <a:t>typedef</a:t>
            </a:r>
            <a:r>
              <a:rPr lang="en-US" altLang="en-US" sz="2200" b="1" dirty="0">
                <a:latin typeface="Calibri" pitchFamily="34" charset="0"/>
              </a:rPr>
              <a:t> struct </a:t>
            </a:r>
            <a:r>
              <a:rPr lang="en-US" altLang="en-US" sz="2200" b="1" dirty="0" err="1">
                <a:latin typeface="Calibri" pitchFamily="34" charset="0"/>
              </a:rPr>
              <a:t>dlList</a:t>
            </a:r>
            <a:r>
              <a:rPr lang="en-US" altLang="en-US" sz="2200" b="1" dirty="0">
                <a:latin typeface="Calibri" pitchFamily="34" charset="0"/>
              </a:rPr>
              <a:t> *</a:t>
            </a:r>
            <a:r>
              <a:rPr lang="en-US" altLang="en-US" sz="2200" b="1" dirty="0" err="1">
                <a:latin typeface="Calibri" pitchFamily="34" charset="0"/>
              </a:rPr>
              <a:t>DlList</a:t>
            </a:r>
            <a:r>
              <a:rPr lang="en-US" altLang="en-US" sz="2200" b="1" dirty="0">
                <a:latin typeface="Calibri" pitchFamily="34" charset="0"/>
              </a:rPr>
              <a:t>;</a:t>
            </a:r>
          </a:p>
        </p:txBody>
      </p:sp>
      <p:cxnSp>
        <p:nvCxnSpPr>
          <p:cNvPr id="41" name="AutoShape 7"/>
          <p:cNvCxnSpPr>
            <a:cxnSpLocks noChangeShapeType="1"/>
          </p:cNvCxnSpPr>
          <p:nvPr/>
        </p:nvCxnSpPr>
        <p:spPr bwMode="auto">
          <a:xfrm rot="5400000">
            <a:off x="9682616" y="2140435"/>
            <a:ext cx="748333" cy="12700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AutoShape 7"/>
          <p:cNvCxnSpPr>
            <a:cxnSpLocks noChangeShapeType="1"/>
          </p:cNvCxnSpPr>
          <p:nvPr/>
        </p:nvCxnSpPr>
        <p:spPr bwMode="auto">
          <a:xfrm rot="5400000" flipH="1" flipV="1">
            <a:off x="2126203" y="1155652"/>
            <a:ext cx="699467" cy="216968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9D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9899650" y="2438400"/>
            <a:ext cx="78929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2422494" y="609600"/>
            <a:ext cx="789296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83757412-7DD9-4B56-9216-59A7F85B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/>
      <p:bldP spid="38" grpId="0" animBg="1"/>
      <p:bldP spid="39" grpId="0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288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981200" y="13414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6D2DF6-9E69-4B84-A330-131DC6E9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254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905000" y="152401"/>
            <a:ext cx="7467600" cy="1110177"/>
          </a:xfrm>
          <a:prstGeom prst="rect">
            <a:avLst/>
          </a:prstGeom>
          <a:solidFill>
            <a:srgbClr val="FAC2D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So far, we were modeling a singly linked list by a pointer to the first node of the list.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Let us make the following change: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905000" y="1371601"/>
            <a:ext cx="7467600" cy="771623"/>
          </a:xfrm>
          <a:prstGeom prst="rect">
            <a:avLst/>
          </a:prstGeom>
          <a:solidFill>
            <a:srgbClr val="F8FF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buClr>
                <a:srgbClr val="9D0000"/>
              </a:buClr>
            </a:pPr>
            <a:r>
              <a:rPr lang="en-US" altLang="en-US" sz="2200" b="1" dirty="0">
                <a:latin typeface="Calibri" pitchFamily="34" charset="0"/>
              </a:rPr>
              <a:t>Make the list circular: next pointer of last node is not 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NULL</a:t>
            </a:r>
            <a:r>
              <a:rPr lang="en-US" altLang="en-US" sz="2200" b="1" dirty="0">
                <a:latin typeface="Calibri" pitchFamily="34" charset="0"/>
              </a:rPr>
              <a:t>, it  points to the head node.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97916" y="2590800"/>
            <a:ext cx="8617684" cy="1600200"/>
            <a:chOff x="373916" y="2590800"/>
            <a:chExt cx="7364413" cy="1600200"/>
          </a:xfrm>
        </p:grpSpPr>
        <p:grpSp>
          <p:nvGrpSpPr>
            <p:cNvPr id="8" name="Group 7"/>
            <p:cNvGrpSpPr/>
            <p:nvPr/>
          </p:nvGrpSpPr>
          <p:grpSpPr>
            <a:xfrm>
              <a:off x="373916" y="2590800"/>
              <a:ext cx="7364413" cy="1600200"/>
              <a:chOff x="298450" y="2590800"/>
              <a:chExt cx="7364413" cy="1600200"/>
            </a:xfrm>
          </p:grpSpPr>
          <p:sp>
            <p:nvSpPr>
              <p:cNvPr id="12" name="Rectangle 1"/>
              <p:cNvSpPr>
                <a:spLocks noChangeArrowheads="1"/>
              </p:cNvSpPr>
              <p:nvPr/>
            </p:nvSpPr>
            <p:spPr bwMode="auto">
              <a:xfrm>
                <a:off x="1201738" y="34290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2"/>
              <p:cNvSpPr>
                <a:spLocks noChangeArrowheads="1"/>
              </p:cNvSpPr>
              <p:nvPr/>
            </p:nvSpPr>
            <p:spPr bwMode="auto">
              <a:xfrm>
                <a:off x="2017713" y="3429000"/>
                <a:ext cx="446087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auto">
              <a:xfrm>
                <a:off x="1347788" y="3581400"/>
                <a:ext cx="277245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4</a:t>
                </a:r>
              </a:p>
            </p:txBody>
          </p:sp>
          <p:cxnSp>
            <p:nvCxnSpPr>
              <p:cNvPr id="15" name="AutoShape 4"/>
              <p:cNvCxnSpPr>
                <a:cxnSpLocks noChangeShapeType="1"/>
              </p:cNvCxnSpPr>
              <p:nvPr/>
            </p:nvCxnSpPr>
            <p:spPr bwMode="auto">
              <a:xfrm>
                <a:off x="2316163" y="37338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2909888" y="34290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3727450" y="34290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3055938" y="3581400"/>
                <a:ext cx="277245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2</a:t>
                </a:r>
              </a:p>
            </p:txBody>
          </p:sp>
          <p:cxnSp>
            <p:nvCxnSpPr>
              <p:cNvPr id="19" name="AutoShape 8"/>
              <p:cNvCxnSpPr>
                <a:cxnSpLocks noChangeShapeType="1"/>
              </p:cNvCxnSpPr>
              <p:nvPr/>
            </p:nvCxnSpPr>
            <p:spPr bwMode="auto">
              <a:xfrm>
                <a:off x="4024313" y="3733800"/>
                <a:ext cx="668337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4692650" y="3429000"/>
                <a:ext cx="817563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5510213" y="34290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4838700" y="3581400"/>
                <a:ext cx="277245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1</a:t>
                </a:r>
              </a:p>
            </p:txBody>
          </p:sp>
          <p:cxnSp>
            <p:nvCxnSpPr>
              <p:cNvPr id="23" name="AutoShape 12"/>
              <p:cNvCxnSpPr>
                <a:cxnSpLocks noChangeShapeType="1"/>
              </p:cNvCxnSpPr>
              <p:nvPr/>
            </p:nvCxnSpPr>
            <p:spPr bwMode="auto">
              <a:xfrm>
                <a:off x="5807075" y="37338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6400800" y="3429000"/>
                <a:ext cx="817563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7218363" y="34290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6546850" y="3581400"/>
                <a:ext cx="351218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-2</a:t>
                </a:r>
              </a:p>
            </p:txBody>
          </p:sp>
          <p:sp>
            <p:nvSpPr>
              <p:cNvPr id="27" name="Text Box 16"/>
              <p:cNvSpPr txBox="1">
                <a:spLocks noChangeArrowheads="1"/>
              </p:cNvSpPr>
              <p:nvPr/>
            </p:nvSpPr>
            <p:spPr bwMode="auto">
              <a:xfrm>
                <a:off x="298450" y="2590800"/>
                <a:ext cx="653960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head</a:t>
                </a:r>
              </a:p>
            </p:txBody>
          </p:sp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369888" y="2971800"/>
                <a:ext cx="444500" cy="762000"/>
              </a:xfrm>
              <a:prstGeom prst="rect">
                <a:avLst/>
              </a:prstGeom>
              <a:solidFill>
                <a:srgbClr val="B2E389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" name="AutoShape 28"/>
              <p:cNvCxnSpPr>
                <a:cxnSpLocks noChangeShapeType="1"/>
              </p:cNvCxnSpPr>
              <p:nvPr/>
            </p:nvCxnSpPr>
            <p:spPr bwMode="auto">
              <a:xfrm>
                <a:off x="685800" y="3429000"/>
                <a:ext cx="506413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" name="Group 8"/>
            <p:cNvGrpSpPr/>
            <p:nvPr/>
          </p:nvGrpSpPr>
          <p:grpSpPr>
            <a:xfrm>
              <a:off x="1685193" y="2935532"/>
              <a:ext cx="5830887" cy="860180"/>
              <a:chOff x="1685193" y="2935532"/>
              <a:chExt cx="5830887" cy="860180"/>
            </a:xfrm>
          </p:grpSpPr>
          <p:cxnSp>
            <p:nvCxnSpPr>
              <p:cNvPr id="10" name="Elbow Connector 9"/>
              <p:cNvCxnSpPr>
                <a:endCxn id="12" idx="0"/>
              </p:cNvCxnSpPr>
              <p:nvPr/>
            </p:nvCxnSpPr>
            <p:spPr bwMode="auto">
              <a:xfrm rot="10800000" flipV="1">
                <a:off x="1685193" y="2935532"/>
                <a:ext cx="5830887" cy="493468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V="1">
                <a:off x="7516080" y="2935532"/>
                <a:ext cx="0" cy="86018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0" name="Group 29"/>
          <p:cNvGrpSpPr/>
          <p:nvPr/>
        </p:nvGrpSpPr>
        <p:grpSpPr>
          <a:xfrm>
            <a:off x="6541875" y="4495799"/>
            <a:ext cx="3604239" cy="1600200"/>
            <a:chOff x="373916" y="2590800"/>
            <a:chExt cx="2903984" cy="1600200"/>
          </a:xfrm>
        </p:grpSpPr>
        <p:grpSp>
          <p:nvGrpSpPr>
            <p:cNvPr id="31" name="Group 30"/>
            <p:cNvGrpSpPr/>
            <p:nvPr/>
          </p:nvGrpSpPr>
          <p:grpSpPr>
            <a:xfrm>
              <a:off x="373916" y="2590800"/>
              <a:ext cx="2903984" cy="1600200"/>
              <a:chOff x="298450" y="2590800"/>
              <a:chExt cx="2903984" cy="1600200"/>
            </a:xfrm>
          </p:grpSpPr>
          <p:sp>
            <p:nvSpPr>
              <p:cNvPr id="35" name="Rectangle 1"/>
              <p:cNvSpPr>
                <a:spLocks noChangeArrowheads="1"/>
              </p:cNvSpPr>
              <p:nvPr/>
            </p:nvSpPr>
            <p:spPr bwMode="auto">
              <a:xfrm>
                <a:off x="1201738" y="34290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2"/>
              <p:cNvSpPr>
                <a:spLocks noChangeArrowheads="1"/>
              </p:cNvSpPr>
              <p:nvPr/>
            </p:nvSpPr>
            <p:spPr bwMode="auto">
              <a:xfrm>
                <a:off x="2017713" y="3429000"/>
                <a:ext cx="446087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3"/>
              <p:cNvSpPr txBox="1">
                <a:spLocks noChangeArrowheads="1"/>
              </p:cNvSpPr>
              <p:nvPr/>
            </p:nvSpPr>
            <p:spPr bwMode="auto">
              <a:xfrm>
                <a:off x="1347788" y="3581400"/>
                <a:ext cx="261394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38" name="Text Box 7"/>
              <p:cNvSpPr txBox="1">
                <a:spLocks noChangeArrowheads="1"/>
              </p:cNvSpPr>
              <p:nvPr/>
            </p:nvSpPr>
            <p:spPr bwMode="auto">
              <a:xfrm>
                <a:off x="3055938" y="3581400"/>
                <a:ext cx="146496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endParaRPr lang="en-US" altLang="en-US" sz="2200" b="1" dirty="0">
                  <a:latin typeface="Calibri" pitchFamily="34" charset="0"/>
                </a:endParaRPr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298450" y="2590800"/>
                <a:ext cx="616573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200" b="1" dirty="0">
                    <a:latin typeface="Calibri" pitchFamily="34" charset="0"/>
                  </a:rPr>
                  <a:t>head</a:t>
                </a:r>
              </a:p>
            </p:txBody>
          </p:sp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369888" y="2971800"/>
                <a:ext cx="444500" cy="762000"/>
              </a:xfrm>
              <a:prstGeom prst="rect">
                <a:avLst/>
              </a:prstGeom>
              <a:solidFill>
                <a:srgbClr val="B2E389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1" name="AutoShape 28"/>
              <p:cNvCxnSpPr>
                <a:cxnSpLocks noChangeShapeType="1"/>
              </p:cNvCxnSpPr>
              <p:nvPr/>
            </p:nvCxnSpPr>
            <p:spPr bwMode="auto">
              <a:xfrm>
                <a:off x="685800" y="3429000"/>
                <a:ext cx="506413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2" name="Group 31"/>
            <p:cNvGrpSpPr/>
            <p:nvPr/>
          </p:nvGrpSpPr>
          <p:grpSpPr>
            <a:xfrm>
              <a:off x="1685192" y="2935532"/>
              <a:ext cx="631031" cy="798268"/>
              <a:chOff x="1685192" y="2935532"/>
              <a:chExt cx="631031" cy="798268"/>
            </a:xfrm>
          </p:grpSpPr>
          <p:cxnSp>
            <p:nvCxnSpPr>
              <p:cNvPr id="33" name="Elbow Connector 32"/>
              <p:cNvCxnSpPr>
                <a:endCxn id="35" idx="0"/>
              </p:cNvCxnSpPr>
              <p:nvPr/>
            </p:nvCxnSpPr>
            <p:spPr bwMode="auto">
              <a:xfrm rot="10800000" flipV="1">
                <a:off x="1685192" y="2935532"/>
                <a:ext cx="631031" cy="493468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 flipV="1">
                <a:off x="2311419" y="2935532"/>
                <a:ext cx="4804" cy="798268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702197" y="4756151"/>
            <a:ext cx="765251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head</a:t>
            </a: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2790861" y="5213351"/>
            <a:ext cx="669937" cy="762000"/>
          </a:xfrm>
          <a:prstGeom prst="rect">
            <a:avLst/>
          </a:prstGeom>
          <a:solidFill>
            <a:srgbClr val="B2E389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CC09F75-70EE-4A07-A48E-1660ED27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31568-08B0-4BB2-A06D-3C08C430B01B}"/>
              </a:ext>
            </a:extLst>
          </p:cNvPr>
          <p:cNvSpPr txBox="1"/>
          <p:nvPr/>
        </p:nvSpPr>
        <p:spPr>
          <a:xfrm>
            <a:off x="1981511" y="6179819"/>
            <a:ext cx="21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 empty circular list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0102C8-9C47-43D6-8ED0-2180A2453D8D}"/>
              </a:ext>
            </a:extLst>
          </p:cNvPr>
          <p:cNvSpPr txBox="1"/>
          <p:nvPr/>
        </p:nvSpPr>
        <p:spPr>
          <a:xfrm>
            <a:off x="7039918" y="6252935"/>
            <a:ext cx="314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circular list with a single node</a:t>
            </a:r>
          </a:p>
        </p:txBody>
      </p:sp>
    </p:spTree>
    <p:extLst>
      <p:ext uri="{BB962C8B-B14F-4D97-AF65-F5344CB8AC3E}">
        <p14:creationId xmlns:p14="http://schemas.microsoft.com/office/powerpoint/2010/main" val="383170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2" grpId="0"/>
      <p:bldP spid="43" grpId="0" animBg="1"/>
      <p:bldP spid="2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 scheduling</a:t>
            </a:r>
          </a:p>
          <a:p>
            <a:pPr lvl="1"/>
            <a:endParaRPr lang="en-US" dirty="0"/>
          </a:p>
          <a:p>
            <a:r>
              <a:rPr lang="en-US" dirty="0"/>
              <a:t>Board games</a:t>
            </a:r>
          </a:p>
          <a:p>
            <a:pPr lvl="1"/>
            <a:endParaRPr lang="en-US" dirty="0"/>
          </a:p>
          <a:p>
            <a:r>
              <a:rPr lang="en-US" dirty="0"/>
              <a:t>Processes on CPU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3802B-E7A5-4774-A6E4-6288505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karkare\AppData\Local\Microsoft\Windows\INetCache\IE\KKKV8TYS\MP90044660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425" y="1477737"/>
            <a:ext cx="2670987" cy="206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77586" y="136524"/>
            <a:ext cx="11519807" cy="2286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>
                <a:latin typeface="Calibri" pitchFamily="34" charset="0"/>
              </a:rPr>
              <a:t>Linked Lists to construct other data structures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EF947D-FC48-4DA2-969B-F1DE4226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6" name="Picture 2" descr="C:\Users\karkare\AppData\Local\Microsoft\Windows\INetCache\IE\4MQZDEQE\MC900060143[1].wmf">
            <a:extLst>
              <a:ext uri="{FF2B5EF4-FFF2-40B4-BE49-F238E27FC236}">
                <a16:creationId xmlns:a16="http://schemas.microsoft.com/office/drawing/2014/main" id="{C8D817BF-32C9-440B-AB76-028F407B5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437" y="1279525"/>
            <a:ext cx="2844800" cy="223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35147B-1F49-4278-AE59-18DC530D03C2}"/>
              </a:ext>
            </a:extLst>
          </p:cNvPr>
          <p:cNvSpPr txBox="1"/>
          <p:nvPr/>
        </p:nvSpPr>
        <p:spPr>
          <a:xfrm>
            <a:off x="2785080" y="3601759"/>
            <a:ext cx="117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E7435-5916-463D-9EC3-D904D28EF81D}"/>
              </a:ext>
            </a:extLst>
          </p:cNvPr>
          <p:cNvSpPr txBox="1"/>
          <p:nvPr/>
        </p:nvSpPr>
        <p:spPr>
          <a:xfrm>
            <a:off x="7046730" y="3601758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Queue</a:t>
            </a: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782E3C90-862F-43F7-BCA5-1EDEFF256C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61" y="4373321"/>
            <a:ext cx="1370976" cy="1653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F436A-965A-4B0F-A53D-D7C38F6EBE36}"/>
              </a:ext>
            </a:extLst>
          </p:cNvPr>
          <p:cNvSpPr txBox="1"/>
          <p:nvPr/>
        </p:nvSpPr>
        <p:spPr>
          <a:xfrm>
            <a:off x="5072307" y="6062892"/>
            <a:ext cx="993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31506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899" y="136524"/>
            <a:ext cx="8568952" cy="7173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164" y="935525"/>
            <a:ext cx="7086600" cy="5715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linear data structure where addition and deletion of elements can happen </a:t>
            </a:r>
            <a:r>
              <a:rPr lang="en-US" sz="2400" dirty="0">
                <a:solidFill>
                  <a:srgbClr val="FF0000"/>
                </a:solidFill>
              </a:rPr>
              <a:t>only at one of the ends </a:t>
            </a:r>
            <a:r>
              <a:rPr lang="en-US" sz="2400" dirty="0"/>
              <a:t>of the data structure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Last-in-first-out</a:t>
            </a:r>
            <a:r>
              <a:rPr lang="en-US" sz="2400" dirty="0"/>
              <a:t> (LIFO).</a:t>
            </a:r>
          </a:p>
          <a:p>
            <a:pPr lvl="1"/>
            <a:r>
              <a:rPr lang="en-US" sz="2400" dirty="0"/>
              <a:t>Only the top-most element is accessible at any point of time.</a:t>
            </a:r>
          </a:p>
          <a:p>
            <a:r>
              <a:rPr lang="en-US" sz="2400" dirty="0"/>
              <a:t>Some operations: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Push</a:t>
            </a:r>
            <a:r>
              <a:rPr lang="en-US" sz="2400" dirty="0"/>
              <a:t>: Add an element to the top of the stack.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Pop</a:t>
            </a:r>
            <a:r>
              <a:rPr lang="en-US" sz="2400" dirty="0"/>
              <a:t>: Remove the topmost element.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IsEmpty</a:t>
            </a:r>
            <a:r>
              <a:rPr lang="en-US" sz="2400" dirty="0"/>
              <a:t>: Checks whether the stack is empty or not.</a:t>
            </a:r>
          </a:p>
          <a:p>
            <a:pPr marL="57150" indent="0">
              <a:buNone/>
            </a:pPr>
            <a:r>
              <a:rPr lang="en-US" sz="2800" dirty="0"/>
              <a:t>Can implement a stack using arrays or using linked lists (we will see both approaches)</a:t>
            </a:r>
          </a:p>
        </p:txBody>
      </p:sp>
      <p:pic>
        <p:nvPicPr>
          <p:cNvPr id="1027" name="Picture 3" descr="C:\Users\karkare\AppData\Local\Microsoft\Windows\INetCache\IE\OSV0HL4A\MP90038710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295332"/>
            <a:ext cx="2438400" cy="453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rkare\AppData\Local\Microsoft\Windows\INetCache\IE\V1UPBVUI\MC90023298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2250"/>
            <a:ext cx="1848416" cy="17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44C14-9FCB-4B88-826E-2432F72F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35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Stack using (statically allocated)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3537"/>
            <a:ext cx="8229600" cy="4525963"/>
          </a:xfrm>
        </p:spPr>
        <p:txBody>
          <a:bodyPr/>
          <a:lstStyle/>
          <a:p>
            <a:r>
              <a:rPr lang="en-US" dirty="0"/>
              <a:t>Uses an array and a marker.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19</a:t>
            </a:fld>
            <a:endParaRPr lang="en-I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25475" y="1974489"/>
            <a:ext cx="9114567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#define MAX 100 // global</a:t>
            </a:r>
          </a:p>
          <a:p>
            <a:endParaRPr lang="en-US" sz="2400" dirty="0"/>
          </a:p>
          <a:p>
            <a:r>
              <a:rPr lang="en-US" sz="2400" dirty="0"/>
              <a:t>int stack[MAX]; // global (elements on the stack, each assumed integer)</a:t>
            </a:r>
          </a:p>
          <a:p>
            <a:r>
              <a:rPr lang="en-US" sz="2400" dirty="0"/>
              <a:t>int marker = -1; // global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top_value</a:t>
            </a:r>
            <a:r>
              <a:rPr lang="en-US" sz="2400" dirty="0"/>
              <a:t>();</a:t>
            </a:r>
          </a:p>
          <a:p>
            <a:r>
              <a:rPr lang="en-US" sz="2400" dirty="0"/>
              <a:t>void insert(</a:t>
            </a:r>
            <a:r>
              <a:rPr lang="en-US" sz="2400" dirty="0" err="1"/>
              <a:t>int</a:t>
            </a:r>
            <a:r>
              <a:rPr lang="en-US" sz="2400" dirty="0"/>
              <a:t> value);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delete();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full();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empty();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6"/>
          <p:cNvSpPr txBox="1">
            <a:spLocks/>
          </p:cNvSpPr>
          <p:nvPr/>
        </p:nvSpPr>
        <p:spPr>
          <a:xfrm>
            <a:off x="591100" y="191207"/>
            <a:ext cx="5683572" cy="71737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latin typeface="Calibri" pitchFamily="34" charset="0"/>
              </a:rPr>
              <a:t>Linked List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26486B-4B0F-4C73-BB2E-A1EC6676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F13675EF-3025-46BE-AAB3-1F97B32E8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493" y="1980269"/>
            <a:ext cx="2638008" cy="1448731"/>
          </a:xfrm>
          <a:prstGeom prst="rect">
            <a:avLst/>
          </a:prstGeom>
          <a:solidFill>
            <a:srgbClr val="94F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struct node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</a:t>
            </a:r>
            <a:r>
              <a:rPr lang="en-US" altLang="en-US" sz="2200" b="1" dirty="0" err="1">
                <a:latin typeface="Calibri" pitchFamily="34" charset="0"/>
              </a:rPr>
              <a:t>int</a:t>
            </a:r>
            <a:r>
              <a:rPr lang="en-US" altLang="en-US" sz="2200" b="1" dirty="0">
                <a:latin typeface="Calibri" pitchFamily="34" charset="0"/>
              </a:rPr>
              <a:t> data;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struct node *next;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};</a:t>
            </a:r>
          </a:p>
        </p:txBody>
      </p:sp>
      <p:grpSp>
        <p:nvGrpSpPr>
          <p:cNvPr id="37" name="Group 8">
            <a:extLst>
              <a:ext uri="{FF2B5EF4-FFF2-40B4-BE49-F238E27FC236}">
                <a16:creationId xmlns:a16="http://schemas.microsoft.com/office/drawing/2014/main" id="{144C72C8-FB71-41EC-A314-20A03B2AC4D7}"/>
              </a:ext>
            </a:extLst>
          </p:cNvPr>
          <p:cNvGrpSpPr/>
          <p:nvPr/>
        </p:nvGrpSpPr>
        <p:grpSpPr>
          <a:xfrm>
            <a:off x="6810994" y="1980269"/>
            <a:ext cx="2128837" cy="1728468"/>
            <a:chOff x="3890963" y="762000"/>
            <a:chExt cx="2128837" cy="1728468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07E39457-5202-4A24-AF10-0B24D77CB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1219200"/>
              <a:ext cx="838200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F3519E3-97E0-40BF-AD4A-FDC2CDD0C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1219200"/>
              <a:ext cx="4572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68F7CDD3-E5A2-46D1-82E8-D91D6E0B0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963" y="762000"/>
              <a:ext cx="703760" cy="433068"/>
            </a:xfrm>
            <a:prstGeom prst="rect">
              <a:avLst/>
            </a:prstGeom>
            <a:solidFill>
              <a:srgbClr val="FFF1CE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95E6BE08-B9B8-4A37-9B77-BBA78C2D9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6575" y="1371600"/>
              <a:ext cx="46709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10</a:t>
              </a:r>
            </a:p>
          </p:txBody>
        </p:sp>
        <p:cxnSp>
          <p:nvCxnSpPr>
            <p:cNvPr id="44" name="AutoShape 8">
              <a:extLst>
                <a:ext uri="{FF2B5EF4-FFF2-40B4-BE49-F238E27FC236}">
                  <a16:creationId xmlns:a16="http://schemas.microsoft.com/office/drawing/2014/main" id="{A4FEA48A-1B0A-4932-9EF5-F53E9EB174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34000" y="1524000"/>
              <a:ext cx="685800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D96AC306-D013-4341-B2F0-A1339BA19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3963" y="762000"/>
              <a:ext cx="698309" cy="433068"/>
            </a:xfrm>
            <a:prstGeom prst="rect">
              <a:avLst/>
            </a:prstGeom>
            <a:solidFill>
              <a:srgbClr val="CAF7F1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next</a:t>
              </a:r>
            </a:p>
          </p:txBody>
        </p:sp>
        <p:sp>
          <p:nvSpPr>
            <p:cNvPr id="46" name="Text Box 11">
              <a:extLst>
                <a:ext uri="{FF2B5EF4-FFF2-40B4-BE49-F238E27FC236}">
                  <a16:creationId xmlns:a16="http://schemas.microsoft.com/office/drawing/2014/main" id="{2B6A947D-4951-4E33-9CF5-3994F9B1B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300" y="2057400"/>
              <a:ext cx="158124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struct node </a:t>
              </a:r>
            </a:p>
          </p:txBody>
        </p:sp>
      </p:grpSp>
      <p:grpSp>
        <p:nvGrpSpPr>
          <p:cNvPr id="47" name="Group 18">
            <a:extLst>
              <a:ext uri="{FF2B5EF4-FFF2-40B4-BE49-F238E27FC236}">
                <a16:creationId xmlns:a16="http://schemas.microsoft.com/office/drawing/2014/main" id="{9B4A0B9D-6B71-40C8-A50A-ADB7D3A5B58B}"/>
              </a:ext>
            </a:extLst>
          </p:cNvPr>
          <p:cNvGrpSpPr/>
          <p:nvPr/>
        </p:nvGrpSpPr>
        <p:grpSpPr>
          <a:xfrm>
            <a:off x="1111180" y="4537596"/>
            <a:ext cx="8998258" cy="762000"/>
            <a:chOff x="4763" y="5105400"/>
            <a:chExt cx="8998258" cy="762000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EA29D2ED-8C88-4392-848A-AD75B975F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05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3B7F5358-715F-4708-AD5A-CF2A8D65D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613" y="5105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16">
              <a:extLst>
                <a:ext uri="{FF2B5EF4-FFF2-40B4-BE49-F238E27FC236}">
                  <a16:creationId xmlns:a16="http://schemas.microsoft.com/office/drawing/2014/main" id="{F42D874E-BC91-478F-9450-07F04525B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100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4</a:t>
              </a:r>
            </a:p>
          </p:txBody>
        </p:sp>
        <p:cxnSp>
          <p:nvCxnSpPr>
            <p:cNvPr id="51" name="AutoShape 17">
              <a:extLst>
                <a:ext uri="{FF2B5EF4-FFF2-40B4-BE49-F238E27FC236}">
                  <a16:creationId xmlns:a16="http://schemas.microsoft.com/office/drawing/2014/main" id="{FD81BDCA-71B7-4184-AFE3-D8949A7B0C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03475" y="5410200"/>
              <a:ext cx="595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B5A7F89-FDD9-4C82-ADF8-236CF4687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200" y="5105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19">
              <a:extLst>
                <a:ext uri="{FF2B5EF4-FFF2-40B4-BE49-F238E27FC236}">
                  <a16:creationId xmlns:a16="http://schemas.microsoft.com/office/drawing/2014/main" id="{0AC75D36-7C37-471C-A4D8-9FAFA3C41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763" y="5105400"/>
              <a:ext cx="446087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20">
              <a:extLst>
                <a:ext uri="{FF2B5EF4-FFF2-40B4-BE49-F238E27FC236}">
                  <a16:creationId xmlns:a16="http://schemas.microsoft.com/office/drawing/2014/main" id="{6BA5E08F-C540-4270-A7AD-16455221A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250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55" name="AutoShape 21">
              <a:extLst>
                <a:ext uri="{FF2B5EF4-FFF2-40B4-BE49-F238E27FC236}">
                  <a16:creationId xmlns:a16="http://schemas.microsoft.com/office/drawing/2014/main" id="{EE72694C-33A1-4084-865D-63AAF0AA531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11625" y="5410200"/>
              <a:ext cx="6699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" name="Rectangle 22">
              <a:extLst>
                <a:ext uri="{FF2B5EF4-FFF2-40B4-BE49-F238E27FC236}">
                  <a16:creationId xmlns:a16="http://schemas.microsoft.com/office/drawing/2014/main" id="{ECD2C997-7B26-46E3-9603-9EAB33D9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96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0C9E0AD8-5177-4164-A5D8-BEE799DA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52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144DEDA1-DEE5-4203-84C8-EDAF1D7BD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6013" y="5257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59" name="AutoShape 25">
              <a:extLst>
                <a:ext uri="{FF2B5EF4-FFF2-40B4-BE49-F238E27FC236}">
                  <a16:creationId xmlns:a16="http://schemas.microsoft.com/office/drawing/2014/main" id="{9BB17A22-5A76-47F1-8785-01DABA72EC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94388" y="5410200"/>
              <a:ext cx="595312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id="{0661905E-D66A-45AE-94A8-EF06F71E7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5105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670E4A00-A912-4CE5-B52E-AF3F25BC5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675" y="5105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28">
              <a:extLst>
                <a:ext uri="{FF2B5EF4-FFF2-40B4-BE49-F238E27FC236}">
                  <a16:creationId xmlns:a16="http://schemas.microsoft.com/office/drawing/2014/main" id="{40F8E67E-1B95-4802-A358-FB0D6A9A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4163" y="5257800"/>
              <a:ext cx="4109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-2</a:t>
              </a:r>
            </a:p>
          </p:txBody>
        </p:sp>
        <p:cxnSp>
          <p:nvCxnSpPr>
            <p:cNvPr id="63" name="AutoShape 29">
              <a:extLst>
                <a:ext uri="{FF2B5EF4-FFF2-40B4-BE49-F238E27FC236}">
                  <a16:creationId xmlns:a16="http://schemas.microsoft.com/office/drawing/2014/main" id="{8BD66F51-05FE-4A93-9331-B7E22DB017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02538" y="5410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4" name="Text Box 30">
              <a:extLst>
                <a:ext uri="{FF2B5EF4-FFF2-40B4-BE49-F238E27FC236}">
                  <a16:creationId xmlns:a16="http://schemas.microsoft.com/office/drawing/2014/main" id="{751C72A8-B42D-48C8-B346-DBAFA4340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3725" y="5410200"/>
              <a:ext cx="78929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NULL</a:t>
              </a:r>
            </a:p>
          </p:txBody>
        </p:sp>
        <p:sp>
          <p:nvSpPr>
            <p:cNvPr id="65" name="Text Box 31">
              <a:extLst>
                <a:ext uri="{FF2B5EF4-FFF2-40B4-BE49-F238E27FC236}">
                  <a16:creationId xmlns:a16="http://schemas.microsoft.com/office/drawing/2014/main" id="{0CF48681-C395-4BE7-B665-49B7C85FD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" y="5121275"/>
              <a:ext cx="765251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200" b="1" dirty="0">
                  <a:latin typeface="Calibri" pitchFamily="34" charset="0"/>
                </a:rPr>
                <a:t>head</a:t>
              </a:r>
            </a:p>
          </p:txBody>
        </p:sp>
        <p:cxnSp>
          <p:nvCxnSpPr>
            <p:cNvPr id="66" name="AutoShape 32">
              <a:extLst>
                <a:ext uri="{FF2B5EF4-FFF2-40B4-BE49-F238E27FC236}">
                  <a16:creationId xmlns:a16="http://schemas.microsoft.com/office/drawing/2014/main" id="{0591773B-1B99-4E53-8E80-6014B5F761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09600" y="5335588"/>
              <a:ext cx="669925" cy="188912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849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Empty and full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20</a:t>
            </a:fld>
            <a:endParaRPr lang="en-I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81224" y="1428737"/>
            <a:ext cx="7000924" cy="48936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full() {</a:t>
            </a:r>
          </a:p>
          <a:p>
            <a:r>
              <a:rPr lang="en-US" sz="2400" dirty="0"/>
              <a:t>	if (marker </a:t>
            </a:r>
            <a:r>
              <a:rPr lang="en-US" sz="2400"/>
              <a:t>== MAX-1) </a:t>
            </a:r>
            <a:r>
              <a:rPr lang="en-US" sz="2400" dirty="0"/>
              <a:t>{</a:t>
            </a:r>
          </a:p>
          <a:p>
            <a:r>
              <a:rPr lang="en-US" sz="2400" dirty="0"/>
              <a:t>		return 1;</a:t>
            </a:r>
          </a:p>
          <a:p>
            <a:r>
              <a:rPr lang="en-US" sz="2400" dirty="0"/>
              <a:t>	else </a:t>
            </a:r>
          </a:p>
          <a:p>
            <a:r>
              <a:rPr lang="en-US" sz="2400" dirty="0"/>
              <a:t>		return 0; 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empty() {</a:t>
            </a:r>
          </a:p>
          <a:p>
            <a:r>
              <a:rPr lang="en-US" sz="2400" dirty="0"/>
              <a:t>	if (marker == -1)</a:t>
            </a:r>
          </a:p>
          <a:p>
            <a:r>
              <a:rPr lang="en-US" sz="2400" dirty="0"/>
              <a:t>		return 1;</a:t>
            </a:r>
          </a:p>
          <a:p>
            <a:r>
              <a:rPr lang="en-US" sz="2400" dirty="0"/>
              <a:t>	else</a:t>
            </a:r>
          </a:p>
          <a:p>
            <a:r>
              <a:rPr lang="en-US" sz="2400" dirty="0"/>
              <a:t>		return 0;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Insert (push)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21</a:t>
            </a:fld>
            <a:endParaRPr lang="en-I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9786" y="1643050"/>
            <a:ext cx="7715304" cy="4154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void insert(</a:t>
            </a:r>
            <a:r>
              <a:rPr lang="en-US" sz="2400" dirty="0" err="1"/>
              <a:t>int</a:t>
            </a:r>
            <a:r>
              <a:rPr lang="en-US" sz="2400" dirty="0"/>
              <a:t> value) {</a:t>
            </a:r>
          </a:p>
          <a:p>
            <a:r>
              <a:rPr lang="en-US" sz="2400" dirty="0"/>
              <a:t>	if (full())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(“Stack is full, can’t insert value \n”); 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else {</a:t>
            </a:r>
          </a:p>
          <a:p>
            <a:r>
              <a:rPr lang="en-US" sz="2400" dirty="0"/>
              <a:t>		marker = marker + 1;</a:t>
            </a:r>
          </a:p>
          <a:p>
            <a:r>
              <a:rPr lang="en-US" sz="2400" dirty="0"/>
              <a:t>		stack[marker] = value;	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(“%d inserted at %d \n”, value, marker);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Delete (pop)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22</a:t>
            </a:fld>
            <a:endParaRPr lang="en-I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9786" y="1571613"/>
            <a:ext cx="7715304" cy="48936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delete()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top = -1;</a:t>
            </a:r>
          </a:p>
          <a:p>
            <a:r>
              <a:rPr lang="en-US" sz="2400" dirty="0"/>
              <a:t>	if (empty())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(“Stack is empty, can’t delete value \n”); 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else {</a:t>
            </a:r>
          </a:p>
          <a:p>
            <a:r>
              <a:rPr lang="en-US" sz="2400" dirty="0"/>
              <a:t>		top = stack[marker];</a:t>
            </a:r>
          </a:p>
          <a:p>
            <a:r>
              <a:rPr lang="en-US" sz="2400" dirty="0"/>
              <a:t>		marker = marker - 1;	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(“%d deleted from %d \n”, top, marker);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return top;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top_value</a:t>
            </a:r>
            <a:r>
              <a:rPr lang="en-US" dirty="0"/>
              <a:t> and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78" y="1367035"/>
            <a:ext cx="10972800" cy="4525963"/>
          </a:xfrm>
        </p:spPr>
        <p:txBody>
          <a:bodyPr/>
          <a:lstStyle/>
          <a:p>
            <a:r>
              <a:rPr lang="en-US" dirty="0"/>
              <a:t>Writing the </a:t>
            </a:r>
            <a:r>
              <a:rPr lang="en-US" dirty="0" err="1"/>
              <a:t>top_value</a:t>
            </a:r>
            <a:r>
              <a:rPr lang="en-US" dirty="0"/>
              <a:t> function is given as a simple exercise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23</a:t>
            </a:fld>
            <a:endParaRPr lang="en-I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38348" y="2059047"/>
            <a:ext cx="7715304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main() {</a:t>
            </a:r>
          </a:p>
          <a:p>
            <a:r>
              <a:rPr lang="en-US" sz="2400" dirty="0"/>
              <a:t>	insert(20);</a:t>
            </a:r>
          </a:p>
          <a:p>
            <a:r>
              <a:rPr lang="en-US" sz="2400" dirty="0"/>
              <a:t>	insert(10);</a:t>
            </a:r>
          </a:p>
          <a:p>
            <a:r>
              <a:rPr lang="en-US" sz="2400" dirty="0"/>
              <a:t>	delete();</a:t>
            </a:r>
          </a:p>
          <a:p>
            <a:r>
              <a:rPr lang="en-US" sz="2400" dirty="0"/>
              <a:t>	insert(100);</a:t>
            </a:r>
          </a:p>
          <a:p>
            <a:r>
              <a:rPr lang="en-US" sz="2400" dirty="0"/>
              <a:t>	if (delete() == -1)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(“element can’t be deleted \n”);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55" y="209727"/>
            <a:ext cx="11745311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An issue with (statically allocated) array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78" y="1367035"/>
            <a:ext cx="10972800" cy="4525963"/>
          </a:xfrm>
        </p:spPr>
        <p:txBody>
          <a:bodyPr/>
          <a:lstStyle/>
          <a:p>
            <a:r>
              <a:rPr lang="en-US" dirty="0"/>
              <a:t>delete/pop doesn’t actually remove the elements from the array; it simply changes the index (marker) of the top element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331" y="6338327"/>
            <a:ext cx="2844800" cy="365125"/>
          </a:xfrm>
        </p:spPr>
        <p:txBody>
          <a:bodyPr/>
          <a:lstStyle/>
          <a:p>
            <a:fld id="{C24B23C2-0B17-4C8E-96AC-1A01A280DE0A}" type="slidenum">
              <a:rPr lang="en-IN" altLang="en-US" smtClean="0"/>
              <a:pPr/>
              <a:t>24</a:t>
            </a:fld>
            <a:endParaRPr lang="en-I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E18C1-7143-490D-8A82-8D6AAA0E4F23}"/>
              </a:ext>
            </a:extLst>
          </p:cNvPr>
          <p:cNvSpPr/>
          <p:nvPr/>
        </p:nvSpPr>
        <p:spPr>
          <a:xfrm>
            <a:off x="2769476" y="5815812"/>
            <a:ext cx="1200150" cy="5225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1DACB-C171-4C8D-BAEA-55AD62C15C7F}"/>
              </a:ext>
            </a:extLst>
          </p:cNvPr>
          <p:cNvSpPr txBox="1"/>
          <p:nvPr/>
        </p:nvSpPr>
        <p:spPr>
          <a:xfrm>
            <a:off x="1675461" y="5892403"/>
            <a:ext cx="9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1983C-0A75-4603-8782-66FFE5596A5F}"/>
              </a:ext>
            </a:extLst>
          </p:cNvPr>
          <p:cNvSpPr txBox="1"/>
          <p:nvPr/>
        </p:nvSpPr>
        <p:spPr>
          <a:xfrm>
            <a:off x="4128385" y="5892403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marker =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FF97-D8E1-45A7-824B-6BB39FCA5C96}"/>
              </a:ext>
            </a:extLst>
          </p:cNvPr>
          <p:cNvSpPr/>
          <p:nvPr/>
        </p:nvSpPr>
        <p:spPr>
          <a:xfrm>
            <a:off x="2769476" y="5293297"/>
            <a:ext cx="1200150" cy="5225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BA3B4-4F8B-478A-8A51-E893709CB73A}"/>
              </a:ext>
            </a:extLst>
          </p:cNvPr>
          <p:cNvSpPr txBox="1"/>
          <p:nvPr/>
        </p:nvSpPr>
        <p:spPr>
          <a:xfrm>
            <a:off x="1675461" y="5369888"/>
            <a:ext cx="9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92566-7E1F-487F-8DED-4AAB9632EEAE}"/>
              </a:ext>
            </a:extLst>
          </p:cNvPr>
          <p:cNvSpPr txBox="1"/>
          <p:nvPr/>
        </p:nvSpPr>
        <p:spPr>
          <a:xfrm>
            <a:off x="4128385" y="5369888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marker =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D15F8E-88E9-4A74-985B-7BC7086E623B}"/>
              </a:ext>
            </a:extLst>
          </p:cNvPr>
          <p:cNvSpPr/>
          <p:nvPr/>
        </p:nvSpPr>
        <p:spPr>
          <a:xfrm>
            <a:off x="2769476" y="2789668"/>
            <a:ext cx="1200150" cy="5225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F75B2-4B94-44FA-B3A6-ECE20BDAB93A}"/>
              </a:ext>
            </a:extLst>
          </p:cNvPr>
          <p:cNvSpPr txBox="1"/>
          <p:nvPr/>
        </p:nvSpPr>
        <p:spPr>
          <a:xfrm>
            <a:off x="1675461" y="2866259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stack[99]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06F7E-4486-478B-9417-F367E61EA8D7}"/>
              </a:ext>
            </a:extLst>
          </p:cNvPr>
          <p:cNvSpPr txBox="1"/>
          <p:nvPr/>
        </p:nvSpPr>
        <p:spPr>
          <a:xfrm>
            <a:off x="4128385" y="2866259"/>
            <a:ext cx="13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marker = 99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C50183-40E0-40B9-8FAC-592444A65FBA}"/>
              </a:ext>
            </a:extLst>
          </p:cNvPr>
          <p:cNvSpPr/>
          <p:nvPr/>
        </p:nvSpPr>
        <p:spPr>
          <a:xfrm>
            <a:off x="2769476" y="3312182"/>
            <a:ext cx="1200150" cy="5225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DB7699-F69F-4179-9B9A-CC46858BB2D3}"/>
              </a:ext>
            </a:extLst>
          </p:cNvPr>
          <p:cNvSpPr txBox="1"/>
          <p:nvPr/>
        </p:nvSpPr>
        <p:spPr>
          <a:xfrm>
            <a:off x="1675461" y="3388773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stack[98]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C344D-1EEA-4476-B717-3451FAA7D6E2}"/>
              </a:ext>
            </a:extLst>
          </p:cNvPr>
          <p:cNvSpPr txBox="1"/>
          <p:nvPr/>
        </p:nvSpPr>
        <p:spPr>
          <a:xfrm>
            <a:off x="4128385" y="3388773"/>
            <a:ext cx="13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marker = 98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D0C7C2-4E96-447A-8A6F-2C6B30EF4243}"/>
              </a:ext>
            </a:extLst>
          </p:cNvPr>
          <p:cNvCxnSpPr/>
          <p:nvPr/>
        </p:nvCxnSpPr>
        <p:spPr>
          <a:xfrm>
            <a:off x="3369551" y="4055955"/>
            <a:ext cx="0" cy="1028700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42779DB-D643-4D22-BEA0-4C3EB0E1BABA}"/>
              </a:ext>
            </a:extLst>
          </p:cNvPr>
          <p:cNvSpPr/>
          <p:nvPr/>
        </p:nvSpPr>
        <p:spPr>
          <a:xfrm>
            <a:off x="7588469" y="5787196"/>
            <a:ext cx="1200150" cy="5225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C1583-3E4A-4884-B60F-63008C87C636}"/>
              </a:ext>
            </a:extLst>
          </p:cNvPr>
          <p:cNvSpPr txBox="1"/>
          <p:nvPr/>
        </p:nvSpPr>
        <p:spPr>
          <a:xfrm>
            <a:off x="6494454" y="5863787"/>
            <a:ext cx="9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stack[0]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B81E5-AC1D-429A-ADF0-FD95A3D55763}"/>
              </a:ext>
            </a:extLst>
          </p:cNvPr>
          <p:cNvSpPr/>
          <p:nvPr/>
        </p:nvSpPr>
        <p:spPr>
          <a:xfrm>
            <a:off x="7588469" y="5264681"/>
            <a:ext cx="1200150" cy="5225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81EFC0-EE47-43FC-A479-997125FD9F24}"/>
              </a:ext>
            </a:extLst>
          </p:cNvPr>
          <p:cNvSpPr txBox="1"/>
          <p:nvPr/>
        </p:nvSpPr>
        <p:spPr>
          <a:xfrm>
            <a:off x="6494454" y="5341272"/>
            <a:ext cx="9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Stack[1]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D06786-94F0-4F8D-B95C-BF0D3026BC28}"/>
              </a:ext>
            </a:extLst>
          </p:cNvPr>
          <p:cNvSpPr/>
          <p:nvPr/>
        </p:nvSpPr>
        <p:spPr>
          <a:xfrm>
            <a:off x="7588469" y="2761052"/>
            <a:ext cx="1200150" cy="5225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1DF0B4-0F5B-40EF-99F6-4181D13318AB}"/>
              </a:ext>
            </a:extLst>
          </p:cNvPr>
          <p:cNvSpPr txBox="1"/>
          <p:nvPr/>
        </p:nvSpPr>
        <p:spPr>
          <a:xfrm>
            <a:off x="6494454" y="2837643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stack[99]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29B934-440B-4299-8E13-D4739CC8AEC9}"/>
              </a:ext>
            </a:extLst>
          </p:cNvPr>
          <p:cNvSpPr/>
          <p:nvPr/>
        </p:nvSpPr>
        <p:spPr>
          <a:xfrm>
            <a:off x="7588469" y="3283566"/>
            <a:ext cx="1200150" cy="5225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02DF87-9756-4378-AABB-A9B4C0629F7B}"/>
              </a:ext>
            </a:extLst>
          </p:cNvPr>
          <p:cNvSpPr txBox="1"/>
          <p:nvPr/>
        </p:nvSpPr>
        <p:spPr>
          <a:xfrm>
            <a:off x="6494454" y="3360157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stack[98]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A35447-A8F2-4E3B-9FAD-71525F32529F}"/>
              </a:ext>
            </a:extLst>
          </p:cNvPr>
          <p:cNvSpPr txBox="1"/>
          <p:nvPr/>
        </p:nvSpPr>
        <p:spPr>
          <a:xfrm>
            <a:off x="8947378" y="3360157"/>
            <a:ext cx="13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marker = 98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D337A1-A3F3-4A97-AF1B-E3DA4469BBB6}"/>
              </a:ext>
            </a:extLst>
          </p:cNvPr>
          <p:cNvCxnSpPr/>
          <p:nvPr/>
        </p:nvCxnSpPr>
        <p:spPr>
          <a:xfrm>
            <a:off x="8188544" y="4027339"/>
            <a:ext cx="0" cy="1028700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22666A0-CE4F-4084-A003-D69DD83450C3}"/>
              </a:ext>
            </a:extLst>
          </p:cNvPr>
          <p:cNvSpPr/>
          <p:nvPr/>
        </p:nvSpPr>
        <p:spPr>
          <a:xfrm>
            <a:off x="5435731" y="4209137"/>
            <a:ext cx="105227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F6A06A-DD6E-45F3-B057-EE28B00FDEF7}"/>
              </a:ext>
            </a:extLst>
          </p:cNvPr>
          <p:cNvSpPr txBox="1"/>
          <p:nvPr/>
        </p:nvSpPr>
        <p:spPr>
          <a:xfrm>
            <a:off x="5686790" y="387128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76341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0" grpId="1"/>
      <p:bldP spid="11" grpId="0" animBg="1"/>
      <p:bldP spid="12" grpId="0"/>
      <p:bldP spid="13" grpId="0"/>
      <p:bldP spid="13" grpId="1"/>
      <p:bldP spid="14" grpId="0" animBg="1"/>
      <p:bldP spid="15" grpId="0"/>
      <p:bldP spid="16" grpId="0"/>
      <p:bldP spid="17" grpId="0" animBg="1"/>
      <p:bldP spid="18" grpId="0"/>
      <p:bldP spid="19" grpId="0"/>
      <p:bldP spid="19" grpId="1"/>
      <p:bldP spid="22" grpId="0" animBg="1"/>
      <p:bldP spid="23" grpId="0"/>
      <p:bldP spid="25" grpId="0" animBg="1"/>
      <p:bldP spid="26" grpId="0"/>
      <p:bldP spid="28" grpId="0" animBg="1"/>
      <p:bldP spid="29" grpId="0"/>
      <p:bldP spid="31" grpId="0" animBg="1"/>
      <p:bldP spid="32" grpId="0"/>
      <p:bldP spid="33" grpId="0"/>
      <p:bldP spid="35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Stack using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40" y="1255352"/>
            <a:ext cx="11235720" cy="4525963"/>
          </a:xfrm>
        </p:spPr>
        <p:txBody>
          <a:bodyPr/>
          <a:lstStyle/>
          <a:p>
            <a:r>
              <a:rPr lang="en-US" dirty="0"/>
              <a:t>The array based approach we saw is just one of the ways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kept the array fixed (didn’t shift the indices of elements after delete/pop) and simply moved the marker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use arrays in many other ways too, to implement a stack</a:t>
            </a:r>
          </a:p>
          <a:p>
            <a:pPr lvl="1"/>
            <a:r>
              <a:rPr lang="en-US" dirty="0"/>
              <a:t>Can also shift the indices of elements in the array upon delete/pop</a:t>
            </a:r>
          </a:p>
          <a:p>
            <a:pPr lvl="1"/>
            <a:endParaRPr lang="en-US" dirty="0"/>
          </a:p>
          <a:p>
            <a:r>
              <a:rPr lang="en-US" dirty="0"/>
              <a:t>.. and, of course, we can also use a linked list to implement a stack (next class)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Esc101, Structures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23C2-0B17-4C8E-96AC-1A01A280DE0A}" type="slidenum">
              <a:rPr lang="en-IN" altLang="en-US" smtClean="0"/>
              <a:pPr/>
              <a:t>25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8564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55" y="209727"/>
            <a:ext cx="11745311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78" y="1367035"/>
            <a:ext cx="10972800" cy="4525963"/>
          </a:xfrm>
        </p:spPr>
        <p:txBody>
          <a:bodyPr/>
          <a:lstStyle/>
          <a:p>
            <a:r>
              <a:rPr lang="en-US" dirty="0"/>
              <a:t>Stack using a linked list</a:t>
            </a:r>
          </a:p>
          <a:p>
            <a:r>
              <a:rPr lang="en-US" dirty="0"/>
              <a:t>Queue using a linked list</a:t>
            </a:r>
          </a:p>
          <a:p>
            <a:r>
              <a:rPr lang="en-US" dirty="0"/>
              <a:t>Tree using a linked list</a:t>
            </a:r>
          </a:p>
          <a:p>
            <a:r>
              <a:rPr lang="en-US" dirty="0"/>
              <a:t>Dynamic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331" y="6338327"/>
            <a:ext cx="2844800" cy="365125"/>
          </a:xfrm>
        </p:spPr>
        <p:txBody>
          <a:bodyPr/>
          <a:lstStyle/>
          <a:p>
            <a:fld id="{C24B23C2-0B17-4C8E-96AC-1A01A280DE0A}" type="slidenum">
              <a:rPr lang="en-IN" altLang="en-US" smtClean="0"/>
              <a:pPr/>
              <a:t>26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938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68350" y="380774"/>
            <a:ext cx="472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charset="0"/>
              </a:rPr>
              <a:t>Use of </a:t>
            </a:r>
            <a:r>
              <a:rPr kumimoji="0" lang="en-US" altLang="en-US" sz="4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icrosoft YaHei" charset="-122"/>
                <a:cs typeface="Arial" charset="0"/>
              </a:rPr>
              <a:t>typedef</a:t>
            </a:r>
            <a:r>
              <a:rPr kumimoji="0" lang="en-US" alt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icrosoft YaHei" charset="-122"/>
                <a:cs typeface="Arial" charset="0"/>
              </a:rPr>
              <a:t>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78775" y="3754566"/>
            <a:ext cx="7696200" cy="2464394"/>
          </a:xfrm>
          <a:prstGeom prst="rect">
            <a:avLst/>
          </a:prstGeom>
          <a:solidFill>
            <a:srgbClr val="A4FEA0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head,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curr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/* search in list for key */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search(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list,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int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/* insert the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n in front of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list */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insert_front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list,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/* insert the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n after the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curr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*/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insert_after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curr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,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n);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45713" y="1315582"/>
            <a:ext cx="7315200" cy="433068"/>
          </a:xfrm>
          <a:prstGeom prst="rect">
            <a:avLst/>
          </a:prstGeom>
          <a:solidFill>
            <a:srgbClr val="FFFF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Define a new type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as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struct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node *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51045" y="3046707"/>
            <a:ext cx="10489909" cy="433068"/>
          </a:xfrm>
          <a:prstGeom prst="rect">
            <a:avLst/>
          </a:prstGeom>
          <a:solidFill>
            <a:srgbClr val="FDD6A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is a type. It can be used for struct node * in variables, argument, return type, etc..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187797" y="2129014"/>
            <a:ext cx="5410200" cy="433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typedef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struct node *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;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1A10FCC-70E3-4238-91BE-B6045CAD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65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99971" y="-802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icrosoft YaHei" charset="-122"/>
                <a:cs typeface="Arial" charset="0"/>
              </a:rPr>
              <a:t>Deletion in linked list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52600" y="631496"/>
            <a:ext cx="8686800" cy="433068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Given a pointer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. How do we delete the node pointed by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550367" y="1436152"/>
            <a:ext cx="8232830" cy="1637977"/>
            <a:chOff x="152400" y="1447800"/>
            <a:chExt cx="8232830" cy="1637977"/>
          </a:xfrm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>
              <a:off x="7513637" y="1914456"/>
              <a:ext cx="871593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NULL</a:t>
              </a:r>
            </a:p>
          </p:txBody>
        </p:sp>
        <p:grpSp>
          <p:nvGrpSpPr>
            <p:cNvPr id="5" name="Group 6"/>
            <p:cNvGrpSpPr/>
            <p:nvPr/>
          </p:nvGrpSpPr>
          <p:grpSpPr>
            <a:xfrm>
              <a:off x="152400" y="1447800"/>
              <a:ext cx="7434263" cy="1637977"/>
              <a:chOff x="152400" y="1447800"/>
              <a:chExt cx="7434263" cy="1637977"/>
            </a:xfrm>
          </p:grpSpPr>
          <p:sp>
            <p:nvSpPr>
              <p:cNvPr id="8" name="Rectangle 1"/>
              <p:cNvSpPr>
                <a:spLocks noChangeArrowheads="1"/>
              </p:cNvSpPr>
              <p:nvPr/>
            </p:nvSpPr>
            <p:spPr bwMode="auto">
              <a:xfrm>
                <a:off x="3962400" y="1524000"/>
                <a:ext cx="1600200" cy="990600"/>
              </a:xfrm>
              <a:prstGeom prst="rect">
                <a:avLst/>
              </a:prstGeom>
              <a:solidFill>
                <a:srgbClr val="FF5D5D"/>
              </a:solidFill>
              <a:ln w="25560" cap="sq">
                <a:solidFill>
                  <a:srgbClr val="5C992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679450" y="1600200"/>
                <a:ext cx="817563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1497013" y="16002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825500" y="1752600"/>
                <a:ext cx="324426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4</a:t>
                </a:r>
              </a:p>
            </p:txBody>
          </p:sp>
          <p:cxnSp>
            <p:nvCxnSpPr>
              <p:cNvPr id="12" name="AutoShape 7"/>
              <p:cNvCxnSpPr>
                <a:cxnSpLocks noChangeShapeType="1"/>
              </p:cNvCxnSpPr>
              <p:nvPr/>
            </p:nvCxnSpPr>
            <p:spPr bwMode="auto">
              <a:xfrm>
                <a:off x="1793875" y="19050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2387600" y="1600200"/>
                <a:ext cx="817563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3205163" y="1600200"/>
                <a:ext cx="446087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533650" y="1752600"/>
                <a:ext cx="324426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2</a:t>
                </a:r>
              </a:p>
            </p:txBody>
          </p:sp>
          <p:cxnSp>
            <p:nvCxnSpPr>
              <p:cNvPr id="16" name="AutoShape 11"/>
              <p:cNvCxnSpPr>
                <a:cxnSpLocks noChangeShapeType="1"/>
              </p:cNvCxnSpPr>
              <p:nvPr/>
            </p:nvCxnSpPr>
            <p:spPr bwMode="auto">
              <a:xfrm>
                <a:off x="3502025" y="1905000"/>
                <a:ext cx="668338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4170363" y="16002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4987925" y="1600200"/>
                <a:ext cx="446088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4316413" y="1752600"/>
                <a:ext cx="324426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1</a:t>
                </a:r>
              </a:p>
            </p:txBody>
          </p:sp>
          <p:cxnSp>
            <p:nvCxnSpPr>
              <p:cNvPr id="20" name="AutoShape 15"/>
              <p:cNvCxnSpPr>
                <a:cxnSpLocks noChangeShapeType="1"/>
              </p:cNvCxnSpPr>
              <p:nvPr/>
            </p:nvCxnSpPr>
            <p:spPr bwMode="auto">
              <a:xfrm>
                <a:off x="5284788" y="19050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5878513" y="16002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6696075" y="1600200"/>
                <a:ext cx="446088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6024563" y="1752600"/>
                <a:ext cx="410988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-2</a:t>
                </a:r>
              </a:p>
            </p:txBody>
          </p:sp>
          <p:cxnSp>
            <p:nvCxnSpPr>
              <p:cNvPr id="24" name="AutoShape 19"/>
              <p:cNvCxnSpPr>
                <a:cxnSpLocks noChangeShapeType="1"/>
              </p:cNvCxnSpPr>
              <p:nvPr/>
            </p:nvCxnSpPr>
            <p:spPr bwMode="auto">
              <a:xfrm>
                <a:off x="6992938" y="1905000"/>
                <a:ext cx="593725" cy="2286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21"/>
              <p:cNvCxnSpPr>
                <a:cxnSpLocks noChangeShapeType="1"/>
              </p:cNvCxnSpPr>
              <p:nvPr/>
            </p:nvCxnSpPr>
            <p:spPr bwMode="auto">
              <a:xfrm>
                <a:off x="152400" y="1447800"/>
                <a:ext cx="519113" cy="3810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3289511" y="2652709"/>
                <a:ext cx="928757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9D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pnode</a:t>
                </a:r>
                <a:endPara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cxnSp>
            <p:nvCxnSpPr>
              <p:cNvPr id="27" name="AutoShape 24"/>
              <p:cNvCxnSpPr>
                <a:cxnSpLocks noChangeShapeType="1"/>
                <a:stCxn id="26" idx="3"/>
              </p:cNvCxnSpPr>
              <p:nvPr/>
            </p:nvCxnSpPr>
            <p:spPr bwMode="auto">
              <a:xfrm flipV="1">
                <a:off x="4218268" y="2343467"/>
                <a:ext cx="356325" cy="525776"/>
              </a:xfrm>
              <a:prstGeom prst="bentConnector2">
                <a:avLst/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882379" y="5398469"/>
            <a:ext cx="4288042" cy="771623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call free() to release storage for deleted node.</a:t>
            </a:r>
          </a:p>
        </p:txBody>
      </p:sp>
      <p:grpSp>
        <p:nvGrpSpPr>
          <p:cNvPr id="7" name="Group 28"/>
          <p:cNvGrpSpPr/>
          <p:nvPr/>
        </p:nvGrpSpPr>
        <p:grpSpPr>
          <a:xfrm>
            <a:off x="2310121" y="3579292"/>
            <a:ext cx="8528576" cy="914400"/>
            <a:chOff x="203200" y="3429000"/>
            <a:chExt cx="8528576" cy="914400"/>
          </a:xfrm>
        </p:grpSpPr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730250" y="3581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547813" y="3581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876300" y="3733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4</a:t>
              </a:r>
            </a:p>
          </p:txBody>
        </p:sp>
        <p:cxnSp>
          <p:nvCxnSpPr>
            <p:cNvPr id="33" name="AutoShape 30"/>
            <p:cNvCxnSpPr>
              <a:cxnSpLocks noChangeShapeType="1"/>
            </p:cNvCxnSpPr>
            <p:nvPr/>
          </p:nvCxnSpPr>
          <p:spPr bwMode="auto">
            <a:xfrm>
              <a:off x="1844675" y="37338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438400" y="3581400"/>
              <a:ext cx="817563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255963" y="3581400"/>
              <a:ext cx="444500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2584450" y="3733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2</a:t>
              </a:r>
            </a:p>
          </p:txBody>
        </p:sp>
        <p:cxnSp>
          <p:nvCxnSpPr>
            <p:cNvPr id="37" name="AutoShape 34"/>
            <p:cNvCxnSpPr>
              <a:cxnSpLocks noChangeShapeType="1"/>
            </p:cNvCxnSpPr>
            <p:nvPr/>
          </p:nvCxnSpPr>
          <p:spPr bwMode="auto">
            <a:xfrm flipV="1">
              <a:off x="3733800" y="3657600"/>
              <a:ext cx="2373313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6107113" y="3581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6924675" y="3581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6253163" y="3733800"/>
              <a:ext cx="410988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-2</a:t>
              </a:r>
            </a:p>
          </p:txBody>
        </p:sp>
        <p:cxnSp>
          <p:nvCxnSpPr>
            <p:cNvPr id="41" name="AutoShape 42"/>
            <p:cNvCxnSpPr>
              <a:cxnSpLocks noChangeShapeType="1"/>
            </p:cNvCxnSpPr>
            <p:nvPr/>
          </p:nvCxnSpPr>
          <p:spPr bwMode="auto">
            <a:xfrm>
              <a:off x="7221538" y="3886200"/>
              <a:ext cx="593725" cy="2286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7762221" y="3882774"/>
              <a:ext cx="969555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NULL</a:t>
              </a:r>
            </a:p>
          </p:txBody>
        </p:sp>
        <p:cxnSp>
          <p:nvCxnSpPr>
            <p:cNvPr id="43" name="AutoShape 44"/>
            <p:cNvCxnSpPr>
              <a:cxnSpLocks noChangeShapeType="1"/>
            </p:cNvCxnSpPr>
            <p:nvPr/>
          </p:nvCxnSpPr>
          <p:spPr bwMode="auto">
            <a:xfrm>
              <a:off x="203200" y="3429000"/>
              <a:ext cx="519113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43"/>
          <p:cNvGrpSpPr/>
          <p:nvPr/>
        </p:nvGrpSpPr>
        <p:grpSpPr>
          <a:xfrm>
            <a:off x="5903222" y="4228725"/>
            <a:ext cx="4648201" cy="1179367"/>
            <a:chOff x="3962400" y="4114800"/>
            <a:chExt cx="4648201" cy="1179367"/>
          </a:xfrm>
        </p:grpSpPr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5947365" y="4522544"/>
              <a:ext cx="2663236" cy="771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    </a:t>
              </a:r>
              <a:r>
                <a:rPr kumimoji="0" lang="en-US" altLang="en-US" sz="2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pnode</a:t>
              </a: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(should be freed)</a:t>
              </a:r>
            </a:p>
          </p:txBody>
        </p:sp>
        <p:grpSp>
          <p:nvGrpSpPr>
            <p:cNvPr id="44" name="Group 45"/>
            <p:cNvGrpSpPr/>
            <p:nvPr/>
          </p:nvGrpSpPr>
          <p:grpSpPr>
            <a:xfrm>
              <a:off x="3962400" y="4114800"/>
              <a:ext cx="2438400" cy="1066800"/>
              <a:chOff x="3962400" y="4114800"/>
              <a:chExt cx="2438400" cy="1066800"/>
            </a:xfrm>
          </p:grpSpPr>
          <p:sp>
            <p:nvSpPr>
              <p:cNvPr id="47" name="Rectangle 26"/>
              <p:cNvSpPr>
                <a:spLocks noChangeArrowheads="1"/>
              </p:cNvSpPr>
              <p:nvPr/>
            </p:nvSpPr>
            <p:spPr bwMode="auto">
              <a:xfrm>
                <a:off x="3962400" y="4191000"/>
                <a:ext cx="1600200" cy="990600"/>
              </a:xfrm>
              <a:prstGeom prst="rect">
                <a:avLst/>
              </a:prstGeom>
              <a:solidFill>
                <a:srgbClr val="FF5D5D"/>
              </a:solidFill>
              <a:ln w="25560" cap="sq">
                <a:solidFill>
                  <a:srgbClr val="5C992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35"/>
              <p:cNvSpPr>
                <a:spLocks noChangeArrowheads="1"/>
              </p:cNvSpPr>
              <p:nvPr/>
            </p:nvSpPr>
            <p:spPr bwMode="auto">
              <a:xfrm>
                <a:off x="4246563" y="42672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36"/>
              <p:cNvSpPr>
                <a:spLocks noChangeArrowheads="1"/>
              </p:cNvSpPr>
              <p:nvPr/>
            </p:nvSpPr>
            <p:spPr bwMode="auto">
              <a:xfrm>
                <a:off x="5064125" y="4267200"/>
                <a:ext cx="446088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Text Box 37"/>
              <p:cNvSpPr txBox="1">
                <a:spLocks noChangeArrowheads="1"/>
              </p:cNvSpPr>
              <p:nvPr/>
            </p:nvSpPr>
            <p:spPr bwMode="auto">
              <a:xfrm>
                <a:off x="4394200" y="4419600"/>
                <a:ext cx="324426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1</a:t>
                </a:r>
              </a:p>
            </p:txBody>
          </p:sp>
          <p:cxnSp>
            <p:nvCxnSpPr>
              <p:cNvPr id="51" name="AutoShape 38"/>
              <p:cNvCxnSpPr>
                <a:cxnSpLocks noChangeShapeType="1"/>
              </p:cNvCxnSpPr>
              <p:nvPr/>
            </p:nvCxnSpPr>
            <p:spPr bwMode="auto">
              <a:xfrm flipV="1">
                <a:off x="5287169" y="4114800"/>
                <a:ext cx="819944" cy="519112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AutoShape 46"/>
              <p:cNvCxnSpPr>
                <a:cxnSpLocks noChangeShapeType="1"/>
              </p:cNvCxnSpPr>
              <p:nvPr/>
            </p:nvCxnSpPr>
            <p:spPr bwMode="auto">
              <a:xfrm rot="10800000" flipV="1">
                <a:off x="5562600" y="4790037"/>
                <a:ext cx="838200" cy="58187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53" name="Text Box 47"/>
          <p:cNvSpPr txBox="1">
            <a:spLocks noChangeArrowheads="1"/>
          </p:cNvSpPr>
          <p:nvPr/>
        </p:nvSpPr>
        <p:spPr bwMode="auto">
          <a:xfrm>
            <a:off x="2728371" y="3069685"/>
            <a:ext cx="6259512" cy="433068"/>
          </a:xfrm>
          <a:prstGeom prst="rect">
            <a:avLst/>
          </a:prstGeom>
          <a:solidFill>
            <a:srgbClr val="6CF4E7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After deletion, we want the following state</a:t>
            </a:r>
          </a:p>
        </p:txBody>
      </p: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1636021" y="5040619"/>
            <a:ext cx="3505200" cy="1110177"/>
          </a:xfrm>
          <a:prstGeom prst="rect">
            <a:avLst/>
          </a:prstGeom>
          <a:solidFill>
            <a:srgbClr val="FEFB71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Delete operation needs the pointer to previous node to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to adjust pointers.</a:t>
            </a:r>
          </a:p>
        </p:txBody>
      </p:sp>
      <p:cxnSp>
        <p:nvCxnSpPr>
          <p:cNvPr id="55" name="AutoShape 49"/>
          <p:cNvCxnSpPr>
            <a:cxnSpLocks noChangeShapeType="1"/>
            <a:stCxn id="56" idx="3"/>
          </p:cNvCxnSpPr>
          <p:nvPr/>
        </p:nvCxnSpPr>
        <p:spPr bwMode="auto">
          <a:xfrm flipV="1">
            <a:off x="3845822" y="4261698"/>
            <a:ext cx="663371" cy="477102"/>
          </a:xfrm>
          <a:prstGeom prst="bentConnector3">
            <a:avLst>
              <a:gd name="adj1" fmla="val 50000"/>
            </a:avLst>
          </a:prstGeom>
          <a:noFill/>
          <a:ln w="25560" cap="sq">
            <a:solidFill>
              <a:srgbClr val="0070C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2626621" y="4522266"/>
            <a:ext cx="1219200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ppnode</a:t>
            </a:r>
            <a:endParaRPr kumimoji="0" lang="en-US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3264747" y="6222497"/>
            <a:ext cx="5031227" cy="433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delete(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,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); 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4F4D068D-F2F7-4959-A2D8-585195B1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9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53" grpId="0" animBg="1"/>
      <p:bldP spid="54" grpId="0" animBg="1"/>
      <p:bldP spid="56" grpId="0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52600" y="228600"/>
            <a:ext cx="6934200" cy="28029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delete(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,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Listnode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if 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	       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-&gt;next =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-&gt;next;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 =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?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: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-&gt;next;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free (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return 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}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52600" y="4924426"/>
            <a:ext cx="3048000" cy="1110177"/>
          </a:xfrm>
          <a:prstGeom prst="rect">
            <a:avLst/>
          </a:prstGeom>
          <a:solidFill>
            <a:srgbClr val="B4FF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The case when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is the head of a list. Then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== NULL.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9813" y="4267201"/>
            <a:ext cx="5821495" cy="1604643"/>
            <a:chOff x="3325812" y="4267200"/>
            <a:chExt cx="5821495" cy="1604643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4648200" y="4267200"/>
              <a:ext cx="1524000" cy="990600"/>
            </a:xfrm>
            <a:prstGeom prst="rect">
              <a:avLst/>
            </a:prstGeom>
            <a:solidFill>
              <a:srgbClr val="FF0000"/>
            </a:solidFill>
            <a:ln w="25560" cap="sq">
              <a:solidFill>
                <a:srgbClr val="5C9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776788" y="4343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594350" y="4343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922838" y="4495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4</a:t>
              </a:r>
            </a:p>
          </p:txBody>
        </p:sp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>
              <a:off x="5919788" y="4648200"/>
              <a:ext cx="609600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7"/>
            <p:cNvCxnSpPr>
              <a:cxnSpLocks noChangeShapeType="1"/>
            </p:cNvCxnSpPr>
            <p:nvPr/>
          </p:nvCxnSpPr>
          <p:spPr bwMode="auto">
            <a:xfrm flipV="1">
              <a:off x="3810456" y="5015628"/>
              <a:ext cx="838200" cy="490537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25812" y="5438775"/>
              <a:ext cx="928757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pnode</a:t>
              </a:r>
              <a:endPara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529388" y="4343400"/>
              <a:ext cx="817562" cy="762000"/>
            </a:xfrm>
            <a:prstGeom prst="rect">
              <a:avLst/>
            </a:prstGeom>
            <a:solidFill>
              <a:srgbClr val="FFE39D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7346950" y="4343400"/>
              <a:ext cx="446088" cy="762000"/>
            </a:xfrm>
            <a:prstGeom prst="rect">
              <a:avLst/>
            </a:prstGeom>
            <a:solidFill>
              <a:srgbClr val="8BE6FF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675438" y="44958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2</a:t>
              </a:r>
            </a:p>
          </p:txBody>
        </p:sp>
        <p:cxnSp>
          <p:nvCxnSpPr>
            <p:cNvPr id="15" name="AutoShape 13"/>
            <p:cNvCxnSpPr>
              <a:cxnSpLocks noChangeShapeType="1"/>
            </p:cNvCxnSpPr>
            <p:nvPr/>
          </p:nvCxnSpPr>
          <p:spPr bwMode="auto">
            <a:xfrm>
              <a:off x="7643813" y="4648200"/>
              <a:ext cx="639762" cy="381000"/>
            </a:xfrm>
            <a:prstGeom prst="bentConnector3">
              <a:avLst>
                <a:gd name="adj1" fmla="val 50000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212138" y="4800600"/>
              <a:ext cx="935169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NULL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34125" y="5257801"/>
            <a:ext cx="4337182" cy="1262577"/>
            <a:chOff x="4810125" y="5257800"/>
            <a:chExt cx="4337182" cy="1262577"/>
          </a:xfrm>
        </p:grpSpPr>
        <p:grpSp>
          <p:nvGrpSpPr>
            <p:cNvPr id="18" name="Group 17"/>
            <p:cNvGrpSpPr/>
            <p:nvPr/>
          </p:nvGrpSpPr>
          <p:grpSpPr>
            <a:xfrm>
              <a:off x="4810125" y="5257800"/>
              <a:ext cx="4337182" cy="1262577"/>
              <a:chOff x="4810125" y="5257800"/>
              <a:chExt cx="4337182" cy="1262577"/>
            </a:xfrm>
          </p:grpSpPr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4810125" y="5410200"/>
                <a:ext cx="1284944" cy="1110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D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this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D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pointer is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D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returned</a:t>
                </a:r>
              </a:p>
            </p:txBody>
          </p:sp>
          <p:cxnSp>
            <p:nvCxnSpPr>
              <p:cNvPr id="21" name="AutoShape 16"/>
              <p:cNvCxnSpPr>
                <a:cxnSpLocks noChangeShapeType="1"/>
              </p:cNvCxnSpPr>
              <p:nvPr/>
            </p:nvCxnSpPr>
            <p:spPr bwMode="auto">
              <a:xfrm>
                <a:off x="5919788" y="5562600"/>
                <a:ext cx="609600" cy="3810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6529388" y="5257800"/>
                <a:ext cx="817562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7346950" y="5257800"/>
                <a:ext cx="446088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4" name="AutoShape 20"/>
              <p:cNvCxnSpPr>
                <a:cxnSpLocks noChangeShapeType="1"/>
              </p:cNvCxnSpPr>
              <p:nvPr/>
            </p:nvCxnSpPr>
            <p:spPr bwMode="auto">
              <a:xfrm>
                <a:off x="7643813" y="5562600"/>
                <a:ext cx="639762" cy="381000"/>
              </a:xfrm>
              <a:prstGeom prst="bentConnector3">
                <a:avLst>
                  <a:gd name="adj1" fmla="val 50000"/>
                </a:avLst>
              </a:prstGeom>
              <a:noFill/>
              <a:ln w="25560" cap="sq">
                <a:solidFill>
                  <a:srgbClr val="9D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8212138" y="5715000"/>
                <a:ext cx="935169" cy="433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en-US" altLang="en-US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9D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NULL</a:t>
                </a:r>
              </a:p>
            </p:txBody>
          </p:sp>
        </p:grp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6675438" y="5410200"/>
              <a:ext cx="324426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US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2</a:t>
              </a:r>
            </a:p>
          </p:txBody>
        </p:sp>
      </p:grp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595935" y="2389998"/>
            <a:ext cx="4574217" cy="1110177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Delete the node pointed by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.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: pointer to the node before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, if it exists</a:t>
            </a:r>
            <a:r>
              <a:rPr lang="en-US" altLang="en-US" sz="2200" dirty="0">
                <a:latin typeface="Calibri"/>
              </a:rPr>
              <a:t>;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otherwise NULL. 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666844" y="3543309"/>
            <a:ext cx="4267200" cy="1110177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Function returns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if it is  non-null, else returns the successor of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pnode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.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6D5D840-4A3D-479E-872A-D1A21D95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93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600200" y="784586"/>
            <a:ext cx="5791201" cy="2464394"/>
          </a:xfrm>
          <a:prstGeom prst="rect">
            <a:avLst/>
          </a:prstGeom>
          <a:solidFill>
            <a:srgbClr val="8BE6FF"/>
          </a:solidFill>
          <a:ln w="6480" cap="sq">
            <a:solidFill>
              <a:srgbClr val="002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latin typeface="Calibri" pitchFamily="34" charset="0"/>
              </a:rPr>
              <a:t>Listnode</a:t>
            </a:r>
            <a:r>
              <a:rPr lang="en-US" altLang="en-US" sz="2200" b="1" dirty="0">
                <a:latin typeface="Calibri" pitchFamily="34" charset="0"/>
              </a:rPr>
              <a:t> search(</a:t>
            </a:r>
            <a:r>
              <a:rPr lang="en-US" altLang="en-US" sz="2200" b="1" dirty="0" err="1">
                <a:latin typeface="Calibri" pitchFamily="34" charset="0"/>
              </a:rPr>
              <a:t>Listnode</a:t>
            </a:r>
            <a:r>
              <a:rPr lang="en-US" altLang="en-US" sz="2200" b="1" dirty="0">
                <a:latin typeface="Calibri" pitchFamily="34" charset="0"/>
              </a:rPr>
              <a:t> head, int key) {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</a:t>
            </a:r>
            <a:r>
              <a:rPr lang="en-US" altLang="en-US" sz="2200" b="1" dirty="0" err="1">
                <a:latin typeface="Calibri" pitchFamily="34" charset="0"/>
              </a:rPr>
              <a:t>Listnode</a:t>
            </a:r>
            <a:r>
              <a:rPr lang="en-US" altLang="en-US" sz="2200" b="1" dirty="0">
                <a:latin typeface="Calibri" pitchFamily="34" charset="0"/>
              </a:rPr>
              <a:t> </a:t>
            </a:r>
            <a:r>
              <a:rPr lang="en-US" altLang="en-US" sz="2200" b="1" dirty="0" err="1">
                <a:latin typeface="Calibri" pitchFamily="34" charset="0"/>
              </a:rPr>
              <a:t>curr</a:t>
            </a:r>
            <a:r>
              <a:rPr lang="en-US" altLang="en-US" sz="2200" b="1" dirty="0">
                <a:latin typeface="Calibri" pitchFamily="34" charset="0"/>
              </a:rPr>
              <a:t> = head;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          (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curr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 != NULL &amp;&amp; </a:t>
            </a:r>
            <a:r>
              <a:rPr lang="en-US" altLang="en-US" sz="2200" b="1" dirty="0" err="1">
                <a:solidFill>
                  <a:srgbClr val="FF0000"/>
                </a:solidFill>
                <a:latin typeface="Calibri" pitchFamily="34" charset="0"/>
              </a:rPr>
              <a:t>curr</a:t>
            </a:r>
            <a:r>
              <a:rPr lang="en-US" altLang="en-US" sz="2200" b="1" dirty="0">
                <a:solidFill>
                  <a:srgbClr val="FF0000"/>
                </a:solidFill>
                <a:latin typeface="Calibri" pitchFamily="34" charset="0"/>
              </a:rPr>
              <a:t>-&gt;data != key</a:t>
            </a:r>
            <a:r>
              <a:rPr lang="en-US" altLang="en-US" sz="2200" b="1" dirty="0">
                <a:latin typeface="Calibri" pitchFamily="34" charset="0"/>
              </a:rPr>
              <a:t>) 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	       </a:t>
            </a:r>
            <a:r>
              <a:rPr lang="en-US" altLang="en-US" sz="2200" b="1" dirty="0" err="1">
                <a:latin typeface="Calibri" pitchFamily="34" charset="0"/>
              </a:rPr>
              <a:t>curr</a:t>
            </a:r>
            <a:r>
              <a:rPr lang="en-US" altLang="en-US" sz="2200" b="1" dirty="0">
                <a:latin typeface="Calibri" pitchFamily="34" charset="0"/>
              </a:rPr>
              <a:t> = </a:t>
            </a:r>
            <a:r>
              <a:rPr lang="en-US" altLang="en-US" sz="2200" b="1" dirty="0" err="1">
                <a:latin typeface="Calibri" pitchFamily="34" charset="0"/>
              </a:rPr>
              <a:t>curr</a:t>
            </a:r>
            <a:r>
              <a:rPr lang="en-US" altLang="en-US" sz="2200" b="1" dirty="0">
                <a:latin typeface="Calibri" pitchFamily="34" charset="0"/>
              </a:rPr>
              <a:t>-&gt;next;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    return </a:t>
            </a:r>
            <a:r>
              <a:rPr lang="en-US" altLang="en-US" sz="2200" b="1" dirty="0" err="1">
                <a:latin typeface="Calibri" pitchFamily="34" charset="0"/>
              </a:rPr>
              <a:t>curr</a:t>
            </a:r>
            <a:r>
              <a:rPr lang="en-US" altLang="en-US" sz="2200" b="1" dirty="0">
                <a:latin typeface="Calibri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} </a:t>
            </a: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7239000" y="5943600"/>
            <a:ext cx="2971800" cy="9144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648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331076" y="5935664"/>
            <a:ext cx="2231037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 err="1">
                <a:solidFill>
                  <a:srgbClr val="9D0000"/>
                </a:solidFill>
                <a:latin typeface="Calibri" pitchFamily="34" charset="0"/>
              </a:rPr>
              <a:t>curr</a:t>
            </a: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 = </a:t>
            </a:r>
            <a:r>
              <a:rPr lang="en-US" altLang="en-US" sz="2200" b="1" dirty="0" err="1">
                <a:solidFill>
                  <a:srgbClr val="9D0000"/>
                </a:solidFill>
                <a:latin typeface="Calibri" pitchFamily="34" charset="0"/>
              </a:rPr>
              <a:t>curr</a:t>
            </a: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-&gt;next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step to next node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858001" y="3048001"/>
            <a:ext cx="3808413" cy="2360613"/>
            <a:chOff x="3360" y="1920"/>
            <a:chExt cx="2399" cy="1487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3360" y="1920"/>
              <a:ext cx="2399" cy="1487"/>
            </a:xfrm>
            <a:prstGeom prst="flowChartDecision">
              <a:avLst/>
            </a:prstGeom>
            <a:solidFill>
              <a:srgbClr val="FFFF81"/>
            </a:solidFill>
            <a:ln w="648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518" y="2352"/>
              <a:ext cx="1766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curr</a:t>
              </a: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-&gt;data == key?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Does the current node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contain the key?</a:t>
              </a:r>
            </a:p>
          </p:txBody>
        </p:sp>
      </p:grp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34400" y="5410200"/>
            <a:ext cx="457200" cy="533400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7FD13B"/>
          </a:solidFill>
          <a:ln w="25560" cap="sq">
            <a:solidFill>
              <a:srgbClr val="5C992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620001" y="1"/>
            <a:ext cx="3046413" cy="1217613"/>
            <a:chOff x="3840" y="0"/>
            <a:chExt cx="1919" cy="767"/>
          </a:xfrm>
        </p:grpSpPr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4704" y="576"/>
              <a:ext cx="287" cy="19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7FD13B"/>
            </a:solidFill>
            <a:ln w="25560" cap="sq">
              <a:solidFill>
                <a:srgbClr val="5C9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840" y="0"/>
              <a:ext cx="1919" cy="575"/>
            </a:xfrm>
            <a:prstGeom prst="roundRect">
              <a:avLst>
                <a:gd name="adj" fmla="val 16667"/>
              </a:avLst>
            </a:prstGeom>
            <a:solidFill>
              <a:srgbClr val="94F0E4"/>
            </a:solidFill>
            <a:ln w="648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53" y="0"/>
              <a:ext cx="1503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curr</a:t>
              </a: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 = head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start at head of list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7848601" y="1219201"/>
            <a:ext cx="2817813" cy="1522413"/>
            <a:chOff x="3984" y="768"/>
            <a:chExt cx="1775" cy="959"/>
          </a:xfrm>
        </p:grpSpPr>
        <p:sp>
          <p:nvSpPr>
            <p:cNvPr id="19" name="AutoShape 13"/>
            <p:cNvSpPr>
              <a:spLocks noChangeArrowheads="1"/>
            </p:cNvSpPr>
            <p:nvPr/>
          </p:nvSpPr>
          <p:spPr bwMode="auto">
            <a:xfrm>
              <a:off x="3984" y="768"/>
              <a:ext cx="1775" cy="959"/>
            </a:xfrm>
            <a:prstGeom prst="flowChartDecision">
              <a:avLst/>
            </a:prstGeom>
            <a:solidFill>
              <a:srgbClr val="FFE39D"/>
            </a:solidFill>
            <a:ln w="648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4249" y="951"/>
              <a:ext cx="1124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2200" b="1" dirty="0" err="1">
                  <a:solidFill>
                    <a:srgbClr val="9D0000"/>
                  </a:solidFill>
                  <a:latin typeface="Calibri" pitchFamily="34" charset="0"/>
                </a:rPr>
                <a:t>curr</a:t>
              </a: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== null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(reached end 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2200" b="1" dirty="0">
                  <a:solidFill>
                    <a:srgbClr val="9D0000"/>
                  </a:solidFill>
                  <a:latin typeface="Calibri" pitchFamily="34" charset="0"/>
                </a:rPr>
                <a:t>of list)?</a:t>
              </a:r>
            </a:p>
          </p:txBody>
        </p:sp>
      </p:grpSp>
      <p:pic>
        <p:nvPicPr>
          <p:cNvPr id="21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00" y="2505076"/>
            <a:ext cx="8890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9297988" y="2895600"/>
            <a:ext cx="558464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NO</a:t>
            </a: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5791200" y="4648200"/>
            <a:ext cx="1600200" cy="914400"/>
          </a:xfrm>
          <a:prstGeom prst="roundRect">
            <a:avLst>
              <a:gd name="adj" fmla="val 16667"/>
            </a:avLst>
          </a:prstGeom>
          <a:solidFill>
            <a:srgbClr val="75FF82"/>
          </a:solidFill>
          <a:ln w="648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716670" y="4638578"/>
            <a:ext cx="1455889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alibri" pitchFamily="34" charset="0"/>
              </a:rPr>
              <a:t>Found!</a:t>
            </a:r>
          </a:p>
          <a:p>
            <a:pPr algn="ctr">
              <a:buClrTx/>
              <a:buFontTx/>
              <a:buNone/>
            </a:pPr>
            <a:r>
              <a:rPr lang="en-US" altLang="en-US" sz="2200" b="1" dirty="0">
                <a:solidFill>
                  <a:srgbClr val="0070C0"/>
                </a:solidFill>
                <a:latin typeface="Calibri" pitchFamily="34" charset="0"/>
              </a:rPr>
              <a:t>return </a:t>
            </a:r>
            <a:r>
              <a:rPr lang="en-US" altLang="en-US" sz="2200" b="1" dirty="0" err="1">
                <a:solidFill>
                  <a:srgbClr val="0070C0"/>
                </a:solidFill>
                <a:latin typeface="Calibri" pitchFamily="34" charset="0"/>
              </a:rPr>
              <a:t>curr</a:t>
            </a:r>
            <a:endParaRPr lang="en-US" altLang="en-US" sz="22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9069388" y="5486400"/>
            <a:ext cx="558464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NO</a:t>
            </a:r>
          </a:p>
        </p:txBody>
      </p: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6172200" y="2267549"/>
            <a:ext cx="1828800" cy="1056676"/>
          </a:xfrm>
          <a:prstGeom prst="roundRect">
            <a:avLst>
              <a:gd name="adj" fmla="val 16667"/>
            </a:avLst>
          </a:prstGeom>
          <a:solidFill>
            <a:srgbClr val="FDBC9F"/>
          </a:solidFill>
          <a:ln w="648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019801" y="2298701"/>
            <a:ext cx="2128756" cy="111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FAILED!</a:t>
            </a:r>
          </a:p>
          <a:p>
            <a:pPr algn="ctr"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return </a:t>
            </a:r>
            <a:r>
              <a:rPr lang="en-US" altLang="en-US" sz="2200" b="1" dirty="0" err="1">
                <a:latin typeface="Calibri" pitchFamily="34" charset="0"/>
              </a:rPr>
              <a:t>curr</a:t>
            </a:r>
            <a:r>
              <a:rPr lang="en-US" altLang="en-US" sz="2200" b="1" dirty="0">
                <a:latin typeface="Calibri" pitchFamily="34" charset="0"/>
              </a:rPr>
              <a:t> </a:t>
            </a:r>
            <a:r>
              <a:rPr lang="en-US" altLang="en-US" sz="1400" b="1" dirty="0">
                <a:latin typeface="Calibri" pitchFamily="34" charset="0"/>
              </a:rPr>
              <a:t>(NULL)</a:t>
            </a:r>
          </a:p>
          <a:p>
            <a:pPr algn="ctr">
              <a:buClrTx/>
              <a:buFontTx/>
              <a:buNone/>
            </a:pPr>
            <a:endParaRPr lang="en-US" altLang="en-US" sz="2200" b="1" dirty="0">
              <a:latin typeface="Calibri" pitchFamily="34" charset="0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7169150" y="1371600"/>
            <a:ext cx="595782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YES</a:t>
            </a:r>
          </a:p>
        </p:txBody>
      </p:sp>
      <p:pic>
        <p:nvPicPr>
          <p:cNvPr id="2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1914526"/>
            <a:ext cx="7366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6178550" y="3733800"/>
            <a:ext cx="595782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YES</a:t>
            </a:r>
          </a:p>
        </p:txBody>
      </p:sp>
      <p:pic>
        <p:nvPicPr>
          <p:cNvPr id="31" name="Picture 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4127501"/>
            <a:ext cx="4381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1828800" y="3912245"/>
            <a:ext cx="3810000" cy="1448731"/>
          </a:xfrm>
          <a:prstGeom prst="rect">
            <a:avLst/>
          </a:prstGeom>
          <a:solidFill>
            <a:srgbClr val="CCEDB1"/>
          </a:solidFill>
          <a:ln w="9360" cap="sq">
            <a:solidFill>
              <a:srgbClr val="002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search for key in a list pointed to by head.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Return pointer to the node found or else return NULL.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1828800" y="5700713"/>
            <a:ext cx="3657600" cy="771623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002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Disadvantage:</a:t>
            </a:r>
          </a:p>
          <a:p>
            <a:pPr>
              <a:buClrTx/>
              <a:buFontTx/>
              <a:buNone/>
            </a:pPr>
            <a:r>
              <a:rPr lang="en-US" altLang="en-US" sz="2200" b="1" dirty="0">
                <a:solidFill>
                  <a:srgbClr val="9D0000"/>
                </a:solidFill>
                <a:latin typeface="Calibri" pitchFamily="34" charset="0"/>
              </a:rPr>
              <a:t>Sequential access only.</a:t>
            </a:r>
          </a:p>
        </p:txBody>
      </p:sp>
      <p:sp>
        <p:nvSpPr>
          <p:cNvPr id="34" name="Title 6"/>
          <p:cNvSpPr txBox="1">
            <a:spLocks/>
          </p:cNvSpPr>
          <p:nvPr/>
        </p:nvSpPr>
        <p:spPr>
          <a:xfrm>
            <a:off x="556200" y="10689"/>
            <a:ext cx="5683572" cy="71737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latin typeface="Calibri" pitchFamily="34" charset="0"/>
              </a:rPr>
              <a:t>Searching in LL</a:t>
            </a:r>
          </a:p>
        </p:txBody>
      </p:sp>
      <p:sp>
        <p:nvSpPr>
          <p:cNvPr id="38" name="Bent Arrow 37"/>
          <p:cNvSpPr/>
          <p:nvPr/>
        </p:nvSpPr>
        <p:spPr bwMode="auto">
          <a:xfrm rot="536571" flipH="1">
            <a:off x="9968995" y="2133601"/>
            <a:ext cx="381000" cy="3781425"/>
          </a:xfrm>
          <a:prstGeom prst="ben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2000">
              <a:latin typeface="Verdana" pitchFamily="34" charset="0"/>
            </a:endParaRPr>
          </a:p>
        </p:txBody>
      </p:sp>
      <p:sp>
        <p:nvSpPr>
          <p:cNvPr id="39" name="Text Box 1"/>
          <p:cNvSpPr txBox="1">
            <a:spLocks noChangeArrowheads="1"/>
          </p:cNvSpPr>
          <p:nvPr/>
        </p:nvSpPr>
        <p:spPr bwMode="auto">
          <a:xfrm>
            <a:off x="1726730" y="1481458"/>
            <a:ext cx="851836" cy="433068"/>
          </a:xfrm>
          <a:prstGeom prst="rect">
            <a:avLst/>
          </a:prstGeom>
          <a:solidFill>
            <a:srgbClr val="8BE6FF"/>
          </a:solidFill>
          <a:ln w="6480" cap="sq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 b="1" dirty="0">
                <a:latin typeface="Calibri" pitchFamily="34" charset="0"/>
              </a:rPr>
              <a:t>while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26486B-4B0F-4C73-BB2E-A1EC6676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44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 animBg="1"/>
      <p:bldP spid="22" grpId="0"/>
      <p:bldP spid="23" grpId="0" animBg="1"/>
      <p:bldP spid="24" grpId="0"/>
      <p:bldP spid="25" grpId="0"/>
      <p:bldP spid="26" grpId="0" animBg="1"/>
      <p:bldP spid="27" grpId="0"/>
      <p:bldP spid="28" grpId="0"/>
      <p:bldP spid="30" grpId="0"/>
      <p:bldP spid="33" grpId="0" animBg="1"/>
      <p:bldP spid="38" grpId="0" animBg="1"/>
      <p:bldP spid="39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50473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Linked List: A useful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28" y="1082676"/>
            <a:ext cx="11596634" cy="5638800"/>
          </a:xfrm>
        </p:spPr>
        <p:txBody>
          <a:bodyPr/>
          <a:lstStyle/>
          <a:p>
            <a:r>
              <a:rPr lang="en-US" dirty="0"/>
              <a:t>Customer information can be defined using a struct</a:t>
            </a:r>
          </a:p>
          <a:p>
            <a:pPr marL="0" indent="0">
              <a:buNone/>
            </a:pPr>
            <a:r>
              <a:rPr lang="en-US" dirty="0"/>
              <a:t>     struct </a:t>
            </a:r>
            <a:r>
              <a:rPr lang="en-US" dirty="0" err="1"/>
              <a:t>cust_info</a:t>
            </a:r>
            <a:r>
              <a:rPr lang="en-US" dirty="0"/>
              <a:t> { </a:t>
            </a:r>
          </a:p>
          <a:p>
            <a:pPr marL="85725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Account_Number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Account_Type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/>
              <a:t>char *</a:t>
            </a:r>
            <a:r>
              <a:rPr lang="en-US" dirty="0" err="1"/>
              <a:t>Customer_Name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/>
              <a:t>char* </a:t>
            </a:r>
            <a:r>
              <a:rPr lang="en-US" dirty="0" err="1"/>
              <a:t>Customer_Address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bitmap </a:t>
            </a:r>
            <a:r>
              <a:rPr lang="en-US" dirty="0" err="1">
                <a:solidFill>
                  <a:srgbClr val="FF0000"/>
                </a:solidFill>
              </a:rPr>
              <a:t>Signature_scan</a:t>
            </a:r>
            <a:r>
              <a:rPr lang="en-US" dirty="0">
                <a:solidFill>
                  <a:srgbClr val="FF0000"/>
                </a:solidFill>
              </a:rPr>
              <a:t>; // user defined type bitmap</a:t>
            </a:r>
          </a:p>
          <a:p>
            <a:pPr marL="457200" lvl="1" indent="0">
              <a:buNone/>
            </a:pPr>
            <a:r>
              <a:rPr lang="en-US" dirty="0"/>
              <a:t>} ;</a:t>
            </a:r>
          </a:p>
          <a:p>
            <a:r>
              <a:rPr lang="en-US" dirty="0"/>
              <a:t>A customer can have more than 1 accounts</a:t>
            </a:r>
          </a:p>
          <a:p>
            <a:pPr lvl="1"/>
            <a:r>
              <a:rPr lang="en-US" dirty="0"/>
              <a:t>Want to keep multiple accounts for a customer together for easy access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37D3-0927-4086-9C4C-52A2555A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07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52" y="136524"/>
            <a:ext cx="8816280" cy="793576"/>
          </a:xfrm>
        </p:spPr>
        <p:txBody>
          <a:bodyPr/>
          <a:lstStyle/>
          <a:p>
            <a:pPr algn="l"/>
            <a:r>
              <a:rPr lang="en-US" dirty="0"/>
              <a:t>Linked List: A useful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73" y="1441390"/>
            <a:ext cx="11903372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“Link” all the customer accounts together using a “chain-of-pointers”</a:t>
            </a:r>
          </a:p>
          <a:p>
            <a:pPr marL="0" indent="0">
              <a:buNone/>
            </a:pPr>
            <a:r>
              <a:rPr lang="en-US" dirty="0"/>
              <a:t>    struct </a:t>
            </a:r>
            <a:r>
              <a:rPr lang="en-US" dirty="0" err="1"/>
              <a:t>cust_info</a:t>
            </a:r>
            <a:r>
              <a:rPr lang="en-US" dirty="0"/>
              <a:t> { </a:t>
            </a:r>
          </a:p>
          <a:p>
            <a:pPr marL="85725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Account_Number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Account_Type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/>
              <a:t>char *</a:t>
            </a:r>
            <a:r>
              <a:rPr lang="en-US" dirty="0" err="1"/>
              <a:t>Customer_Name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/>
              <a:t>char* </a:t>
            </a:r>
            <a:r>
              <a:rPr lang="en-US" dirty="0" err="1"/>
              <a:t>Customer_Address</a:t>
            </a:r>
            <a:r>
              <a:rPr lang="en-US" dirty="0"/>
              <a:t>;</a:t>
            </a:r>
          </a:p>
          <a:p>
            <a:pPr marL="857250" lvl="2" indent="0">
              <a:buNone/>
            </a:pPr>
            <a:r>
              <a:rPr lang="en-US" dirty="0"/>
              <a:t>bitmap </a:t>
            </a:r>
            <a:r>
              <a:rPr lang="en-US" dirty="0" err="1"/>
              <a:t>Signature_scan</a:t>
            </a:r>
            <a:r>
              <a:rPr lang="en-US" dirty="0"/>
              <a:t>; // user defined type bitmap</a:t>
            </a:r>
          </a:p>
          <a:p>
            <a:pPr marL="85725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struct </a:t>
            </a:r>
            <a:r>
              <a:rPr lang="en-US" dirty="0" err="1">
                <a:solidFill>
                  <a:srgbClr val="FF0000"/>
                </a:solidFill>
              </a:rPr>
              <a:t>cust_info</a:t>
            </a:r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dirty="0" err="1">
                <a:solidFill>
                  <a:srgbClr val="FF0000"/>
                </a:solidFill>
              </a:rPr>
              <a:t>next_account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/>
              <a:t>} ;</a:t>
            </a:r>
          </a:p>
          <a:p>
            <a:r>
              <a:rPr lang="en-US" dirty="0"/>
              <a:t>So each customer can be defined by a linked list (and each such linked lists can have  one or more nodes)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A75A2-884B-47F5-8345-9C178C00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34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/>
          <p:nvPr/>
        </p:nvGrpSpPr>
        <p:grpSpPr>
          <a:xfrm>
            <a:off x="1454489" y="1030507"/>
            <a:ext cx="8610600" cy="2098017"/>
            <a:chOff x="228600" y="3845583"/>
            <a:chExt cx="8610600" cy="209801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66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524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1524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33193" y="4904567"/>
              <a:ext cx="863035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name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85800" y="5388632"/>
              <a:ext cx="838200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next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47461" y="3845583"/>
              <a:ext cx="657914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9D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cust</a:t>
              </a:r>
              <a:endPara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622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28194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28194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576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41148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1148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9530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54102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54102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2484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67056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67056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43800" y="4495800"/>
              <a:ext cx="1295400" cy="1447800"/>
            </a:xfrm>
            <a:prstGeom prst="rect">
              <a:avLst/>
            </a:prstGeom>
            <a:solidFill>
              <a:srgbClr val="FFF1CE"/>
            </a:solidFill>
            <a:ln w="9360" cap="flat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8001000" y="464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ABF3AD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AutoShape 33"/>
            <p:cNvSpPr>
              <a:spLocks noChangeArrowheads="1"/>
            </p:cNvSpPr>
            <p:nvPr/>
          </p:nvSpPr>
          <p:spPr bwMode="auto">
            <a:xfrm>
              <a:off x="8001000" y="5334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FBD0E4"/>
            </a:solidFill>
            <a:ln w="648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28600" y="4328311"/>
              <a:ext cx="533400" cy="457200"/>
            </a:xfrm>
            <a:prstGeom prst="rect">
              <a:avLst/>
            </a:prstGeom>
            <a:solidFill>
              <a:srgbClr val="C7D0E9"/>
            </a:solidFill>
            <a:ln w="25560" cap="flat">
              <a:solidFill>
                <a:srgbClr val="5D9A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8" name="AutoShape 37"/>
            <p:cNvCxnSpPr>
              <a:cxnSpLocks noChangeShapeType="1"/>
            </p:cNvCxnSpPr>
            <p:nvPr/>
          </p:nvCxnSpPr>
          <p:spPr bwMode="auto">
            <a:xfrm>
              <a:off x="533400" y="4648200"/>
              <a:ext cx="533400" cy="76200"/>
            </a:xfrm>
            <a:prstGeom prst="bentConnector3">
              <a:avLst>
                <a:gd name="adj1" fmla="val 50000"/>
              </a:avLst>
            </a:prstGeom>
            <a:noFill/>
            <a:ln w="25560" cap="flat">
              <a:solidFill>
                <a:srgbClr val="9D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677988" y="4724400"/>
              <a:ext cx="353280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6779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973388" y="4724400"/>
              <a:ext cx="340456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9733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268788" y="4724400"/>
              <a:ext cx="353280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2687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564188" y="4724400"/>
              <a:ext cx="33083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5641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859588" y="4724400"/>
              <a:ext cx="330838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859588" y="54102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8154988" y="4724400"/>
              <a:ext cx="353280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8154988" y="5334000"/>
              <a:ext cx="181822" cy="429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65" name="Curved Connector 64"/>
          <p:cNvCxnSpPr/>
          <p:nvPr/>
        </p:nvCxnSpPr>
        <p:spPr bwMode="auto">
          <a:xfrm>
            <a:off x="3085699" y="2785623"/>
            <a:ext cx="2445490" cy="342900"/>
          </a:xfrm>
          <a:prstGeom prst="curvedConnector4">
            <a:avLst>
              <a:gd name="adj1" fmla="val 26021"/>
              <a:gd name="adj2" fmla="val 31980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Curved Connector 68"/>
          <p:cNvCxnSpPr/>
          <p:nvPr/>
        </p:nvCxnSpPr>
        <p:spPr bwMode="auto">
          <a:xfrm>
            <a:off x="5654623" y="2802459"/>
            <a:ext cx="3762767" cy="326065"/>
          </a:xfrm>
          <a:prstGeom prst="curvedConnector4">
            <a:avLst>
              <a:gd name="adj1" fmla="val 25272"/>
              <a:gd name="adj2" fmla="val 51440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Curved Connector 69"/>
          <p:cNvCxnSpPr/>
          <p:nvPr/>
        </p:nvCxnSpPr>
        <p:spPr bwMode="auto">
          <a:xfrm>
            <a:off x="6935387" y="2797507"/>
            <a:ext cx="1186602" cy="331017"/>
          </a:xfrm>
          <a:prstGeom prst="curvedConnector4">
            <a:avLst>
              <a:gd name="adj1" fmla="val 11263"/>
              <a:gd name="adj2" fmla="val 23743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335552" y="1275940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</a:tabLst>
              <a:defRPr/>
            </a:pPr>
            <a:r>
              <a:rPr kumimoji="0" lang="en-IN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cust</a:t>
            </a:r>
            <a:r>
              <a: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[0]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678734" y="1275940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</a:tabLst>
              <a:defRPr/>
            </a:pPr>
            <a:r>
              <a:rPr kumimoji="0" lang="en-IN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cust</a:t>
            </a:r>
            <a:r>
              <a: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[1]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005727" y="1250056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</a:tabLst>
              <a:defRPr/>
            </a:pPr>
            <a:r>
              <a:rPr kumimoji="0" lang="en-IN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cust</a:t>
            </a:r>
            <a:r>
              <a: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[2]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6337639" y="1255274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</a:tabLst>
              <a:defRPr/>
            </a:pPr>
            <a:r>
              <a:rPr kumimoji="0" lang="en-IN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cust</a:t>
            </a:r>
            <a:r>
              <a: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[3]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7633039" y="1275940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</a:tabLst>
              <a:defRPr/>
            </a:pPr>
            <a:r>
              <a:rPr kumimoji="0" lang="en-IN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cust</a:t>
            </a:r>
            <a:r>
              <a: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[4]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8934789" y="1276219"/>
            <a:ext cx="997750" cy="4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</a:tabLst>
              <a:defRPr/>
            </a:pPr>
            <a:r>
              <a:rPr kumimoji="0" lang="en-IN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cust</a:t>
            </a:r>
            <a:r>
              <a: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[5]</a:t>
            </a:r>
          </a:p>
        </p:txBody>
      </p:sp>
      <p:sp>
        <p:nvSpPr>
          <p:cNvPr id="85" name="Rectangle 84"/>
          <p:cNvSpPr/>
          <p:nvPr/>
        </p:nvSpPr>
        <p:spPr>
          <a:xfrm>
            <a:off x="9182503" y="2627015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NULL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887103" y="2626535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NULL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000903" y="2626535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NULL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8508" y="4474309"/>
            <a:ext cx="64535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].next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].next-&gt;next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].next-&gt;next-&gt;next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etc.,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NULL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points to the “other”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records of the same customer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C7BFD861-8D60-47BF-BD3E-8305C7A6135C}"/>
              </a:ext>
            </a:extLst>
          </p:cNvPr>
          <p:cNvSpPr txBox="1">
            <a:spLocks/>
          </p:cNvSpPr>
          <p:nvPr/>
        </p:nvSpPr>
        <p:spPr>
          <a:xfrm>
            <a:off x="350752" y="136524"/>
            <a:ext cx="9979874" cy="79357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Linked List: A useful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D26B5-4989-4DD0-A991-5537B1F7B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61D104-E6DB-4B60-A0EB-6FD7D1640042}"/>
              </a:ext>
            </a:extLst>
          </p:cNvPr>
          <p:cNvGrpSpPr/>
          <p:nvPr/>
        </p:nvGrpSpPr>
        <p:grpSpPr>
          <a:xfrm>
            <a:off x="7247079" y="5632398"/>
            <a:ext cx="1858617" cy="904461"/>
            <a:chOff x="3286682" y="2292350"/>
            <a:chExt cx="1858617" cy="904461"/>
          </a:xfrm>
        </p:grpSpPr>
        <p:sp>
          <p:nvSpPr>
            <p:cNvPr id="58" name="Rounded Rectangle 222">
              <a:extLst>
                <a:ext uri="{FF2B5EF4-FFF2-40B4-BE49-F238E27FC236}">
                  <a16:creationId xmlns:a16="http://schemas.microsoft.com/office/drawing/2014/main" id="{30E88D6C-DBD4-45E0-9284-EC0476030465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82E292F-E8D6-4CBB-AA50-C2C5EA52022E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CC851EB-8393-42F9-B318-389AE0AB150A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62" name="Rectangular Callout 238">
            <a:extLst>
              <a:ext uri="{FF2B5EF4-FFF2-40B4-BE49-F238E27FC236}">
                <a16:creationId xmlns:a16="http://schemas.microsoft.com/office/drawing/2014/main" id="{6D216309-E2CA-4F1E-8404-B10267190ACF}"/>
              </a:ext>
            </a:extLst>
          </p:cNvPr>
          <p:cNvSpPr/>
          <p:nvPr/>
        </p:nvSpPr>
        <p:spPr>
          <a:xfrm>
            <a:off x="7764797" y="4560471"/>
            <a:ext cx="4048820" cy="793577"/>
          </a:xfrm>
          <a:prstGeom prst="wedgeRectCallout">
            <a:avLst>
              <a:gd name="adj1" fmla="val -38957"/>
              <a:gd name="adj2" fmla="val 110403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think of this as an </a:t>
            </a:r>
            <a:r>
              <a:rPr lang="en-IN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of singly linked lists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ular Callout 238">
            <a:extLst>
              <a:ext uri="{FF2B5EF4-FFF2-40B4-BE49-F238E27FC236}">
                <a16:creationId xmlns:a16="http://schemas.microsoft.com/office/drawing/2014/main" id="{86611050-C322-4812-940F-95A3000391B7}"/>
              </a:ext>
            </a:extLst>
          </p:cNvPr>
          <p:cNvSpPr/>
          <p:nvPr/>
        </p:nvSpPr>
        <p:spPr>
          <a:xfrm>
            <a:off x="9859291" y="3342150"/>
            <a:ext cx="2069208" cy="1002304"/>
          </a:xfrm>
          <a:prstGeom prst="wedgeRectCallout">
            <a:avLst>
              <a:gd name="adj1" fmla="val 674"/>
              <a:gd name="adj2" fmla="val 7752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Some lists have a single node, some have more</a:t>
            </a:r>
            <a:r>
              <a:rPr kumimoji="0" lang="en-I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than one node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2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2" grpId="0"/>
      <p:bldP spid="62" grpId="0" animBg="1"/>
      <p:bldP spid="6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23240</TotalTime>
  <Words>1667</Words>
  <Application>Microsoft Office PowerPoint</Application>
  <PresentationFormat>Widescreen</PresentationFormat>
  <Paragraphs>415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Garamond</vt:lpstr>
      <vt:lpstr>Times New Roman</vt:lpstr>
      <vt:lpstr>Verdana</vt:lpstr>
      <vt:lpstr>Wingdings</vt:lpstr>
      <vt:lpstr>Office Theme</vt:lpstr>
      <vt:lpstr>ESC101: Fundamentals of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List: A useful application</vt:lpstr>
      <vt:lpstr>Linked List: A useful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Circular Linked List</vt:lpstr>
      <vt:lpstr>PowerPoint Presentation</vt:lpstr>
      <vt:lpstr>Why circular linked list</vt:lpstr>
      <vt:lpstr>PowerPoint Presentation</vt:lpstr>
      <vt:lpstr>Stack</vt:lpstr>
      <vt:lpstr>Stack using (statically allocated) arrays</vt:lpstr>
      <vt:lpstr>Empty and full</vt:lpstr>
      <vt:lpstr>Insert (push)</vt:lpstr>
      <vt:lpstr>Delete (pop)</vt:lpstr>
      <vt:lpstr>top_value and main</vt:lpstr>
      <vt:lpstr>An issue with (statically allocated) array based approach</vt:lpstr>
      <vt:lpstr>Stack using arrays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1568</cp:revision>
  <dcterms:created xsi:type="dcterms:W3CDTF">2018-07-30T05:08:11Z</dcterms:created>
  <dcterms:modified xsi:type="dcterms:W3CDTF">2019-10-29T08:17:54Z</dcterms:modified>
</cp:coreProperties>
</file>