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1"/>
  </p:notesMasterIdLst>
  <p:sldIdLst>
    <p:sldId id="268" r:id="rId2"/>
    <p:sldId id="379" r:id="rId3"/>
    <p:sldId id="380" r:id="rId4"/>
    <p:sldId id="381" r:id="rId5"/>
    <p:sldId id="269" r:id="rId6"/>
    <p:sldId id="270" r:id="rId7"/>
    <p:sldId id="271" r:id="rId8"/>
    <p:sldId id="275" r:id="rId9"/>
    <p:sldId id="276" r:id="rId10"/>
    <p:sldId id="383" r:id="rId11"/>
    <p:sldId id="279" r:id="rId12"/>
    <p:sldId id="280" r:id="rId13"/>
    <p:sldId id="281" r:id="rId14"/>
    <p:sldId id="378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54" r:id="rId25"/>
    <p:sldId id="376" r:id="rId26"/>
    <p:sldId id="340" r:id="rId27"/>
    <p:sldId id="339" r:id="rId28"/>
    <p:sldId id="377" r:id="rId29"/>
    <p:sldId id="3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94722" autoAdjust="0"/>
  </p:normalViewPr>
  <p:slideViewPr>
    <p:cSldViewPr snapToGrid="0">
      <p:cViewPr varScale="1">
        <p:scale>
          <a:sx n="78" d="100"/>
          <a:sy n="78" d="100"/>
        </p:scale>
        <p:origin x="8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903" name="Google Shape;90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903" name="Google Shape;90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79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8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95502-31DB-48F7-A541-1886B3A8B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- constant-time operations in a stack</a:t>
            </a:r>
            <a:r>
              <a:rPr lang="en-IN" baseline="0" dirty="0"/>
              <a:t> </a:t>
            </a:r>
            <a:r>
              <a:rPr lang="en-IN" dirty="0"/>
              <a:t>with a linked-list.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2495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IN" dirty="0"/>
              <a:t>- constant-time operations in a queue</a:t>
            </a:r>
            <a:r>
              <a:rPr lang="en-IN" baseline="0" dirty="0"/>
              <a:t> </a:t>
            </a:r>
            <a:r>
              <a:rPr lang="en-IN" dirty="0"/>
              <a:t>with a doubly-linked-list.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7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 Discuss the efficiency of search, if the data is kept sorted.</a:t>
            </a:r>
          </a:p>
          <a:p>
            <a:pPr>
              <a:buFontTx/>
              <a:buChar char="-"/>
            </a:pPr>
            <a:r>
              <a:rPr lang="en-IN" dirty="0"/>
              <a:t> A very practical data structure!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8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767" name="Google Shape;76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Discuss the efficiency of search, if the data is kept sorted.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A very practical data structure!</a:t>
            </a:r>
            <a:endParaRPr/>
          </a:p>
        </p:txBody>
      </p:sp>
      <p:sp>
        <p:nvSpPr>
          <p:cNvPr id="835" name="Google Shape;83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E78-798B-4A42-9059-FEEE353D431C}" type="datetime7">
              <a:rPr lang="en-US" smtClean="0"/>
              <a:t>Oct-19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562-0FEE-4E6C-B11D-C0047F7ECB9A}" type="datetime7">
              <a:rPr lang="en-US" smtClean="0"/>
              <a:t>Oct-19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2D1-8CE3-4C95-AAEE-B231AF412D1E}" type="datetime7">
              <a:rPr lang="en-US" smtClean="0"/>
              <a:t>Oct-19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D8811-D8E0-48AB-A84B-62EEC3DCD26F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Oct-19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Esc101, MDArrays</a:t>
            </a: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94F5-0A30-41E6-8152-2D47B2D3ADB6}" type="datetime7">
              <a:rPr lang="en-US" smtClean="0"/>
              <a:t>Oct-19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5093-89A5-490B-81CD-9EA7C21B2AC6}" type="datetime7">
              <a:rPr lang="en-US" smtClean="0"/>
              <a:t>Oct-19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79E8-A164-4387-BE00-86C47522A108}" type="datetime7">
              <a:rPr lang="en-US" smtClean="0"/>
              <a:t>Oct-19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3B0-3A58-4423-B49F-39902EB2B1B2}" type="datetime7">
              <a:rPr lang="en-US" smtClean="0"/>
              <a:t>Oct-19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FB-8196-4B15-A6C1-07BA8CE2F732}" type="datetime7">
              <a:rPr lang="en-US" smtClean="0"/>
              <a:t>Oct-19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49E-D3A4-4639-A98A-D4186D4BD7AF}" type="datetime7">
              <a:rPr lang="en-US" smtClean="0"/>
              <a:t>Oct-19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037-9D7A-42E9-ACEE-3CA8270B68CE}" type="datetime7">
              <a:rPr lang="en-US" smtClean="0"/>
              <a:t>Oct-19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E119-339A-46B2-9691-9920B48EE24F}" type="datetime7">
              <a:rPr lang="en-US" smtClean="0"/>
              <a:t>Oct-19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517-A6DE-4F15-BF45-754A0EDEE3B5}" type="datetime7">
              <a:rPr lang="en-US" smtClean="0"/>
              <a:t>Oct-19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641720" y="2012827"/>
            <a:ext cx="9212418" cy="209848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Data Structures (Wrap-up),</a:t>
            </a: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Dynamic Programming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C3E23-A318-4D2F-97EE-E4840FA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Traversing a Binary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22564" y="1417638"/>
            <a:ext cx="8000999" cy="5184576"/>
          </a:xfrm>
        </p:spPr>
        <p:txBody>
          <a:bodyPr/>
          <a:lstStyle/>
          <a:p>
            <a:r>
              <a:rPr lang="en-US" altLang="en-US" dirty="0"/>
              <a:t>We won’t discuss building the binary tree. Suppose we are given an already built tree</a:t>
            </a:r>
          </a:p>
          <a:p>
            <a:r>
              <a:rPr lang="en-US" altLang="en-US" dirty="0"/>
              <a:t>Traversal: Visit each node in the binary tree exactly once</a:t>
            </a:r>
          </a:p>
          <a:p>
            <a:r>
              <a:rPr lang="en-US" altLang="en-US" dirty="0"/>
              <a:t>Easy to traverse recursively</a:t>
            </a:r>
          </a:p>
          <a:p>
            <a:r>
              <a:rPr lang="en-US" altLang="en-US" dirty="0"/>
              <a:t>Three common ways of visit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inorder</a:t>
            </a:r>
            <a:r>
              <a:rPr lang="en-US" altLang="en-US" dirty="0"/>
              <a:t>: left, root, right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preorder</a:t>
            </a:r>
            <a:r>
              <a:rPr lang="en-US" altLang="en-US" dirty="0"/>
              <a:t>: root, left, right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postorder</a:t>
            </a:r>
            <a:r>
              <a:rPr lang="en-US" altLang="en-US" dirty="0"/>
              <a:t>: left, right, root</a:t>
            </a:r>
          </a:p>
          <a:p>
            <a:endParaRPr lang="en-US" dirty="0"/>
          </a:p>
        </p:txBody>
      </p:sp>
      <p:pic>
        <p:nvPicPr>
          <p:cNvPr id="1028" name="Picture 4" descr="C:\Users\karkare\AppData\Local\Microsoft\Windows\INetCache\IE\45LGD9AS\MP9002277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88" y="1583465"/>
            <a:ext cx="2893431" cy="19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16145-9B9A-491F-9C28-9054ED4E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9"/>
          <p:cNvGrpSpPr/>
          <p:nvPr/>
        </p:nvGrpSpPr>
        <p:grpSpPr>
          <a:xfrm>
            <a:off x="2819401" y="602424"/>
            <a:ext cx="6717663" cy="3283777"/>
            <a:chOff x="170625" y="51315"/>
            <a:chExt cx="6717663" cy="3283777"/>
          </a:xfrm>
        </p:grpSpPr>
        <p:sp>
          <p:nvSpPr>
            <p:cNvPr id="770" name="Google Shape;770;p39"/>
            <p:cNvSpPr txBox="1"/>
            <p:nvPr/>
          </p:nvSpPr>
          <p:spPr>
            <a:xfrm>
              <a:off x="4067943" y="2067879"/>
              <a:ext cx="6802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525" cap="sq" cmpd="sng">
              <a:solidFill>
                <a:srgbClr val="9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2" name="Google Shape;772;p39"/>
            <p:cNvCxnSpPr>
              <a:endCxn id="773" idx="0"/>
            </p:cNvCxnSpPr>
            <p:nvPr/>
          </p:nvCxnSpPr>
          <p:spPr>
            <a:xfrm rot="10800000" flipH="1">
              <a:off x="408006" y="441884"/>
              <a:ext cx="3090000" cy="291300"/>
            </a:xfrm>
            <a:prstGeom prst="bentConnector4">
              <a:avLst>
                <a:gd name="adj1" fmla="val 42199"/>
                <a:gd name="adj2" fmla="val 177303"/>
              </a:avLst>
            </a:prstGeom>
            <a:noFill/>
            <a:ln w="25550" cap="sq" cmpd="sng">
              <a:solidFill>
                <a:srgbClr val="9D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774" name="Google Shape;774;p39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775" name="Google Shape;775;p39"/>
              <p:cNvSpPr/>
              <p:nvPr/>
            </p:nvSpPr>
            <p:spPr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9"/>
              <p:cNvSpPr txBox="1"/>
              <p:nvPr/>
            </p:nvSpPr>
            <p:spPr>
              <a:xfrm>
                <a:off x="1389063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779" name="Google Shape;779;p39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9"/>
              <p:cNvSpPr txBox="1"/>
              <p:nvPr/>
            </p:nvSpPr>
            <p:spPr>
              <a:xfrm>
                <a:off x="3522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4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39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784" name="Google Shape;784;p39"/>
              <p:cNvSpPr/>
              <p:nvPr/>
            </p:nvSpPr>
            <p:spPr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9"/>
              <p:cNvSpPr txBox="1"/>
              <p:nvPr/>
            </p:nvSpPr>
            <p:spPr>
              <a:xfrm>
                <a:off x="55800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7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p39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789" name="Google Shape;789;p39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9"/>
              <p:cNvSpPr txBox="1"/>
              <p:nvPr/>
            </p:nvSpPr>
            <p:spPr>
              <a:xfrm>
                <a:off x="7548474" y="1447799"/>
                <a:ext cx="5895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-1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3" name="Google Shape;793;p39"/>
            <p:cNvSpPr txBox="1"/>
            <p:nvPr/>
          </p:nvSpPr>
          <p:spPr>
            <a:xfrm>
              <a:off x="170625" y="51315"/>
              <a:ext cx="8860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22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root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794" name="Google Shape;794;p39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9"/>
              <p:cNvSpPr txBox="1"/>
              <p:nvPr/>
            </p:nvSpPr>
            <p:spPr>
              <a:xfrm>
                <a:off x="7713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3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9" name="Google Shape;799;p39"/>
            <p:cNvCxnSpPr/>
            <p:nvPr/>
          </p:nvCxnSpPr>
          <p:spPr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0" name="Google Shape;800;p39"/>
            <p:cNvCxnSpPr>
              <a:endCxn id="776" idx="0"/>
            </p:cNvCxnSpPr>
            <p:nvPr/>
          </p:nvCxnSpPr>
          <p:spPr>
            <a:xfrm flipH="1">
              <a:off x="2441019" y="723948"/>
              <a:ext cx="547500" cy="511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1" name="Google Shape;801;p39"/>
            <p:cNvCxnSpPr>
              <a:endCxn id="789" idx="0"/>
            </p:cNvCxnSpPr>
            <p:nvPr/>
          </p:nvCxnSpPr>
          <p:spPr>
            <a:xfrm flipH="1">
              <a:off x="1414736" y="1556123"/>
              <a:ext cx="546600" cy="585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2" name="Google Shape;802;p39"/>
            <p:cNvCxnSpPr>
              <a:cxnSpLocks/>
              <a:endCxn id="803" idx="0"/>
            </p:cNvCxnSpPr>
            <p:nvPr/>
          </p:nvCxnSpPr>
          <p:spPr>
            <a:xfrm flipH="1">
              <a:off x="864043" y="2385448"/>
              <a:ext cx="41180" cy="54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4" name="Google Shape;804;p39"/>
            <p:cNvCxnSpPr>
              <a:cxnSpLocks/>
              <a:endCxn id="805" idx="0"/>
            </p:cNvCxnSpPr>
            <p:nvPr/>
          </p:nvCxnSpPr>
          <p:spPr>
            <a:xfrm flipH="1">
              <a:off x="2673682" y="2432402"/>
              <a:ext cx="76350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03" name="Google Shape;803;p39"/>
            <p:cNvSpPr txBox="1"/>
            <p:nvPr/>
          </p:nvSpPr>
          <p:spPr>
            <a:xfrm>
              <a:off x="407877" y="2925748"/>
              <a:ext cx="9123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5" name="Google Shape;805;p39"/>
            <p:cNvSpPr txBox="1"/>
            <p:nvPr/>
          </p:nvSpPr>
          <p:spPr>
            <a:xfrm>
              <a:off x="2257186" y="2922902"/>
              <a:ext cx="8329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6" name="Google Shape;806;p39"/>
            <p:cNvSpPr txBox="1"/>
            <p:nvPr/>
          </p:nvSpPr>
          <p:spPr>
            <a:xfrm>
              <a:off x="3398498" y="2919315"/>
              <a:ext cx="86870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07" name="Google Shape;807;p39"/>
            <p:cNvCxnSpPr>
              <a:endCxn id="795" idx="0"/>
            </p:cNvCxnSpPr>
            <p:nvPr/>
          </p:nvCxnSpPr>
          <p:spPr>
            <a:xfrm>
              <a:off x="2945766" y="1522311"/>
              <a:ext cx="300600" cy="61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8" name="Google Shape;808;p39"/>
            <p:cNvCxnSpPr>
              <a:endCxn id="784" idx="0"/>
            </p:cNvCxnSpPr>
            <p:nvPr/>
          </p:nvCxnSpPr>
          <p:spPr>
            <a:xfrm>
              <a:off x="4036748" y="687182"/>
              <a:ext cx="915900" cy="515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9" name="Google Shape;809;p39"/>
            <p:cNvCxnSpPr>
              <a:cxnSpLocks/>
              <a:endCxn id="806" idx="0"/>
            </p:cNvCxnSpPr>
            <p:nvPr/>
          </p:nvCxnSpPr>
          <p:spPr>
            <a:xfrm>
              <a:off x="3763244" y="2500815"/>
              <a:ext cx="69605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10" name="Google Shape;810;p39"/>
            <p:cNvSpPr txBox="1"/>
            <p:nvPr/>
          </p:nvSpPr>
          <p:spPr>
            <a:xfrm>
              <a:off x="1507655" y="2911400"/>
              <a:ext cx="80116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11" name="Google Shape;811;p39"/>
            <p:cNvCxnSpPr>
              <a:cxnSpLocks/>
              <a:endCxn id="810" idx="0"/>
            </p:cNvCxnSpPr>
            <p:nvPr/>
          </p:nvCxnSpPr>
          <p:spPr>
            <a:xfrm>
              <a:off x="1872401" y="2492900"/>
              <a:ext cx="35837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812" name="Google Shape;812;p39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13" name="Google Shape;813;p39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9"/>
              <p:cNvSpPr txBox="1"/>
              <p:nvPr/>
            </p:nvSpPr>
            <p:spPr>
              <a:xfrm>
                <a:off x="7713664" y="1447799"/>
                <a:ext cx="589574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13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17" name="Google Shape;817;p39"/>
            <p:cNvCxnSpPr>
              <a:cxnSpLocks/>
              <a:endCxn id="818" idx="0"/>
            </p:cNvCxnSpPr>
            <p:nvPr/>
          </p:nvCxnSpPr>
          <p:spPr>
            <a:xfrm flipH="1">
              <a:off x="5369496" y="2429232"/>
              <a:ext cx="76350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18" name="Google Shape;818;p39"/>
            <p:cNvSpPr txBox="1"/>
            <p:nvPr/>
          </p:nvSpPr>
          <p:spPr>
            <a:xfrm>
              <a:off x="4953000" y="2919732"/>
              <a:ext cx="8329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9" name="Google Shape;819;p39"/>
            <p:cNvSpPr txBox="1"/>
            <p:nvPr/>
          </p:nvSpPr>
          <p:spPr>
            <a:xfrm>
              <a:off x="6094312" y="2916145"/>
              <a:ext cx="79397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20" name="Google Shape;820;p39"/>
            <p:cNvCxnSpPr>
              <a:cxnSpLocks/>
              <a:endCxn id="819" idx="0"/>
            </p:cNvCxnSpPr>
            <p:nvPr/>
          </p:nvCxnSpPr>
          <p:spPr>
            <a:xfrm>
              <a:off x="6459058" y="2497645"/>
              <a:ext cx="3224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21" name="Google Shape;821;p39"/>
            <p:cNvCxnSpPr/>
            <p:nvPr/>
          </p:nvCxnSpPr>
          <p:spPr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822" name="Google Shape;822;p39"/>
          <p:cNvSpPr/>
          <p:nvPr/>
        </p:nvSpPr>
        <p:spPr>
          <a:xfrm>
            <a:off x="3252600" y="0"/>
            <a:ext cx="5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Inorder Traversal</a:t>
            </a:r>
            <a:endParaRPr sz="440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3" name="Google Shape;823;p39"/>
          <p:cNvSpPr txBox="1"/>
          <p:nvPr/>
        </p:nvSpPr>
        <p:spPr>
          <a:xfrm>
            <a:off x="1981200" y="4038601"/>
            <a:ext cx="3886200" cy="2677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void inorder(tree  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if (t == NULL) return;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inorder(t-&gt;left);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printf(“%d ”, t-&gt;data);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inorder(t-&gt;right);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4" name="Google Shape;824;p39"/>
          <p:cNvSpPr txBox="1"/>
          <p:nvPr/>
        </p:nvSpPr>
        <p:spPr>
          <a:xfrm>
            <a:off x="6629400" y="4886975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5" name="Google Shape;825;p39"/>
          <p:cNvSpPr txBox="1"/>
          <p:nvPr/>
        </p:nvSpPr>
        <p:spPr>
          <a:xfrm>
            <a:off x="7467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6" name="Google Shape;826;p39"/>
          <p:cNvSpPr txBox="1"/>
          <p:nvPr/>
        </p:nvSpPr>
        <p:spPr>
          <a:xfrm>
            <a:off x="8001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8610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8" name="Google Shape;828;p39"/>
          <p:cNvSpPr txBox="1"/>
          <p:nvPr/>
        </p:nvSpPr>
        <p:spPr>
          <a:xfrm>
            <a:off x="9144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9" name="Google Shape;829;p39"/>
          <p:cNvSpPr txBox="1"/>
          <p:nvPr/>
        </p:nvSpPr>
        <p:spPr>
          <a:xfrm>
            <a:off x="9829800" y="4886980"/>
            <a:ext cx="838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0" name="Google Shape;830;p39"/>
          <p:cNvSpPr txBox="1"/>
          <p:nvPr/>
        </p:nvSpPr>
        <p:spPr>
          <a:xfrm>
            <a:off x="6629400" y="4038601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Result</a:t>
            </a:r>
            <a:endParaRPr sz="3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4124E-8371-4B90-9907-D078FF94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40"/>
          <p:cNvGrpSpPr/>
          <p:nvPr/>
        </p:nvGrpSpPr>
        <p:grpSpPr>
          <a:xfrm>
            <a:off x="2819401" y="602424"/>
            <a:ext cx="6749453" cy="3283777"/>
            <a:chOff x="170625" y="51315"/>
            <a:chExt cx="6749453" cy="3283777"/>
          </a:xfrm>
        </p:grpSpPr>
        <p:sp>
          <p:nvSpPr>
            <p:cNvPr id="838" name="Google Shape;838;p40"/>
            <p:cNvSpPr txBox="1"/>
            <p:nvPr/>
          </p:nvSpPr>
          <p:spPr>
            <a:xfrm>
              <a:off x="4067943" y="2067879"/>
              <a:ext cx="6802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525" cap="sq" cmpd="sng">
              <a:solidFill>
                <a:srgbClr val="9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0" name="Google Shape;840;p40"/>
            <p:cNvCxnSpPr>
              <a:endCxn id="841" idx="0"/>
            </p:cNvCxnSpPr>
            <p:nvPr/>
          </p:nvCxnSpPr>
          <p:spPr>
            <a:xfrm rot="10800000" flipH="1">
              <a:off x="408006" y="441884"/>
              <a:ext cx="3090000" cy="291300"/>
            </a:xfrm>
            <a:prstGeom prst="bentConnector4">
              <a:avLst>
                <a:gd name="adj1" fmla="val 40514"/>
                <a:gd name="adj2" fmla="val 190699"/>
              </a:avLst>
            </a:prstGeom>
            <a:noFill/>
            <a:ln w="25550" cap="sq" cmpd="sng">
              <a:solidFill>
                <a:srgbClr val="9D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842" name="Google Shape;842;p40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843" name="Google Shape;843;p40"/>
              <p:cNvSpPr/>
              <p:nvPr/>
            </p:nvSpPr>
            <p:spPr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 txBox="1"/>
              <p:nvPr/>
            </p:nvSpPr>
            <p:spPr>
              <a:xfrm>
                <a:off x="1389063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847" name="Google Shape;847;p40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841" name="Google Shape;841;p40"/>
              <p:cNvSpPr/>
              <p:nvPr/>
            </p:nvSpPr>
            <p:spPr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40"/>
              <p:cNvSpPr txBox="1"/>
              <p:nvPr/>
            </p:nvSpPr>
            <p:spPr>
              <a:xfrm>
                <a:off x="3522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4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1" name="Google Shape;851;p40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852" name="Google Shape;852;p40"/>
              <p:cNvSpPr/>
              <p:nvPr/>
            </p:nvSpPr>
            <p:spPr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0"/>
              <p:cNvSpPr txBox="1"/>
              <p:nvPr/>
            </p:nvSpPr>
            <p:spPr>
              <a:xfrm>
                <a:off x="55800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7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6" name="Google Shape;856;p40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857" name="Google Shape;857;p40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0"/>
              <p:cNvSpPr txBox="1"/>
              <p:nvPr/>
            </p:nvSpPr>
            <p:spPr>
              <a:xfrm>
                <a:off x="7548474" y="1447799"/>
                <a:ext cx="5895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-1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1" name="Google Shape;861;p40"/>
            <p:cNvSpPr txBox="1"/>
            <p:nvPr/>
          </p:nvSpPr>
          <p:spPr>
            <a:xfrm>
              <a:off x="170625" y="51315"/>
              <a:ext cx="8860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22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root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862" name="Google Shape;862;p40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863" name="Google Shape;863;p40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0"/>
              <p:cNvSpPr txBox="1"/>
              <p:nvPr/>
            </p:nvSpPr>
            <p:spPr>
              <a:xfrm>
                <a:off x="7713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3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67" name="Google Shape;867;p40"/>
            <p:cNvCxnSpPr/>
            <p:nvPr/>
          </p:nvCxnSpPr>
          <p:spPr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68" name="Google Shape;868;p40"/>
            <p:cNvCxnSpPr>
              <a:endCxn id="844" idx="0"/>
            </p:cNvCxnSpPr>
            <p:nvPr/>
          </p:nvCxnSpPr>
          <p:spPr>
            <a:xfrm flipH="1">
              <a:off x="2441019" y="723948"/>
              <a:ext cx="547500" cy="511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69" name="Google Shape;869;p40"/>
            <p:cNvCxnSpPr>
              <a:endCxn id="857" idx="0"/>
            </p:cNvCxnSpPr>
            <p:nvPr/>
          </p:nvCxnSpPr>
          <p:spPr>
            <a:xfrm flipH="1">
              <a:off x="1414736" y="1556123"/>
              <a:ext cx="546600" cy="585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0" name="Google Shape;870;p40"/>
            <p:cNvCxnSpPr>
              <a:cxnSpLocks/>
              <a:endCxn id="871" idx="0"/>
            </p:cNvCxnSpPr>
            <p:nvPr/>
          </p:nvCxnSpPr>
          <p:spPr>
            <a:xfrm flipH="1">
              <a:off x="838225" y="2385448"/>
              <a:ext cx="66998" cy="54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2" name="Google Shape;872;p40"/>
            <p:cNvCxnSpPr>
              <a:cxnSpLocks/>
              <a:endCxn id="873" idx="0"/>
            </p:cNvCxnSpPr>
            <p:nvPr/>
          </p:nvCxnSpPr>
          <p:spPr>
            <a:xfrm flipH="1">
              <a:off x="2673682" y="2432402"/>
              <a:ext cx="76350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71" name="Google Shape;871;p40"/>
            <p:cNvSpPr txBox="1"/>
            <p:nvPr/>
          </p:nvSpPr>
          <p:spPr>
            <a:xfrm>
              <a:off x="407876" y="2925748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3" name="Google Shape;873;p40"/>
            <p:cNvSpPr txBox="1"/>
            <p:nvPr/>
          </p:nvSpPr>
          <p:spPr>
            <a:xfrm>
              <a:off x="2257186" y="2922902"/>
              <a:ext cx="8329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4" name="Google Shape;874;p40"/>
            <p:cNvSpPr txBox="1"/>
            <p:nvPr/>
          </p:nvSpPr>
          <p:spPr>
            <a:xfrm>
              <a:off x="3398498" y="2919315"/>
              <a:ext cx="90603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75" name="Google Shape;875;p40"/>
            <p:cNvCxnSpPr>
              <a:endCxn id="863" idx="0"/>
            </p:cNvCxnSpPr>
            <p:nvPr/>
          </p:nvCxnSpPr>
          <p:spPr>
            <a:xfrm>
              <a:off x="2945766" y="1522311"/>
              <a:ext cx="300600" cy="61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6" name="Google Shape;876;p40"/>
            <p:cNvCxnSpPr>
              <a:endCxn id="852" idx="0"/>
            </p:cNvCxnSpPr>
            <p:nvPr/>
          </p:nvCxnSpPr>
          <p:spPr>
            <a:xfrm>
              <a:off x="4036748" y="687182"/>
              <a:ext cx="915900" cy="515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7" name="Google Shape;877;p40"/>
            <p:cNvCxnSpPr>
              <a:cxnSpLocks/>
              <a:endCxn id="874" idx="0"/>
            </p:cNvCxnSpPr>
            <p:nvPr/>
          </p:nvCxnSpPr>
          <p:spPr>
            <a:xfrm>
              <a:off x="3763244" y="2500815"/>
              <a:ext cx="8827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78" name="Google Shape;878;p40"/>
            <p:cNvSpPr txBox="1"/>
            <p:nvPr/>
          </p:nvSpPr>
          <p:spPr>
            <a:xfrm>
              <a:off x="1507654" y="2911400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79" name="Google Shape;879;p40"/>
            <p:cNvCxnSpPr>
              <a:cxnSpLocks/>
              <a:endCxn id="878" idx="0"/>
            </p:cNvCxnSpPr>
            <p:nvPr/>
          </p:nvCxnSpPr>
          <p:spPr>
            <a:xfrm>
              <a:off x="1872401" y="2492900"/>
              <a:ext cx="6560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880" name="Google Shape;880;p40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81" name="Google Shape;881;p40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40"/>
              <p:cNvSpPr txBox="1"/>
              <p:nvPr/>
            </p:nvSpPr>
            <p:spPr>
              <a:xfrm>
                <a:off x="7713664" y="1447799"/>
                <a:ext cx="589574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13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85" name="Google Shape;885;p40"/>
            <p:cNvCxnSpPr>
              <a:cxnSpLocks/>
              <a:endCxn id="886" idx="0"/>
            </p:cNvCxnSpPr>
            <p:nvPr/>
          </p:nvCxnSpPr>
          <p:spPr>
            <a:xfrm flipH="1">
              <a:off x="5365883" y="2429232"/>
              <a:ext cx="79964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86" name="Google Shape;886;p40"/>
            <p:cNvSpPr txBox="1"/>
            <p:nvPr/>
          </p:nvSpPr>
          <p:spPr>
            <a:xfrm>
              <a:off x="4953000" y="2919732"/>
              <a:ext cx="82576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7" name="Google Shape;887;p40"/>
            <p:cNvSpPr txBox="1"/>
            <p:nvPr/>
          </p:nvSpPr>
          <p:spPr>
            <a:xfrm>
              <a:off x="6094312" y="2916145"/>
              <a:ext cx="825766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888" name="Google Shape;888;p40"/>
            <p:cNvCxnSpPr>
              <a:cxnSpLocks/>
              <a:endCxn id="887" idx="0"/>
            </p:cNvCxnSpPr>
            <p:nvPr/>
          </p:nvCxnSpPr>
          <p:spPr>
            <a:xfrm>
              <a:off x="6459058" y="2497645"/>
              <a:ext cx="48137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89" name="Google Shape;889;p40"/>
            <p:cNvCxnSpPr/>
            <p:nvPr/>
          </p:nvCxnSpPr>
          <p:spPr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890" name="Google Shape;890;p40"/>
          <p:cNvSpPr/>
          <p:nvPr/>
        </p:nvSpPr>
        <p:spPr>
          <a:xfrm>
            <a:off x="3436950" y="0"/>
            <a:ext cx="5198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Preorder Traversal</a:t>
            </a:r>
            <a:endParaRPr sz="440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2057400" y="4056426"/>
            <a:ext cx="3886200" cy="2677656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void preorder(tree  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if (t == NULL) return;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printf(“%d ”, t-&gt;data);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preorder(t-&gt;left);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preorder(t-&gt;right);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6705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7467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8001000" y="4886975"/>
            <a:ext cx="60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8610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9144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7" name="Google Shape;897;p40"/>
          <p:cNvSpPr txBox="1"/>
          <p:nvPr/>
        </p:nvSpPr>
        <p:spPr>
          <a:xfrm>
            <a:off x="9829800" y="4886980"/>
            <a:ext cx="838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6629400" y="4038601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Result</a:t>
            </a:r>
            <a:endParaRPr sz="3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AAD56-F70A-4D58-8C8C-DBADFA0F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41"/>
          <p:cNvGrpSpPr/>
          <p:nvPr/>
        </p:nvGrpSpPr>
        <p:grpSpPr>
          <a:xfrm>
            <a:off x="2819401" y="602424"/>
            <a:ext cx="6857999" cy="3283777"/>
            <a:chOff x="170625" y="51315"/>
            <a:chExt cx="6857999" cy="3283777"/>
          </a:xfrm>
        </p:grpSpPr>
        <p:sp>
          <p:nvSpPr>
            <p:cNvPr id="906" name="Google Shape;906;p41"/>
            <p:cNvSpPr txBox="1"/>
            <p:nvPr/>
          </p:nvSpPr>
          <p:spPr>
            <a:xfrm>
              <a:off x="4067943" y="2067879"/>
              <a:ext cx="68029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525" cap="sq" cmpd="sng">
              <a:solidFill>
                <a:srgbClr val="9D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41"/>
            <p:cNvCxnSpPr>
              <a:endCxn id="909" idx="0"/>
            </p:cNvCxnSpPr>
            <p:nvPr/>
          </p:nvCxnSpPr>
          <p:spPr>
            <a:xfrm rot="10800000" flipH="1">
              <a:off x="408006" y="441884"/>
              <a:ext cx="3090000" cy="291300"/>
            </a:xfrm>
            <a:prstGeom prst="bentConnector4">
              <a:avLst>
                <a:gd name="adj1" fmla="val 43883"/>
                <a:gd name="adj2" fmla="val 190699"/>
              </a:avLst>
            </a:prstGeom>
            <a:noFill/>
            <a:ln w="25550" cap="sq" cmpd="sng">
              <a:solidFill>
                <a:srgbClr val="9D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910" name="Google Shape;910;p41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911" name="Google Shape;911;p41"/>
              <p:cNvSpPr/>
              <p:nvPr/>
            </p:nvSpPr>
            <p:spPr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1"/>
              <p:cNvSpPr txBox="1"/>
              <p:nvPr/>
            </p:nvSpPr>
            <p:spPr>
              <a:xfrm>
                <a:off x="1389063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915" name="Google Shape;915;p41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909" name="Google Shape;909;p41"/>
              <p:cNvSpPr/>
              <p:nvPr/>
            </p:nvSpPr>
            <p:spPr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/>
              <p:cNvSpPr txBox="1"/>
              <p:nvPr/>
            </p:nvSpPr>
            <p:spPr>
              <a:xfrm>
                <a:off x="3522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4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9" name="Google Shape;919;p41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1"/>
              <p:cNvSpPr txBox="1"/>
              <p:nvPr/>
            </p:nvSpPr>
            <p:spPr>
              <a:xfrm>
                <a:off x="55800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7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4" name="Google Shape;924;p41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925" name="Google Shape;925;p41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41"/>
              <p:cNvSpPr txBox="1"/>
              <p:nvPr/>
            </p:nvSpPr>
            <p:spPr>
              <a:xfrm>
                <a:off x="7548474" y="1447799"/>
                <a:ext cx="589500" cy="53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-1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9" name="Google Shape;929;p41"/>
            <p:cNvSpPr txBox="1"/>
            <p:nvPr/>
          </p:nvSpPr>
          <p:spPr>
            <a:xfrm>
              <a:off x="170625" y="51315"/>
              <a:ext cx="88603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2200"/>
              </a:pPr>
              <a:r>
                <a:rPr lang="en-US" b="1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root</a:t>
              </a:r>
              <a:endParaRPr b="1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930" name="Google Shape;930;p41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931" name="Google Shape;931;p41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/>
              <p:cNvSpPr txBox="1"/>
              <p:nvPr/>
            </p:nvSpPr>
            <p:spPr>
              <a:xfrm>
                <a:off x="7713664" y="1447799"/>
                <a:ext cx="409498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3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35" name="Google Shape;935;p41"/>
            <p:cNvCxnSpPr/>
            <p:nvPr/>
          </p:nvCxnSpPr>
          <p:spPr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6" name="Google Shape;936;p41"/>
            <p:cNvCxnSpPr>
              <a:endCxn id="912" idx="0"/>
            </p:cNvCxnSpPr>
            <p:nvPr/>
          </p:nvCxnSpPr>
          <p:spPr>
            <a:xfrm flipH="1">
              <a:off x="2441019" y="723948"/>
              <a:ext cx="547500" cy="511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7" name="Google Shape;937;p41"/>
            <p:cNvCxnSpPr>
              <a:endCxn id="925" idx="0"/>
            </p:cNvCxnSpPr>
            <p:nvPr/>
          </p:nvCxnSpPr>
          <p:spPr>
            <a:xfrm flipH="1">
              <a:off x="1414736" y="1556123"/>
              <a:ext cx="546600" cy="585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8" name="Google Shape;938;p41"/>
            <p:cNvCxnSpPr>
              <a:cxnSpLocks/>
              <a:endCxn id="939" idx="0"/>
            </p:cNvCxnSpPr>
            <p:nvPr/>
          </p:nvCxnSpPr>
          <p:spPr>
            <a:xfrm flipH="1">
              <a:off x="838225" y="2385448"/>
              <a:ext cx="66998" cy="54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40" name="Google Shape;940;p41"/>
            <p:cNvCxnSpPr>
              <a:cxnSpLocks/>
              <a:endCxn id="941" idx="0"/>
            </p:cNvCxnSpPr>
            <p:nvPr/>
          </p:nvCxnSpPr>
          <p:spPr>
            <a:xfrm flipH="1">
              <a:off x="2663200" y="2432402"/>
              <a:ext cx="86832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39" name="Google Shape;939;p41"/>
            <p:cNvSpPr txBox="1"/>
            <p:nvPr/>
          </p:nvSpPr>
          <p:spPr>
            <a:xfrm>
              <a:off x="407876" y="2925748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1" name="Google Shape;941;p41"/>
            <p:cNvSpPr txBox="1"/>
            <p:nvPr/>
          </p:nvSpPr>
          <p:spPr>
            <a:xfrm>
              <a:off x="2257186" y="2922902"/>
              <a:ext cx="812028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2" name="Google Shape;942;p41"/>
            <p:cNvSpPr txBox="1"/>
            <p:nvPr/>
          </p:nvSpPr>
          <p:spPr>
            <a:xfrm>
              <a:off x="3398498" y="2919315"/>
              <a:ext cx="86870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43" name="Google Shape;943;p41"/>
            <p:cNvCxnSpPr>
              <a:endCxn id="931" idx="0"/>
            </p:cNvCxnSpPr>
            <p:nvPr/>
          </p:nvCxnSpPr>
          <p:spPr>
            <a:xfrm>
              <a:off x="2945766" y="1522311"/>
              <a:ext cx="300600" cy="61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44" name="Google Shape;944;p41"/>
            <p:cNvCxnSpPr>
              <a:endCxn id="920" idx="0"/>
            </p:cNvCxnSpPr>
            <p:nvPr/>
          </p:nvCxnSpPr>
          <p:spPr>
            <a:xfrm>
              <a:off x="4036748" y="687182"/>
              <a:ext cx="915900" cy="515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45" name="Google Shape;945;p41"/>
            <p:cNvCxnSpPr>
              <a:cxnSpLocks/>
              <a:endCxn id="942" idx="0"/>
            </p:cNvCxnSpPr>
            <p:nvPr/>
          </p:nvCxnSpPr>
          <p:spPr>
            <a:xfrm>
              <a:off x="3763244" y="2500815"/>
              <a:ext cx="69605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46" name="Google Shape;946;p41"/>
            <p:cNvSpPr txBox="1"/>
            <p:nvPr/>
          </p:nvSpPr>
          <p:spPr>
            <a:xfrm>
              <a:off x="1507654" y="2911400"/>
              <a:ext cx="860697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47" name="Google Shape;947;p41"/>
            <p:cNvCxnSpPr>
              <a:cxnSpLocks/>
              <a:endCxn id="946" idx="0"/>
            </p:cNvCxnSpPr>
            <p:nvPr/>
          </p:nvCxnSpPr>
          <p:spPr>
            <a:xfrm>
              <a:off x="1872401" y="2492900"/>
              <a:ext cx="65602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948" name="Google Shape;948;p41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949" name="Google Shape;949;p41"/>
              <p:cNvSpPr/>
              <p:nvPr/>
            </p:nvSpPr>
            <p:spPr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41"/>
              <p:cNvSpPr txBox="1"/>
              <p:nvPr/>
            </p:nvSpPr>
            <p:spPr>
              <a:xfrm>
                <a:off x="7713664" y="1447799"/>
                <a:ext cx="589574" cy="535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200"/>
                </a:pPr>
                <a:r>
                  <a:rPr lang="en-US" b="1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13</a:t>
                </a:r>
                <a:endParaRPr b="1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525" cap="sq" cmpd="sng">
                <a:solidFill>
                  <a:srgbClr val="9D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53" name="Google Shape;953;p41"/>
            <p:cNvCxnSpPr>
              <a:cxnSpLocks/>
              <a:endCxn id="954" idx="0"/>
            </p:cNvCxnSpPr>
            <p:nvPr/>
          </p:nvCxnSpPr>
          <p:spPr>
            <a:xfrm flipH="1">
              <a:off x="5377159" y="2429232"/>
              <a:ext cx="68688" cy="490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54" name="Google Shape;954;p41"/>
            <p:cNvSpPr txBox="1"/>
            <p:nvPr/>
          </p:nvSpPr>
          <p:spPr>
            <a:xfrm>
              <a:off x="4953000" y="2919732"/>
              <a:ext cx="848318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5" name="Google Shape;955;p41"/>
            <p:cNvSpPr txBox="1"/>
            <p:nvPr/>
          </p:nvSpPr>
          <p:spPr>
            <a:xfrm>
              <a:off x="6094312" y="2916145"/>
              <a:ext cx="934312" cy="409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>
                <a:buClr>
                  <a:srgbClr val="9D0000"/>
                </a:buClr>
                <a:buSzPts val="1800"/>
              </a:pPr>
              <a:r>
                <a:rPr lang="en-US" b="1" dirty="0">
                  <a:solidFill>
                    <a:srgbClr val="9D0000"/>
                  </a:solidFill>
                  <a:latin typeface="Nunito"/>
                  <a:ea typeface="Nunito"/>
                  <a:cs typeface="Nunito"/>
                  <a:sym typeface="Nunito"/>
                </a:rPr>
                <a:t>NULL</a:t>
              </a:r>
              <a:endParaRPr b="1" dirty="0">
                <a:solidFill>
                  <a:srgbClr val="9D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956" name="Google Shape;956;p41"/>
            <p:cNvCxnSpPr>
              <a:cxnSpLocks/>
              <a:endCxn id="955" idx="0"/>
            </p:cNvCxnSpPr>
            <p:nvPr/>
          </p:nvCxnSpPr>
          <p:spPr>
            <a:xfrm>
              <a:off x="6459058" y="2497645"/>
              <a:ext cx="102410" cy="4185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57" name="Google Shape;957;p41"/>
            <p:cNvCxnSpPr/>
            <p:nvPr/>
          </p:nvCxnSpPr>
          <p:spPr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958" name="Google Shape;958;p41"/>
          <p:cNvSpPr/>
          <p:nvPr/>
        </p:nvSpPr>
        <p:spPr>
          <a:xfrm>
            <a:off x="3340800" y="0"/>
            <a:ext cx="5510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Postorder Traversal</a:t>
            </a:r>
            <a:endParaRPr sz="440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9" name="Google Shape;959;p41"/>
          <p:cNvSpPr txBox="1"/>
          <p:nvPr/>
        </p:nvSpPr>
        <p:spPr>
          <a:xfrm>
            <a:off x="2057400" y="4056426"/>
            <a:ext cx="3886200" cy="2677656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void postorder(tree  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{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if (t == NULL) return;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postorder(t-&gt;left);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postorder(t-&gt;right);</a:t>
            </a:r>
            <a:endParaRPr sz="2400">
              <a:solidFill>
                <a:srgbClr val="40458C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    printf(“%d “, t-&gt;data);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2400">
                <a:solidFill>
                  <a:srgbClr val="40458C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sz="2400">
              <a:solidFill>
                <a:srgbClr val="40458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6553200" y="4886975"/>
            <a:ext cx="68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74676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8001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9144000" y="488698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4" name="Google Shape;964;p41"/>
          <p:cNvSpPr txBox="1"/>
          <p:nvPr/>
        </p:nvSpPr>
        <p:spPr>
          <a:xfrm>
            <a:off x="8458200" y="4876800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9829800" y="4886980"/>
            <a:ext cx="838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6" name="Google Shape;966;p41"/>
          <p:cNvSpPr txBox="1"/>
          <p:nvPr/>
        </p:nvSpPr>
        <p:spPr>
          <a:xfrm>
            <a:off x="6629400" y="4038601"/>
            <a:ext cx="2133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Result</a:t>
            </a:r>
            <a:endParaRPr sz="3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C4648-7B09-4467-BE64-1DE834B1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1"/>
          <p:cNvSpPr/>
          <p:nvPr/>
        </p:nvSpPr>
        <p:spPr>
          <a:xfrm>
            <a:off x="3267228" y="2795751"/>
            <a:ext cx="5510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4400"/>
            </a:pPr>
            <a:r>
              <a:rPr lang="en-US" sz="4400" dirty="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Dynamic Programming</a:t>
            </a:r>
            <a:endParaRPr sz="4400" dirty="0">
              <a:solidFill>
                <a:srgbClr val="3C7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5D061E-C448-4BB9-B108-4A83DB4B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2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are\AppData\Local\Microsoft\Windows\INetCache\IE\KLEWMKN9\MP900305770[1]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19201"/>
            <a:ext cx="1949896" cy="25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94" y="92039"/>
            <a:ext cx="10732923" cy="11430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Motivating Problems: Coin Collection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95600" y="414908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5015880" y="4509121"/>
            <a:ext cx="3321750" cy="1192463"/>
            <a:chOff x="3491880" y="4509120"/>
            <a:chExt cx="3321750" cy="1192463"/>
          </a:xfrm>
        </p:grpSpPr>
        <p:pic>
          <p:nvPicPr>
            <p:cNvPr id="1027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92198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067" y="5271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276381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067" y="4851179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428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428" y="4899405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271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karkare\AppData\Local\Microsoft\Windows\INetCache\IE\ZZJW3QKR\MC90043392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217" y="4509120"/>
              <a:ext cx="425202" cy="42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279577" y="3645024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For example, here is a 3x3 grid of coins: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1" y="1542871"/>
            <a:ext cx="5221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have an </a:t>
            </a:r>
            <a:r>
              <a:rPr lang="en-US" sz="2400" i="1" dirty="0"/>
              <a:t>n x n </a:t>
            </a:r>
            <a:r>
              <a:rPr lang="en-US" sz="2400" dirty="0"/>
              <a:t>grid.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Each cell has certain number of coins.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Grid cells are indexed by </a:t>
            </a:r>
            <a:r>
              <a:rPr lang="en-US" sz="2400" i="1" dirty="0"/>
              <a:t>(</a:t>
            </a:r>
            <a:r>
              <a:rPr lang="en-US" sz="2400" i="1" dirty="0" err="1"/>
              <a:t>i,j</a:t>
            </a:r>
            <a:r>
              <a:rPr lang="en-US" sz="2400" i="1" dirty="0"/>
              <a:t>)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</a:p>
          <a:p>
            <a:pPr marL="342900" indent="-342900"/>
            <a:r>
              <a:rPr lang="en-US" sz="2400" i="1" dirty="0"/>
              <a:t>                     0 &lt;= </a:t>
            </a:r>
            <a:r>
              <a:rPr lang="en-US" sz="2400" i="1" dirty="0" err="1"/>
              <a:t>i,j</a:t>
            </a:r>
            <a:r>
              <a:rPr lang="en-US" sz="2400" i="1" dirty="0"/>
              <a:t>  &lt;= n-1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D227-DB7E-45EA-97B8-FD58EC4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4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9" y="171336"/>
            <a:ext cx="8568952" cy="936104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Coin Collection: </a:t>
            </a:r>
            <a:r>
              <a:rPr lang="en-US" sz="2800" dirty="0"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3999" y="2987458"/>
            <a:ext cx="9824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You have to go from cell </a:t>
            </a:r>
            <a:r>
              <a:rPr lang="en-US" sz="2800" i="1" dirty="0">
                <a:latin typeface="Comic Sans MS" panose="030F0702030302020204" pitchFamily="66" charset="0"/>
              </a:rPr>
              <a:t>(0, 0) </a:t>
            </a:r>
            <a:r>
              <a:rPr lang="en-US" sz="2800" dirty="0">
                <a:latin typeface="Comic Sans MS" panose="030F0702030302020204" pitchFamily="66" charset="0"/>
              </a:rPr>
              <a:t>to </a:t>
            </a:r>
            <a:r>
              <a:rPr lang="en-US" sz="2800" i="1" dirty="0">
                <a:latin typeface="Comic Sans MS" panose="030F0702030302020204" pitchFamily="66" charset="0"/>
              </a:rPr>
              <a:t>(n-1, n-1)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Whenever you pass through a cell, you collect all the coins in that cell.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You can only move right or down from your current cell.</a:t>
            </a:r>
          </a:p>
          <a:p>
            <a:pPr marL="342900" indent="-342900"/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Goal: </a:t>
            </a:r>
            <a:r>
              <a:rPr lang="en-US" sz="2800" dirty="0">
                <a:latin typeface="Comic Sans MS" panose="030F0702030302020204" pitchFamily="66" charset="0"/>
              </a:rPr>
              <a:t>Collect the maximum number of coins.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048000" y="1107440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2ADA5-5D89-4C07-A548-AA15C318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9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35561" y="908720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75521" y="368259"/>
            <a:ext cx="264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example grid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24192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47528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847528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71282"/>
              </p:ext>
            </p:extLst>
          </p:nvPr>
        </p:nvGraphicFramePr>
        <p:xfrm>
          <a:off x="7824192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871866" y="2924944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4792"/>
              </p:ext>
            </p:extLst>
          </p:nvPr>
        </p:nvGraphicFramePr>
        <p:xfrm>
          <a:off x="4871864" y="4581128"/>
          <a:ext cx="244827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75630" y="2276872"/>
            <a:ext cx="480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many ways to go from (0,0) to (n-1,n-1)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2857" y="4036422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2857" y="5665739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1983" y="5715000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26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51984" y="4045995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25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04311" y="4045995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04312" y="5661248"/>
            <a:ext cx="10910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Total = 36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1369" y="6237313"/>
            <a:ext cx="13471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Max = 36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DCD3B-80B5-4C87-B005-357261DD35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4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cannot afford to check every possible path (using brute force approach) and find the maximum.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Why?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Too many paths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(2n choose n) actually which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  is bigger than even 2^n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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Instead we will iteratively try to build a solution.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621082" y="2762516"/>
            <a:ext cx="3538918" cy="1815882"/>
            <a:chOff x="5288133" y="237598"/>
            <a:chExt cx="3538918" cy="18158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5288133" y="237598"/>
                  <a:ext cx="3081554" cy="1815882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>
                      <a:latin typeface="Comic Sans MS" panose="030F0702030302020204" pitchFamily="66" charset="0"/>
                    </a:rPr>
                    <a:t>In an </a:t>
                  </a:r>
                  <a14:m>
                    <m:oMath xmlns:m="http://schemas.openxmlformats.org/officeDocument/2006/math">
                      <m:r>
                        <a:rPr lang="en-US" sz="2800" b="1" i="1" dirty="0">
                          <a:latin typeface="Cambria Math"/>
                        </a:rPr>
                        <m:t>𝒏</m:t>
                      </m:r>
                      <m:r>
                        <a:rPr lang="en-US" sz="2800" b="1" i="1" dirty="0">
                          <a:latin typeface="Cambria Math"/>
                        </a:rPr>
                        <m:t>×</m:t>
                      </m:r>
                      <m:r>
                        <a:rPr lang="en-US" sz="2800" b="1" i="1" dirty="0"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2800" b="1" dirty="0">
                      <a:latin typeface="Comic Sans MS" panose="030F0702030302020204" pitchFamily="66" charset="0"/>
                    </a:rPr>
                    <a:t> grid, how many such paths are possible?</a:t>
                  </a:r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133" y="237598"/>
                  <a:ext cx="3081554" cy="1815882"/>
                </a:xfrm>
                <a:prstGeom prst="rect">
                  <a:avLst/>
                </a:prstGeom>
                <a:blipFill>
                  <a:blip r:embed="rId3"/>
                  <a:stretch>
                    <a:fillRect l="-3953" t="-3356" b="-83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2" descr="C:\Users\karkare\AppData\Local\Microsoft\Windows\INetCache\IE\ZZJW3QKR\MC90016089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445" y="243941"/>
              <a:ext cx="730606" cy="1803197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DF8F78-2F0C-45DA-B780-2C865F0F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1504" y="1196752"/>
            <a:ext cx="8928992" cy="5256584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Consider a portion of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  the matrix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is the maximum number of coins that I can collect when I reach the brown cell?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This number depends only on the  maximum number of coins that I can collect when I reach the two green cells!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Why? Because I can only come to the blue cell via one of the two green cells.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72065" y="1268760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8184232" y="141277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7248128" y="1844824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EA3EA9-4252-43F5-9829-E44766AE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5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5285"/>
            <a:ext cx="11214779" cy="5257800"/>
          </a:xfrm>
        </p:spPr>
        <p:txBody>
          <a:bodyPr>
            <a:normAutofit/>
          </a:bodyPr>
          <a:lstStyle/>
          <a:p>
            <a:r>
              <a:rPr lang="en-US" dirty="0"/>
              <a:t>Major Quiz 2 on Nov 4 (Monday), L-20, 12pm-1pm</a:t>
            </a:r>
          </a:p>
          <a:p>
            <a:pPr lvl="1"/>
            <a:r>
              <a:rPr lang="en-US" dirty="0"/>
              <a:t>Arrive at least 10 mins earlier</a:t>
            </a:r>
          </a:p>
          <a:p>
            <a:r>
              <a:rPr lang="en-US" dirty="0"/>
              <a:t>Logistics/instructions: Same as Major Quiz 1</a:t>
            </a:r>
          </a:p>
          <a:p>
            <a:r>
              <a:rPr lang="en-US" dirty="0"/>
              <a:t>Syllabus: Up to (including) Oct 30 lecture, focus more on syllabus covered after major quiz 1</a:t>
            </a:r>
          </a:p>
          <a:p>
            <a:r>
              <a:rPr lang="en-US" dirty="0"/>
              <a:t>Regrading requests (lab/quizzes/exams): We will settles all pending requests by end of next week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86ED6-A1C1-4C17-AB42-4AC2B0C0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Idea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31504" y="2564904"/>
            <a:ext cx="8928992" cy="381642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Max-coins (</a:t>
            </a:r>
            <a:r>
              <a:rPr lang="en-US" sz="3600" b="1" dirty="0" err="1">
                <a:latin typeface="Comic Sans MS" panose="030F0702030302020204" pitchFamily="66" charset="0"/>
              </a:rPr>
              <a:t>browncell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=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max(Max-coins (</a:t>
            </a:r>
            <a:r>
              <a:rPr lang="en-US" sz="3600" b="1" dirty="0">
                <a:latin typeface="Comic Sans MS" panose="030F0702030302020204" pitchFamily="66" charset="0"/>
              </a:rPr>
              <a:t>greencell-1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),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 Max-coins (</a:t>
            </a:r>
            <a:r>
              <a:rPr lang="en-US" sz="3600" b="1" dirty="0">
                <a:latin typeface="Comic Sans MS" panose="030F0702030302020204" pitchFamily="66" charset="0"/>
              </a:rPr>
              <a:t>greencell-2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+ No. of coins (</a:t>
            </a:r>
            <a:r>
              <a:rPr lang="en-US" sz="3600" b="1" dirty="0" err="1">
                <a:latin typeface="Comic Sans MS" panose="030F0702030302020204" pitchFamily="66" charset="0"/>
              </a:rPr>
              <a:t>browncell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672065" y="1268760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8184232" y="141277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7248128" y="1844824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A63C99-A960-48EC-8616-842A20E7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21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5324" y="87538"/>
            <a:ext cx="5257800" cy="1143000"/>
          </a:xfrm>
        </p:spPr>
        <p:txBody>
          <a:bodyPr/>
          <a:lstStyle/>
          <a:p>
            <a:pPr algn="l"/>
            <a:r>
              <a:rPr lang="en-US" dirty="0"/>
              <a:t>Solution Idea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3271" y="1484784"/>
            <a:ext cx="10719707" cy="46805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Let a(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 be the number of coins in cell 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Let coin(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 be the maximum number of coins collected when travelling from (0,0) to (</a:t>
            </a:r>
            <a:r>
              <a:rPr lang="en-US" sz="3600" dirty="0" err="1">
                <a:latin typeface="Comic Sans MS" panose="030F0702030302020204" pitchFamily="66" charset="0"/>
              </a:rPr>
              <a:t>i,j</a:t>
            </a:r>
            <a:r>
              <a:rPr lang="en-US" sz="3600" dirty="0">
                <a:latin typeface="Comic Sans MS" panose="030F0702030302020204" pitchFamily="66" charset="0"/>
              </a:rPr>
              <a:t>).</a:t>
            </a:r>
          </a:p>
          <a:p>
            <a:r>
              <a:rPr lang="en-US" sz="3600" dirty="0">
                <a:latin typeface="Comic Sans MS" panose="030F0702030302020204" pitchFamily="66" charset="0"/>
              </a:rPr>
              <a:t>Then,</a:t>
            </a:r>
          </a:p>
          <a:p>
            <a:pPr>
              <a:buNone/>
            </a:pP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  coin(</a:t>
            </a:r>
            <a:r>
              <a:rPr lang="en-US" sz="3600" spc="-15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i,j</a:t>
            </a: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) = </a:t>
            </a:r>
            <a:r>
              <a:rPr lang="en-US" sz="3600" spc="-150" dirty="0">
                <a:solidFill>
                  <a:srgbClr val="00B050"/>
                </a:solidFill>
                <a:latin typeface="Comic Sans MS" panose="030F0702030302020204" pitchFamily="66" charset="0"/>
              </a:rPr>
              <a:t>max(coin(i,j-1), coin(i-1,j)) </a:t>
            </a: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+ a(</a:t>
            </a:r>
            <a:r>
              <a:rPr lang="en-US" sz="3600" spc="-15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i,j</a:t>
            </a:r>
            <a:r>
              <a:rPr lang="en-US" sz="3600" spc="-15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71322" y="116632"/>
          <a:ext cx="3215679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7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8352929" y="260648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7416825" y="692696"/>
            <a:ext cx="72008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D1B6D6-8742-44A0-95EC-AF1805E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3BCE0-A454-4BD8-A96A-F9C87FB38B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3" y="5017327"/>
            <a:ext cx="1704149" cy="1704149"/>
          </a:xfrm>
          <a:prstGeom prst="rect">
            <a:avLst/>
          </a:prstGeom>
        </p:spPr>
      </p:pic>
      <p:sp>
        <p:nvSpPr>
          <p:cNvPr id="12" name="Rectangular Callout 34">
            <a:extLst>
              <a:ext uri="{FF2B5EF4-FFF2-40B4-BE49-F238E27FC236}">
                <a16:creationId xmlns:a16="http://schemas.microsoft.com/office/drawing/2014/main" id="{A1D1CBCC-8C81-4F16-90BB-87B277BBFCE9}"/>
              </a:ext>
            </a:extLst>
          </p:cNvPr>
          <p:cNvSpPr/>
          <p:nvPr/>
        </p:nvSpPr>
        <p:spPr>
          <a:xfrm>
            <a:off x="2713506" y="4815821"/>
            <a:ext cx="2814889" cy="1114790"/>
          </a:xfrm>
          <a:prstGeom prst="wedgeRectCallout">
            <a:avLst>
              <a:gd name="adj1" fmla="val -90080"/>
              <a:gd name="adj2" fmla="val 657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Great. Seems like I can try recursion to solve this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8BA162-32CC-402C-BA39-ED45E9A20F92}"/>
              </a:ext>
            </a:extLst>
          </p:cNvPr>
          <p:cNvGrpSpPr/>
          <p:nvPr/>
        </p:nvGrpSpPr>
        <p:grpSpPr>
          <a:xfrm>
            <a:off x="9607243" y="5451890"/>
            <a:ext cx="1858617" cy="904461"/>
            <a:chOff x="3286682" y="2292350"/>
            <a:chExt cx="1858617" cy="904461"/>
          </a:xfrm>
        </p:grpSpPr>
        <p:sp>
          <p:nvSpPr>
            <p:cNvPr id="14" name="Rounded Rectangle 222">
              <a:extLst>
                <a:ext uri="{FF2B5EF4-FFF2-40B4-BE49-F238E27FC236}">
                  <a16:creationId xmlns:a16="http://schemas.microsoft.com/office/drawing/2014/main" id="{42461C8B-BE6D-466C-A1B1-43688556627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A419E6-5A4C-43F4-8D18-D4366FEA4BFB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4C6F88-AB99-4B24-AB9D-FED0AC7AA69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7" name="Rectangular Callout 238">
            <a:extLst>
              <a:ext uri="{FF2B5EF4-FFF2-40B4-BE49-F238E27FC236}">
                <a16:creationId xmlns:a16="http://schemas.microsoft.com/office/drawing/2014/main" id="{7C72FAA9-8A4C-4B35-A859-47B9BEF308ED}"/>
              </a:ext>
            </a:extLst>
          </p:cNvPr>
          <p:cNvSpPr/>
          <p:nvPr/>
        </p:nvSpPr>
        <p:spPr>
          <a:xfrm>
            <a:off x="5749815" y="4815821"/>
            <a:ext cx="3623308" cy="1438022"/>
          </a:xfrm>
          <a:prstGeom prst="wedgeRectCallout">
            <a:avLst>
              <a:gd name="adj1" fmla="val 62898"/>
              <a:gd name="adj2" fmla="val 2785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kern="0" noProof="0" dirty="0">
                <a:latin typeface="Arial" panose="020B0604020202020204" pitchFamily="34" charset="0"/>
                <a:cs typeface="Arial" panose="020B0604020202020204" pitchFamily="34" charset="0"/>
              </a:rPr>
              <a:t>Sure but let’s use a non-recursive way (“dynamic programming” to solve the above recurrence which will work too. Try the recursive approach at home </a:t>
            </a:r>
            <a:r>
              <a:rPr lang="en-IN" kern="0" noProof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2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Non-recursive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Use an additional two dimensional array, whose (</a:t>
            </a:r>
            <a:r>
              <a:rPr lang="en-US" dirty="0" err="1">
                <a:latin typeface="Comic Sans MS" panose="030F0702030302020204" pitchFamily="66" charset="0"/>
              </a:rPr>
              <a:t>i,j</a:t>
            </a:r>
            <a:r>
              <a:rPr lang="en-US" dirty="0">
                <a:latin typeface="Comic Sans MS" panose="030F0702030302020204" pitchFamily="66" charset="0"/>
              </a:rPr>
              <a:t>)-</a:t>
            </a:r>
            <a:r>
              <a:rPr lang="en-US" dirty="0" err="1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cell will store the maximum number of coins collected when travelling from (0,0) to (</a:t>
            </a:r>
            <a:r>
              <a:rPr lang="en-US" dirty="0" err="1">
                <a:latin typeface="Comic Sans MS" panose="030F0702030302020204" pitchFamily="66" charset="0"/>
              </a:rPr>
              <a:t>i,j</a:t>
            </a:r>
            <a:r>
              <a:rPr lang="en-US" dirty="0">
                <a:latin typeface="Comic Sans MS" panose="030F0702030302020204" pitchFamily="66" charset="0"/>
              </a:rPr>
              <a:t>).</a:t>
            </a:r>
          </a:p>
          <a:p>
            <a:r>
              <a:rPr lang="en-US" dirty="0">
                <a:latin typeface="Comic Sans MS" panose="030F0702030302020204" pitchFamily="66" charset="0"/>
              </a:rPr>
              <a:t>Fill this array one row at a time, from left to right.</a:t>
            </a:r>
          </a:p>
          <a:p>
            <a:r>
              <a:rPr lang="en-US" dirty="0">
                <a:latin typeface="Comic Sans MS" panose="030F0702030302020204" pitchFamily="66" charset="0"/>
              </a:rPr>
              <a:t>When the array is completely filled, return the (n-1, n-1)-</a:t>
            </a:r>
            <a:r>
              <a:rPr lang="en-US" dirty="0" err="1">
                <a:latin typeface="Comic Sans MS" panose="030F0702030302020204" pitchFamily="66" charset="0"/>
              </a:rPr>
              <a:t>th</a:t>
            </a:r>
            <a:r>
              <a:rPr lang="en-US" dirty="0">
                <a:latin typeface="Comic Sans MS" panose="030F0702030302020204" pitchFamily="66" charset="0"/>
              </a:rPr>
              <a:t> element.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0F919-D997-46CD-B0D0-3FAFC38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44624"/>
            <a:ext cx="8640960" cy="936104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Implementation: 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318421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To fill a cell of this array, we need to know the information of the cell above and to the left of the cell.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about elements in the top most row and left most column?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Cell in top row: no cell above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Cell in leftmost column: no cell on left</a:t>
            </a:r>
          </a:p>
          <a:p>
            <a:r>
              <a:rPr lang="en-US" dirty="0">
                <a:latin typeface="Comic Sans MS" panose="030F0702030302020204" pitchFamily="66" charset="0"/>
              </a:rPr>
              <a:t>Before starting with the other elements, we will fill these first.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74FA1-709E-4B8C-B244-38431B8A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2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600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429000" y="1828800"/>
            <a:ext cx="5257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514600" y="2742406"/>
            <a:ext cx="182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1" y="45720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Unique</a:t>
            </a:r>
            <a:r>
              <a:rPr lang="en-US" sz="3600" dirty="0"/>
              <a:t> path for cells on the boundary.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Add entries along the arrows.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Then fill the rest of the matrix.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F129DC-3D43-427C-9275-32228FB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two strategies:</a:t>
            </a:r>
          </a:p>
          <a:p>
            <a:pPr lvl="1"/>
            <a:r>
              <a:rPr lang="en-US" dirty="0"/>
              <a:t>Brute force (required more than 2^n operations)</a:t>
            </a:r>
          </a:p>
          <a:p>
            <a:pPr lvl="1"/>
            <a:r>
              <a:rPr lang="en-US" dirty="0"/>
              <a:t>Dynamic programming (at most 3-4 operations per cell and n^2 cells)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810000"/>
          <a:ext cx="8229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r>
                        <a:rPr lang="en-US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3200" dirty="0"/>
                        <a:t>BF(&gt; 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1048576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3200" dirty="0"/>
                        <a:t>DP(&lt; 4 n^2)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228D5-BCCF-4613-A3BB-E2BCA51F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8767" y="188641"/>
            <a:ext cx="8856984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max(int a, int b){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(a&gt;b) return a;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b;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m[100][100],i,j,n;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(j=0; j&lt;n; j++)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scanf("%d", &amp;m[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printf("%d\n",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coin_collect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8B398-BDC2-42AD-9D88-CAAEC6FAD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512" y="116633"/>
            <a:ext cx="8856984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coin_collect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a[][100], int n){</a:t>
            </a:r>
          </a:p>
          <a:p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coins[100][100];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coins[0][0] = a[0][0];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 cell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(i=1; i&lt;n; i++) 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//first row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coins[0][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coins[0][i-1] + a[0][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(i=1; i&lt;n; i++) </a:t>
            </a:r>
            <a:r>
              <a:rPr lang="nn-NO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//first column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coins[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 = coins[i-1][0] +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//filling up the rest of the array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j&lt;n; j++)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coins[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= max(coins[i-1][j], coins[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coins[n-1][n-1];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//value of last cell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05F2F9-8278-4B1C-A953-36A8F7E7D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Dynamic programming (DP) vs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4" y="1555751"/>
            <a:ext cx="9995807" cy="49831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 DP, we start from the trivial sub-problem and move towards the bigger problem. In this process, it is guaranteed that the sub-problems are solved and their </a:t>
            </a:r>
            <a:r>
              <a:rPr lang="en-US" sz="2800" dirty="0">
                <a:solidFill>
                  <a:srgbClr val="FF0000"/>
                </a:solidFill>
                <a:latin typeface="Garamond" panose="02020404030301010803" pitchFamily="18" charset="0"/>
              </a:rPr>
              <a:t>results stored </a:t>
            </a:r>
            <a:r>
              <a:rPr lang="en-US" sz="2800" dirty="0">
                <a:latin typeface="Garamond" panose="02020404030301010803" pitchFamily="18" charset="0"/>
              </a:rPr>
              <a:t>before solving the bigger problems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DP is somewhat similar to recursion but in DP the results of the smaller subproblems are stored explicitly for easy access later on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Usually, anything that can be solved using DP can be solved using recursion and vice-versa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More details in later courses such as Data Structures and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D483-4B91-48A8-89E7-E1A0926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Week (after major quiz 2 on Monday..)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14" y="1555751"/>
            <a:ext cx="9995807" cy="4983162"/>
          </a:xfrm>
        </p:spPr>
        <p:txBody>
          <a:bodyPr>
            <a:normAutofit/>
          </a:bodyPr>
          <a:lstStyle/>
          <a:p>
            <a:r>
              <a:rPr lang="en-US" dirty="0"/>
              <a:t>Algorithms for doing sorting</a:t>
            </a:r>
          </a:p>
          <a:p>
            <a:r>
              <a:rPr lang="en-US" dirty="0"/>
              <a:t>Analyzing time complexities of various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D483-4B91-48A8-89E7-E1A0926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Recap: Linked Lists</a:t>
            </a: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BA649D7F-89E8-4699-9E33-0753D6185B0D}"/>
              </a:ext>
            </a:extLst>
          </p:cNvPr>
          <p:cNvGrpSpPr/>
          <p:nvPr/>
        </p:nvGrpSpPr>
        <p:grpSpPr>
          <a:xfrm>
            <a:off x="3018046" y="2909719"/>
            <a:ext cx="8998258" cy="762000"/>
            <a:chOff x="4763" y="5105400"/>
            <a:chExt cx="8998258" cy="762000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06564C58-B420-4C08-8DA0-005619485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5BBC49B3-9E02-4671-BBF1-18A356AD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843B028F-0910-430A-B8B4-B04760FDB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12" name="AutoShape 17">
              <a:extLst>
                <a:ext uri="{FF2B5EF4-FFF2-40B4-BE49-F238E27FC236}">
                  <a16:creationId xmlns:a16="http://schemas.microsoft.com/office/drawing/2014/main" id="{1E84B169-3EAE-4F84-976C-52E8ED590B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C8E61756-E606-4E37-8821-0AED75559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52143351-2469-4F48-AA34-6983C5BA8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384ABB8F-EB06-4A93-83F0-75410406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89442DF2-740D-431D-9E62-5E4279BE44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35281670-04FD-45F4-AFC4-BFD95B4EF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D5CF49B5-BDEA-4728-9187-32B5400AF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595F5853-51E5-4632-AE4C-ED7E01BBB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20" name="AutoShape 25">
              <a:extLst>
                <a:ext uri="{FF2B5EF4-FFF2-40B4-BE49-F238E27FC236}">
                  <a16:creationId xmlns:a16="http://schemas.microsoft.com/office/drawing/2014/main" id="{6A53095E-277E-4AFF-B6AF-AB7DC9AAEA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620FDBA7-AF43-4BF7-B53C-1DCCDB5E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0E80161-E80A-49A8-9AAB-F5C240FB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CF7CC943-3164-464A-8CB1-580598342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4" name="AutoShape 29">
              <a:extLst>
                <a:ext uri="{FF2B5EF4-FFF2-40B4-BE49-F238E27FC236}">
                  <a16:creationId xmlns:a16="http://schemas.microsoft.com/office/drawing/2014/main" id="{3886E9FE-E7FC-441E-A512-1B0E82A03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A18E44BF-ADA6-4423-9112-E13B42FC1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9C5CD159-97DF-48DD-8B67-3E38D26C5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7" name="AutoShape 32">
              <a:extLst>
                <a:ext uri="{FF2B5EF4-FFF2-40B4-BE49-F238E27FC236}">
                  <a16:creationId xmlns:a16="http://schemas.microsoft.com/office/drawing/2014/main" id="{EBEBDFBF-4DA5-41FC-BBD9-6700D81F27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Rectangle 1">
            <a:extLst>
              <a:ext uri="{FF2B5EF4-FFF2-40B4-BE49-F238E27FC236}">
                <a16:creationId xmlns:a16="http://schemas.microsoft.com/office/drawing/2014/main" id="{5B1856BE-E40D-4A75-9CC4-CB220263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8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94BDC98D-6C4B-4CB9-9C71-45427AA7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654" y="4099530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D4E6854C-1AA1-4112-8284-2220AB28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566" y="4099530"/>
            <a:ext cx="6858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34" name="AutoShape 7">
            <a:extLst>
              <a:ext uri="{FF2B5EF4-FFF2-40B4-BE49-F238E27FC236}">
                <a16:creationId xmlns:a16="http://schemas.microsoft.com/office/drawing/2014/main" id="{4BE183D2-DA74-4600-B4F3-6B430F413531}"/>
              </a:ext>
            </a:extLst>
          </p:cNvPr>
          <p:cNvCxnSpPr>
            <a:cxnSpLocks noChangeShapeType="1"/>
            <a:endCxn id="53" idx="3"/>
          </p:cNvCxnSpPr>
          <p:nvPr/>
        </p:nvCxnSpPr>
        <p:spPr bwMode="auto">
          <a:xfrm rot="5400000">
            <a:off x="11041447" y="4851067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8">
            <a:extLst>
              <a:ext uri="{FF2B5EF4-FFF2-40B4-BE49-F238E27FC236}">
                <a16:creationId xmlns:a16="http://schemas.microsoft.com/office/drawing/2014/main" id="{5970372D-174C-4D4E-9E5E-646BCE7F2A33}"/>
              </a:ext>
            </a:extLst>
          </p:cNvPr>
          <p:cNvCxnSpPr>
            <a:cxnSpLocks noChangeShapeType="1"/>
            <a:endCxn id="28" idx="1"/>
          </p:cNvCxnSpPr>
          <p:nvPr/>
        </p:nvCxnSpPr>
        <p:spPr bwMode="auto">
          <a:xfrm rot="16200000" flipH="1">
            <a:off x="2763650" y="4786995"/>
            <a:ext cx="836612" cy="327819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9">
            <a:extLst>
              <a:ext uri="{FF2B5EF4-FFF2-40B4-BE49-F238E27FC236}">
                <a16:creationId xmlns:a16="http://schemas.microsoft.com/office/drawing/2014/main" id="{4F4EA432-DD79-493C-9D92-01DA3185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0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CCCEA95-2E3D-4D70-91A9-BABDFB88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2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9CF52535-2D7E-41DE-9246-BDCD9B01C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54" y="514061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39" name="AutoShape 12">
            <a:extLst>
              <a:ext uri="{FF2B5EF4-FFF2-40B4-BE49-F238E27FC236}">
                <a16:creationId xmlns:a16="http://schemas.microsoft.com/office/drawing/2014/main" id="{5F82DB54-B136-41BB-9D55-C79E15265E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69866" y="5445410"/>
            <a:ext cx="611188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Rectangle 13">
            <a:extLst>
              <a:ext uri="{FF2B5EF4-FFF2-40B4-BE49-F238E27FC236}">
                <a16:creationId xmlns:a16="http://schemas.microsoft.com/office/drawing/2014/main" id="{ED2C1765-3D8D-4DAF-B415-847B20BD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6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3ED00E62-C943-46F8-B793-7C811811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8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69E9F9E2-C09E-433E-A123-78F2E514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854" y="514061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43" name="AutoShape 16">
            <a:extLst>
              <a:ext uri="{FF2B5EF4-FFF2-40B4-BE49-F238E27FC236}">
                <a16:creationId xmlns:a16="http://schemas.microsoft.com/office/drawing/2014/main" id="{98170F7B-2BA3-4844-BAE8-77FD442145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27267" y="536921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" name="Rectangle 17">
            <a:extLst>
              <a:ext uri="{FF2B5EF4-FFF2-40B4-BE49-F238E27FC236}">
                <a16:creationId xmlns:a16="http://schemas.microsoft.com/office/drawing/2014/main" id="{C04C8849-B583-4009-A802-04AEB766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AutoShape 18">
            <a:extLst>
              <a:ext uri="{FF2B5EF4-FFF2-40B4-BE49-F238E27FC236}">
                <a16:creationId xmlns:a16="http://schemas.microsoft.com/office/drawing/2014/main" id="{6676D958-06D1-41DF-BCD4-3744780294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85766" y="521681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Rectangle 19">
            <a:extLst>
              <a:ext uri="{FF2B5EF4-FFF2-40B4-BE49-F238E27FC236}">
                <a16:creationId xmlns:a16="http://schemas.microsoft.com/office/drawing/2014/main" id="{D8A91BED-45DC-4763-9FFC-934E25B4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0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24A1C9E8-E39C-4491-B705-9F63E97AC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2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50371AD9-3EF2-4FEC-B849-52834ED2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254" y="514061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7</a:t>
            </a:r>
          </a:p>
        </p:txBody>
      </p:sp>
      <p:cxnSp>
        <p:nvCxnSpPr>
          <p:cNvPr id="49" name="AutoShape 22">
            <a:extLst>
              <a:ext uri="{FF2B5EF4-FFF2-40B4-BE49-F238E27FC236}">
                <a16:creationId xmlns:a16="http://schemas.microsoft.com/office/drawing/2014/main" id="{B08A7C37-A13A-45AA-8004-930C4C794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60866" y="5445410"/>
            <a:ext cx="6096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68071F4B-3744-4D2B-9E1D-6B70C854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8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24">
            <a:extLst>
              <a:ext uri="{FF2B5EF4-FFF2-40B4-BE49-F238E27FC236}">
                <a16:creationId xmlns:a16="http://schemas.microsoft.com/office/drawing/2014/main" id="{87E47B16-996C-4227-8CFE-79ED1CCB21D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12906" y="521538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Rectangle 25">
            <a:extLst>
              <a:ext uri="{FF2B5EF4-FFF2-40B4-BE49-F238E27FC236}">
                <a16:creationId xmlns:a16="http://schemas.microsoft.com/office/drawing/2014/main" id="{BCCCCA2C-7F6D-4577-82AF-73664CB3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67" y="498821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BBFAC5C7-43AD-4899-94AC-3878829FF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866" y="498821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id="{85863C56-D5F6-4A6B-99D7-9A45189A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854" y="5140610"/>
            <a:ext cx="4109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-1</a:t>
            </a: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C3907FEB-5885-4D50-8D2F-6ED55754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0466" y="498821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29">
            <a:extLst>
              <a:ext uri="{FF2B5EF4-FFF2-40B4-BE49-F238E27FC236}">
                <a16:creationId xmlns:a16="http://schemas.microsoft.com/office/drawing/2014/main" id="{5CB2A902-87DF-4769-8EDC-5B4BAD45178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276766" y="5148234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>
            <a:extLst>
              <a:ext uri="{FF2B5EF4-FFF2-40B4-BE49-F238E27FC236}">
                <a16:creationId xmlns:a16="http://schemas.microsoft.com/office/drawing/2014/main" id="{EB22C0D7-4825-41DF-8303-0AA1C6EA897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0937284" y="5742264"/>
            <a:ext cx="617379" cy="20814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AutoShape 7">
            <a:extLst>
              <a:ext uri="{FF2B5EF4-FFF2-40B4-BE49-F238E27FC236}">
                <a16:creationId xmlns:a16="http://schemas.microsoft.com/office/drawing/2014/main" id="{EE85C626-A88C-4231-B531-F30FD3884E4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332150" y="4696062"/>
            <a:ext cx="699467" cy="21696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Text Box 18">
            <a:extLst>
              <a:ext uri="{FF2B5EF4-FFF2-40B4-BE49-F238E27FC236}">
                <a16:creationId xmlns:a16="http://schemas.microsoft.com/office/drawing/2014/main" id="{5DEDC556-D76A-48F1-BD9A-6CEA2C8C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597" y="597881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B2AD3023-DF64-4273-A16B-2029843D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441" y="415001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02FBBF-3AAC-4A29-B9B0-EABFBFFFD783}"/>
              </a:ext>
            </a:extLst>
          </p:cNvPr>
          <p:cNvSpPr txBox="1"/>
          <p:nvPr/>
        </p:nvSpPr>
        <p:spPr>
          <a:xfrm flipH="1">
            <a:off x="292421" y="3033522"/>
            <a:ext cx="242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Singly Linked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66C5B9-BB4B-4769-80BF-4332660B2995}"/>
              </a:ext>
            </a:extLst>
          </p:cNvPr>
          <p:cNvSpPr txBox="1"/>
          <p:nvPr/>
        </p:nvSpPr>
        <p:spPr>
          <a:xfrm flipH="1">
            <a:off x="114800" y="4800869"/>
            <a:ext cx="242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Doubly Linked List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64DFBD3B-1A1D-4540-A3AB-CB69C02E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5" name="Text Box 4">
            <a:extLst>
              <a:ext uri="{FF2B5EF4-FFF2-40B4-BE49-F238E27FC236}">
                <a16:creationId xmlns:a16="http://schemas.microsoft.com/office/drawing/2014/main" id="{C717A468-4078-4214-A4FC-83A82F5A1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252" y="1693048"/>
            <a:ext cx="6858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66" name="AutoShape 7">
            <a:extLst>
              <a:ext uri="{FF2B5EF4-FFF2-40B4-BE49-F238E27FC236}">
                <a16:creationId xmlns:a16="http://schemas.microsoft.com/office/drawing/2014/main" id="{EE10368A-85C6-4DD6-951F-A7FD6F5C72F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383133" y="2444585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23AAD2E-ABE1-4048-A4EA-D9E07BD4F8C7}"/>
              </a:ext>
            </a:extLst>
          </p:cNvPr>
          <p:cNvGrpSpPr/>
          <p:nvPr/>
        </p:nvGrpSpPr>
        <p:grpSpPr>
          <a:xfrm>
            <a:off x="6956847" y="1673885"/>
            <a:ext cx="1858617" cy="904461"/>
            <a:chOff x="3286682" y="2292350"/>
            <a:chExt cx="1858617" cy="904461"/>
          </a:xfrm>
        </p:grpSpPr>
        <p:sp>
          <p:nvSpPr>
            <p:cNvPr id="68" name="Rounded Rectangle 222">
              <a:extLst>
                <a:ext uri="{FF2B5EF4-FFF2-40B4-BE49-F238E27FC236}">
                  <a16:creationId xmlns:a16="http://schemas.microsoft.com/office/drawing/2014/main" id="{E76DBA33-5162-4DA4-B767-5C8804BBAC5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F2166D-965C-4CBF-9A6C-932C47FD0570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825F51-8734-4CEC-BA9B-13B56164CB5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71" name="Rectangular Callout 238">
            <a:extLst>
              <a:ext uri="{FF2B5EF4-FFF2-40B4-BE49-F238E27FC236}">
                <a16:creationId xmlns:a16="http://schemas.microsoft.com/office/drawing/2014/main" id="{A36E320C-750B-4A81-94A8-0C547F22B6F0}"/>
              </a:ext>
            </a:extLst>
          </p:cNvPr>
          <p:cNvSpPr/>
          <p:nvPr/>
        </p:nvSpPr>
        <p:spPr>
          <a:xfrm>
            <a:off x="5316846" y="186641"/>
            <a:ext cx="3740050" cy="1051717"/>
          </a:xfrm>
          <a:prstGeom prst="wedgeRectCallout">
            <a:avLst>
              <a:gd name="adj1" fmla="val -2490"/>
              <a:gd name="adj2" fmla="val 9099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 tip: </a:t>
            </a:r>
            <a:r>
              <a:rPr lang="en-IN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not necessary, sometimes helpful to keep the tail pointer for singly linked list as well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ular Callout 238">
            <a:extLst>
              <a:ext uri="{FF2B5EF4-FFF2-40B4-BE49-F238E27FC236}">
                <a16:creationId xmlns:a16="http://schemas.microsoft.com/office/drawing/2014/main" id="{CFCF161F-640B-4E35-9770-F8E78650FF09}"/>
              </a:ext>
            </a:extLst>
          </p:cNvPr>
          <p:cNvSpPr/>
          <p:nvPr/>
        </p:nvSpPr>
        <p:spPr>
          <a:xfrm>
            <a:off x="9543466" y="258370"/>
            <a:ext cx="2472838" cy="1182889"/>
          </a:xfrm>
          <a:prstGeom prst="wedgeRectCallout">
            <a:avLst>
              <a:gd name="adj1" fmla="val -74940"/>
              <a:gd name="adj2" fmla="val 1533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kern="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store both head and tail in a struct (like for we did for a doubly linked list)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  <p:bldP spid="31" grpId="0"/>
      <p:bldP spid="36" grpId="0" animBg="1"/>
      <p:bldP spid="37" grpId="0" animBg="1"/>
      <p:bldP spid="38" grpId="0"/>
      <p:bldP spid="40" grpId="0" animBg="1"/>
      <p:bldP spid="41" grpId="0" animBg="1"/>
      <p:bldP spid="42" grpId="0"/>
      <p:bldP spid="44" grpId="0" animBg="1"/>
      <p:bldP spid="46" grpId="0" animBg="1"/>
      <p:bldP spid="47" grpId="0" animBg="1"/>
      <p:bldP spid="48" grpId="0"/>
      <p:bldP spid="50" grpId="0" animBg="1"/>
      <p:bldP spid="52" grpId="0" animBg="1"/>
      <p:bldP spid="53" grpId="0" animBg="1"/>
      <p:bldP spid="54" grpId="0"/>
      <p:bldP spid="55" grpId="0" animBg="1"/>
      <p:bldP spid="59" grpId="0"/>
      <p:bldP spid="60" grpId="0"/>
      <p:bldP spid="61" grpId="0"/>
      <p:bldP spid="63" grpId="0"/>
      <p:bldP spid="65" grpId="0"/>
      <p:bldP spid="71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Recap: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5285"/>
            <a:ext cx="11214779" cy="5257800"/>
          </a:xfrm>
        </p:spPr>
        <p:txBody>
          <a:bodyPr>
            <a:normAutofit/>
          </a:bodyPr>
          <a:lstStyle/>
          <a:p>
            <a:r>
              <a:rPr lang="en-US" dirty="0"/>
              <a:t>A “last in first out” (LIFO)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saw how to implement it using arrays</a:t>
            </a:r>
          </a:p>
          <a:p>
            <a:endParaRPr lang="en-US" dirty="0"/>
          </a:p>
        </p:txBody>
      </p:sp>
      <p:pic>
        <p:nvPicPr>
          <p:cNvPr id="1026" name="Picture 2" descr="Image result for stacks in c">
            <a:extLst>
              <a:ext uri="{FF2B5EF4-FFF2-40B4-BE49-F238E27FC236}">
                <a16:creationId xmlns:a16="http://schemas.microsoft.com/office/drawing/2014/main" id="{B4967D8A-3329-4515-ABE3-C11194E33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13" y="2256141"/>
            <a:ext cx="4328238" cy="30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08D9C-0100-4B4B-BD21-F85E1F131A11}"/>
              </a:ext>
            </a:extLst>
          </p:cNvPr>
          <p:cNvSpPr txBox="1"/>
          <p:nvPr/>
        </p:nvSpPr>
        <p:spPr>
          <a:xfrm>
            <a:off x="230345" y="6398696"/>
            <a:ext cx="256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Figure: www.faceprep.in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5F5B-2432-4AD8-86F2-BDD2561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6276" y="728593"/>
            <a:ext cx="5950234" cy="1217695"/>
            <a:chOff x="2765425" y="366706"/>
            <a:chExt cx="6389996" cy="1361762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928925" y="366706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3763960" y="566731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051957" y="1889808"/>
            <a:ext cx="8686800" cy="771623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Push</a:t>
            </a:r>
            <a:r>
              <a:rPr lang="en-US" altLang="en-US" sz="2200" b="1" dirty="0">
                <a:latin typeface="Calibri" pitchFamily="34" charset="0"/>
              </a:rPr>
              <a:t> 4,8 in stack: 	</a:t>
            </a:r>
            <a:r>
              <a:rPr lang="en-US" altLang="en-US" sz="2200" b="1" i="1" dirty="0" err="1">
                <a:latin typeface="Calibri" pitchFamily="34" charset="0"/>
              </a:rPr>
              <a:t>insert_front</a:t>
            </a:r>
            <a:r>
              <a:rPr lang="en-US" altLang="en-US" sz="2200" b="1" i="1" dirty="0">
                <a:latin typeface="Calibri" pitchFamily="34" charset="0"/>
              </a:rPr>
              <a:t>(4, head);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latin typeface="Calibri" pitchFamily="34" charset="0"/>
              </a:rPr>
              <a:t>				</a:t>
            </a:r>
            <a:r>
              <a:rPr lang="en-US" altLang="en-US" sz="2200" b="1" i="1" dirty="0" err="1">
                <a:latin typeface="Calibri" pitchFamily="34" charset="0"/>
              </a:rPr>
              <a:t>insert_front</a:t>
            </a:r>
            <a:r>
              <a:rPr lang="en-US" altLang="en-US" sz="2200" b="1" i="1" dirty="0">
                <a:latin typeface="Calibri" pitchFamily="34" charset="0"/>
              </a:rPr>
              <a:t>(8, head);</a:t>
            </a:r>
            <a:r>
              <a:rPr lang="en-US" altLang="en-US" sz="2200" b="1" dirty="0">
                <a:latin typeface="Calibri" pitchFamily="34" charset="0"/>
              </a:rPr>
              <a:t>  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051957" y="4123670"/>
            <a:ext cx="8686800" cy="77162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Pop</a:t>
            </a:r>
            <a:r>
              <a:rPr lang="en-US" altLang="en-US" sz="2200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from stack: 	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val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= head-&gt;data; 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				delete(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head,NULL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616169" y="6205405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isEmpty</a:t>
            </a:r>
            <a:r>
              <a:rPr lang="en-US" altLang="en-US" sz="2200" b="1" dirty="0">
                <a:latin typeface="Calibri" pitchFamily="34" charset="0"/>
              </a:rPr>
              <a:t> function:	</a:t>
            </a:r>
            <a:r>
              <a:rPr lang="en-US" altLang="en-US" sz="2200" b="1" i="1" dirty="0">
                <a:latin typeface="Calibri" pitchFamily="34" charset="0"/>
              </a:rPr>
              <a:t>return !head ; </a:t>
            </a:r>
          </a:p>
        </p:txBody>
      </p:sp>
      <p:grpSp>
        <p:nvGrpSpPr>
          <p:cNvPr id="3" name="Group 33"/>
          <p:cNvGrpSpPr/>
          <p:nvPr/>
        </p:nvGrpSpPr>
        <p:grpSpPr>
          <a:xfrm>
            <a:off x="1670926" y="2604198"/>
            <a:ext cx="9003021" cy="1576068"/>
            <a:chOff x="152400" y="152400"/>
            <a:chExt cx="9003021" cy="1576068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3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4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50" name="AutoShape 16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52400" y="152400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99060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180816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21"/>
            <p:cNvSpPr txBox="1">
              <a:spLocks noChangeArrowheads="1"/>
            </p:cNvSpPr>
            <p:nvPr/>
          </p:nvSpPr>
          <p:spPr bwMode="auto">
            <a:xfrm>
              <a:off x="1139825" y="609600"/>
              <a:ext cx="346075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8</a:t>
              </a:r>
            </a:p>
          </p:txBody>
        </p: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457200" y="533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3"/>
            <p:cNvCxnSpPr>
              <a:cxnSpLocks noChangeShapeType="1"/>
            </p:cNvCxnSpPr>
            <p:nvPr/>
          </p:nvCxnSpPr>
          <p:spPr bwMode="auto">
            <a:xfrm flipV="1">
              <a:off x="2057400" y="609600"/>
              <a:ext cx="5334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222985" y="104008"/>
            <a:ext cx="697629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dirty="0">
                <a:solidFill>
                  <a:srgbClr val="333333"/>
                </a:solidFill>
                <a:latin typeface="Calibri" pitchFamily="34" charset="0"/>
              </a:rPr>
              <a:t>Implementing stack using </a:t>
            </a:r>
            <a:r>
              <a:rPr lang="en-US" altLang="en-US" sz="3200" dirty="0">
                <a:solidFill>
                  <a:srgbClr val="0000FF"/>
                </a:solidFill>
                <a:latin typeface="Calibri" pitchFamily="34" charset="0"/>
              </a:rPr>
              <a:t>Linked List</a:t>
            </a:r>
          </a:p>
        </p:txBody>
      </p:sp>
      <p:grpSp>
        <p:nvGrpSpPr>
          <p:cNvPr id="4" name="Group 58"/>
          <p:cNvGrpSpPr/>
          <p:nvPr/>
        </p:nvGrpSpPr>
        <p:grpSpPr>
          <a:xfrm>
            <a:off x="2385306" y="4961641"/>
            <a:ext cx="7860013" cy="1290324"/>
            <a:chOff x="1295408" y="438144"/>
            <a:chExt cx="7860013" cy="1290324"/>
          </a:xfrm>
        </p:grpSpPr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63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71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75" name="AutoShape 16"/>
            <p:cNvCxnSpPr>
              <a:cxnSpLocks noChangeShapeType="1"/>
              <a:endCxn id="76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1295408" y="438144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81" name="AutoShape 22"/>
            <p:cNvCxnSpPr>
              <a:cxnSpLocks noChangeShapeType="1"/>
            </p:cNvCxnSpPr>
            <p:nvPr/>
          </p:nvCxnSpPr>
          <p:spPr bwMode="auto">
            <a:xfrm>
              <a:off x="2059005" y="581017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1B40-E09D-4AD3-B839-01922C7F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39" y="207893"/>
            <a:ext cx="5034290" cy="6411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936" y="1811968"/>
            <a:ext cx="10896600" cy="4953016"/>
          </a:xfrm>
        </p:spPr>
        <p:txBody>
          <a:bodyPr>
            <a:normAutofit/>
          </a:bodyPr>
          <a:lstStyle/>
          <a:p>
            <a:r>
              <a:rPr lang="en-US" sz="2400" dirty="0"/>
              <a:t>A linear data structure where addition happens at one end (`back') and deletion happens at the other end (`front')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First-in-first-out</a:t>
            </a:r>
            <a:r>
              <a:rPr lang="en-US" sz="2400" dirty="0"/>
              <a:t> (FIFO)</a:t>
            </a:r>
          </a:p>
          <a:p>
            <a:pPr lvl="1"/>
            <a:r>
              <a:rPr lang="en-US" sz="2400" dirty="0"/>
              <a:t>Only the element at the front of the queue is accessible at any point of time</a:t>
            </a:r>
          </a:p>
          <a:p>
            <a:r>
              <a:rPr lang="en-US" sz="2400" dirty="0"/>
              <a:t>Operations: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Enqueue</a:t>
            </a:r>
            <a:r>
              <a:rPr lang="en-US" sz="2400" dirty="0"/>
              <a:t>: Add element to the back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Dequeue</a:t>
            </a:r>
            <a:r>
              <a:rPr lang="en-US" sz="2400" dirty="0"/>
              <a:t>: Remove element from the front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IsEmpty</a:t>
            </a:r>
            <a:r>
              <a:rPr lang="en-US" sz="2400" dirty="0"/>
              <a:t>: Checks whether the queue is empty or not.</a:t>
            </a:r>
          </a:p>
          <a:p>
            <a:r>
              <a:rPr lang="en-US" sz="2400" dirty="0"/>
              <a:t>Just like stacks, we can implement a queue using arrays or using linked lists</a:t>
            </a:r>
          </a:p>
          <a:p>
            <a:r>
              <a:rPr lang="en-US" sz="2400" dirty="0"/>
              <a:t>Queue using arrays is easy but somewhat unnatural to implement (e.g., requires moving elements by one location forward after each dequeue operation)</a:t>
            </a:r>
          </a:p>
        </p:txBody>
      </p:sp>
      <p:pic>
        <p:nvPicPr>
          <p:cNvPr id="6" name="Google Shape;624;p35">
            <a:extLst>
              <a:ext uri="{FF2B5EF4-FFF2-40B4-BE49-F238E27FC236}">
                <a16:creationId xmlns:a16="http://schemas.microsoft.com/office/drawing/2014/main" id="{94634AFF-AB60-47DC-B89F-E919E0890F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9612" y="69100"/>
            <a:ext cx="3899649" cy="2151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ED13C-ACEF-4376-B468-56BA06F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6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86973" y="714835"/>
            <a:ext cx="6389996" cy="1361762"/>
            <a:chOff x="2765425" y="366706"/>
            <a:chExt cx="6389996" cy="1361762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928925" y="366706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3763960" y="566731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905000" y="1785927"/>
            <a:ext cx="8686800" cy="771623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Enqueue</a:t>
            </a:r>
            <a:r>
              <a:rPr lang="en-US" altLang="en-US" sz="2200" b="1" dirty="0">
                <a:latin typeface="Calibri" pitchFamily="34" charset="0"/>
              </a:rPr>
              <a:t> 4: 		</a:t>
            </a:r>
            <a:r>
              <a:rPr lang="en-US" altLang="en-US" sz="2200" b="1" i="1" dirty="0">
                <a:latin typeface="Calibri" pitchFamily="34" charset="0"/>
              </a:rPr>
              <a:t>//make a node </a:t>
            </a:r>
            <a:r>
              <a:rPr lang="en-US" altLang="en-US" sz="2200" b="1" i="1" dirty="0" err="1">
                <a:latin typeface="Calibri" pitchFamily="34" charset="0"/>
              </a:rPr>
              <a:t>pnew</a:t>
            </a:r>
            <a:r>
              <a:rPr lang="en-US" altLang="en-US" sz="2200" b="1" i="1" dirty="0">
                <a:latin typeface="Calibri" pitchFamily="34" charset="0"/>
              </a:rPr>
              <a:t> with data=4	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latin typeface="Calibri" pitchFamily="34" charset="0"/>
              </a:rPr>
              <a:t>				</a:t>
            </a:r>
            <a:r>
              <a:rPr lang="en-US" altLang="en-US" sz="2200" b="1" i="1" dirty="0" err="1">
                <a:latin typeface="Calibri" pitchFamily="34" charset="0"/>
              </a:rPr>
              <a:t>insert_after_node</a:t>
            </a:r>
            <a:r>
              <a:rPr lang="en-US" altLang="en-US" sz="2200" b="1" i="1" dirty="0">
                <a:latin typeface="Calibri" pitchFamily="34" charset="0"/>
              </a:rPr>
              <a:t>(tail, </a:t>
            </a:r>
            <a:r>
              <a:rPr lang="en-US" altLang="en-US" sz="2200" b="1" i="1" dirty="0" err="1">
                <a:latin typeface="Calibri" pitchFamily="34" charset="0"/>
              </a:rPr>
              <a:t>pnew</a:t>
            </a:r>
            <a:r>
              <a:rPr lang="en-US" altLang="en-US" sz="2200" b="1" i="1" dirty="0">
                <a:latin typeface="Calibri" pitchFamily="34" charset="0"/>
              </a:rPr>
              <a:t>);  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905000" y="4019789"/>
            <a:ext cx="8686800" cy="77162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Dequeue</a:t>
            </a:r>
            <a:r>
              <a:rPr lang="en-US" altLang="en-US" sz="2200" b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:	 	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val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 = head-&gt;data; </a:t>
            </a:r>
          </a:p>
          <a:p>
            <a:pPr>
              <a:buClrTx/>
              <a:buFontTx/>
              <a:buNone/>
            </a:pP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				delete(</a:t>
            </a:r>
            <a:r>
              <a:rPr lang="en-US" altLang="en-US" sz="2200" b="1" i="1" dirty="0" err="1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head,NULL</a:t>
            </a:r>
            <a:r>
              <a:rPr lang="en-US" altLang="en-US" sz="2200" b="1" i="1" dirty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);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05000" y="6162928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isEmpty</a:t>
            </a:r>
            <a:r>
              <a:rPr lang="en-US" altLang="en-US" sz="2200" b="1" dirty="0">
                <a:latin typeface="Calibri" pitchFamily="34" charset="0"/>
              </a:rPr>
              <a:t> function:	</a:t>
            </a:r>
            <a:r>
              <a:rPr lang="en-US" altLang="en-US" sz="2200" b="1" i="1" dirty="0">
                <a:latin typeface="Calibri" pitchFamily="34" charset="0"/>
              </a:rPr>
              <a:t>return !head ; </a:t>
            </a:r>
          </a:p>
        </p:txBody>
      </p:sp>
      <p:grpSp>
        <p:nvGrpSpPr>
          <p:cNvPr id="3" name="Group 33"/>
          <p:cNvGrpSpPr/>
          <p:nvPr/>
        </p:nvGrpSpPr>
        <p:grpSpPr>
          <a:xfrm>
            <a:off x="3524492" y="2912825"/>
            <a:ext cx="7829845" cy="1290324"/>
            <a:chOff x="1325576" y="438144"/>
            <a:chExt cx="7829845" cy="1290324"/>
          </a:xfrm>
        </p:grpSpPr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3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5397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4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50" name="AutoShape 16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1325576" y="438144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56" name="AutoShape 22"/>
            <p:cNvCxnSpPr>
              <a:cxnSpLocks noChangeShapeType="1"/>
            </p:cNvCxnSpPr>
            <p:nvPr/>
          </p:nvCxnSpPr>
          <p:spPr bwMode="auto">
            <a:xfrm>
              <a:off x="2059005" y="638169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58"/>
          <p:cNvGrpSpPr/>
          <p:nvPr/>
        </p:nvGrpSpPr>
        <p:grpSpPr>
          <a:xfrm>
            <a:off x="5208836" y="5089138"/>
            <a:ext cx="6145501" cy="1290324"/>
            <a:chOff x="3009920" y="438144"/>
            <a:chExt cx="6145501" cy="1290324"/>
          </a:xfrm>
        </p:grpSpPr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5397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71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75" name="AutoShape 16"/>
            <p:cNvCxnSpPr>
              <a:cxnSpLocks noChangeShapeType="1"/>
              <a:endCxn id="76" idx="0"/>
            </p:cNvCxnSpPr>
            <p:nvPr/>
          </p:nvCxnSpPr>
          <p:spPr bwMode="auto">
            <a:xfrm rot="5400000">
              <a:off x="8609488" y="1065686"/>
              <a:ext cx="380999" cy="78428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3009920" y="438144"/>
              <a:ext cx="8270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81" name="AutoShape 22"/>
            <p:cNvCxnSpPr>
              <a:cxnSpLocks noChangeShapeType="1"/>
            </p:cNvCxnSpPr>
            <p:nvPr/>
          </p:nvCxnSpPr>
          <p:spPr bwMode="auto">
            <a:xfrm>
              <a:off x="3773517" y="638172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5020074D-E688-4F4F-8E1D-E6BA95F6A6F0}"/>
              </a:ext>
            </a:extLst>
          </p:cNvPr>
          <p:cNvSpPr txBox="1">
            <a:spLocks/>
          </p:cNvSpPr>
          <p:nvPr/>
        </p:nvSpPr>
        <p:spPr>
          <a:xfrm>
            <a:off x="292739" y="207893"/>
            <a:ext cx="5034290" cy="64117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Queue using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7300-9052-4DCB-B3D3-20F9C7DB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cxnSp>
        <p:nvCxnSpPr>
          <p:cNvPr id="61" name="AutoShape 16">
            <a:extLst>
              <a:ext uri="{FF2B5EF4-FFF2-40B4-BE49-F238E27FC236}">
                <a16:creationId xmlns:a16="http://schemas.microsoft.com/office/drawing/2014/main" id="{00138C11-7815-4F3B-8114-0D6169EC0F4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697173" y="575616"/>
            <a:ext cx="380999" cy="78428"/>
          </a:xfrm>
          <a:prstGeom prst="bentConnector3">
            <a:avLst>
              <a:gd name="adj1" fmla="val 39285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" name="Text Box 18">
            <a:extLst>
              <a:ext uri="{FF2B5EF4-FFF2-40B4-BE49-F238E27FC236}">
                <a16:creationId xmlns:a16="http://schemas.microsoft.com/office/drawing/2014/main" id="{F99651BF-0FE6-4248-8A79-FA13FDD3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800" y="93342"/>
            <a:ext cx="8270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79" name="AutoShape 16">
            <a:extLst>
              <a:ext uri="{FF2B5EF4-FFF2-40B4-BE49-F238E27FC236}">
                <a16:creationId xmlns:a16="http://schemas.microsoft.com/office/drawing/2014/main" id="{E4C86676-B98F-43A9-A218-A5D2058FED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351056" y="2739393"/>
            <a:ext cx="380999" cy="78428"/>
          </a:xfrm>
          <a:prstGeom prst="bentConnector3">
            <a:avLst>
              <a:gd name="adj1" fmla="val 39285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Text Box 18">
            <a:extLst>
              <a:ext uri="{FF2B5EF4-FFF2-40B4-BE49-F238E27FC236}">
                <a16:creationId xmlns:a16="http://schemas.microsoft.com/office/drawing/2014/main" id="{7C9390CE-A619-4872-8DD1-A3ACC2A46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5683" y="2257119"/>
            <a:ext cx="8270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78F3406D-5444-4F92-82B3-63DC99206CE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0501345" y="4859549"/>
            <a:ext cx="380999" cy="78428"/>
          </a:xfrm>
          <a:prstGeom prst="bentConnector3">
            <a:avLst>
              <a:gd name="adj1" fmla="val 39285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" name="Text Box 18">
            <a:extLst>
              <a:ext uri="{FF2B5EF4-FFF2-40B4-BE49-F238E27FC236}">
                <a16:creationId xmlns:a16="http://schemas.microsoft.com/office/drawing/2014/main" id="{818C1491-2306-4158-A73B-B34326E3A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5972" y="4377275"/>
            <a:ext cx="8270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7421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78" grpId="0"/>
      <p:bldP spid="80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22" y="0"/>
            <a:ext cx="2085278" cy="2514600"/>
          </a:xfr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173438" y="90402"/>
            <a:ext cx="2107157" cy="58695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Calibri" pitchFamily="34" charset="0"/>
              </a:rPr>
              <a:t>Binary Tree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7296944" y="3513236"/>
            <a:ext cx="703760" cy="77162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data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849035" y="3505201"/>
            <a:ext cx="2425699" cy="771623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</a:t>
            </a:r>
            <a:r>
              <a:rPr lang="en-US" altLang="en-US" sz="2200" b="1" dirty="0" err="1">
                <a:latin typeface="Calibri" pitchFamily="34" charset="0"/>
              </a:rPr>
              <a:t>i</a:t>
            </a:r>
            <a:r>
              <a:rPr lang="en-US" altLang="en-US" sz="2200" b="1" dirty="0">
                <a:latin typeface="Calibri" pitchFamily="34" charset="0"/>
              </a:rPr>
              <a:t>) pointer to left child node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1581547" y="3843755"/>
            <a:ext cx="3847307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Each node has 3 fields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538922" y="4719301"/>
            <a:ext cx="4999856" cy="2125839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err="1">
                <a:latin typeface="Calibri" pitchFamily="34" charset="0"/>
              </a:rPr>
              <a:t>struct</a:t>
            </a:r>
            <a:r>
              <a:rPr lang="en-US" altLang="en-US" sz="2200" b="1" dirty="0">
                <a:latin typeface="Calibri" pitchFamily="34" charset="0"/>
              </a:rPr>
              <a:t> _</a:t>
            </a:r>
            <a:r>
              <a:rPr lang="en-US" altLang="en-US" sz="2200" b="1" dirty="0" err="1">
                <a:latin typeface="Calibri" pitchFamily="34" charset="0"/>
              </a:rPr>
              <a:t>btnode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struct</a:t>
            </a:r>
            <a:r>
              <a:rPr lang="en-US" altLang="en-US" sz="2200" b="1" dirty="0">
                <a:latin typeface="Calibri" pitchFamily="34" charset="0"/>
              </a:rPr>
              <a:t> _</a:t>
            </a:r>
            <a:r>
              <a:rPr lang="en-US" altLang="en-US" sz="2200" b="1" dirty="0" err="1">
                <a:latin typeface="Calibri" pitchFamily="34" charset="0"/>
              </a:rPr>
              <a:t>btnode</a:t>
            </a:r>
            <a:r>
              <a:rPr lang="en-US" altLang="en-US" sz="2200" b="1" dirty="0">
                <a:latin typeface="Calibri" pitchFamily="34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 left;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 right;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5440049" y="4330854"/>
            <a:ext cx="487144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Defining Binary Tree and declaring it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8098571" y="3505201"/>
            <a:ext cx="2493228" cy="771623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(iii) pointer to right child node</a:t>
            </a:r>
          </a:p>
        </p:txBody>
      </p:sp>
      <p:grpSp>
        <p:nvGrpSpPr>
          <p:cNvPr id="5" name="Group 99"/>
          <p:cNvGrpSpPr/>
          <p:nvPr/>
        </p:nvGrpSpPr>
        <p:grpSpPr>
          <a:xfrm>
            <a:off x="1694626" y="51315"/>
            <a:ext cx="6603979" cy="3245946"/>
            <a:chOff x="170625" y="51315"/>
            <a:chExt cx="6603979" cy="3245946"/>
          </a:xfrm>
        </p:grpSpPr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067943" y="2067879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8"/>
            <p:cNvCxnSpPr>
              <a:cxnSpLocks noChangeShapeType="1"/>
              <a:endCxn id="20" idx="0"/>
            </p:cNvCxnSpPr>
            <p:nvPr/>
          </p:nvCxnSpPr>
          <p:spPr bwMode="auto">
            <a:xfrm flipV="1">
              <a:off x="407877" y="441884"/>
              <a:ext cx="3090129" cy="291208"/>
            </a:xfrm>
            <a:prstGeom prst="bentConnector4">
              <a:avLst>
                <a:gd name="adj1" fmla="val 44770"/>
                <a:gd name="adj2" fmla="val 178501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6" name="Group 50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389063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</a:t>
                </a:r>
              </a:p>
            </p:txBody>
          </p:sp>
        </p:grpSp>
        <p:grpSp>
          <p:nvGrpSpPr>
            <p:cNvPr id="7" name="Group 48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3522664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5580064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548471" y="1447799"/>
                <a:ext cx="51875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-1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70625" y="51315"/>
              <a:ext cx="88603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root</a:t>
              </a:r>
            </a:p>
          </p:txBody>
        </p:sp>
        <p:grpSp>
          <p:nvGrpSpPr>
            <p:cNvPr id="14" name="Group 57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59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409498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 bwMode="auto"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endCxn id="16" idx="0"/>
            </p:cNvCxnSpPr>
            <p:nvPr/>
          </p:nvCxnSpPr>
          <p:spPr bwMode="auto">
            <a:xfrm flipH="1">
              <a:off x="2441019" y="723869"/>
              <a:ext cx="547618" cy="511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endCxn id="32" idx="0"/>
            </p:cNvCxnSpPr>
            <p:nvPr/>
          </p:nvCxnSpPr>
          <p:spPr bwMode="auto">
            <a:xfrm flipH="1">
              <a:off x="1414734" y="1556000"/>
              <a:ext cx="546731" cy="5851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endCxn id="72" idx="0"/>
            </p:cNvCxnSpPr>
            <p:nvPr/>
          </p:nvCxnSpPr>
          <p:spPr bwMode="auto">
            <a:xfrm flipH="1">
              <a:off x="748023" y="2385421"/>
              <a:ext cx="157345" cy="54032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endCxn id="73" idx="0"/>
            </p:cNvCxnSpPr>
            <p:nvPr/>
          </p:nvCxnSpPr>
          <p:spPr bwMode="auto">
            <a:xfrm flipH="1">
              <a:off x="2597332" y="2432331"/>
              <a:ext cx="152739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407877" y="2925748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2257186" y="2922902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3398498" y="2919315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endCxn id="59" idx="0"/>
            </p:cNvCxnSpPr>
            <p:nvPr/>
          </p:nvCxnSpPr>
          <p:spPr bwMode="auto">
            <a:xfrm>
              <a:off x="2945842" y="1522371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endCxn id="26" idx="0"/>
            </p:cNvCxnSpPr>
            <p:nvPr/>
          </p:nvCxnSpPr>
          <p:spPr bwMode="auto">
            <a:xfrm>
              <a:off x="4036647" y="687246"/>
              <a:ext cx="916001" cy="51563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endCxn id="74" idx="0"/>
            </p:cNvCxnSpPr>
            <p:nvPr/>
          </p:nvCxnSpPr>
          <p:spPr bwMode="auto">
            <a:xfrm flipH="1">
              <a:off x="3738644" y="2500948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1507655" y="2911400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84" name="Straight Arrow Connector 83"/>
            <p:cNvCxnSpPr>
              <a:endCxn id="83" idx="0"/>
            </p:cNvCxnSpPr>
            <p:nvPr/>
          </p:nvCxnSpPr>
          <p:spPr bwMode="auto">
            <a:xfrm flipH="1">
              <a:off x="1847801" y="2493033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9" name="Group 86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8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7"/>
              <p:cNvSpPr txBox="1">
                <a:spLocks noChangeArrowheads="1"/>
              </p:cNvSpPr>
              <p:nvPr/>
            </p:nvSpPr>
            <p:spPr bwMode="auto">
              <a:xfrm>
                <a:off x="7713664" y="1447799"/>
                <a:ext cx="589574" cy="566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91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2" name="Straight Arrow Connector 91"/>
            <p:cNvCxnSpPr>
              <a:endCxn id="93" idx="0"/>
            </p:cNvCxnSpPr>
            <p:nvPr/>
          </p:nvCxnSpPr>
          <p:spPr bwMode="auto">
            <a:xfrm flipH="1">
              <a:off x="5293146" y="2429161"/>
              <a:ext cx="152739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4953000" y="2919732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6094312" y="2916145"/>
              <a:ext cx="680292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  <a:endParaRPr lang="en-US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endCxn id="94" idx="0"/>
            </p:cNvCxnSpPr>
            <p:nvPr/>
          </p:nvCxnSpPr>
          <p:spPr bwMode="auto">
            <a:xfrm flipH="1">
              <a:off x="6434458" y="2497778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10183942" y="6232687"/>
            <a:ext cx="1888084" cy="433068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Btree</a:t>
            </a:r>
            <a:r>
              <a:rPr lang="en-US" altLang="en-US" sz="2200" b="1" dirty="0">
                <a:latin typeface="Calibri" pitchFamily="34" charset="0"/>
              </a:rPr>
              <a:t> root;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29B89-1FD4-4A42-81C3-0D216B7B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A8417-E1B8-4D26-938B-DBFCC5C2280B}"/>
              </a:ext>
            </a:extLst>
          </p:cNvPr>
          <p:cNvSpPr/>
          <p:nvPr/>
        </p:nvSpPr>
        <p:spPr>
          <a:xfrm>
            <a:off x="961159" y="4823317"/>
            <a:ext cx="2936416" cy="135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Three types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Internal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Leaf nodes (left and right subtrees are NULL)</a:t>
            </a:r>
          </a:p>
        </p:txBody>
      </p:sp>
    </p:spTree>
    <p:extLst>
      <p:ext uri="{BB962C8B-B14F-4D97-AF65-F5344CB8AC3E}">
        <p14:creationId xmlns:p14="http://schemas.microsoft.com/office/powerpoint/2010/main" val="1921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2" grpId="0"/>
      <p:bldP spid="39" grpId="0" animBg="1"/>
      <p:bldP spid="9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Building a Binary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422855"/>
            <a:ext cx="11269436" cy="5184576"/>
          </a:xfrm>
        </p:spPr>
        <p:txBody>
          <a:bodyPr/>
          <a:lstStyle/>
          <a:p>
            <a:r>
              <a:rPr lang="en-US" altLang="en-US" dirty="0"/>
              <a:t>Given some numbers, we can build a binary tree with each number being at one of the nodes (internal nodes or leaf nodes)</a:t>
            </a:r>
          </a:p>
          <a:p>
            <a:endParaRPr lang="en-US" altLang="en-US" dirty="0"/>
          </a:p>
          <a:p>
            <a:r>
              <a:rPr lang="en-US" altLang="en-US" dirty="0"/>
              <a:t>Many ways to build the tree</a:t>
            </a:r>
          </a:p>
          <a:p>
            <a:endParaRPr lang="en-US" altLang="en-US" dirty="0"/>
          </a:p>
          <a:p>
            <a:r>
              <a:rPr lang="en-US" altLang="en-US" dirty="0"/>
              <a:t>How we build it depends on how we want to organize the numbers in this tree. But in general</a:t>
            </a:r>
          </a:p>
          <a:p>
            <a:pPr lvl="1"/>
            <a:r>
              <a:rPr lang="en-US" altLang="en-US" dirty="0"/>
              <a:t>Decide which number will be at the root node, use a structure to store the number and pointers (initially NULL) to left and right subtrees</a:t>
            </a:r>
          </a:p>
          <a:p>
            <a:pPr lvl="1"/>
            <a:r>
              <a:rPr lang="en-US" altLang="en-US" dirty="0"/>
              <a:t>Send each subsequent number along the left or right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16145-9B9A-491F-9C28-9054ED4E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23795</TotalTime>
  <Words>2157</Words>
  <Application>Microsoft Office PowerPoint</Application>
  <PresentationFormat>Widescreen</PresentationFormat>
  <Paragraphs>521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Comic Sans MS</vt:lpstr>
      <vt:lpstr>Courier New</vt:lpstr>
      <vt:lpstr>Garamond</vt:lpstr>
      <vt:lpstr>Nunito</vt:lpstr>
      <vt:lpstr>Verdana</vt:lpstr>
      <vt:lpstr>Office Theme</vt:lpstr>
      <vt:lpstr>ESC101: Fundamentals of Computing</vt:lpstr>
      <vt:lpstr>Announcements</vt:lpstr>
      <vt:lpstr>Recap: Linked Lists</vt:lpstr>
      <vt:lpstr>Recap: Stack</vt:lpstr>
      <vt:lpstr>PowerPoint Presentation</vt:lpstr>
      <vt:lpstr>Queue</vt:lpstr>
      <vt:lpstr>PowerPoint Presentation</vt:lpstr>
      <vt:lpstr>PowerPoint Presentation</vt:lpstr>
      <vt:lpstr>Building a Binary Tree</vt:lpstr>
      <vt:lpstr>Traversing a Binary Tree</vt:lpstr>
      <vt:lpstr>PowerPoint Presentation</vt:lpstr>
      <vt:lpstr>PowerPoint Presentation</vt:lpstr>
      <vt:lpstr>PowerPoint Presentation</vt:lpstr>
      <vt:lpstr>PowerPoint Presentation</vt:lpstr>
      <vt:lpstr>A Motivating Problems: Coin Collection</vt:lpstr>
      <vt:lpstr>Coin Collection: Problem Statement</vt:lpstr>
      <vt:lpstr>PowerPoint Presentation</vt:lpstr>
      <vt:lpstr>Building a Solution</vt:lpstr>
      <vt:lpstr>Solution Idea</vt:lpstr>
      <vt:lpstr>Solution Idea </vt:lpstr>
      <vt:lpstr>Solution Idea</vt:lpstr>
      <vt:lpstr>A Non-recursive Implementation</vt:lpstr>
      <vt:lpstr>Implementation: Boundary Cases</vt:lpstr>
      <vt:lpstr>Boundary cases</vt:lpstr>
      <vt:lpstr>Comparison</vt:lpstr>
      <vt:lpstr>PowerPoint Presentation</vt:lpstr>
      <vt:lpstr>PowerPoint Presentation</vt:lpstr>
      <vt:lpstr>Dynamic programming (DP) vs Recursion</vt:lpstr>
      <vt:lpstr>Next Week (after major quiz 2 on Monday..)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1593</cp:revision>
  <dcterms:created xsi:type="dcterms:W3CDTF">2018-07-30T05:08:11Z</dcterms:created>
  <dcterms:modified xsi:type="dcterms:W3CDTF">2019-10-30T07:50:56Z</dcterms:modified>
</cp:coreProperties>
</file>