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8"/>
  </p:notesMasterIdLst>
  <p:sldIdLst>
    <p:sldId id="268" r:id="rId3"/>
    <p:sldId id="261" r:id="rId4"/>
    <p:sldId id="273" r:id="rId5"/>
    <p:sldId id="277" r:id="rId6"/>
    <p:sldId id="278" r:id="rId7"/>
    <p:sldId id="280" r:id="rId8"/>
    <p:sldId id="281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39C12"/>
    <a:srgbClr val="E74C3C"/>
    <a:srgbClr val="27AE60"/>
    <a:srgbClr val="C0392B"/>
    <a:srgbClr val="D35400"/>
    <a:srgbClr val="E67E22"/>
    <a:srgbClr val="F1C40F"/>
    <a:srgbClr val="16A085"/>
    <a:srgbClr val="1AB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341-2063-4E51-97D7-24F79278A07D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93F0-0011-41EC-A925-AC7296CEFC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3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C393F0-0011-41EC-A925-AC7296CEFCB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6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393F0-0011-41EC-A925-AC7296CEFCB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8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6E78-798B-4A42-9059-FEEE353D431C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31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94F5-0A30-41E6-8152-2D47B2D3ADB6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3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5093-89A5-490B-81CD-9EA7C21B2AC6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79E8-A164-4387-BE00-86C47522A108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37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C53B0-3A58-4423-B49F-39902EB2B1B2}" type="datetime7">
              <a:rPr lang="en-US" smtClean="0"/>
              <a:t>Nov-19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53FB-8196-4B15-A6C1-07BA8CE2F732}" type="datetime7">
              <a:rPr lang="en-US" smtClean="0"/>
              <a:t>Nov-19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017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B49E-D3A4-4639-A98A-D4186D4BD7AF}" type="datetime7">
              <a:rPr lang="en-US" smtClean="0"/>
              <a:t>Nov-19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044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0037-9D7A-42E9-ACEE-3CA8270B68CE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2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9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E119-339A-46B2-9691-9920B48EE24F}" type="datetime7">
              <a:rPr lang="en-US" smtClean="0"/>
              <a:t>Nov-19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41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B5562-0FEE-4E6C-B11D-C0047F7ECB9A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18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72D1-8CE3-4C95-AAEE-B231AF412D1E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00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D8811-D8E0-48AB-A84B-62EEC3DCD26F}" type="datetime7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Nov-19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7324E2-95D1-44EF-ADD6-8E47809E8411}" type="slidenum">
              <a:rPr kumimoji="0" lang="en-I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Esc101, MDArrays</a:t>
            </a:r>
            <a:endParaRPr kumimoji="0" lang="hi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588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5462"/>
            <a:ext cx="5661212" cy="4991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4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Nexa Bold Regular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8" y="1"/>
            <a:ext cx="11474824" cy="1006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8" y="1085531"/>
            <a:ext cx="11474824" cy="517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8" y="6356350"/>
            <a:ext cx="1586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5341" y="6356350"/>
            <a:ext cx="9412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exa Book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282" y="6356350"/>
            <a:ext cx="475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030A0"/>
                </a:solidFill>
                <a:latin typeface="Nexa Bold Regular" panose="02000000000000000000" pitchFamily="2" charset="0"/>
              </a:defRPr>
            </a:lvl1pPr>
          </a:lstStyle>
          <a:p>
            <a:fld id="{9EAD88A9-5B8B-4CFE-9098-C79CBACC18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785632" y="5242476"/>
            <a:ext cx="1406368" cy="1615524"/>
            <a:chOff x="4018863" y="2225751"/>
            <a:chExt cx="1406368" cy="1615524"/>
          </a:xfrm>
        </p:grpSpPr>
        <p:sp>
          <p:nvSpPr>
            <p:cNvPr id="8" name="TextBox 7"/>
            <p:cNvSpPr txBox="1"/>
            <p:nvPr/>
          </p:nvSpPr>
          <p:spPr>
            <a:xfrm>
              <a:off x="4018865" y="3579665"/>
              <a:ext cx="1406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7030A0"/>
                  </a:solidFill>
                  <a:latin typeface="Nexa Bold Regular" panose="02000000000000000000" pitchFamily="2" charset="0"/>
                </a:rPr>
                <a:t>ESC101</a:t>
              </a:r>
              <a:endParaRPr lang="en-US" sz="1100" dirty="0">
                <a:solidFill>
                  <a:srgbClr val="7030A0"/>
                </a:solidFill>
                <a:latin typeface="Nexa Bold Regular" panose="02000000000000000000" pitchFamily="2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864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018863" y="2225751"/>
              <a:ext cx="1406367" cy="161552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4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7030A0"/>
          </a:solidFill>
          <a:latin typeface="Nexa Bold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a Book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1517-A6DE-4F15-BF45-754A0EDEE3B5}" type="datetime7">
              <a:rPr lang="en-US" smtClean="0"/>
              <a:t>Nov-19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Esc101, MDArrays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1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71107" y="3948223"/>
            <a:ext cx="10363200" cy="182880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1489791" y="2509785"/>
            <a:ext cx="9212418" cy="10749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Bef>
                <a:spcPts val="840"/>
              </a:spcBef>
            </a:pP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Sorting Algorithms (</a:t>
            </a:r>
            <a:r>
              <a:rPr lang="en-IN" sz="60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Contd</a:t>
            </a:r>
            <a:r>
              <a:rPr lang="en-IN" sz="6000" b="1" dirty="0">
                <a:solidFill>
                  <a:srgbClr val="FFC000"/>
                </a:solidFill>
                <a:latin typeface="Garamond" panose="02020404030301010803" pitchFamily="18" charset="0"/>
              </a:rPr>
              <a:t>)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569130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 Piyush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 </a:t>
            </a:r>
            <a:r>
              <a:rPr kumimoji="0" lang="en-IN" sz="4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Rai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C3E23-A318-4D2F-97EE-E4840FA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58588" y="1006075"/>
            <a:ext cx="11474824" cy="567891"/>
            <a:chOff x="358588" y="1006075"/>
            <a:chExt cx="11474824" cy="567891"/>
          </a:xfrm>
        </p:grpSpPr>
        <p:sp>
          <p:nvSpPr>
            <p:cNvPr id="7" name="Rectangle 6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0" name="Left Bracket 39"/>
          <p:cNvSpPr/>
          <p:nvPr/>
        </p:nvSpPr>
        <p:spPr>
          <a:xfrm flipH="1">
            <a:off x="11666520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flipH="1">
            <a:off x="5817659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6121278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72417" y="785254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121278" y="2580039"/>
            <a:ext cx="5798305" cy="1009532"/>
            <a:chOff x="6121278" y="2580039"/>
            <a:chExt cx="5798305" cy="1009532"/>
          </a:xfrm>
        </p:grpSpPr>
        <p:sp>
          <p:nvSpPr>
            <p:cNvPr id="52" name="Rectangle 51"/>
            <p:cNvSpPr/>
            <p:nvPr/>
          </p:nvSpPr>
          <p:spPr>
            <a:xfrm>
              <a:off x="6175620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2749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62987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5700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8413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81126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3839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126552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 flipH="1">
              <a:off x="11666520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eft Bracket 61"/>
            <p:cNvSpPr/>
            <p:nvPr/>
          </p:nvSpPr>
          <p:spPr>
            <a:xfrm>
              <a:off x="6121278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72417" y="2580039"/>
            <a:ext cx="5798305" cy="1009532"/>
            <a:chOff x="272417" y="2580039"/>
            <a:chExt cx="5798305" cy="1009532"/>
          </a:xfrm>
        </p:grpSpPr>
        <p:sp>
          <p:nvSpPr>
            <p:cNvPr id="44" name="Rectangle 43"/>
            <p:cNvSpPr/>
            <p:nvPr/>
          </p:nvSpPr>
          <p:spPr>
            <a:xfrm>
              <a:off x="358588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85717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812846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539975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67104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94233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1362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48491" y="2800860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5817659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>
              <a:off x="272417" y="2580039"/>
              <a:ext cx="253063" cy="1009532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own Arrow 66"/>
          <p:cNvSpPr/>
          <p:nvPr/>
        </p:nvSpPr>
        <p:spPr>
          <a:xfrm>
            <a:off x="3008376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8833104" y="1848369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358588" y="4835969"/>
            <a:ext cx="11474824" cy="567891"/>
            <a:chOff x="358588" y="4835969"/>
            <a:chExt cx="11474824" cy="567891"/>
          </a:xfrm>
        </p:grpSpPr>
        <p:sp>
          <p:nvSpPr>
            <p:cNvPr id="70" name="Rectangle 69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91" name="Down Arrow 90"/>
          <p:cNvSpPr/>
          <p:nvPr/>
        </p:nvSpPr>
        <p:spPr>
          <a:xfrm>
            <a:off x="5922264" y="3917558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539975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57007" y="1837666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67103" y="1905620"/>
            <a:ext cx="234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84136" y="1899221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7030A0"/>
                </a:solidFill>
                <a:latin typeface="Nexa Bold Regular" panose="02000000000000000000" pitchFamily="2" charset="0"/>
              </a:rPr>
              <a:t>Merge Sort</a:t>
            </a:r>
            <a:endParaRPr lang="en-US" sz="2800" dirty="0">
              <a:solidFill>
                <a:srgbClr val="7030A0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75620" y="3946703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903539" y="5741488"/>
            <a:ext cx="7119348" cy="84643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Trick: Merging two sorted arrays is very easy!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48491" y="3905952"/>
            <a:ext cx="72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Nexa Bold Regular" panose="02000000000000000000" pitchFamily="2" charset="0"/>
              </a:rPr>
              <a:t>?</a:t>
            </a:r>
            <a:endParaRPr lang="en-US" sz="3600" dirty="0">
              <a:latin typeface="Nexa Bold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67" grpId="0" animBg="1"/>
      <p:bldP spid="68" grpId="0" animBg="1"/>
      <p:bldP spid="91" grpId="0" animBg="1"/>
      <p:bldP spid="93" grpId="0"/>
      <p:bldP spid="93" grpId="1"/>
      <p:bldP spid="94" grpId="0"/>
      <p:bldP spid="94" grpId="1"/>
      <p:bldP spid="95" grpId="0"/>
      <p:bldP spid="96" grpId="0"/>
      <p:bldP spid="97" grpId="0"/>
      <p:bldP spid="98" grpId="0" animBg="1"/>
      <p:bldP spid="99" grpId="0"/>
      <p:bldP spid="9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ceil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Find the “middle” of the array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𝐶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MERGE(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 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Merge the two halves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231654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425" r="-742" b="-447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Uses a lot of extra memory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. Even MERGE uses extra memory – not good! Need an in-place version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8" y="4276084"/>
                <a:ext cx="6086457" cy="1224081"/>
              </a:xfrm>
              <a:prstGeom prst="roundRect">
                <a:avLst/>
              </a:prstGeom>
              <a:blipFill rotWithShape="0">
                <a:blip r:embed="rId3"/>
                <a:stretch>
                  <a:fillRect r="-894" b="-7143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6864608" y="2814029"/>
            <a:ext cx="4968804" cy="1195026"/>
          </a:xfrm>
          <a:prstGeom prst="wedgeRectCallout">
            <a:avLst>
              <a:gd name="adj1" fmla="val -64661"/>
              <a:gd name="adj2" fmla="val 107861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sort algorithm is called </a:t>
            </a:r>
            <a:r>
              <a:rPr kumimoji="0" lang="en-IN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in-place</a:t>
            </a:r>
            <a:r>
              <a:rPr kumimoji="0" lang="en-IN" sz="2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if it does not use extra </a:t>
            </a:r>
            <a:r>
              <a:rPr kumimoji="0" lang="en-IN" sz="2400" b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e.g. </a:t>
            </a:r>
            <a:r>
              <a:rPr kumimoji="0" lang="en-IN" sz="2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extra arrays,</a:t>
            </a:r>
            <a:r>
              <a:rPr kumimoji="0" lang="en-IN" sz="2400" b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sort the given array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Why didn’t we split as</a:t>
                </a:r>
                <a:r>
                  <a:rPr lang="en-IN" sz="2400" i="1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? </a:t>
                </a:r>
              </a:p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No need to find middle element. Also, w</a:t>
                </a:r>
                <a:r>
                  <a:rPr lang="en-US" sz="2400" dirty="0" err="1">
                    <a:solidFill>
                      <a:schemeClr val="tx1"/>
                    </a:solidFill>
                    <a:latin typeface="Nexa Book" panose="02000000000000000000" pitchFamily="2" charset="0"/>
                  </a:rPr>
                  <a:t>ould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have made one of the </a:t>
                </a:r>
                <a:r>
                  <a:rPr lang="en-US" sz="2400" dirty="0" err="1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mergesort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calls so simple!</a:t>
                </a:r>
                <a:endParaRPr lang="en-US" sz="2400" i="1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318" y="162863"/>
                <a:ext cx="7431094" cy="1272682"/>
              </a:xfrm>
              <a:prstGeom prst="roundRect">
                <a:avLst/>
              </a:prstGeom>
              <a:blipFill rotWithShape="0">
                <a:blip r:embed="rId5"/>
                <a:stretch>
                  <a:fillRect b="-553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merge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time merging two sorted arrays with total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: time to find middle index)</a:t>
                </a:r>
              </a:p>
              <a:p>
                <a:r>
                  <a:rPr lang="en-IN" dirty="0"/>
                  <a:t>We will show next that we can do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IN" dirty="0"/>
                  <a:t>This recurrence is a bit harder to solve but we can still try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≤4⋅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Set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ceil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dirty="0"/>
                  <a:t> and use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to get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version of merging we will show uses extra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memory. Can you develop a version that uses only 2-3 extra integer variables i.e. an </a:t>
                </a:r>
                <a:r>
                  <a:rPr lang="en-IN" i="1" dirty="0"/>
                  <a:t>in-place</a:t>
                </a:r>
                <a:r>
                  <a:rPr lang="en-IN" dirty="0"/>
                  <a:t> version of merge sort?</a:t>
                </a:r>
                <a:endParaRPr lang="en-IN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/>
                <a:stretch>
                  <a:fillRect l="-927" t="-1730" b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solidFill>
                <a:sysClr val="window" lastClr="FFFFFF"/>
              </a:solid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kumimoji="0" lang="en-I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If we had</a:t>
                </a:r>
                <a:r>
                  <a:rPr lang="en-IN" sz="2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split 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−1: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then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≤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would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have given us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I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𝒪</m:t>
                    </m:r>
                    <m:d>
                      <m:dPr>
                        <m:ctrlPr>
                          <a:rPr kumimoji="0" lang="en-I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kumimoji="0" lang="en-I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(divide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properly to rule powerfully </a:t>
                </a:r>
                <a:r>
                  <a:rPr kumimoji="0" lang="en-US" sz="2400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)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85" y="165096"/>
                <a:ext cx="7478228" cy="1195026"/>
              </a:xfrm>
              <a:prstGeom prst="wedgeRectCallout">
                <a:avLst>
                  <a:gd name="adj1" fmla="val -64661"/>
                  <a:gd name="adj2" fmla="val 107861"/>
                </a:avLst>
              </a:prstGeom>
              <a:blipFill rotWithShape="0">
                <a:blip r:embed="rId3"/>
                <a:stretch>
                  <a:fillRect t="-946" r="-212"/>
                </a:stretch>
              </a:blipFill>
              <a:ln w="44450" cap="flat" cmpd="sng" algn="ctr">
                <a:solidFill>
                  <a:srgbClr val="E8AB4E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Given 2 arrays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both sorted in ascending order</a:t>
                </a:r>
              </a:p>
              <a:p>
                <a:r>
                  <a:rPr lang="en-IN" dirty="0"/>
                  <a:t>Want a combined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sorted in ascending order</a:t>
                </a:r>
              </a:p>
              <a:p>
                <a:r>
                  <a:rPr lang="en-IN" dirty="0"/>
                  <a:t>Will maintain </a:t>
                </a:r>
                <a:r>
                  <a:rPr lang="en-IN" i="1" dirty="0"/>
                  <a:t>active ranges </a:t>
                </a:r>
                <a:r>
                  <a:rPr lang="en-IN" dirty="0"/>
                  <a:t>for both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[0: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ranges are the entire arrays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At all points of time, we will ensure that elements in the non-active regions of the arrays would have been inserted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at their proper locations</a:t>
                </a:r>
              </a:p>
              <a:p>
                <a:r>
                  <a:rPr lang="en-IN" dirty="0"/>
                  <a:t>At least one active region will shrink by one element at each step</a:t>
                </a:r>
              </a:p>
              <a:p>
                <a:r>
                  <a:rPr lang="en-IN" dirty="0"/>
                  <a:t>Trick: the largest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can be found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dirty="0"/>
                  <a:t> time since the 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are sorted. If unsorted it would have taken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6175620" y="1783077"/>
            <a:ext cx="5657792" cy="567891"/>
            <a:chOff x="6175620" y="1226896"/>
            <a:chExt cx="5657792" cy="567891"/>
          </a:xfrm>
        </p:grpSpPr>
        <p:sp>
          <p:nvSpPr>
            <p:cNvPr id="50" name="Rectangle 49"/>
            <p:cNvSpPr/>
            <p:nvPr/>
          </p:nvSpPr>
          <p:spPr>
            <a:xfrm>
              <a:off x="6175620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02749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2987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5700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08413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81126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53839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126552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58" name="Left Bracket 57"/>
          <p:cNvSpPr/>
          <p:nvPr/>
        </p:nvSpPr>
        <p:spPr>
          <a:xfrm flipH="1">
            <a:off x="11666520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/>
          <p:cNvSpPr/>
          <p:nvPr/>
        </p:nvSpPr>
        <p:spPr>
          <a:xfrm>
            <a:off x="6121278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358588" y="1783077"/>
            <a:ext cx="5657794" cy="567891"/>
            <a:chOff x="358588" y="1226896"/>
            <a:chExt cx="5657794" cy="567891"/>
          </a:xfrm>
        </p:grpSpPr>
        <p:sp>
          <p:nvSpPr>
            <p:cNvPr id="61" name="Rectangle 60"/>
            <p:cNvSpPr/>
            <p:nvPr/>
          </p:nvSpPr>
          <p:spPr>
            <a:xfrm>
              <a:off x="358588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85717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812846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39975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67104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994233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21362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48491" y="1226896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9" name="Left Bracket 68"/>
          <p:cNvSpPr/>
          <p:nvPr/>
        </p:nvSpPr>
        <p:spPr>
          <a:xfrm flipH="1">
            <a:off x="5817659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/>
          <p:cNvSpPr/>
          <p:nvPr/>
        </p:nvSpPr>
        <p:spPr>
          <a:xfrm>
            <a:off x="272417" y="156225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5922264" y="2899775"/>
            <a:ext cx="347472" cy="678087"/>
          </a:xfrm>
          <a:prstGeom prst="downArrow">
            <a:avLst/>
          </a:prstGeom>
          <a:solidFill>
            <a:srgbClr val="2ECC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175620" y="2928920"/>
            <a:ext cx="2213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>
                <a:solidFill>
                  <a:srgbClr val="F39C12"/>
                </a:solidFill>
                <a:latin typeface="Nexa Bold Regular" panose="02000000000000000000" pitchFamily="2" charset="0"/>
              </a:rPr>
              <a:t>Merge</a:t>
            </a:r>
            <a:endParaRPr lang="en-US" sz="2800" dirty="0">
              <a:solidFill>
                <a:srgbClr val="F39C12"/>
              </a:solidFill>
              <a:latin typeface="Nexa Bold Regular" panose="02000000000000000000" pitchFamily="2" charset="0"/>
            </a:endParaRPr>
          </a:p>
        </p:txBody>
      </p:sp>
      <p:sp>
        <p:nvSpPr>
          <p:cNvPr id="94" name="Down Arrow 93"/>
          <p:cNvSpPr/>
          <p:nvPr/>
        </p:nvSpPr>
        <p:spPr>
          <a:xfrm>
            <a:off x="5518525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11334992" y="92950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358588" y="3905849"/>
            <a:ext cx="11474824" cy="567891"/>
            <a:chOff x="358588" y="4835969"/>
            <a:chExt cx="11474824" cy="567891"/>
          </a:xfrm>
        </p:grpSpPr>
        <p:sp>
          <p:nvSpPr>
            <p:cNvPr id="114" name="Rectangle 113"/>
            <p:cNvSpPr/>
            <p:nvPr/>
          </p:nvSpPr>
          <p:spPr>
            <a:xfrm>
              <a:off x="6175620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02749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62987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35700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08413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981126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53839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26552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8588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85717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812846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2539975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67104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994233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721362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448491" y="4835969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6175620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902749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2987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35700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08413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1126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53839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26552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588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85717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12846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539975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267104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994233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21362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48491" y="3905849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54" y="248163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517" y="248163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86" y="4801727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ectangle 132"/>
          <p:cNvSpPr/>
          <p:nvPr/>
        </p:nvSpPr>
        <p:spPr>
          <a:xfrm>
            <a:off x="5405967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686503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1230661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49686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965700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977640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904936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234842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322326" y="1744442"/>
            <a:ext cx="637607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337" y="5454265"/>
            <a:ext cx="287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9 is larger: A wins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58337" y="5454265"/>
            <a:ext cx="370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9 is larger: A wins again 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8337" y="5454265"/>
            <a:ext cx="281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8 is larger: B wins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8337" y="5454265"/>
            <a:ext cx="373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Nexa Book" panose="02000000000000000000" pitchFamily="2" charset="0"/>
              </a:rPr>
              <a:t>8 is larger: B wins again</a:t>
            </a:r>
            <a:endParaRPr lang="en-US" sz="2400" dirty="0">
              <a:latin typeface="Nexa 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-0.05911 1.11111E-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5963 -2.59259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63 -2.59259E-6 L -0.11914 -2.59259E-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1 1.11111E-6 L -0.11797 1.11111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6094 1.11111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-0.05977 -2.59259E-6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4 1.11111E-6 L -0.12162 1.11111E-6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77 -2.59259E-6 L -0.11928 -2.59259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97 1.11111E-6 L -0.17878 1.11111E-6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14 -2.59259E-6 L -0.1789 -2.59259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000"/>
                            </p:stCondLst>
                            <p:childTnLst>
                              <p:par>
                                <p:cTn id="210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62 1.11111E-6 L -0.24076 1.11111E-6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28 -2.59259E-6 L -0.23855 -2.59259E-6 " pathEditMode="relative" rAng="0" ptsTypes="AA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7 1.11111E-6 L -0.23724 1.11111E-6 " pathEditMode="relative" rAng="0" ptsTypes="AA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76 1.11111E-6 L -0.29948 1.11111E-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 -2.59259E-6 L -0.23854 -2.59259E-6 " pathEditMode="relative" rAng="0" ptsTypes="AA">
                                      <p:cBhvr>
                                        <p:cTn id="2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55 -2.59259E-6 L -0.29818 -2.59259E-6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9" grpId="0" animBg="1"/>
      <p:bldP spid="69" grpId="1" animBg="1"/>
      <p:bldP spid="69" grpId="2" animBg="1"/>
      <p:bldP spid="69" grpId="3" animBg="1"/>
      <p:bldP spid="69" grpId="4" animBg="1"/>
      <p:bldP spid="70" grpId="0" animBg="1"/>
      <p:bldP spid="88" grpId="0" animBg="1"/>
      <p:bldP spid="89" grpId="0"/>
      <p:bldP spid="94" grpId="0" animBg="1"/>
      <p:bldP spid="94" grpId="1" animBg="1"/>
      <p:bldP spid="94" grpId="2" animBg="1"/>
      <p:bldP spid="94" grpId="3" animBg="1"/>
      <p:bldP spid="94" grpId="4" animBg="1"/>
      <p:bldP spid="95" grpId="0" animBg="1"/>
      <p:bldP spid="95" grpId="1" animBg="1"/>
      <p:bldP spid="95" grpId="2" animBg="1"/>
      <p:bldP spid="95" grpId="3" animBg="1"/>
      <p:bldP spid="95" grpId="4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7" grpId="1" animBg="1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3" grpId="0"/>
      <p:bldP spid="3" grpId="1"/>
      <p:bldP spid="92" grpId="0"/>
      <p:bldP spid="92" grpId="1"/>
      <p:bldP spid="93" grpId="0"/>
      <p:bldP spid="93" grpId="1"/>
      <p:bldP spid="96" grpId="0"/>
      <p:bldP spid="9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Merge Operation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MERGE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Sorted arrays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 respectively.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+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−1,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</m:t>
                    </m:r>
                  </m:oMath>
                </a14:m>
                <a:endParaRPr lang="en-IN" sz="2800" b="0" i="1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    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a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 err="1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     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exhausted b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 err="1">
                    <a:latin typeface="Nexa Book" panose="02000000000000000000" pitchFamily="2" charset="0"/>
                    <a:cs typeface="Courier New" panose="02070309020205020404" pitchFamily="49" charset="0"/>
                  </a:rPr>
                  <a:t>Elseif</a:t>
                </a: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a wins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Else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			        	 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Both active, b wins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1197411"/>
                <a:ext cx="11833412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27" t="-1770" r="-821" b="-3392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show that merging two arrays of size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takes time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49" y="5365399"/>
                <a:ext cx="6545557" cy="990951"/>
              </a:xfrm>
              <a:prstGeom prst="roundRect">
                <a:avLst/>
              </a:prstGeom>
              <a:blipFill rotWithShape="0">
                <a:blip r:embed="rId3"/>
                <a:stretch>
                  <a:fillRect r="-646"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Exercise: write an </a:t>
                </a:r>
                <a:r>
                  <a:rPr lang="en-IN" sz="2400" i="1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in-place</a:t>
                </a:r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version – cant allocate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5365399"/>
                <a:ext cx="4970222" cy="990951"/>
              </a:xfrm>
              <a:prstGeom prst="roundRect">
                <a:avLst/>
              </a:prstGeom>
              <a:blipFill rotWithShape="0">
                <a:blip r:embed="rId4"/>
                <a:stretch>
                  <a:fillRect b="-290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3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Very popular sorting algorithm – try this before anything else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complexity but in practice faster than merge sort</a:t>
                </a:r>
              </a:p>
              <a:p>
                <a:r>
                  <a:rPr lang="en-IN" dirty="0"/>
                  <a:t>Like selection sort, merge sort lazily divides the array into two equal halves, sorts the halves recursively and then spends time merging them</a:t>
                </a:r>
              </a:p>
              <a:p>
                <a:r>
                  <a:rPr lang="en-IN" dirty="0"/>
                  <a:t>Quick sort is </a:t>
                </a:r>
                <a:r>
                  <a:rPr lang="en-IN" dirty="0">
                    <a:solidFill>
                      <a:srgbClr val="FF0000"/>
                    </a:solidFill>
                  </a:rPr>
                  <a:t>more careful in splitting </a:t>
                </a:r>
                <a:r>
                  <a:rPr lang="en-IN" dirty="0"/>
                  <a:t>the array so that </a:t>
                </a:r>
                <a:r>
                  <a:rPr lang="en-IN" dirty="0">
                    <a:solidFill>
                      <a:srgbClr val="FF0000"/>
                    </a:solidFill>
                  </a:rPr>
                  <a:t>no need for merging </a:t>
                </a:r>
                <a:r>
                  <a:rPr lang="en-IN" dirty="0"/>
                  <a:t>once the subarrays are sorted!</a:t>
                </a:r>
              </a:p>
              <a:p>
                <a:r>
                  <a:rPr lang="en-IN" dirty="0"/>
                  <a:t>Based on a cool trick known as </a:t>
                </a:r>
                <a:r>
                  <a:rPr lang="en-IN" i="1" dirty="0"/>
                  <a:t>partitioning</a:t>
                </a:r>
                <a:endParaRPr lang="en-IN" dirty="0"/>
              </a:p>
              <a:p>
                <a:r>
                  <a:rPr lang="en-IN" dirty="0"/>
                  <a:t>Analysis of quick sort is much more advanced – in worst case quicksort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but this happens very </a:t>
                </a:r>
                <a:r>
                  <a:rPr lang="en-US" dirty="0" err="1"/>
                  <a:t>very</a:t>
                </a:r>
                <a:r>
                  <a:rPr lang="en-US" dirty="0"/>
                  <a:t> rarely.</a:t>
                </a:r>
              </a:p>
              <a:p>
                <a:r>
                  <a:rPr lang="en-US" dirty="0"/>
                  <a:t>On average quicksort enjoys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complexity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1885" r="-1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Technique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Given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and any element of the array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(called pivot)</a:t>
                </a:r>
              </a:p>
              <a:p>
                <a:r>
                  <a:rPr lang="en-IN" dirty="0"/>
                  <a:t>Create a new array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which is arranged as follows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Notice that left and right halves are not sorted yet! </a:t>
                </a:r>
                <a:r>
                  <a:rPr lang="en-IN" dirty="0">
                    <a:sym typeface="Wingdings" panose="05000000000000000000" pitchFamily="2" charset="2"/>
                  </a:rPr>
                  <a:t></a:t>
                </a:r>
                <a:endParaRPr lang="en-IN" dirty="0"/>
              </a:p>
              <a:p>
                <a:r>
                  <a:rPr lang="en-IN" dirty="0"/>
                  <a:t>Also, the two halves are not balanced (of same size) either </a:t>
                </a:r>
                <a:r>
                  <a:rPr lang="en-IN" dirty="0">
                    <a:sym typeface="Wingdings" panose="05000000000000000000" pitchFamily="2" charset="2"/>
                  </a:rPr>
                  <a:t>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 rotWithShape="0">
                <a:blip r:embed="rId2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192370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15814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7699349" y="239968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4790833" y="3854877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>
            <a:off x="537901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flipH="1">
            <a:off x="4390246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1658402" y="4394993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</p:spPr>
            <p:txBody>
              <a:bodyPr/>
              <a:lstStyle/>
              <a:p>
                <a:r>
                  <a:rPr lang="en-IN" dirty="0"/>
                  <a:t>Notice that even though the subarrays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not sorted,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smaller than or equal to every element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IN" dirty="0"/>
                  <a:t>This means that if we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recursively, no need to merge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  <a:p>
                <a:r>
                  <a:rPr lang="en-IN" dirty="0"/>
                  <a:t>Key to quicksort’s success – partition and recursively sort!</a:t>
                </a:r>
              </a:p>
              <a:p>
                <a:r>
                  <a:rPr lang="en-IN" dirty="0"/>
                  <a:t>Will discuss a partition algorithm that ensures a stricter condition</a:t>
                </a:r>
                <a:br>
                  <a:rPr lang="en-IN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instances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elements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However, our algorithm will use extra memory</a:t>
                </a:r>
              </a:p>
              <a:p>
                <a:r>
                  <a:rPr lang="en-IN" dirty="0"/>
                  <a:t>Time complexity analysis of quicksort beyond scope of ESC101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7" y="2358188"/>
                <a:ext cx="11552877" cy="3903545"/>
              </a:xfrm>
              <a:blipFill rotWithShape="0">
                <a:blip r:embed="rId2"/>
                <a:stretch>
                  <a:fillRect l="-950" t="-2656" r="-897" b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1039496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4" name="Down Arrow 23"/>
          <p:cNvSpPr/>
          <p:nvPr/>
        </p:nvSpPr>
        <p:spPr>
          <a:xfrm>
            <a:off x="4790833" y="278559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290149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537901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flipH="1">
            <a:off x="4390246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 flipH="1">
            <a:off x="11658402" y="818675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731" y="1640808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69" y="1640808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859" y="1982803"/>
            <a:ext cx="13475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“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77018" y="3201640"/>
            <a:ext cx="113578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dirty="0">
                <a:solidFill>
                  <a:schemeClr val="bg1">
                    <a:lumMod val="85000"/>
                  </a:schemeClr>
                </a:solidFill>
                <a:latin typeface="Century" panose="02040604050505020304" pitchFamily="18" charset="0"/>
              </a:rPr>
              <a:t>”</a:t>
            </a:r>
            <a:endParaRPr lang="en-US" sz="19900" dirty="0">
              <a:solidFill>
                <a:schemeClr val="bg1">
                  <a:lumMod val="8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Recap: What is Sorting?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173" y="3064134"/>
            <a:ext cx="10365654" cy="12341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4000" dirty="0">
                <a:latin typeface="Nexa Book Italic" panose="02000000000000000000" pitchFamily="2" charset="0"/>
              </a:rPr>
              <a:t>Sorting is the process of arranging items systematically, ordered by some criterion</a:t>
            </a:r>
            <a:endParaRPr lang="en-US" sz="4000" dirty="0">
              <a:latin typeface="Nexa Book Italic" panose="020000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97003" y="1528480"/>
            <a:ext cx="4619904" cy="853712"/>
          </a:xfrm>
          <a:prstGeom prst="wedgeRectCallout">
            <a:avLst>
              <a:gd name="adj1" fmla="val 63481"/>
              <a:gd name="adj2" fmla="val 135686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Useful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itself – internet search and recommendation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825005" y="4680235"/>
            <a:ext cx="4619904" cy="1529237"/>
          </a:xfrm>
          <a:prstGeom prst="wedgeRectCallout">
            <a:avLst>
              <a:gd name="adj1" fmla="val -62212"/>
              <a:gd name="adj2" fmla="val -91460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Makes searching very fast – can search within</a:t>
            </a:r>
            <a:r>
              <a:rPr lang="en-IN" sz="2400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sorted elements in just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O(log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n) operations using 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Binary Search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2724345" y="4707761"/>
            <a:ext cx="3927465" cy="1239118"/>
          </a:xfrm>
          <a:prstGeom prst="wedgeRectCallout">
            <a:avLst>
              <a:gd name="adj1" fmla="val 62053"/>
              <a:gd name="adj2" fmla="val 31784"/>
            </a:avLst>
          </a:prstGeom>
          <a:solidFill>
            <a:sysClr val="window" lastClr="FFFFFF"/>
          </a:solidFill>
          <a:ln w="44450" cap="flat" cmpd="sng" algn="ctr">
            <a:solidFill>
              <a:srgbClr val="E8AB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 within</a:t>
            </a:r>
            <a:r>
              <a:rPr lang="en-IN" sz="2400" kern="0" noProof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unsorted elements can take as much as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n) operations </a:t>
            </a:r>
            <a:r>
              <a:rPr kumimoji="0" lang="en-I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12676" y="-18051"/>
            <a:ext cx="4933137" cy="3120932"/>
            <a:chOff x="1545338" y="560629"/>
            <a:chExt cx="6740381" cy="42871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250</a:t>
              </a:r>
              <a:endParaRPr lang="en-US" dirty="0">
                <a:latin typeface="Nexa Bold" panose="02000000000000000000" pitchFamily="5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150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250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350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200" dirty="0">
                  <a:latin typeface="Nexa Bold" panose="02000000000000000000" pitchFamily="50" charset="0"/>
                </a:rPr>
                <a:t>400</a:t>
              </a:r>
              <a:endParaRPr lang="en-US" sz="1200" dirty="0">
                <a:latin typeface="Nexa Bold" panose="02000000000000000000" pitchFamily="50" charset="0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7220036" y="2665593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933864" y="80867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53" y="519154"/>
                <a:ext cx="838200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698" y="2127319"/>
                <a:ext cx="1652218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5BFE8FE-8B03-4DE8-9057-890BD1581855}"/>
              </a:ext>
            </a:extLst>
          </p:cNvPr>
          <p:cNvSpPr txBox="1"/>
          <p:nvPr/>
        </p:nvSpPr>
        <p:spPr>
          <a:xfrm rot="16200000">
            <a:off x="5936856" y="1354308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Time-taken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4D1F9-9958-42AF-A841-D18034E92A3B}"/>
              </a:ext>
            </a:extLst>
          </p:cNvPr>
          <p:cNvSpPr txBox="1"/>
          <p:nvPr/>
        </p:nvSpPr>
        <p:spPr>
          <a:xfrm>
            <a:off x="10337103" y="2963970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No. of items</a:t>
            </a:r>
          </a:p>
        </p:txBody>
      </p:sp>
    </p:spTree>
    <p:extLst>
      <p:ext uri="{BB962C8B-B14F-4D97-AF65-F5344CB8AC3E}">
        <p14:creationId xmlns:p14="http://schemas.microsoft.com/office/powerpoint/2010/main" val="265384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3" grpId="0" animBg="1"/>
      <p:bldP spid="45" grpId="0"/>
      <p:bldP spid="46" grpId="0"/>
      <p:bldP spid="10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QUICKSORT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&lt;2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An empty or singleton array is sorted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CHOOSEPIVOT(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		//</a:t>
                </a:r>
                <a:r>
                  <a:rPr lang="en-US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Choose a pivot value</a:t>
                </a:r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)←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PARTITION(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)	 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Partition along chosen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[0: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b="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	         //</a:t>
                </a:r>
                <a:r>
                  <a:rPr lang="en-IN" sz="2800" b="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left half</a:t>
                </a:r>
                <a:endParaRPr lang="en-IN" sz="2800" b="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QUICKSORT(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−1])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	  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Sort the right half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3662541"/>
              </a:xfrm>
              <a:prstGeom prst="rect">
                <a:avLst/>
              </a:prstGeom>
              <a:blipFill rotWithShape="0">
                <a:blip r:embed="rId2"/>
                <a:stretch>
                  <a:fillRect l="-1059" t="-2145" r="-742" b="-3960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2ECC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Common choices for pivot 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end elements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random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a random element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MEDIAN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median element of the array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4718847"/>
                <a:ext cx="7158742" cy="200262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ular Callout 9"/>
          <p:cNvSpPr/>
          <p:nvPr/>
        </p:nvSpPr>
        <p:spPr>
          <a:xfrm>
            <a:off x="7292742" y="4217222"/>
            <a:ext cx="4151696" cy="501626"/>
          </a:xfrm>
          <a:prstGeom prst="wedgeRoundRectCallout">
            <a:avLst>
              <a:gd name="adj1" fmla="val -83669"/>
              <a:gd name="adj2" fmla="val 196712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Most popular,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603959" y="4793330"/>
            <a:ext cx="4090736" cy="501626"/>
          </a:xfrm>
          <a:prstGeom prst="wedgeRoundRectCallout">
            <a:avLst>
              <a:gd name="adj1" fmla="val -69427"/>
              <a:gd name="adj2" fmla="val 135310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Also common, inexpensive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037095" y="5424432"/>
            <a:ext cx="3796317" cy="756558"/>
          </a:xfrm>
          <a:prstGeom prst="wedgeRoundRectCallout">
            <a:avLst>
              <a:gd name="adj1" fmla="val -66192"/>
              <a:gd name="adj2" fmla="val 41843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Ensures balanced partition but expensive</a:t>
            </a:r>
            <a:endParaRPr lang="en-US" sz="2400" dirty="0">
              <a:solidFill>
                <a:schemeClr val="tx1"/>
              </a:solidFill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/>
              <p:cNvSpPr/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the new location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4" name="Rounded 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52" y="1381450"/>
                <a:ext cx="3227571" cy="820132"/>
              </a:xfrm>
              <a:prstGeom prst="wedgeRoundRectCallout">
                <a:avLst>
                  <a:gd name="adj1" fmla="val -93599"/>
                  <a:gd name="adj2" fmla="val 111655"/>
                  <a:gd name="adj3" fmla="val 16667"/>
                </a:avLst>
              </a:prstGeom>
              <a:blipFill rotWithShape="0">
                <a:blip r:embed="rId4"/>
                <a:stretch>
                  <a:fillRect t="-1717" r="-1500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0"/>
            <a:ext cx="11549614" cy="5772469"/>
          </a:xfrm>
        </p:spPr>
        <p:txBody>
          <a:bodyPr>
            <a:normAutofit/>
          </a:bodyPr>
          <a:lstStyle/>
          <a:p>
            <a:r>
              <a:rPr lang="en-IN" dirty="0"/>
              <a:t>The partition procedure maintains an interesting structure of one active region sandwiched between two inactive regions </a:t>
            </a:r>
            <a:r>
              <a:rPr lang="en-IN" dirty="0">
                <a:sym typeface="Wingdings" panose="05000000000000000000" pitchFamily="2" charset="2"/>
              </a:rPr>
              <a:t>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Elements in the left inactive region are strictly less than the pivot, those in right invariant region strictly larger than pivot</a:t>
            </a:r>
          </a:p>
          <a:p>
            <a:r>
              <a:rPr lang="en-IN" dirty="0">
                <a:sym typeface="Wingdings" panose="05000000000000000000" pitchFamily="2" charset="2"/>
              </a:rPr>
              <a:t>What about element(s) equal to the pivot – need to be careful</a:t>
            </a:r>
          </a:p>
          <a:p>
            <a:r>
              <a:rPr lang="en-IN" dirty="0">
                <a:sym typeface="Wingdings" panose="05000000000000000000" pitchFamily="2" charset="2"/>
              </a:rPr>
              <a:t>We will see a visualization of the partition procedure in action</a:t>
            </a:r>
          </a:p>
          <a:p>
            <a:r>
              <a:rPr lang="en-IN" dirty="0">
                <a:sym typeface="Wingdings" panose="05000000000000000000" pitchFamily="2" charset="2"/>
              </a:rPr>
              <a:t>Note: these regions will be maintained on a separate array and not the original array – we will only take a simple left-to-right pass on the original array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2278574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83776" y="2239939"/>
            <a:ext cx="2908516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3182656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45452" y="2239939"/>
            <a:ext cx="4362750" cy="6451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7302003" y="2067379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8" y="2885099"/>
                <a:ext cx="923827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13" y="2885099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4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animBg="1"/>
      <p:bldP spid="24" grpId="0" animBg="1"/>
      <p:bldP spid="27" grpId="0" animBg="1"/>
      <p:bldP spid="25" grpId="0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58588" y="1949146"/>
            <a:ext cx="11474824" cy="567891"/>
            <a:chOff x="358588" y="1006075"/>
            <a:chExt cx="11474824" cy="567891"/>
          </a:xfrm>
        </p:grpSpPr>
        <p:sp>
          <p:nvSpPr>
            <p:cNvPr id="33" name="Rectangle 32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58588" y="3931927"/>
            <a:ext cx="11474824" cy="567891"/>
            <a:chOff x="358588" y="1006075"/>
            <a:chExt cx="11474824" cy="567891"/>
          </a:xfrm>
        </p:grpSpPr>
        <p:sp>
          <p:nvSpPr>
            <p:cNvPr id="50" name="Rectangle 49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6175620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02749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2987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35700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8413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81126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3839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126552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8588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5717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812846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975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267104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94233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362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448491" y="3931927"/>
            <a:ext cx="567891" cy="56789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Nexa Bold Regular" panose="02000000000000000000" pitchFamily="2" charset="0"/>
            </a:endParaRPr>
          </a:p>
        </p:txBody>
      </p:sp>
      <p:sp>
        <p:nvSpPr>
          <p:cNvPr id="82" name="Down Arrow 81"/>
          <p:cNvSpPr/>
          <p:nvPr/>
        </p:nvSpPr>
        <p:spPr>
          <a:xfrm>
            <a:off x="428059" y="1140668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9423994" y="564334"/>
            <a:ext cx="2409418" cy="584775"/>
            <a:chOff x="7969737" y="564334"/>
            <a:chExt cx="2409418" cy="584775"/>
          </a:xfrm>
        </p:grpSpPr>
        <p:sp>
          <p:nvSpPr>
            <p:cNvPr id="83" name="Rectangle 82"/>
            <p:cNvSpPr/>
            <p:nvPr/>
          </p:nvSpPr>
          <p:spPr>
            <a:xfrm>
              <a:off x="9811264" y="572777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969737" y="564334"/>
              <a:ext cx="1841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Nexa Bold Regular" panose="02000000000000000000" pitchFamily="2" charset="0"/>
                </a:rPr>
                <a:t>PIVOT =</a:t>
              </a:r>
              <a:endParaRPr lang="en-US" sz="3200" dirty="0">
                <a:latin typeface="Nexa Bold Regular" panose="02000000000000000000" pitchFamily="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39" y="4716090"/>
                <a:ext cx="92382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136" y="4716091"/>
                <a:ext cx="92382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/>
          <p:cNvSpPr/>
          <p:nvPr/>
        </p:nvSpPr>
        <p:spPr>
          <a:xfrm>
            <a:off x="232056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flipH="1">
            <a:off x="11739585" y="3711106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9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noFill/>
              <a:ln w="57150">
                <a:solidFill>
                  <a:srgbClr val="2ECC7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latin typeface="Nexa Book" panose="02000000000000000000" pitchFamily="2" charset="0"/>
                  </a:rPr>
                  <a:t>Can’t insert 4 now as there are still elements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left to be processed. If we insert 4 now, we may violate our conditions later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31" y="4897878"/>
                <a:ext cx="5339205" cy="1736646"/>
              </a:xfrm>
              <a:prstGeom prst="roundRect">
                <a:avLst/>
              </a:prstGeom>
              <a:blipFill>
                <a:blip r:embed="rId6"/>
                <a:stretch>
                  <a:fillRect b="-680"/>
                </a:stretch>
              </a:blipFill>
              <a:ln w="57150">
                <a:solidFill>
                  <a:srgbClr val="2ECC7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4109073" y="291206"/>
            <a:ext cx="5085476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Nexa Book" panose="02000000000000000000" pitchFamily="2" charset="0"/>
              </a:rPr>
              <a:t>We will insert all occurrences of the pivot element 4 after we are done with non-pivot elements</a:t>
            </a:r>
            <a:endParaRPr lang="en-US" sz="2400" dirty="0">
              <a:latin typeface="Nexa Book" panose="02000000000000000000" pitchFamily="2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5119" y="291206"/>
            <a:ext cx="5244712" cy="132802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Nexa Book" panose="02000000000000000000" pitchFamily="2" charset="0"/>
              </a:rPr>
              <a:t>We are sure now that any blank spaces left must be occurrences of pivot 4 that we omitted earlier</a:t>
            </a:r>
            <a:endParaRPr lang="en-US" sz="2400" dirty="0">
              <a:latin typeface="Nexa Book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8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Nexa Book" panose="02000000000000000000" pitchFamily="2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4 i.e. belongs to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Nexa Book" panose="02000000000000000000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4" y="5459545"/>
                <a:ext cx="347665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63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06615 -4.8148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964 3.7037E-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06224 -4.81481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64 3.7037E-7 L 0.11928 3.7037E-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15 -4.81481E-6 L -0.1263 -4.81481E-6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8 3.7037E-7 L 0.17891 3.7037E-7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91 3.7037E-7 L 0.23803 3.7037E-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03 3.7037E-7 L 0.8349 3.7037E-7 " pathEditMode="relative" rAng="0" ptsTypes="AA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24 -4.81481E-6 L 0.42018 -4.81481E-6 " pathEditMode="relative" rAng="0" ptsTypes="AA">
                                      <p:cBhvr>
                                        <p:cTn id="2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3 -4.81481E-6 L -0.36407 -4.81481E-6 " pathEditMode="relative" rAng="0" ptsTypes="AA">
                                      <p:cBhvr>
                                        <p:cTn id="2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 override="childStyle">
                                        <p:cTn id="2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349 3.7037E-7 L 0.89454 3.7037E-7 " pathEditMode="relative" rAng="0" ptsTypes="AA">
                                      <p:cBhvr>
                                        <p:cTn id="2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4.81481E-6 L -0.42396 -4.81481E-6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1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7" grpId="0"/>
      <p:bldP spid="87" grpId="1"/>
      <p:bldP spid="90" grpId="0"/>
      <p:bldP spid="91" grpId="0"/>
      <p:bldP spid="92" grpId="0"/>
      <p:bldP spid="92" grpId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5" grpId="4" animBg="1"/>
      <p:bldP spid="93" grpId="0"/>
      <p:bldP spid="93" grpId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7" grpId="0"/>
      <p:bldP spid="97" grpId="1"/>
      <p:bldP spid="98" grpId="0"/>
      <p:bldP spid="9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Partition Procedure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600" dirty="0">
                    <a:latin typeface="Nexa Bold Regular" panose="02000000000000000000" pitchFamily="2" charset="0"/>
                  </a:rPr>
                  <a:t>PARTITION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US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elements, pivot element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endParaRPr lang="en-US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int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	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 to be an empty array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𝑁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  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left element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--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We found a right element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++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</m:t>
                    </m:r>
                  </m:oMath>
                </a14:m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	  //</a:t>
                </a:r>
                <a:r>
                  <a:rPr lang="en-IN" sz="2800" i="1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Fill up the remaining places with the pivot</a:t>
                </a:r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sz="2800" dirty="0">
                    <a:latin typeface="Nexa Book" panose="02000000000000000000" pitchFamily="2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IN" sz="2800" dirty="0">
                  <a:latin typeface="Nexa Book" panose="02000000000000000000" pitchFamily="2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4093428"/>
              </a:xfrm>
              <a:prstGeom prst="rect">
                <a:avLst/>
              </a:prstGeom>
              <a:blipFill rotWithShape="0">
                <a:blip r:embed="rId2"/>
                <a:stretch>
                  <a:fillRect l="-1059" t="-1920" r="-794" b="-3397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6576979" y="5665362"/>
            <a:ext cx="478130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Explore/invent yourself an</a:t>
            </a:r>
          </a:p>
          <a:p>
            <a:pPr algn="ctr"/>
            <a:r>
              <a:rPr lang="en-IN" sz="2400" i="1" dirty="0">
                <a:solidFill>
                  <a:schemeClr val="tx1"/>
                </a:solidFill>
                <a:latin typeface="Nexa Book" panose="02000000000000000000" pitchFamily="2" charset="0"/>
              </a:rPr>
              <a:t>in-place </a:t>
            </a:r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partitioning algorithm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588" y="5169886"/>
            <a:ext cx="6042683" cy="155158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Nexa Book" panose="02000000000000000000" pitchFamily="2" charset="0"/>
              </a:rPr>
              <a:t>Hint: the in-place algorithm uses an identical notion of inactive regions but swaps elements at the boundaries of the regions which are wrongly placed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14"/>
              <p:cNvSpPr/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has to be (one of) the new location(s) of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5" name="Rounded 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82" y="4679647"/>
                <a:ext cx="4820700" cy="820132"/>
              </a:xfrm>
              <a:prstGeom prst="wedgeRoundRectCallout">
                <a:avLst>
                  <a:gd name="adj1" fmla="val -116674"/>
                  <a:gd name="adj2" fmla="val -42368"/>
                  <a:gd name="adj3" fmla="val 16667"/>
                </a:avLst>
              </a:prstGeom>
              <a:blipFill rotWithShape="0">
                <a:blip r:embed="rId3"/>
                <a:stretch>
                  <a:fillRect r="-147" b="-11765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15"/>
              <p:cNvSpPr/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In fact, the entire range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is filled with the pivot element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16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47" y="3684048"/>
                <a:ext cx="4820700" cy="820132"/>
              </a:xfrm>
              <a:prstGeom prst="wedgeRoundRectCallout">
                <a:avLst>
                  <a:gd name="adj1" fmla="val -121172"/>
                  <a:gd name="adj2" fmla="val 61081"/>
                  <a:gd name="adj3" fmla="val 16667"/>
                </a:avLst>
              </a:prstGeom>
              <a:blipFill rotWithShape="0">
                <a:blip r:embed="rId4"/>
                <a:stretch>
                  <a:fillRect t="-185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16"/>
              <p:cNvSpPr/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Verify that after the first loop has ended, we must have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i.e. some space left for pivot</a:t>
                </a:r>
              </a:p>
            </p:txBody>
          </p:sp>
        </mc:Choice>
        <mc:Fallback xmlns="">
          <p:sp>
            <p:nvSpPr>
              <p:cNvPr id="17" name="Rounded Rectangular Callou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55" y="1610847"/>
                <a:ext cx="4885857" cy="1088486"/>
              </a:xfrm>
              <a:prstGeom prst="wedgeRoundRectCallout">
                <a:avLst>
                  <a:gd name="adj1" fmla="val -101661"/>
                  <a:gd name="adj2" fmla="val 39318"/>
                  <a:gd name="adj3" fmla="val 16667"/>
                </a:avLst>
              </a:prstGeom>
              <a:blipFill rotWithShape="0">
                <a:blip r:embed="rId5"/>
                <a:stretch>
                  <a:fillRect t="-6316" b="-12632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88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Pivot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Most crucial step in quicksort – may make or break the algorithm</a:t>
                </a:r>
              </a:p>
              <a:p>
                <a:r>
                  <a:rPr lang="en-IN" dirty="0"/>
                  <a:t>Suppose we are so unlucky that we always end up choosing the smallest or the largest element of the array as the pivot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Choosing an element close to the median is most beneficial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Quicksort becomes selection sort i.e.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6" t="-1885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588" y="3201995"/>
            <a:ext cx="11474824" cy="567891"/>
            <a:chOff x="358588" y="1006075"/>
            <a:chExt cx="11474824" cy="567891"/>
          </a:xfrm>
        </p:grpSpPr>
        <p:sp>
          <p:nvSpPr>
            <p:cNvPr id="8" name="Rectangle 7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8588" y="4699759"/>
            <a:ext cx="11474824" cy="567891"/>
            <a:chOff x="358588" y="1006075"/>
            <a:chExt cx="11474824" cy="567891"/>
          </a:xfrm>
        </p:grpSpPr>
        <p:sp>
          <p:nvSpPr>
            <p:cNvPr id="25" name="Rectangle 24"/>
            <p:cNvSpPr/>
            <p:nvPr/>
          </p:nvSpPr>
          <p:spPr>
            <a:xfrm>
              <a:off x="35858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8571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1284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53997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6710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2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94233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1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1362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44849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5620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02749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629878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57007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5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84136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11265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4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538394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1265521" y="1006075"/>
              <a:ext cx="567891" cy="56789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chemeClr val="tx1"/>
                  </a:solidFill>
                  <a:latin typeface="Nexa Bold Regular" panose="02000000000000000000" pitchFamily="2" charset="0"/>
                </a:rPr>
                <a:t>9</a:t>
              </a:r>
              <a:endParaRPr lang="en-US" sz="3200" dirty="0">
                <a:solidFill>
                  <a:schemeClr val="tx1"/>
                </a:solidFill>
                <a:latin typeface="Nexa Bold Regular" panose="02000000000000000000" pitchFamily="2" charset="0"/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>
            <a:off x="428059" y="240931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11334992" y="3938822"/>
            <a:ext cx="428947" cy="6980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ket 42"/>
          <p:cNvSpPr/>
          <p:nvPr/>
        </p:nvSpPr>
        <p:spPr>
          <a:xfrm>
            <a:off x="290149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flipH="1">
            <a:off x="10921178" y="4478938"/>
            <a:ext cx="253063" cy="1009532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ular Callout 46"/>
              <p:cNvSpPr/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solidFill>
                <a:schemeClr val="bg1"/>
              </a:solidFill>
              <a:ln w="57150">
                <a:solidFill>
                  <a:srgbClr val="F39C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Ironically, if the array is already sorted and we use end elements as pivots, then quicksort takes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</a:rPr>
                  <a:t> time </a:t>
                </a:r>
                <a:r>
                  <a:rPr lang="en-US" sz="2400" dirty="0">
                    <a:solidFill>
                      <a:schemeClr val="tx1"/>
                    </a:solidFill>
                    <a:latin typeface="Nexa Book" panose="02000000000000000000" pitchFamily="2" charset="0"/>
                    <a:sym typeface="Wingdings" panose="05000000000000000000" pitchFamily="2" charset="2"/>
                  </a:rPr>
                  <a:t></a:t>
                </a:r>
                <a:endParaRPr lang="en-US" sz="2400" dirty="0">
                  <a:solidFill>
                    <a:schemeClr val="tx1"/>
                  </a:solidFill>
                  <a:latin typeface="Nexa Book" panose="02000000000000000000" pitchFamily="2" charset="0"/>
                </a:endParaRPr>
              </a:p>
            </p:txBody>
          </p:sp>
        </mc:Choice>
        <mc:Fallback xmlns="">
          <p:sp>
            <p:nvSpPr>
              <p:cNvPr id="47" name="Rounded Rectangular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18" y="1068945"/>
                <a:ext cx="5993835" cy="1266047"/>
              </a:xfrm>
              <a:prstGeom prst="wedgeRoundRectCallout">
                <a:avLst>
                  <a:gd name="adj1" fmla="val -73391"/>
                  <a:gd name="adj2" fmla="val 103598"/>
                  <a:gd name="adj3" fmla="val 16667"/>
                </a:avLst>
              </a:prstGeom>
              <a:blipFill rotWithShape="0">
                <a:blip r:embed="rId3"/>
                <a:stretch>
                  <a:fillRect r="-478"/>
                </a:stretch>
              </a:blipFill>
              <a:ln w="57150">
                <a:solidFill>
                  <a:srgbClr val="F39C1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9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class and next week..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1085531"/>
            <a:ext cx="11833412" cy="5772469"/>
          </a:xfrm>
        </p:spPr>
        <p:txBody>
          <a:bodyPr>
            <a:normAutofit/>
          </a:bodyPr>
          <a:lstStyle/>
          <a:p>
            <a:r>
              <a:rPr lang="en-IN" dirty="0"/>
              <a:t>Wrap up the discussion on sorting</a:t>
            </a:r>
          </a:p>
          <a:p>
            <a:r>
              <a:rPr lang="en-IN" dirty="0"/>
              <a:t>Hashing: a very efficient method for search</a:t>
            </a:r>
          </a:p>
          <a:p>
            <a:r>
              <a:rPr lang="en-IN" dirty="0"/>
              <a:t>File handling in C</a:t>
            </a:r>
          </a:p>
          <a:p>
            <a:r>
              <a:rPr lang="en-IN" dirty="0"/>
              <a:t>Solving numerical problems using programming</a:t>
            </a:r>
          </a:p>
          <a:p>
            <a:r>
              <a:rPr lang="en-IN" dirty="0"/>
              <a:t>Future directions and wrapping up the course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Already saw Bubble Sort. Selection sort is another very simple sorting </a:t>
                </a:r>
                <a:r>
                  <a:rPr lang="en-IN" dirty="0" err="1"/>
                  <a:t>algo</a:t>
                </a:r>
                <a:endParaRPr lang="en-IN" dirty="0"/>
              </a:p>
              <a:p>
                <a:r>
                  <a:rPr lang="en-IN" dirty="0"/>
                  <a:t>Like binary search, maintains </a:t>
                </a:r>
                <a:r>
                  <a:rPr lang="en-IN" i="1" dirty="0">
                    <a:solidFill>
                      <a:srgbClr val="FF0000"/>
                    </a:solidFill>
                  </a:rPr>
                  <a:t>active range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[0: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with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Initially the active range is entire array 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 will ensure two things</a:t>
                </a:r>
              </a:p>
              <a:p>
                <a:pPr lvl="1"/>
                <a:r>
                  <a:rPr lang="en-IN" dirty="0"/>
                  <a:t>At all points of time, the </a:t>
                </a:r>
                <a:r>
                  <a:rPr lang="en-IN" dirty="0">
                    <a:solidFill>
                      <a:srgbClr val="0070C0"/>
                    </a:solidFill>
                  </a:rPr>
                  <a:t>non-active portion </a:t>
                </a:r>
                <a:r>
                  <a:rPr lang="en-IN" dirty="0"/>
                  <a:t>will be sorted in ascending order i.e.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we will ensure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The non-active elements will never be smaller than the elements in the active range i.e.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The active region will </a:t>
                </a:r>
                <a:r>
                  <a:rPr lang="en-IN" dirty="0">
                    <a:solidFill>
                      <a:srgbClr val="FF0000"/>
                    </a:solidFill>
                  </a:rPr>
                  <a:t>shrink by one element </a:t>
                </a:r>
                <a:r>
                  <a:rPr lang="en-IN" dirty="0"/>
                  <a:t>at each step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1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48571" y="5066247"/>
            <a:ext cx="8294859" cy="1472665"/>
            <a:chOff x="1686539" y="4826548"/>
            <a:chExt cx="8294859" cy="1472665"/>
          </a:xfrm>
        </p:grpSpPr>
        <p:sp>
          <p:nvSpPr>
            <p:cNvPr id="7" name="Rectangle 6"/>
            <p:cNvSpPr/>
            <p:nvPr/>
          </p:nvSpPr>
          <p:spPr>
            <a:xfrm>
              <a:off x="1858713" y="5130265"/>
              <a:ext cx="865232" cy="8652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4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8289" y="5130265"/>
              <a:ext cx="865232" cy="86523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1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77865" y="5130265"/>
              <a:ext cx="865232" cy="8652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3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7441" y="5130265"/>
              <a:ext cx="865232" cy="8652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5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017" y="5130265"/>
              <a:ext cx="865232" cy="865232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6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06593" y="5130265"/>
              <a:ext cx="865232" cy="86523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8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16166" y="5130265"/>
              <a:ext cx="865232" cy="8652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exa Bold Regular" panose="02000000000000000000" pitchFamily="2" charset="0"/>
                  <a:ea typeface="+mn-ea"/>
                  <a:cs typeface="+mn-cs"/>
                </a:rPr>
                <a:t>9</a:t>
              </a: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endParaRPr>
            </a:p>
          </p:txBody>
        </p:sp>
        <p:sp>
          <p:nvSpPr>
            <p:cNvPr id="14" name="Left Bracket 13"/>
            <p:cNvSpPr/>
            <p:nvPr/>
          </p:nvSpPr>
          <p:spPr>
            <a:xfrm flipH="1">
              <a:off x="5023316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Left Bracket 14"/>
            <p:cNvSpPr/>
            <p:nvPr/>
          </p:nvSpPr>
          <p:spPr>
            <a:xfrm>
              <a:off x="1686539" y="4826548"/>
              <a:ext cx="291951" cy="1472665"/>
            </a:xfrm>
            <a:prstGeom prst="leftBracket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04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an element goes to non-active region, we never touch it again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r>
              <a:rPr lang="en-IN" dirty="0"/>
              <a:t>To maintain our conditions and still shrink the active region</a:t>
            </a:r>
          </a:p>
          <a:p>
            <a:pPr lvl="1"/>
            <a:r>
              <a:rPr lang="en-IN" dirty="0"/>
              <a:t>We find the largest element in the active region</a:t>
            </a:r>
          </a:p>
          <a:p>
            <a:pPr lvl="1"/>
            <a:r>
              <a:rPr lang="en-IN" dirty="0"/>
              <a:t>Bring it to the right-most end of the active region using a swap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557" y="333563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133" y="333563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1709" y="333563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1285" y="333563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0861" y="333563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0437" y="333563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990010" y="333563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4" name="Left Bracket 13"/>
          <p:cNvSpPr/>
          <p:nvPr/>
        </p:nvSpPr>
        <p:spPr>
          <a:xfrm flipH="1">
            <a:off x="3897160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560383" y="303191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51705" y="5187402"/>
            <a:ext cx="865232" cy="865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4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2133" y="5187402"/>
            <a:ext cx="865232" cy="8652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2557" y="5187402"/>
            <a:ext cx="865232" cy="865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3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1285" y="5187402"/>
            <a:ext cx="865232" cy="865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5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70861" y="5187402"/>
            <a:ext cx="865232" cy="865232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6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0437" y="5187402"/>
            <a:ext cx="865232" cy="8652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8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90010" y="5187402"/>
            <a:ext cx="865232" cy="86523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t>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sp>
        <p:nvSpPr>
          <p:cNvPr id="25" name="Left Bracket 24"/>
          <p:cNvSpPr/>
          <p:nvPr/>
        </p:nvSpPr>
        <p:spPr>
          <a:xfrm flipH="1">
            <a:off x="3897160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eft Bracket 25"/>
          <p:cNvSpPr/>
          <p:nvPr/>
        </p:nvSpPr>
        <p:spPr>
          <a:xfrm>
            <a:off x="560383" y="4883685"/>
            <a:ext cx="291951" cy="1472665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urved Connector 27"/>
          <p:cNvCxnSpPr>
            <a:stCxn id="7" idx="0"/>
            <a:endCxn id="9" idx="0"/>
          </p:cNvCxnSpPr>
          <p:nvPr/>
        </p:nvCxnSpPr>
        <p:spPr>
          <a:xfrm rot="5400000" flipH="1" flipV="1">
            <a:off x="2374749" y="2126056"/>
            <a:ext cx="12700" cy="2419152"/>
          </a:xfrm>
          <a:prstGeom prst="curvedConnector3">
            <a:avLst>
              <a:gd name="adj1" fmla="val 47557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2"/>
            <a:endCxn id="7" idx="2"/>
          </p:cNvCxnSpPr>
          <p:nvPr/>
        </p:nvCxnSpPr>
        <p:spPr>
          <a:xfrm rot="5400000">
            <a:off x="2374749" y="2991288"/>
            <a:ext cx="12700" cy="2419152"/>
          </a:xfrm>
          <a:prstGeom prst="curvedConnector3">
            <a:avLst>
              <a:gd name="adj1" fmla="val 51347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058903" y="3868994"/>
            <a:ext cx="2934103" cy="162667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Verify that our conditions still hold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87121" y="3094468"/>
            <a:ext cx="1368804" cy="1368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5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-0.1013 -4.44444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37" grpId="0" animBg="1"/>
      <p:bldP spid="38" grpId="0" animBg="1"/>
      <p:bldP spid="3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SELECTION SORT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elements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𝑁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−1;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&gt;0;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−−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Initial active range is full array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FINDMAX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,0,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Location of largest element in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[0,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𝑅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kumimoji="0" lang="en-I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SWAP</m:t>
                    </m:r>
                    <m:d>
                      <m:d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		        //</a:t>
                </a:r>
                <a:r>
                  <a:rPr kumimoji="0" lang="en-I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Bring largest element to the end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9" y="880946"/>
                <a:ext cx="11474824" cy="2369880"/>
              </a:xfrm>
              <a:prstGeom prst="rect">
                <a:avLst/>
              </a:prstGeom>
              <a:blipFill rotWithShape="0">
                <a:blip r:embed="rId2"/>
                <a:stretch>
                  <a:fillRect l="-1059" t="-3299" r="-530" b="-5838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653111" y="653752"/>
            <a:ext cx="3356763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convert this to proper C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84231" y="15124"/>
            <a:ext cx="2798497" cy="99095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ok" panose="02000000000000000000" pitchFamily="2" charset="0"/>
                <a:ea typeface="+mn-ea"/>
                <a:cs typeface="+mn-cs"/>
              </a:rPr>
              <a:t>Exercise: write a recursive version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SWAP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location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𝑡𝑚𝑝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𝑖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𝑗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𝑡𝑚𝑝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0" y="3478020"/>
                <a:ext cx="510856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2370" t="-3299" b="-659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ld Regular" panose="02000000000000000000" pitchFamily="2" charset="0"/>
                    <a:ea typeface="+mn-ea"/>
                    <a:cs typeface="+mn-cs"/>
                  </a:rPr>
                  <a:t>FINDMAX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Given: Array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, locations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𝑘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←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func>
                      <m:func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=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𝑖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≤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𝑗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;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𝑙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++</m:t>
                    </m:r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𝑙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&gt;</m:t>
                    </m:r>
                    <m:func>
                      <m:func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max</m:t>
                        </m:r>
                      </m:fName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,</m:t>
                        </m:r>
                        <m:func>
                          <m:funcPr>
                            <m:ctrlP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IN" sz="2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max</m:t>
                            </m:r>
                          </m:fName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Courier New" panose="02070309020205020404" pitchFamily="49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=</m:t>
                            </m:r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Courier New" panose="02070309020205020404" pitchFamily="49" charset="0"/>
                              </a:rPr>
                              <m:t>𝑙</m:t>
                            </m:r>
                          </m:e>
                        </m:func>
                      </m:e>
                    </m:func>
                  </m:oMath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exa Book" panose="02000000000000000000" pitchFamily="2" charset="0"/>
                    <a:ea typeface="+mn-ea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ok" panose="02000000000000000000" pitchFamily="2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38" y="3478020"/>
                <a:ext cx="60461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2004" t="-2796" b="-537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0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At any time step when active region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IN" dirty="0"/>
                  <a:t>, we do two things</a:t>
                </a:r>
              </a:p>
              <a:p>
                <a:pPr lvl="1"/>
                <a:r>
                  <a:rPr lang="en-IN" dirty="0"/>
                  <a:t>Find the largest element within the active region –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Swap the largest element with the element 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- takes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const</a:t>
                </a:r>
                <a:r>
                  <a:rPr lang="en-US" dirty="0"/>
                  <a:t>)</a:t>
                </a:r>
              </a:p>
              <a:p>
                <a:r>
                  <a:rPr lang="en-IN" dirty="0"/>
                  <a:t>Thus,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It is easy to show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IN" dirty="0"/>
                  <a:t>Exercise: expand the recurrence as before and show that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IN" dirty="0"/>
              </a:p>
              <a:p>
                <a:r>
                  <a:rPr lang="en-IN" dirty="0"/>
                  <a:t>Notice that selection sort (also bubble sort) </a:t>
                </a:r>
                <a:r>
                  <a:rPr lang="en-IN" dirty="0">
                    <a:solidFill>
                      <a:srgbClr val="FF0000"/>
                    </a:solidFill>
                  </a:rPr>
                  <a:t>doesn’t need any extra memory </a:t>
                </a:r>
                <a:r>
                  <a:rPr lang="en-IN" dirty="0"/>
                  <a:t>(except a few </a:t>
                </a:r>
                <a:r>
                  <a:rPr lang="en-IN" dirty="0" err="1"/>
                  <a:t>tmp</a:t>
                </a:r>
                <a:r>
                  <a:rPr lang="en-IN" dirty="0"/>
                  <a:t> variables to store one integer each) – </a:t>
                </a:r>
                <a:r>
                  <a:rPr lang="en-IN" i="1" dirty="0">
                    <a:solidFill>
                      <a:srgbClr val="FF0000"/>
                    </a:solidFill>
                  </a:rPr>
                  <a:t>in-place sorting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/>
                <a:stretch>
                  <a:fillRect l="-927" t="-1730" b="-2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8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so far..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</p:spPr>
            <p:txBody>
              <a:bodyPr/>
              <a:lstStyle/>
              <a:p>
                <a:r>
                  <a:rPr lang="en-IN" dirty="0"/>
                  <a:t>Applications of sorting: ranking, recommendation, internet search</a:t>
                </a:r>
              </a:p>
              <a:p>
                <a:r>
                  <a:rPr lang="en-IN" dirty="0"/>
                  <a:t>Brute force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Fast searches on sorted arrays: binary search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Bubble sort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Selection sort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Next: fast sorting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IN" dirty="0"/>
                  <a:t>Merge Sort</a:t>
                </a:r>
              </a:p>
              <a:p>
                <a:pPr lvl="1"/>
                <a:r>
                  <a:rPr lang="en-IN" dirty="0"/>
                  <a:t>Quick Sort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8588" y="1185462"/>
                <a:ext cx="6161084" cy="4991501"/>
              </a:xfrm>
              <a:blipFill>
                <a:blip r:embed="rId3"/>
                <a:stretch>
                  <a:fillRect l="-1780" t="-1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Nexa Book" panose="02000000000000000000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D88A9-5B8B-4CFE-9098-C79CBACC18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Nexa Bold Regular" panose="020000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Nexa Bold Regular" panose="02000000000000000000" pitchFamily="2" charset="0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277010" y="3212662"/>
            <a:ext cx="5081272" cy="3120932"/>
            <a:chOff x="1342934" y="560629"/>
            <a:chExt cx="6942785" cy="4287165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50117" y="560629"/>
              <a:ext cx="881021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42934" y="11906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42934" y="1907525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342934" y="2630019"/>
              <a:ext cx="888204" cy="38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04" name="Freeform 103"/>
          <p:cNvSpPr/>
          <p:nvPr/>
        </p:nvSpPr>
        <p:spPr>
          <a:xfrm>
            <a:off x="6905128" y="3413829"/>
            <a:ext cx="530352" cy="2606040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0352" h="2606040">
                <a:moveTo>
                  <a:pt x="0" y="2606040"/>
                </a:moveTo>
                <a:cubicBezTo>
                  <a:pt x="286851" y="2592493"/>
                  <a:pt x="459402" y="813648"/>
                  <a:pt x="530352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6905128" y="3338814"/>
            <a:ext cx="3235451" cy="2665499"/>
          </a:xfrm>
          <a:custGeom>
            <a:avLst/>
            <a:gdLst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530352"/>
              <a:gd name="connsiteY0" fmla="*/ 2606040 h 2606040"/>
              <a:gd name="connsiteX1" fmla="*/ 530352 w 530352"/>
              <a:gd name="connsiteY1" fmla="*/ 0 h 2606040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  <a:gd name="connsiteX0" fmla="*/ 0 w 1246118"/>
              <a:gd name="connsiteY0" fmla="*/ 4005613 h 4005613"/>
              <a:gd name="connsiteX1" fmla="*/ 1246118 w 1246118"/>
              <a:gd name="connsiteY1" fmla="*/ 0 h 400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46118" h="4005613">
                <a:moveTo>
                  <a:pt x="0" y="4005613"/>
                </a:moveTo>
                <a:cubicBezTo>
                  <a:pt x="312938" y="3597640"/>
                  <a:pt x="1049624" y="781841"/>
                  <a:pt x="1246118" y="0"/>
                </a:cubicBezTo>
              </a:path>
            </a:pathLst>
          </a:custGeom>
          <a:noFill/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425145" y="107244"/>
            <a:ext cx="4933137" cy="3120932"/>
            <a:chOff x="1545338" y="560629"/>
            <a:chExt cx="6740381" cy="4287165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2203704" y="749808"/>
              <a:ext cx="0" cy="40690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1681148" y="4416552"/>
              <a:ext cx="66045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92608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92784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21330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498770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5784232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069694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355156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640618" y="749808"/>
              <a:ext cx="0" cy="406908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681147" y="850392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81147" y="3703320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81147" y="2990088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681147" y="2276856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681147" y="1563624"/>
              <a:ext cx="660457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545338" y="56062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45338" y="11906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545338" y="1907525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45338" y="2630019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5338" y="332305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254649" y="4430328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954140" y="4458720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649085" y="4450303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150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63622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83724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250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798000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512538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350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227077" y="4427602"/>
              <a:ext cx="685800" cy="38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exa Bold" panose="02000000000000000000" pitchFamily="50" charset="0"/>
                  <a:ea typeface="+mn-ea"/>
                  <a:cs typeface="+mn-cs"/>
                </a:rPr>
                <a:t>400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xa Bold" panose="02000000000000000000" pitchFamily="50" charset="0"/>
                <a:ea typeface="+mn-ea"/>
                <a:cs typeface="+mn-cs"/>
              </a:endParaRPr>
            </a:p>
          </p:txBody>
        </p:sp>
      </p:grpSp>
      <p:sp>
        <p:nvSpPr>
          <p:cNvPr id="135" name="Freeform 134"/>
          <p:cNvSpPr/>
          <p:nvPr/>
        </p:nvSpPr>
        <p:spPr>
          <a:xfrm>
            <a:off x="6932505" y="2790888"/>
            <a:ext cx="4413251" cy="101178"/>
          </a:xfrm>
          <a:custGeom>
            <a:avLst/>
            <a:gdLst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11760 h 111760"/>
              <a:gd name="connsiteX1" fmla="*/ 4419600 w 4419600"/>
              <a:gd name="connsiteY1" fmla="*/ 0 h 111760"/>
              <a:gd name="connsiteX0" fmla="*/ 0 w 4419600"/>
              <a:gd name="connsiteY0" fmla="*/ 130016 h 130016"/>
              <a:gd name="connsiteX1" fmla="*/ 4419600 w 4419600"/>
              <a:gd name="connsiteY1" fmla="*/ 18256 h 130016"/>
              <a:gd name="connsiteX0" fmla="*/ 101 w 4419701"/>
              <a:gd name="connsiteY0" fmla="*/ 134839 h 134839"/>
              <a:gd name="connsiteX1" fmla="*/ 4419701 w 4419701"/>
              <a:gd name="connsiteY1" fmla="*/ 23079 h 134839"/>
              <a:gd name="connsiteX0" fmla="*/ 101 w 4419701"/>
              <a:gd name="connsiteY0" fmla="*/ 111760 h 111760"/>
              <a:gd name="connsiteX1" fmla="*/ 4419701 w 4419701"/>
              <a:gd name="connsiteY1" fmla="*/ 0 h 111760"/>
              <a:gd name="connsiteX0" fmla="*/ 116 w 4419716"/>
              <a:gd name="connsiteY0" fmla="*/ 128644 h 128644"/>
              <a:gd name="connsiteX1" fmla="*/ 4419716 w 4419716"/>
              <a:gd name="connsiteY1" fmla="*/ 16884 h 128644"/>
              <a:gd name="connsiteX0" fmla="*/ 0 w 4419600"/>
              <a:gd name="connsiteY0" fmla="*/ 189208 h 189208"/>
              <a:gd name="connsiteX1" fmla="*/ 4419600 w 4419600"/>
              <a:gd name="connsiteY1" fmla="*/ 77448 h 189208"/>
              <a:gd name="connsiteX0" fmla="*/ 0 w 4419600"/>
              <a:gd name="connsiteY0" fmla="*/ 158491 h 158491"/>
              <a:gd name="connsiteX1" fmla="*/ 4419600 w 4419600"/>
              <a:gd name="connsiteY1" fmla="*/ 46731 h 158491"/>
              <a:gd name="connsiteX0" fmla="*/ 0 w 4419600"/>
              <a:gd name="connsiteY0" fmla="*/ 151703 h 151703"/>
              <a:gd name="connsiteX1" fmla="*/ 4419600 w 4419600"/>
              <a:gd name="connsiteY1" fmla="*/ 39943 h 151703"/>
              <a:gd name="connsiteX0" fmla="*/ 0 w 4411134"/>
              <a:gd name="connsiteY0" fmla="*/ 142665 h 142665"/>
              <a:gd name="connsiteX1" fmla="*/ 4411134 w 4411134"/>
              <a:gd name="connsiteY1" fmla="*/ 52071 h 142665"/>
              <a:gd name="connsiteX0" fmla="*/ 0 w 4411134"/>
              <a:gd name="connsiteY0" fmla="*/ 112131 h 112131"/>
              <a:gd name="connsiteX1" fmla="*/ 4411134 w 4411134"/>
              <a:gd name="connsiteY1" fmla="*/ 21537 h 112131"/>
              <a:gd name="connsiteX0" fmla="*/ 0 w 4413251"/>
              <a:gd name="connsiteY0" fmla="*/ 117658 h 117658"/>
              <a:gd name="connsiteX1" fmla="*/ 4413251 w 4413251"/>
              <a:gd name="connsiteY1" fmla="*/ 16480 h 117658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8481 h 108481"/>
              <a:gd name="connsiteX1" fmla="*/ 846245 w 4413251"/>
              <a:gd name="connsiteY1" fmla="*/ 40324 h 108481"/>
              <a:gd name="connsiteX2" fmla="*/ 4413251 w 4413251"/>
              <a:gd name="connsiteY2" fmla="*/ 7303 h 108481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6245 w 4413251"/>
              <a:gd name="connsiteY1" fmla="*/ 33021 h 101178"/>
              <a:gd name="connsiteX2" fmla="*/ 4413251 w 4413251"/>
              <a:gd name="connsiteY2" fmla="*/ 0 h 101178"/>
              <a:gd name="connsiteX0" fmla="*/ 0 w 4413251"/>
              <a:gd name="connsiteY0" fmla="*/ 101178 h 101178"/>
              <a:gd name="connsiteX1" fmla="*/ 844128 w 4413251"/>
              <a:gd name="connsiteY1" fmla="*/ 26671 h 101178"/>
              <a:gd name="connsiteX2" fmla="*/ 4413251 w 4413251"/>
              <a:gd name="connsiteY2" fmla="*/ 0 h 10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251" h="101178">
                <a:moveTo>
                  <a:pt x="0" y="101178"/>
                </a:moveTo>
                <a:cubicBezTo>
                  <a:pt x="68721" y="22791"/>
                  <a:pt x="523243" y="32596"/>
                  <a:pt x="844128" y="26671"/>
                </a:cubicBezTo>
                <a:lnTo>
                  <a:pt x="4413251" y="0"/>
                </a:lnTo>
              </a:path>
            </a:pathLst>
          </a:custGeom>
          <a:noFill/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V="1">
            <a:off x="6646333" y="206162"/>
            <a:ext cx="2954867" cy="297389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722" y="644449"/>
                <a:ext cx="8382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67" y="2252614"/>
                <a:ext cx="165221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95" y="3945993"/>
                <a:ext cx="8382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func>
                        <m:func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</m:func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78" y="4547277"/>
                <a:ext cx="128704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51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5" grpId="0" animBg="1"/>
      <p:bldP spid="135" grpId="0" animBg="1"/>
      <p:bldP spid="137" grpId="0"/>
      <p:bldP spid="138" grpId="0"/>
      <p:bldP spid="139" grpId="0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 based Sorting Techniques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IN" dirty="0"/>
                  <a:t> be the time taken for selection sort to sort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the time taken to find location of max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</a:t>
                </a:r>
              </a:p>
              <a:p>
                <a:r>
                  <a:rPr lang="en-IN" dirty="0"/>
                  <a:t>For selection sort, we saw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IN" dirty="0"/>
                  <a:t>Active region </a:t>
                </a:r>
                <a:r>
                  <a:rPr lang="en-IN" dirty="0">
                    <a:solidFill>
                      <a:srgbClr val="FF0000"/>
                    </a:solidFill>
                  </a:rPr>
                  <a:t>shrank too slowly </a:t>
                </a:r>
                <a:r>
                  <a:rPr lang="en-IN" dirty="0"/>
                  <a:t>which gave 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Selection sort (also bubble sort) is quite expensive (imagine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complexity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=1,000,000</m:t>
                    </m:r>
                  </m:oMath>
                </a14:m>
                <a:r>
                  <a:rPr lang="en-US" dirty="0"/>
                  <a:t> items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r>
                  <a:rPr lang="en-US" dirty="0"/>
                  <a:t>) – much better can be done</a:t>
                </a:r>
              </a:p>
              <a:p>
                <a:r>
                  <a:rPr lang="en-IN" dirty="0"/>
                  <a:t>Will study two sorting algorithms based on </a:t>
                </a:r>
                <a:r>
                  <a:rPr lang="en-IN" dirty="0">
                    <a:solidFill>
                      <a:srgbClr val="FF0000"/>
                    </a:solidFill>
                  </a:rPr>
                  <a:t>divide and conquer </a:t>
                </a:r>
                <a:r>
                  <a:rPr lang="en-IN" dirty="0"/>
                  <a:t>technique</a:t>
                </a:r>
              </a:p>
              <a:p>
                <a:r>
                  <a:rPr lang="en-IN" dirty="0"/>
                  <a:t>Both algorithms will split an array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elements into two arrays, </a:t>
                </a:r>
                <a:r>
                  <a:rPr lang="en-US" dirty="0"/>
                  <a:t>sort each smaller array and then do some clean up operations</a:t>
                </a:r>
              </a:p>
              <a:p>
                <a:pPr lvl="1"/>
                <a:r>
                  <a:rPr lang="en-IN" dirty="0"/>
                  <a:t>Merge Sort: popular for sorting large scale databases</a:t>
                </a:r>
              </a:p>
              <a:p>
                <a:pPr lvl="1"/>
                <a:r>
                  <a:rPr lang="en-IN" dirty="0"/>
                  <a:t>Quick Sort: extremely popular in general (see </a:t>
                </a:r>
                <a:r>
                  <a:rPr lang="en-IN" dirty="0" err="1"/>
                  <a:t>qsort</a:t>
                </a:r>
                <a:r>
                  <a:rPr lang="en-IN" dirty="0"/>
                  <a:t>() in </a:t>
                </a:r>
                <a:r>
                  <a:rPr lang="en-IN" dirty="0" err="1"/>
                  <a:t>stdlib.h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588" y="1085531"/>
                <a:ext cx="11833412" cy="5635944"/>
              </a:xfrm>
              <a:blipFill>
                <a:blip r:embed="rId2"/>
                <a:stretch>
                  <a:fillRect l="-927" t="-1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5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D88A9-5B8B-4CFE-9098-C79CBACC183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7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8156</TotalTime>
  <Words>2251</Words>
  <Application>Microsoft Office PowerPoint</Application>
  <PresentationFormat>Widescreen</PresentationFormat>
  <Paragraphs>526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Cambria Math</vt:lpstr>
      <vt:lpstr>Century</vt:lpstr>
      <vt:lpstr>Garamond</vt:lpstr>
      <vt:lpstr>Nexa Bold</vt:lpstr>
      <vt:lpstr>Nexa Bold Regular</vt:lpstr>
      <vt:lpstr>Nexa Book</vt:lpstr>
      <vt:lpstr>Nexa Book Italic</vt:lpstr>
      <vt:lpstr>Verdana</vt:lpstr>
      <vt:lpstr>Office Theme</vt:lpstr>
      <vt:lpstr>1_Office Theme</vt:lpstr>
      <vt:lpstr>ESC101: Fundamentals of Computing</vt:lpstr>
      <vt:lpstr>Recap: What is Sorting?</vt:lpstr>
      <vt:lpstr>Selection Sort</vt:lpstr>
      <vt:lpstr>Selection Sort</vt:lpstr>
      <vt:lpstr>Selection Sort</vt:lpstr>
      <vt:lpstr>Time Complexity</vt:lpstr>
      <vt:lpstr>Summary so far..</vt:lpstr>
      <vt:lpstr>Partition based Sorting Techniques</vt:lpstr>
      <vt:lpstr>Sorting Algorithms</vt:lpstr>
      <vt:lpstr>Merge Sort</vt:lpstr>
      <vt:lpstr>Merge Sort</vt:lpstr>
      <vt:lpstr>Time Complexity</vt:lpstr>
      <vt:lpstr>The Merge Operation</vt:lpstr>
      <vt:lpstr>The Merge Operation</vt:lpstr>
      <vt:lpstr>The Merge Operation</vt:lpstr>
      <vt:lpstr>Sorting Algorithms</vt:lpstr>
      <vt:lpstr>Quick Sort</vt:lpstr>
      <vt:lpstr>The Partition Technique</vt:lpstr>
      <vt:lpstr>Quick Sort</vt:lpstr>
      <vt:lpstr>Quick Sort</vt:lpstr>
      <vt:lpstr>The Partition Procedure</vt:lpstr>
      <vt:lpstr>The Partition Procedure</vt:lpstr>
      <vt:lpstr>The Partition Procedure</vt:lpstr>
      <vt:lpstr>Choice of Pivot</vt:lpstr>
      <vt:lpstr>Next class and next week..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394</cp:revision>
  <dcterms:created xsi:type="dcterms:W3CDTF">2017-08-01T15:26:12Z</dcterms:created>
  <dcterms:modified xsi:type="dcterms:W3CDTF">2019-11-06T08:11:26Z</dcterms:modified>
</cp:coreProperties>
</file>