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</p:sldMasterIdLst>
  <p:notesMasterIdLst>
    <p:notesMasterId r:id="rId27"/>
  </p:notesMasterIdLst>
  <p:sldIdLst>
    <p:sldId id="268" r:id="rId3"/>
    <p:sldId id="296" r:id="rId4"/>
    <p:sldId id="302" r:id="rId5"/>
    <p:sldId id="303" r:id="rId6"/>
    <p:sldId id="304" r:id="rId7"/>
    <p:sldId id="305" r:id="rId8"/>
    <p:sldId id="306" r:id="rId9"/>
    <p:sldId id="307" r:id="rId10"/>
    <p:sldId id="312" r:id="rId11"/>
    <p:sldId id="308" r:id="rId12"/>
    <p:sldId id="311" r:id="rId13"/>
    <p:sldId id="309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31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A5335-7062-4509-B75C-4BE853C1E6FF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CE0AA0-9FC1-4F3F-9013-C15452215783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A1DE5D-7D83-466D-81F4-0BAB1CA208B1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88EA4B-C072-46B0-BCC9-BF64C095C9B5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0C57FD-AAFF-4D21-8D4E-B1EF2371E28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425541-869B-43E7-B4D8-A25EF24794C9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A9BD1-1BA3-447B-86DB-E976CAD70214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65C23F-1A97-41BD-A219-D799B75800D6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0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Nov-19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9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8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66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90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3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1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0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t>Nov-19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t>Nov-19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t>Nov-19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t>Nov-19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t>Nov-19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6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t>Nov-19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89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489791" y="2112407"/>
            <a:ext cx="9212418" cy="2092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Sorting (Wrap-up),</a:t>
            </a: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Hashing, File I/O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Linear Probing is a simple technique to handle collisions</a:t>
            </a:r>
          </a:p>
          <a:p>
            <a:r>
              <a:rPr lang="en-US" dirty="0">
                <a:sym typeface="Wingdings" panose="05000000000000000000" pitchFamily="2" charset="2"/>
              </a:rPr>
              <a:t>The idea: Keep searching for the “next available” free index</a:t>
            </a:r>
          </a:p>
          <a:p>
            <a:r>
              <a:rPr lang="en-US" dirty="0">
                <a:sym typeface="Wingdings" panose="05000000000000000000" pitchFamily="2" charset="2"/>
              </a:rPr>
              <a:t>Assume the first index P that we get is not free. Then compute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the new index P is free, store the element there, else repeat the above</a:t>
            </a:r>
          </a:p>
          <a:p>
            <a:r>
              <a:rPr lang="en-US" dirty="0">
                <a:sym typeface="Wingdings" panose="05000000000000000000" pitchFamily="2" charset="2"/>
              </a:rPr>
              <a:t>Suppose we wish to insert 60 in this table, 60%10 = 0, but 0 if not free</a:t>
            </a:r>
          </a:p>
          <a:p>
            <a:r>
              <a:rPr lang="en-US" dirty="0">
                <a:sym typeface="Wingdings" panose="05000000000000000000" pitchFamily="2" charset="2"/>
              </a:rPr>
              <a:t>Try P = (P+1)%10 = (0+1)%10 = 1, but index 1 is also not free (31 there)</a:t>
            </a:r>
          </a:p>
          <a:p>
            <a:r>
              <a:rPr lang="en-US" dirty="0">
                <a:sym typeface="Wingdings" panose="05000000000000000000" pitchFamily="2" charset="2"/>
              </a:rPr>
              <a:t>Let’s try P = (P+1)%10 = (1+1)%10 = 2. Index 2 is free. Store 60 at that index</a:t>
            </a:r>
          </a:p>
          <a:p>
            <a:r>
              <a:rPr lang="en-US" dirty="0">
                <a:sym typeface="Wingdings" panose="05000000000000000000" pitchFamily="2" charset="2"/>
              </a:rPr>
              <a:t>When searching for 60, we won’t find it in first attempt but in third attempt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55E9F-4A26-4407-B5EA-975576D4C9B0}"/>
              </a:ext>
            </a:extLst>
          </p:cNvPr>
          <p:cNvSpPr txBox="1"/>
          <p:nvPr/>
        </p:nvSpPr>
        <p:spPr>
          <a:xfrm>
            <a:off x="3656452" y="2728570"/>
            <a:ext cx="523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P = (P+1) % </a:t>
            </a:r>
            <a:r>
              <a:rPr lang="en-US" sz="3200" dirty="0" err="1">
                <a:sym typeface="Wingdings" panose="05000000000000000000" pitchFamily="2" charset="2"/>
              </a:rPr>
              <a:t>number_of_slots</a:t>
            </a:r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7" name="Picture 2" descr="hash table">
            <a:extLst>
              <a:ext uri="{FF2B5EF4-FFF2-40B4-BE49-F238E27FC236}">
                <a16:creationId xmlns:a16="http://schemas.microsoft.com/office/drawing/2014/main" id="{77F25BD8-ED3A-4939-A84E-2B255F62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70" y="136525"/>
            <a:ext cx="3485515" cy="107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Hashing: Some final thoughts..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 very very useful technique</a:t>
            </a:r>
          </a:p>
          <a:p>
            <a:r>
              <a:rPr lang="en-US" dirty="0">
                <a:sym typeface="Wingdings" panose="05000000000000000000" pitchFamily="2" charset="2"/>
              </a:rPr>
              <a:t>We have only scratched the surface – the basic idea of hashing</a:t>
            </a:r>
          </a:p>
          <a:p>
            <a:r>
              <a:rPr lang="en-US" dirty="0">
                <a:sym typeface="Wingdings" panose="05000000000000000000" pitchFamily="2" charset="2"/>
              </a:rPr>
              <a:t>More advanced hashing methods exist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methods to avoid collisions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and cheap to compute hashing functions</a:t>
            </a:r>
          </a:p>
          <a:p>
            <a:r>
              <a:rPr lang="en-US" dirty="0">
                <a:sym typeface="Wingdings" panose="05000000000000000000" pitchFamily="2" charset="2"/>
              </a:rPr>
              <a:t>Discussion of these is beyond the scope of ESC101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711" y="2735886"/>
            <a:ext cx="5727659" cy="1006074"/>
          </a:xfrm>
        </p:spPr>
        <p:txBody>
          <a:bodyPr>
            <a:noAutofit/>
          </a:bodyPr>
          <a:lstStyle/>
          <a:p>
            <a:r>
              <a:rPr lang="en-IN" sz="5400" dirty="0"/>
              <a:t>  File </a:t>
            </a:r>
            <a:r>
              <a:rPr lang="en-IN" sz="5400" dirty="0" err="1"/>
              <a:t>Input/Output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02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5125" y="4874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5125" y="1357312"/>
            <a:ext cx="1044183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marL="1371600"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What is a file?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Collection of bytes stored on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secondary storage 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like hard disks (not RAM which is primary storage).</a:t>
            </a:r>
          </a:p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Any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addressable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part of the file system in an operating system can be a file. 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includes such strange things as /dev/null (nothing), /dev/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usb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(USB port), /dev/audio (speakers), and of course, files  that a user creates (/home/don/input.txt, /home/don/Esc101/lab12.c)</a:t>
            </a:r>
            <a:endParaRPr lang="en-IN" alt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64464" y="22701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File Access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2789" y="1512419"/>
            <a:ext cx="90940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3 files are always connected to a C program : 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stdin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the standard input, from where scanf, getchar(), gets() etc. read input from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stdout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: the standard output, to where printf(), putchar(), puts() etc. output to.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stderr</a:t>
            </a: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 : standard error console.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28918" y="1984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File handling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19887" y="968672"/>
            <a:ext cx="10721086" cy="544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914400" indent="-514350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Open the file for reading/writing etc.: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fopen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return a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pointer points to an internal structure containing information about the file: 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location of a file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+mn-lt"/>
              </a:rPr>
              <a:t>the current position being read in the file, etc.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Read/Write to the file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fscanf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fprintf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fputs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(const char* 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str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, FILE *</a:t>
            </a:r>
            <a:r>
              <a:rPr lang="en-US" altLang="en-US" sz="23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Close the File. 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int 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fclose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(FILE *</a:t>
            </a:r>
            <a:r>
              <a:rPr lang="en-US" altLang="en-US" sz="2100" b="1" dirty="0" err="1">
                <a:solidFill>
                  <a:srgbClr val="FF0000"/>
                </a:solidFill>
                <a:latin typeface="+mn-lt"/>
              </a:rPr>
              <a:t>fp</a:t>
            </a:r>
            <a:r>
              <a:rPr lang="en-US" altLang="en-US" sz="21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endParaRPr lang="en-US" altLang="en-US" sz="21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03175" y="4138930"/>
            <a:ext cx="3310686" cy="1908175"/>
            <a:chOff x="5833314" y="4936885"/>
            <a:chExt cx="3310686" cy="1908175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5833314" y="4936885"/>
              <a:ext cx="3310686" cy="1908175"/>
            </a:xfrm>
            <a:prstGeom prst="wedgeEllipseCallout">
              <a:avLst>
                <a:gd name="adj1" fmla="val -87381"/>
                <a:gd name="adj2" fmla="val -35349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6248400" y="5228162"/>
              <a:ext cx="2590800" cy="1325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lnSpc>
                  <a:spcPct val="93000"/>
                </a:lnSpc>
                <a:spcAft>
                  <a:spcPts val="1288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9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1pPr>
              <a:lvl2pPr eaLnBrk="0" hangingPunct="0">
                <a:lnSpc>
                  <a:spcPct val="93000"/>
                </a:lnSpc>
                <a:spcAft>
                  <a:spcPts val="102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5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lnSpc>
                  <a:spcPct val="93000"/>
                </a:lnSpc>
                <a:spcAft>
                  <a:spcPts val="77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lnSpc>
                  <a:spcPct val="93000"/>
                </a:lnSpc>
                <a:spcAft>
                  <a:spcPts val="51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lnSpc>
                  <a:spcPct val="93000"/>
                </a:lnSpc>
                <a:spcAft>
                  <a:spcPts val="26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Compared to scanf and printf – a new (first) argument </a:t>
              </a:r>
              <a:r>
                <a:rPr lang="en-US" altLang="en-US" sz="2000" b="1" dirty="0" err="1">
                  <a:solidFill>
                    <a:srgbClr val="FFFFFF"/>
                  </a:solidFill>
                  <a:latin typeface="Calibri" pitchFamily="34" charset="0"/>
                </a:rPr>
                <a:t>fp</a:t>
              </a:r>
              <a:r>
                <a:rPr lang="en-US" altLang="en-US" sz="2000" b="1" dirty="0">
                  <a:solidFill>
                    <a:srgbClr val="FFFFFF"/>
                  </a:solidFill>
                  <a:latin typeface="Calibri" pitchFamily="34" charset="0"/>
                </a:rPr>
                <a:t> is added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44030" y="239730"/>
            <a:ext cx="82296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44030" y="1028910"/>
            <a:ext cx="11289382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341313" indent="-341313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0" lvl="1" indent="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800" b="1" dirty="0" err="1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first argument is the name of the file 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Comic Sans MS" panose="030F0702030302020204" pitchFamily="66" charset="0"/>
              <a:buChar char="─"/>
            </a:pP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can be given in short form (e.g. “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 or the full path name (e.g. “/home/don/</a:t>
            </a:r>
            <a:r>
              <a:rPr lang="en-US" altLang="en-US" sz="21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”)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The second argument is the mode in which we want to open the file. Common modes include: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“r”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read-only. Any write to the file will fail. File must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“w”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write. The first write happens at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beginning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file, by default. Thus, may overwrite the current content. A new file is created if it does not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“a”</a:t>
            </a:r>
            <a:r>
              <a:rPr lang="en-US" altLang="en-US" sz="2400" dirty="0">
                <a:latin typeface="+mn-lt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: append. The first write is to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WenQuanYi Zen Hei" charset="0"/>
                <a:cs typeface="Courier New" pitchFamily="49" charset="0"/>
              </a:rPr>
              <a:t>the end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of the current content. File is created if it does not exist.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47421" y="183644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Opening Files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36422" y="1331194"/>
            <a:ext cx="10650931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</a:t>
            </a:r>
            <a:r>
              <a:rPr lang="en-US" altLang="en-US" sz="2800" i="1" dirty="0">
                <a:solidFill>
                  <a:schemeClr val="tx1"/>
                </a:solidFill>
                <a:latin typeface="+mn-lt"/>
              </a:rPr>
              <a:t>file pointer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– this is later used for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fprintf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fscanf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etc.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If unsuccessful,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 returns a NULL.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It is a good idea to check for errors (e.g. Opening a file on a CDROM using “w” mode etc.) 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95542" y="3858481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Closing Files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95542" y="4886981"/>
            <a:ext cx="8229600" cy="135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An open file must be closed after last use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allows reuse of FILE* resources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flushing of </a:t>
            </a:r>
            <a:r>
              <a:rPr lang="en-US" altLang="en-US" sz="2400" b="1" i="1" dirty="0">
                <a:solidFill>
                  <a:schemeClr val="tx1"/>
                </a:solidFill>
                <a:latin typeface="+mn-lt"/>
              </a:rPr>
              <a:t>buffered</a:t>
            </a: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data (to actually write!)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693" y="136525"/>
            <a:ext cx="8229600" cy="1143000"/>
          </a:xfrm>
        </p:spPr>
        <p:txBody>
          <a:bodyPr/>
          <a:lstStyle/>
          <a:p>
            <a:r>
              <a:rPr lang="en-US" dirty="0"/>
              <a:t>File I/O: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7692" y="1036638"/>
            <a:ext cx="10920589" cy="556260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Write a program that will take two filenames, and print contents to the standard output. The contents of the first file should be printed first, and then the contents of the second.</a:t>
            </a:r>
          </a:p>
          <a:p>
            <a:pPr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/>
              <a:t>The algorithm: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Read the file names.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Open file 1. If open failed, we exit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Print the contents of file 1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Close file 1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Open file 2. If open failed, we exit</a:t>
            </a:r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Print the contents of file 2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1"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dirty="0"/>
              <a:t>Close file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631950" y="214290"/>
            <a:ext cx="9036050" cy="65532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FILE *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;  char filename1[128], filename2[128];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scanf(“%s”, filename1);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scanf(“%s”,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 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filename1, "r" 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if(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== NULL)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failed\n", filename1);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return -1;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 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 filename2, "r" );</a:t>
            </a:r>
            <a:endParaRPr lang="en-US" altLang="en-US" sz="2000" b="1" dirty="0">
              <a:solidFill>
                <a:schemeClr val="tx1"/>
              </a:solidFill>
              <a:latin typeface="Calibri" pitchFamily="3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if (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== NULL)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  </a:t>
            </a:r>
            <a:r>
              <a:rPr lang="en-IN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"Opening File %s failed\n",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  return -1;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 return 0;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2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Quicksort - The Partition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Given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any element of the array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(called pivot)</a:t>
                </a:r>
              </a:p>
              <a:p>
                <a:r>
                  <a:rPr lang="en-IN" dirty="0"/>
                  <a:t>Create a new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which is arranged as follows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The left and right halves not sorted yet (but can call quicksort on them again)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IN" dirty="0"/>
                  <a:t>(</a:t>
                </a:r>
                <a:r>
                  <a:rPr lang="en-IN" i="1" dirty="0"/>
                  <a:t>N</a:t>
                </a:r>
                <a:r>
                  <a:rPr lang="en-IN" dirty="0"/>
                  <a:t> log </a:t>
                </a:r>
                <a:r>
                  <a:rPr lang="en-IN" i="1" dirty="0"/>
                  <a:t>N</a:t>
                </a:r>
                <a:r>
                  <a:rPr lang="en-IN" dirty="0"/>
                  <a:t>) complexity on average. No need to merge (unlike merge sort)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588" y="3192370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7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15814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7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7699349" y="239968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790833" y="385487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eft Bracket 42"/>
          <p:cNvSpPr/>
          <p:nvPr/>
        </p:nvSpPr>
        <p:spPr>
          <a:xfrm>
            <a:off x="290149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eft Bracket 43"/>
          <p:cNvSpPr/>
          <p:nvPr/>
        </p:nvSpPr>
        <p:spPr>
          <a:xfrm>
            <a:off x="537901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eft Bracket 44"/>
          <p:cNvSpPr/>
          <p:nvPr/>
        </p:nvSpPr>
        <p:spPr>
          <a:xfrm flipH="1">
            <a:off x="439024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eft Bracket 45"/>
          <p:cNvSpPr/>
          <p:nvPr/>
        </p:nvSpPr>
        <p:spPr>
          <a:xfrm flipH="1">
            <a:off x="11658402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Esc101,FileIO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631950" y="304800"/>
            <a:ext cx="9036050" cy="64008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void 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copy_file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(FILE 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, FILE *</a:t>
            </a:r>
            <a:r>
              <a:rPr lang="en-IN" altLang="en-US" sz="3200" b="1" dirty="0" err="1">
                <a:solidFill>
                  <a:schemeClr val="tx1"/>
                </a:solidFill>
                <a:latin typeface="Calibri" pitchFamily="34" charset="0"/>
              </a:rPr>
              <a:t>tofp</a:t>
            </a:r>
            <a:r>
              <a:rPr lang="en-IN" altLang="en-US" sz="3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char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while ( !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 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 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fscanf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 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&amp;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 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fprintf</a:t>
            </a:r>
            <a:r>
              <a:rPr lang="en-US" alt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altLang="en-US" sz="3200" b="1" dirty="0" err="1">
                <a:solidFill>
                  <a:srgbClr val="FF0000"/>
                </a:solidFill>
                <a:latin typeface="Calibri" pitchFamily="34" charset="0"/>
              </a:rPr>
              <a:t>tofp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, "%c", </a:t>
            </a:r>
            <a:r>
              <a:rPr lang="en-US" altLang="en-US" sz="3200" b="1" dirty="0" err="1">
                <a:solidFill>
                  <a:schemeClr val="tx1"/>
                </a:solidFill>
                <a:latin typeface="Calibri" pitchFamily="34" charset="0"/>
              </a:rPr>
              <a:t>ch</a:t>
            </a: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 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	  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781800" y="-13688"/>
            <a:ext cx="3429000" cy="547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</a:pPr>
            <a:r>
              <a:rPr lang="en-US" altLang="en-US" sz="2400" dirty="0">
                <a:solidFill>
                  <a:srgbClr val="280099"/>
                </a:solidFill>
              </a:rPr>
              <a:t>The Program: </a:t>
            </a:r>
            <a:r>
              <a:rPr lang="en-US" altLang="en-US" sz="2400" dirty="0" err="1">
                <a:solidFill>
                  <a:srgbClr val="280099"/>
                </a:solidFill>
              </a:rPr>
              <a:t>copy_file</a:t>
            </a:r>
            <a:endParaRPr lang="en-US" altLang="en-US" sz="2400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03606" y="136525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Some other file handling functions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08355" y="1447800"/>
            <a:ext cx="975969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FILE*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 has reached EOF – that is, the EOF </a:t>
            </a:r>
            <a:r>
              <a:rPr lang="en-US" altLang="en-US" sz="2800" dirty="0" err="1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chracter</a:t>
            </a: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 has been encountered. If EOF is found, it returns nonzero. Otherwise, returns 0.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ferror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 *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solidFill>
                  <a:schemeClr val="tx1"/>
                </a:solidFill>
                <a:latin typeface="+mn-lt"/>
                <a:ea typeface="WenQuanYi Zen Hei" charset="0"/>
                <a:cs typeface="Courier New" pitchFamily="49" charset="0"/>
              </a:rPr>
              <a:t>Checks whether the error indicator has been set for fp. (for example, write errors to the file.)</a:t>
            </a:r>
            <a:endParaRPr lang="en-US" altLang="en-US" sz="2800" b="1" dirty="0">
              <a:solidFill>
                <a:schemeClr val="tx1"/>
              </a:solidFill>
              <a:latin typeface="+mn-lt"/>
              <a:ea typeface="WenQuanYi Zen Hei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84074" y="136525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</a:rPr>
              <a:t>Some other file handling functions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6410" y="1384278"/>
            <a:ext cx="8458200" cy="49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marL="1295400" indent="-215900"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fseek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 long int offset,</a:t>
            </a:r>
          </a:p>
          <a:p>
            <a:pPr marL="107950" indent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           int origin);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To set the current position associated with </a:t>
            </a:r>
            <a:r>
              <a:rPr lang="en-US" altLang="en-US" sz="2400" dirty="0" err="1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, to a new position = origin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+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 offset.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Origin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can be: 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SEEK_SET: beginning of file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SEEK_CURR: current position of file pointer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SEEK_END: End of file</a:t>
            </a:r>
          </a:p>
          <a:p>
            <a:pPr lvl="1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Offset</a:t>
            </a:r>
            <a:r>
              <a:rPr lang="en-US" altLang="en-US" sz="2400" dirty="0">
                <a:latin typeface="Calibri" pitchFamily="34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is the number of bytes.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ftell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WenQuanYi Zen Hei" charset="0"/>
                <a:cs typeface="Courier New" pitchFamily="49" charset="0"/>
              </a:rPr>
              <a:t>Returns the current value of the position indicator of the 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-805891" y="23655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 dirty="0">
                <a:solidFill>
                  <a:schemeClr val="tx1"/>
                </a:solidFill>
                <a:latin typeface="Calibri" pitchFamily="34" charset="0"/>
              </a:rPr>
              <a:t>Opening Files: More modes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88821" y="1379559"/>
            <a:ext cx="10432695" cy="490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dirty="0">
                <a:solidFill>
                  <a:schemeClr val="tx1"/>
                </a:solidFill>
                <a:latin typeface="Calibri" pitchFamily="34" charset="0"/>
              </a:rPr>
              <a:t>There are other modes for opening files, as well.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r+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open a file for read and update. The file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must be present</a:t>
            </a:r>
            <a:r>
              <a:rPr lang="en-US" altLang="en-US" sz="2800" dirty="0">
                <a:latin typeface="Calibri" pitchFamily="34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w+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write/read. Create an empty file or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</a:rPr>
              <a:t>overwrite</a:t>
            </a:r>
            <a:r>
              <a:rPr lang="en-US" altLang="en-US" sz="2800" dirty="0">
                <a:latin typeface="Calibri" pitchFamily="34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an existing one.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alibri" pitchFamily="34" charset="0"/>
              </a:rPr>
              <a:t>“</a:t>
            </a:r>
            <a:r>
              <a:rPr lang="en-US" altLang="en-US" sz="2800" dirty="0">
                <a:solidFill>
                  <a:srgbClr val="00B050"/>
                </a:solidFill>
                <a:latin typeface="Calibri" pitchFamily="34" charset="0"/>
              </a:rPr>
              <a:t>a+</a:t>
            </a:r>
            <a:r>
              <a:rPr lang="en-US" altLang="en-US" sz="2800" dirty="0">
                <a:latin typeface="Calibri" pitchFamily="34" charset="0"/>
              </a:rPr>
              <a:t>” </a:t>
            </a: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</a:rPr>
              <a:t>: append/read. F</a:t>
            </a:r>
            <a:r>
              <a:rPr lang="en-IN" altLang="en-US" sz="2800" dirty="0" err="1">
                <a:solidFill>
                  <a:schemeClr val="tx1"/>
                </a:solidFill>
                <a:latin typeface="Calibri" pitchFamily="34" charset="0"/>
              </a:rPr>
              <a:t>ile</a:t>
            </a:r>
            <a:r>
              <a:rPr lang="en-IN" altLang="en-US" sz="2800" dirty="0">
                <a:solidFill>
                  <a:schemeClr val="tx1"/>
                </a:solidFill>
                <a:latin typeface="Calibri" pitchFamily="34" charset="0"/>
              </a:rPr>
              <a:t> is created if it doesn’t exist. The file position for reading is at the beginning, but output is appended to the end.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681" y="0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File I/O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90777" y="961986"/>
            <a:ext cx="89154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#include &lt;</a:t>
            </a:r>
            <a:r>
              <a:rPr lang="en-US" sz="2000" b="1" dirty="0" err="1">
                <a:latin typeface="Calibri" pitchFamily="34" charset="0"/>
              </a:rPr>
              <a:t>stdio.h</a:t>
            </a:r>
            <a:r>
              <a:rPr lang="en-US" sz="2000" b="1" dirty="0">
                <a:latin typeface="Calibri" pitchFamily="34" charset="0"/>
              </a:rPr>
              <a:t>&gt; </a:t>
            </a:r>
          </a:p>
          <a:p>
            <a:r>
              <a:rPr lang="en-US" sz="2000" b="1" dirty="0" err="1">
                <a:latin typeface="Calibri" pitchFamily="34" charset="0"/>
              </a:rPr>
              <a:t>int</a:t>
            </a:r>
            <a:r>
              <a:rPr lang="en-US" sz="2000" b="1" dirty="0">
                <a:latin typeface="Calibri" pitchFamily="34" charset="0"/>
              </a:rPr>
              <a:t> main () { </a:t>
            </a:r>
          </a:p>
          <a:p>
            <a:r>
              <a:rPr lang="en-US" sz="2000" b="1" dirty="0">
                <a:latin typeface="Calibri" pitchFamily="34" charset="0"/>
              </a:rPr>
              <a:t>	FILE *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 err="1">
                <a:latin typeface="Calibri" pitchFamily="34" charset="0"/>
              </a:rPr>
              <a:t>fopen</a:t>
            </a:r>
            <a:r>
              <a:rPr lang="en-US" sz="2000" b="1" dirty="0">
                <a:latin typeface="Calibri" pitchFamily="34" charset="0"/>
              </a:rPr>
              <a:t>("</a:t>
            </a:r>
            <a:r>
              <a:rPr lang="en-US" sz="2000" b="1" dirty="0" err="1">
                <a:latin typeface="Calibri" pitchFamily="34" charset="0"/>
              </a:rPr>
              <a:t>file.txt","w</a:t>
            </a:r>
            <a:r>
              <a:rPr lang="en-US" sz="2000" b="1" dirty="0">
                <a:latin typeface="Calibri" pitchFamily="34" charset="0"/>
              </a:rPr>
              <a:t>+");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fputs</a:t>
            </a:r>
            <a:r>
              <a:rPr lang="en-US" sz="2000" b="1" dirty="0">
                <a:latin typeface="Calibri" pitchFamily="34" charset="0"/>
              </a:rPr>
              <a:t>("This is tutorialspoint.com",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fseek</a:t>
            </a:r>
            <a:r>
              <a:rPr lang="en-US" sz="2000" b="1" dirty="0">
                <a:latin typeface="Calibri" pitchFamily="34" charset="0"/>
              </a:rPr>
              <a:t>(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, 7, SEEK_SET 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fputs</a:t>
            </a:r>
            <a:r>
              <a:rPr lang="en-US" sz="2000" b="1" dirty="0">
                <a:latin typeface="Calibri" pitchFamily="34" charset="0"/>
              </a:rPr>
              <a:t>(" C Programming Language", 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fclose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int</a:t>
            </a:r>
            <a:r>
              <a:rPr lang="en-US" sz="2000" b="1" dirty="0">
                <a:latin typeface="Calibri" pitchFamily="34" charset="0"/>
              </a:rPr>
              <a:t> c;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 err="1">
                <a:latin typeface="Calibri" pitchFamily="34" charset="0"/>
              </a:rPr>
              <a:t>fopen</a:t>
            </a:r>
            <a:r>
              <a:rPr lang="en-US" sz="2000" b="1" dirty="0">
                <a:latin typeface="Calibri" pitchFamily="34" charset="0"/>
              </a:rPr>
              <a:t>("</a:t>
            </a:r>
            <a:r>
              <a:rPr lang="en-US" sz="2000" b="1" dirty="0" err="1">
                <a:latin typeface="Calibri" pitchFamily="34" charset="0"/>
              </a:rPr>
              <a:t>file.txt","r</a:t>
            </a:r>
            <a:r>
              <a:rPr lang="en-US" sz="2000" b="1" dirty="0">
                <a:latin typeface="Calibri" pitchFamily="34" charset="0"/>
              </a:rPr>
              <a:t>"); </a:t>
            </a:r>
          </a:p>
          <a:p>
            <a:r>
              <a:rPr lang="en-US" sz="2000" b="1" dirty="0">
                <a:latin typeface="Calibri" pitchFamily="34" charset="0"/>
              </a:rPr>
              <a:t>	while(1)  { </a:t>
            </a:r>
          </a:p>
          <a:p>
            <a:r>
              <a:rPr lang="en-US" sz="2000" b="1" dirty="0">
                <a:latin typeface="Calibri" pitchFamily="34" charset="0"/>
              </a:rPr>
              <a:t>		c = </a:t>
            </a:r>
            <a:r>
              <a:rPr lang="en-US" sz="2000" b="1" dirty="0" err="1">
                <a:latin typeface="Calibri" pitchFamily="34" charset="0"/>
              </a:rPr>
              <a:t>fgetc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 </a:t>
            </a:r>
          </a:p>
          <a:p>
            <a:r>
              <a:rPr lang="en-US" sz="2000" b="1" dirty="0">
                <a:latin typeface="Calibri" pitchFamily="34" charset="0"/>
              </a:rPr>
              <a:t>		if( </a:t>
            </a:r>
            <a:r>
              <a:rPr lang="en-US" sz="2000" b="1" dirty="0" err="1">
                <a:latin typeface="Calibri" pitchFamily="34" charset="0"/>
              </a:rPr>
              <a:t>feof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 ) break; </a:t>
            </a:r>
          </a:p>
          <a:p>
            <a:r>
              <a:rPr lang="en-US" sz="2000" b="1" dirty="0">
                <a:latin typeface="Calibri" pitchFamily="34" charset="0"/>
              </a:rPr>
              <a:t>		</a:t>
            </a:r>
            <a:r>
              <a:rPr lang="en-US" sz="2000" b="1" dirty="0" err="1">
                <a:latin typeface="Calibri" pitchFamily="34" charset="0"/>
              </a:rPr>
              <a:t>printf</a:t>
            </a:r>
            <a:r>
              <a:rPr lang="en-US" sz="2000" b="1" dirty="0">
                <a:latin typeface="Calibri" pitchFamily="34" charset="0"/>
              </a:rPr>
              <a:t>("%c", c); </a:t>
            </a:r>
          </a:p>
          <a:p>
            <a:r>
              <a:rPr lang="en-US" sz="2000" b="1" dirty="0">
                <a:latin typeface="Calibri" pitchFamily="34" charset="0"/>
              </a:rPr>
              <a:t>	} </a:t>
            </a:r>
          </a:p>
          <a:p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b="1" dirty="0" err="1">
                <a:latin typeface="Calibri" pitchFamily="34" charset="0"/>
              </a:rPr>
              <a:t>fclose</a:t>
            </a:r>
            <a:r>
              <a:rPr lang="en-US" sz="2000" b="1" dirty="0">
                <a:latin typeface="Calibri" pitchFamily="34" charset="0"/>
              </a:rPr>
              <a:t>(</a:t>
            </a:r>
            <a:r>
              <a:rPr lang="en-US" sz="2000" b="1" dirty="0" err="1">
                <a:latin typeface="Calibri" pitchFamily="34" charset="0"/>
              </a:rPr>
              <a:t>fp</a:t>
            </a:r>
            <a:r>
              <a:rPr lang="en-US" sz="2000" b="1" dirty="0">
                <a:latin typeface="Calibri" pitchFamily="34" charset="0"/>
              </a:rPr>
              <a:t>);</a:t>
            </a:r>
          </a:p>
          <a:p>
            <a:r>
              <a:rPr lang="en-US" sz="2000" b="1" dirty="0">
                <a:latin typeface="Calibri" pitchFamily="34" charset="0"/>
              </a:rPr>
              <a:t>	return 0; </a:t>
            </a:r>
          </a:p>
          <a:p>
            <a:r>
              <a:rPr lang="en-US" sz="20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5934" y="5715017"/>
            <a:ext cx="503756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itchFamily="34" charset="0"/>
              </a:rPr>
              <a:t>This is C Programming Language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Pivot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Most crucial step in quicksort – may make or break the algorithm</a:t>
                </a:r>
              </a:p>
              <a:p>
                <a:r>
                  <a:rPr lang="en-IN" dirty="0"/>
                  <a:t>Suppose we are so unlucky that we always end up choosing the smallest or the largest element of the array as the pivot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Choosing an element close to the median is most beneficial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Quicksort becomes selection sort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588" y="3201995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7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99759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7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428059" y="240931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11334992" y="393882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eft Bracket 42"/>
          <p:cNvSpPr/>
          <p:nvPr/>
        </p:nvSpPr>
        <p:spPr>
          <a:xfrm>
            <a:off x="290149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eft Bracket 45"/>
          <p:cNvSpPr/>
          <p:nvPr/>
        </p:nvSpPr>
        <p:spPr>
          <a:xfrm flipH="1">
            <a:off x="10921178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ular Callout 46"/>
              <p:cNvSpPr/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Ironically, if the array is already sorted and we use end elements as pivots, then quicksort takes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  <m:sup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</a:rPr>
                  <a:t> time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+mn-cs"/>
                    <a:sym typeface="Wingdings" panose="05000000000000000000" pitchFamily="2" charset="2"/>
                  </a:rPr>
                  <a:t>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Rounded Rectangular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blipFill rotWithShape="0">
                <a:blip r:embed="rId3"/>
                <a:stretch>
                  <a:fillRect r="-478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folklore wisdom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“Slow” algorithms with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 (selection/insertion/bubble sort) actually faster than merge/quicksort for small arrays!</a:t>
                </a:r>
              </a:p>
              <a:p>
                <a:r>
                  <a:rPr lang="en-IN" dirty="0"/>
                  <a:t>Constants hidden by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are the devil here – overheads in merge/ quicksort: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𝑑𝑁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really small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IN" dirty="0"/>
                  <a:t>When executing recursive algorithms like Merge/Quicksort, once subarrays become small ~10-50, call insertion/selection sort</a:t>
                </a:r>
              </a:p>
              <a:p>
                <a:r>
                  <a:rPr lang="en-IN" dirty="0"/>
                  <a:t>Several </a:t>
                </a:r>
                <a:r>
                  <a:rPr lang="en-IN" i="1" dirty="0"/>
                  <a:t>integer-sorting</a:t>
                </a:r>
                <a:r>
                  <a:rPr lang="en-IN" dirty="0"/>
                  <a:t> algorithms like Radix sort, Counting sort. Work only on integer arrays but can sort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time!!</a:t>
                </a:r>
              </a:p>
              <a:p>
                <a:r>
                  <a:rPr lang="en-IN" dirty="0"/>
                  <a:t>Speed is just one aspect of sorting algorithms. Many other aspects</a:t>
                </a:r>
              </a:p>
              <a:p>
                <a:pPr lvl="1"/>
                <a:r>
                  <a:rPr lang="en-IN" dirty="0"/>
                  <a:t>Additional memory usage (is it an in-place sorting method or not?)</a:t>
                </a:r>
              </a:p>
              <a:p>
                <a:pPr lvl="1"/>
                <a:r>
                  <a:rPr lang="en-IN" dirty="0"/>
                  <a:t>Stability (does the algorithm preserve the order of repeated elements?)</a:t>
                </a:r>
              </a:p>
              <a:p>
                <a:pPr lvl="1"/>
                <a:r>
                  <a:rPr lang="en-IN" dirty="0"/>
                  <a:t>Is the method extra quick at sorting partially sorted arrays? </a:t>
                </a:r>
                <a:r>
                  <a:rPr lang="en-IN" dirty="0" err="1"/>
                  <a:t>Qsort</a:t>
                </a:r>
                <a:r>
                  <a:rPr lang="en-IN" dirty="0"/>
                  <a:t> isn’t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  <a:p>
                <a:r>
                  <a:rPr lang="en-IN" dirty="0"/>
                  <a:t>We have very good knowledge of sorting – ESO207/CS345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  <a:blipFill rotWithShape="0">
                <a:blip r:embed="rId2"/>
                <a:stretch>
                  <a:fillRect l="-927" t="-1690" r="-134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8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76" y="2794407"/>
            <a:ext cx="6393987" cy="1006074"/>
          </a:xfrm>
        </p:spPr>
        <p:txBody>
          <a:bodyPr>
            <a:noAutofit/>
          </a:bodyPr>
          <a:lstStyle/>
          <a:p>
            <a:br>
              <a:rPr lang="en-IN" sz="6600" dirty="0"/>
            </a:br>
            <a:r>
              <a:rPr lang="en-IN" sz="6600" dirty="0"/>
              <a:t>Search: Revisited</a:t>
            </a:r>
            <a:br>
              <a:rPr lang="en-IN" sz="6600" dirty="0"/>
            </a:br>
            <a:r>
              <a:rPr lang="en-IN" sz="6600" dirty="0"/>
              <a:t>    </a:t>
            </a:r>
            <a:endParaRPr lang="en-US" sz="6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52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Hashing</a:t>
            </a:r>
            <a:r>
              <a:rPr lang="en-IN" dirty="0"/>
              <a:t> for </a:t>
            </a:r>
            <a:r>
              <a:rPr lang="en-IN" dirty="0">
                <a:solidFill>
                  <a:srgbClr val="FF0000"/>
                </a:solidFill>
              </a:rPr>
              <a:t>Very Fast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Hashing is a method to search an element in an array in </a:t>
            </a:r>
            <a:r>
              <a:rPr lang="en-US" dirty="0">
                <a:solidFill>
                  <a:srgbClr val="FF0000"/>
                </a:solidFill>
              </a:rPr>
              <a:t>constant time</a:t>
            </a:r>
          </a:p>
          <a:p>
            <a:r>
              <a:rPr lang="en-US" dirty="0"/>
              <a:t>“Constant time” also denoted as O(1) – means time taken does not depend on number of elements </a:t>
            </a:r>
            <a:r>
              <a:rPr lang="en-US" i="1" dirty="0"/>
              <a:t>N</a:t>
            </a:r>
            <a:r>
              <a:rPr lang="en-US" dirty="0"/>
              <a:t> in the array (unlike like binary/brute force search)</a:t>
            </a:r>
          </a:p>
          <a:p>
            <a:r>
              <a:rPr lang="en-US" dirty="0"/>
              <a:t>Since we can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in constant time, can also </a:t>
            </a:r>
            <a:r>
              <a:rPr lang="en-US" dirty="0">
                <a:solidFill>
                  <a:srgbClr val="FF0000"/>
                </a:solidFill>
              </a:rPr>
              <a:t>update/delete </a:t>
            </a:r>
            <a:r>
              <a:rPr lang="en-US" dirty="0"/>
              <a:t>in constant time</a:t>
            </a:r>
          </a:p>
          <a:p>
            <a:r>
              <a:rPr lang="en-US" dirty="0"/>
              <a:t>Basic idea: Use a “hash table” to store the elements</a:t>
            </a:r>
          </a:p>
          <a:p>
            <a:r>
              <a:rPr lang="en-US" dirty="0"/>
              <a:t>The hash table is just like an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of each element to be stored is calculated using the element’s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  <a:p>
            <a:r>
              <a:rPr lang="en-US" dirty="0"/>
              <a:t>To search the element, compute its index and directly find it at that index</a:t>
            </a:r>
          </a:p>
          <a:p>
            <a:r>
              <a:rPr lang="en-US" dirty="0"/>
              <a:t>This can be done in constant time (if index can be found in constant time)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1026" name="Picture 2" descr="hash table">
            <a:extLst>
              <a:ext uri="{FF2B5EF4-FFF2-40B4-BE49-F238E27FC236}">
                <a16:creationId xmlns:a16="http://schemas.microsoft.com/office/drawing/2014/main" id="{B3D26383-3D5E-4FA5-B417-4A46830B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93" y="4080428"/>
            <a:ext cx="2790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Index is computed using a hash function</a:t>
            </a:r>
          </a:p>
          <a:p>
            <a:r>
              <a:rPr lang="en-US" dirty="0"/>
              <a:t>Hash function uses the element’s value to compute its index</a:t>
            </a:r>
          </a:p>
          <a:p>
            <a:r>
              <a:rPr lang="en-US" dirty="0"/>
              <a:t>An example of a simple hash function is the modulo operator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marL="457200" lvl="1" indent="0">
              <a:buNone/>
            </a:pPr>
            <a:r>
              <a:rPr lang="en-US" dirty="0"/>
              <a:t>                          </a:t>
            </a:r>
            <a:r>
              <a:rPr lang="en-US" sz="4000" dirty="0"/>
              <a:t>index = value % </a:t>
            </a:r>
            <a:r>
              <a:rPr lang="en-US" sz="4000" dirty="0" err="1"/>
              <a:t>number_of_slots</a:t>
            </a:r>
            <a:endParaRPr lang="en-US" sz="40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1C8794-C459-4B53-9D41-F6E7B045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8552"/>
              </p:ext>
            </p:extLst>
          </p:nvPr>
        </p:nvGraphicFramePr>
        <p:xfrm>
          <a:off x="1266580" y="3889071"/>
          <a:ext cx="4137376" cy="2275840"/>
        </p:xfrm>
        <a:graphic>
          <a:graphicData uri="http://schemas.openxmlformats.org/drawingml/2006/table">
            <a:tbl>
              <a:tblPr/>
              <a:tblGrid>
                <a:gridCol w="986501">
                  <a:extLst>
                    <a:ext uri="{9D8B030D-6E8A-4147-A177-3AD203B41FA5}">
                      <a16:colId xmlns:a16="http://schemas.microsoft.com/office/drawing/2014/main" val="3991874888"/>
                    </a:ext>
                  </a:extLst>
                </a:gridCol>
                <a:gridCol w="3150875">
                  <a:extLst>
                    <a:ext uri="{9D8B030D-6E8A-4147-A177-3AD203B41FA5}">
                      <a16:colId xmlns:a16="http://schemas.microsoft.com/office/drawing/2014/main" val="895432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</a:rPr>
                        <a:t>Value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</a:rPr>
                        <a:t>Index = Value % No. of Slots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2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26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effectLst/>
                        </a:rPr>
                        <a:t>26 % 10 = 6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5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70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70 % 10 = 0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5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18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18 % 10 = 8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31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31 % 10 = 1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4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54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54 % 10 = 4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9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>
                          <a:effectLst/>
                        </a:rPr>
                        <a:t>93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effectLst/>
                        </a:rPr>
                        <a:t>93 % 10 = 3</a:t>
                      </a:r>
                    </a:p>
                  </a:txBody>
                  <a:tcPr marL="25400" marR="25400" marT="25400" marB="25400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39457"/>
                  </a:ext>
                </a:extLst>
              </a:tr>
            </a:tbl>
          </a:graphicData>
        </a:graphic>
      </p:graphicFrame>
      <p:pic>
        <p:nvPicPr>
          <p:cNvPr id="2050" name="Picture 2" descr="hash table">
            <a:extLst>
              <a:ext uri="{FF2B5EF4-FFF2-40B4-BE49-F238E27FC236}">
                <a16:creationId xmlns:a16="http://schemas.microsoft.com/office/drawing/2014/main" id="{EC8D13F9-2277-4819-AD96-2B7CA2E5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94" y="3749805"/>
            <a:ext cx="4248500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E4E8F-1631-44E9-B15B-31A586FC0561}"/>
              </a:ext>
            </a:extLst>
          </p:cNvPr>
          <p:cNvSpPr txBox="1"/>
          <p:nvPr/>
        </p:nvSpPr>
        <p:spPr>
          <a:xfrm>
            <a:off x="6060370" y="5362042"/>
            <a:ext cx="555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search for an element, say 93, we simply apply </a:t>
            </a:r>
          </a:p>
          <a:p>
            <a:r>
              <a:rPr lang="en-IN" dirty="0"/>
              <a:t>the hash function again: 93%10 = 3</a:t>
            </a:r>
          </a:p>
          <a:p>
            <a:r>
              <a:rPr lang="en-IN" dirty="0"/>
              <a:t>and can find the index of this element in constant time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2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potential problem -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What if more than multiple elements get mapped to the same index?</a:t>
            </a:r>
          </a:p>
          <a:p>
            <a:r>
              <a:rPr lang="en-US" dirty="0"/>
              <a:t>Yes, a very real problem.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4.bp.blogspot.com/-cV6b1EVxyNQ/WNgSx8M77pI/AAAAAAAAAhA/RibP370yHVIUSx-RFL4fx-odLWdPlnIGACLcB/s400/giphy%2B%25281%2529.gif">
            <a:extLst>
              <a:ext uri="{FF2B5EF4-FFF2-40B4-BE49-F238E27FC236}">
                <a16:creationId xmlns:a16="http://schemas.microsoft.com/office/drawing/2014/main" id="{43C05721-6E57-48D1-93E2-C5B62FE0B1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44" y="2457450"/>
            <a:ext cx="5337312" cy="40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potential problem -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US" dirty="0"/>
              <a:t>What if more than multiple elements get mapped to the same index?</a:t>
            </a:r>
          </a:p>
          <a:p>
            <a:r>
              <a:rPr lang="en-US" dirty="0"/>
              <a:t>Yes, a very real problem.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Consider the previous hash table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Suppose we wish to insert 60. Its index = 60%10 = 0 =&gt; clash with 70 </a:t>
            </a:r>
          </a:p>
          <a:p>
            <a:r>
              <a:rPr lang="en-US" dirty="0">
                <a:sym typeface="Wingdings" panose="05000000000000000000" pitchFamily="2" charset="2"/>
              </a:rPr>
              <a:t>Some hash functions are good in the sense that the indices they generate are uniformly distributed (so less collision - desirable for good hash functions)</a:t>
            </a:r>
          </a:p>
          <a:p>
            <a:r>
              <a:rPr lang="en-US" dirty="0">
                <a:sym typeface="Wingdings" panose="05000000000000000000" pitchFamily="2" charset="2"/>
              </a:rPr>
              <a:t>Despite that, we may still have collisions and we need to handle that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pic>
        <p:nvPicPr>
          <p:cNvPr id="8" name="Picture 2" descr="hash table">
            <a:extLst>
              <a:ext uri="{FF2B5EF4-FFF2-40B4-BE49-F238E27FC236}">
                <a16:creationId xmlns:a16="http://schemas.microsoft.com/office/drawing/2014/main" id="{13BFF237-5BFF-4E69-9D64-85A961CD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66" y="2666765"/>
            <a:ext cx="4248500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1884</Words>
  <Application>Microsoft Office PowerPoint</Application>
  <PresentationFormat>Widescreen</PresentationFormat>
  <Paragraphs>325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Cambria Math</vt:lpstr>
      <vt:lpstr>Comic Sans MS</vt:lpstr>
      <vt:lpstr>Courier New</vt:lpstr>
      <vt:lpstr>Garamond</vt:lpstr>
      <vt:lpstr>Nexa Bold Regular</vt:lpstr>
      <vt:lpstr>Nexa Book</vt:lpstr>
      <vt:lpstr>Symbol</vt:lpstr>
      <vt:lpstr>Times New Roman</vt:lpstr>
      <vt:lpstr>Verdana</vt:lpstr>
      <vt:lpstr>Wingdings</vt:lpstr>
      <vt:lpstr>1_Office Theme</vt:lpstr>
      <vt:lpstr>Office Theme</vt:lpstr>
      <vt:lpstr>ESC101: Fundamentals of Computing</vt:lpstr>
      <vt:lpstr>Recap: Quicksort - The Partition Technique</vt:lpstr>
      <vt:lpstr>Choice of Pivot</vt:lpstr>
      <vt:lpstr>Some folklore wisdom</vt:lpstr>
      <vt:lpstr> Search: Revisited     </vt:lpstr>
      <vt:lpstr>Hashing for Very Fast Search</vt:lpstr>
      <vt:lpstr>Hash Function</vt:lpstr>
      <vt:lpstr>A potential problem - collisions</vt:lpstr>
      <vt:lpstr>A potential problem - collisions</vt:lpstr>
      <vt:lpstr>Linear Probing</vt:lpstr>
      <vt:lpstr>Hashing: Some final thoughts..</vt:lpstr>
      <vt:lpstr>  File Input/Output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I/O: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I/O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422</cp:revision>
  <dcterms:created xsi:type="dcterms:W3CDTF">2017-08-01T15:26:12Z</dcterms:created>
  <dcterms:modified xsi:type="dcterms:W3CDTF">2019-11-11T07:44:54Z</dcterms:modified>
</cp:coreProperties>
</file>