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  <p:sldMasterId id="2147483697" r:id="rId3"/>
  </p:sldMasterIdLst>
  <p:notesMasterIdLst>
    <p:notesMasterId r:id="rId34"/>
  </p:notesMasterIdLst>
  <p:sldIdLst>
    <p:sldId id="268" r:id="rId4"/>
    <p:sldId id="257" r:id="rId5"/>
    <p:sldId id="262" r:id="rId6"/>
    <p:sldId id="258" r:id="rId7"/>
    <p:sldId id="259" r:id="rId8"/>
    <p:sldId id="261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8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7" r:id="rId25"/>
    <p:sldId id="277" r:id="rId26"/>
    <p:sldId id="279" r:id="rId27"/>
    <p:sldId id="280" r:id="rId28"/>
    <p:sldId id="281" r:id="rId29"/>
    <p:sldId id="285" r:id="rId30"/>
    <p:sldId id="283" r:id="rId31"/>
    <p:sldId id="28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2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3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7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8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3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7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0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90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3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5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4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0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6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8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6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7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6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3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30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youtube.com/watch?v=b7FxPsqfkOY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7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llvm.org/download.html" TargetMode="External"/><Relationship Id="rId2" Type="http://schemas.openxmlformats.org/officeDocument/2006/relationships/hyperlink" Target="https://sourceforge.net/projects/tdm-gcc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visualstudio.microsoft.com/vs/communit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codeforces.com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odechef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0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youtube.com/watch?v=Bwt5EZEb1Ns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134444" y="1829759"/>
            <a:ext cx="10036526" cy="1828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5400" b="1" dirty="0">
                <a:solidFill>
                  <a:srgbClr val="FFC000"/>
                </a:solidFill>
                <a:latin typeface="Garamond" panose="02020404030301010803" pitchFamily="18" charset="0"/>
              </a:rPr>
              <a:t>Solving Numerical Problems using Programming, Conclusion</a:t>
            </a:r>
            <a:endParaRPr lang="en-IN" sz="5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Bisection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secret sauce of bisection method is the intermediate value theorem combined with the binary search intuition</a:t>
                </a:r>
              </a:p>
              <a:p>
                <a:r>
                  <a:rPr lang="en-IN" dirty="0"/>
                  <a:t>Suppose we are ensured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Think about what you would do if instead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IN" dirty="0"/>
                  <a:t>Suppose we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 Consider three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Yay – we have found the root – go home and rest!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Apply IVT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- t</a:t>
                </a:r>
                <a:r>
                  <a:rPr lang="en-IN" dirty="0"/>
                  <a:t>here must lie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Apply IVT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- t</a:t>
                </a:r>
                <a:r>
                  <a:rPr lang="en-IN" dirty="0"/>
                  <a:t>here must lie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If we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then no matter what the case we will halve the active region or else discover a root</a:t>
                </a:r>
              </a:p>
              <a:p>
                <a:r>
                  <a:rPr lang="en-IN" dirty="0"/>
                  <a:t>Once active region is tiny, we have found an approximate root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1885" b="-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/>
              <p:cNvSpPr/>
              <p:nvPr/>
            </p:nvSpPr>
            <p:spPr>
              <a:xfrm>
                <a:off x="1291472" y="1555422"/>
                <a:ext cx="6627045" cy="1197204"/>
              </a:xfrm>
              <a:prstGeom prst="wedgeRoundRectCallout">
                <a:avLst>
                  <a:gd name="adj1" fmla="val 82331"/>
                  <a:gd name="adj2" fmla="val 124182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Actually all this tells us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contains an odd number of roots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contains an even (possibly 0) number of roots</a:t>
                </a:r>
              </a:p>
            </p:txBody>
          </p:sp>
        </mc:Choice>
        <mc:Fallback xmlns="">
          <p:sp>
            <p:nvSpPr>
              <p:cNvPr id="9" name="Rounded 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1555422"/>
                <a:ext cx="6627045" cy="1197204"/>
              </a:xfrm>
              <a:prstGeom prst="wedgeRoundRectCallout">
                <a:avLst>
                  <a:gd name="adj1" fmla="val 82331"/>
                  <a:gd name="adj2" fmla="val 124182"/>
                  <a:gd name="adj3" fmla="val 16667"/>
                </a:avLst>
              </a:prstGeom>
              <a:blipFill rotWithShape="0">
                <a:blip r:embed="rId3"/>
                <a:stretch>
                  <a:fillRect t="-557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CC817-57F9-41AA-8D6F-E2620BFD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7833303" cy="470180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THE BISECTION METHOD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continuous function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active region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tolerance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Check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To apply IVT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Repeat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	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Mid point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𝑏</m:t>
                    </m:r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</m:t>
                    </m:r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</m:t>
                    </m:r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    //</a:t>
                </a:r>
                <a:r>
                  <a:rPr kumimoji="0" lang="en-US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Approx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root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Found it!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𝑏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7833303" cy="4701800"/>
              </a:xfrm>
              <a:prstGeom prst="rect">
                <a:avLst/>
              </a:prstGeom>
              <a:blipFill rotWithShape="0">
                <a:blip r:embed="rId2"/>
                <a:stretch>
                  <a:fillRect l="-1549" t="-1673" r="-2324" b="-2703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588" y="5665362"/>
                <a:ext cx="4854435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Can you show that this method stops in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I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kumimoji="0" lang="en-I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I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I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iterations?</a:t>
                </a: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5665362"/>
                <a:ext cx="4854435" cy="990951"/>
              </a:xfrm>
              <a:prstGeom prst="roundRect">
                <a:avLst/>
              </a:prstGeom>
              <a:blipFill rotWithShape="0">
                <a:blip r:embed="rId3"/>
                <a:stretch>
                  <a:fillRect l="-497" t="-2907" r="-1739" b="-407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73648" y="5665362"/>
                <a:ext cx="6459764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Can you find the square root of numbers using this method? Hint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48" y="5665362"/>
                <a:ext cx="6459764" cy="990951"/>
              </a:xfrm>
              <a:prstGeom prst="roundRect">
                <a:avLst/>
              </a:prstGeom>
              <a:blipFill rotWithShape="0">
                <a:blip r:embed="rId4"/>
                <a:stretch>
                  <a:fillRect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914688" y="2830986"/>
            <a:ext cx="6721103" cy="14423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Some of these intuitions extend to higher dimensions. If you are interested, check out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  <a:hlinkClick r:id="rId5"/>
              </a:rPr>
              <a:t>www.youtube.com/watch?v=b7FxPsqfkOY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531258" y="880946"/>
            <a:ext cx="0" cy="4480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8700940" y="867268"/>
            <a:ext cx="2903456" cy="4487159"/>
          </a:xfrm>
          <a:custGeom>
            <a:avLst/>
            <a:gdLst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13262"/>
              <a:gd name="connsiteY0" fmla="*/ 4515440 h 4515440"/>
              <a:gd name="connsiteX1" fmla="*/ 1074656 w 2413262"/>
              <a:gd name="connsiteY1" fmla="*/ 3431356 h 4515440"/>
              <a:gd name="connsiteX2" fmla="*/ 2413262 w 2413262"/>
              <a:gd name="connsiteY2" fmla="*/ 0 h 4515440"/>
              <a:gd name="connsiteX0" fmla="*/ 0 w 2413262"/>
              <a:gd name="connsiteY0" fmla="*/ 4515440 h 4515440"/>
              <a:gd name="connsiteX1" fmla="*/ 1074656 w 2413262"/>
              <a:gd name="connsiteY1" fmla="*/ 3431356 h 4515440"/>
              <a:gd name="connsiteX2" fmla="*/ 2413262 w 2413262"/>
              <a:gd name="connsiteY2" fmla="*/ 0 h 4515440"/>
              <a:gd name="connsiteX0" fmla="*/ 0 w 3120272"/>
              <a:gd name="connsiteY0" fmla="*/ 4487159 h 4487159"/>
              <a:gd name="connsiteX1" fmla="*/ 1074656 w 3120272"/>
              <a:gd name="connsiteY1" fmla="*/ 3403075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1074656 w 3120272"/>
              <a:gd name="connsiteY1" fmla="*/ 3403075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946628 w 3120272"/>
              <a:gd name="connsiteY1" fmla="*/ 3572758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926366 w 3120272"/>
              <a:gd name="connsiteY1" fmla="*/ 3346514 h 4487159"/>
              <a:gd name="connsiteX2" fmla="*/ 3120272 w 3120272"/>
              <a:gd name="connsiteY2" fmla="*/ 0 h 44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0272" h="4487159">
                <a:moveTo>
                  <a:pt x="0" y="4487159"/>
                </a:moveTo>
                <a:cubicBezTo>
                  <a:pt x="458791" y="1214486"/>
                  <a:pt x="548151" y="2058185"/>
                  <a:pt x="926366" y="3346514"/>
                </a:cubicBezTo>
                <a:cubicBezTo>
                  <a:pt x="1304581" y="4634843"/>
                  <a:pt x="2651288" y="1359030"/>
                  <a:pt x="312027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639468" y="3553567"/>
            <a:ext cx="122944" cy="1800860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Down Arrow 25"/>
          <p:cNvSpPr/>
          <p:nvPr/>
        </p:nvSpPr>
        <p:spPr>
          <a:xfrm flipV="1">
            <a:off x="11537986" y="867267"/>
            <a:ext cx="127882" cy="2686299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0088727" y="3553567"/>
            <a:ext cx="122944" cy="664950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>
          <a:xfrm flipV="1">
            <a:off x="10810887" y="2830986"/>
            <a:ext cx="127882" cy="740214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267307" y="3553905"/>
            <a:ext cx="356610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10484363" y="3480136"/>
            <a:ext cx="144000" cy="1440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828818" y="2960302"/>
            <a:ext cx="647700" cy="519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13855-F758-4BAB-B36C-19325570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Roots of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Newton Raphson Method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FB6369-C565-46C2-8D49-68F8570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Newton-Raphson Method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2419" y="1061324"/>
            <a:ext cx="5286555" cy="3212293"/>
            <a:chOff x="1169683" y="1061324"/>
            <a:chExt cx="5286555" cy="3212293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1169683" y="2667470"/>
              <a:ext cx="52865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3" y="208731"/>
            <a:ext cx="2072747" cy="40479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3003330" y="2076091"/>
            <a:ext cx="647700" cy="519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9875" y="4069595"/>
                <a:ext cx="8834107" cy="2662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NEWTON-RAPHSON METHOD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Initialize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Repeat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Approximate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Update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r>
                      <m:rPr>
                        <m:nor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ROOT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75" y="4069595"/>
                <a:ext cx="8834107" cy="2662204"/>
              </a:xfrm>
              <a:prstGeom prst="rect">
                <a:avLst/>
              </a:prstGeom>
              <a:blipFill rotWithShape="0">
                <a:blip r:embed="rId4"/>
                <a:stretch>
                  <a:fillRect l="-1375" t="-294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875046" y="1410752"/>
            <a:ext cx="4196565" cy="2513436"/>
          </a:xfrm>
          <a:custGeom>
            <a:avLst/>
            <a:gdLst>
              <a:gd name="connsiteX0" fmla="*/ 0 w 3804920"/>
              <a:gd name="connsiteY0" fmla="*/ 2626360 h 2626360"/>
              <a:gd name="connsiteX1" fmla="*/ 563880 w 3804920"/>
              <a:gd name="connsiteY1" fmla="*/ 1605280 h 2626360"/>
              <a:gd name="connsiteX2" fmla="*/ 2164080 w 3804920"/>
              <a:gd name="connsiteY2" fmla="*/ 1158240 h 2626360"/>
              <a:gd name="connsiteX3" fmla="*/ 3124200 w 3804920"/>
              <a:gd name="connsiteY3" fmla="*/ 274320 h 2626360"/>
              <a:gd name="connsiteX4" fmla="*/ 3804920 w 3804920"/>
              <a:gd name="connsiteY4" fmla="*/ 0 h 262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920" h="2626360">
                <a:moveTo>
                  <a:pt x="0" y="2626360"/>
                </a:moveTo>
                <a:cubicBezTo>
                  <a:pt x="101600" y="2238163"/>
                  <a:pt x="203200" y="1849967"/>
                  <a:pt x="563880" y="1605280"/>
                </a:cubicBezTo>
                <a:cubicBezTo>
                  <a:pt x="924560" y="1360593"/>
                  <a:pt x="1737360" y="1380067"/>
                  <a:pt x="2164080" y="1158240"/>
                </a:cubicBezTo>
                <a:cubicBezTo>
                  <a:pt x="2590800" y="936413"/>
                  <a:pt x="2850727" y="467360"/>
                  <a:pt x="3124200" y="274320"/>
                </a:cubicBezTo>
                <a:cubicBezTo>
                  <a:pt x="3397673" y="81280"/>
                  <a:pt x="3601296" y="40640"/>
                  <a:pt x="380492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09715" y="2469638"/>
            <a:ext cx="3114674" cy="473344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91821" y="2343638"/>
            <a:ext cx="2916000" cy="1136723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563017" y="1843045"/>
            <a:ext cx="1764163" cy="2130751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34546" y="1193800"/>
            <a:ext cx="4965686" cy="1661160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61412" y="2613470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197294" y="613526"/>
            <a:ext cx="3928532" cy="1592818"/>
            <a:chOff x="7162801" y="1634067"/>
            <a:chExt cx="3928532" cy="1592818"/>
          </a:xfrm>
        </p:grpSpPr>
        <p:sp>
          <p:nvSpPr>
            <p:cNvPr id="39" name="Cloud Callout 38"/>
            <p:cNvSpPr/>
            <p:nvPr/>
          </p:nvSpPr>
          <p:spPr>
            <a:xfrm>
              <a:off x="7162801" y="1634067"/>
              <a:ext cx="3928532" cy="1490133"/>
            </a:xfrm>
            <a:prstGeom prst="cloudCallout">
              <a:avLst>
                <a:gd name="adj1" fmla="val -65887"/>
                <a:gd name="adj2" fmla="val -35366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546523" y="1843045"/>
                  <a:ext cx="3183239" cy="1383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ok" panose="02000000000000000000" pitchFamily="2" charset="0"/>
                      <a:ea typeface="+mn-ea"/>
                      <a:cs typeface="+mn-cs"/>
                    </a:rPr>
                    <a:t>Finding roots of linear functions is easy</a:t>
                  </a:r>
                  <a:br>
                    <a: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ok" panose="02000000000000000000" pitchFamily="2" charset="0"/>
                      <a:ea typeface="+mn-ea"/>
                      <a:cs typeface="+mn-cs"/>
                    </a:rPr>
                  </a:br>
                  <a14:m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𝑎𝑥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a14:m>
                  <a:r>
                    <a: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ok" panose="02000000000000000000" pitchFamily="2" charset="0"/>
                      <a:ea typeface="+mn-ea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a14:m>
                  <a:r>
                    <a: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ok" panose="02000000000000000000" pitchFamily="2" charset="0"/>
                      <a:ea typeface="+mn-ea"/>
                      <a:cs typeface="+mn-cs"/>
                    </a:rPr>
                    <a:t>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523" y="1843045"/>
                  <a:ext cx="3183239" cy="13838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5-Point Star 40"/>
          <p:cNvSpPr/>
          <p:nvPr/>
        </p:nvSpPr>
        <p:spPr>
          <a:xfrm>
            <a:off x="3617890" y="2590640"/>
            <a:ext cx="144000" cy="1440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196445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35464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7243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82219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5916232" y="1682323"/>
            <a:ext cx="2645261" cy="842671"/>
          </a:xfrm>
          <a:prstGeom prst="wedgeRoundRectCallout">
            <a:avLst>
              <a:gd name="adj1" fmla="val 58680"/>
              <a:gd name="adj2" fmla="val -76851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But my function is nonlinear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9028721" y="2169304"/>
            <a:ext cx="2645261" cy="842671"/>
          </a:xfrm>
          <a:prstGeom prst="wedgeRoundRectCallout">
            <a:avLst>
              <a:gd name="adj1" fmla="val -78134"/>
              <a:gd name="adj2" fmla="val -5172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Take a linear approximation to it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5897885" y="2708469"/>
            <a:ext cx="2645261" cy="842671"/>
          </a:xfrm>
          <a:prstGeom prst="wedgeRoundRectCallout">
            <a:avLst>
              <a:gd name="adj1" fmla="val 73963"/>
              <a:gd name="adj2" fmla="val -59718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How does one do that?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9028721" y="3154220"/>
            <a:ext cx="2645261" cy="842671"/>
          </a:xfrm>
          <a:prstGeom prst="wedgeRoundRectCallout">
            <a:avLst>
              <a:gd name="adj1" fmla="val -78134"/>
              <a:gd name="adj2" fmla="val -5172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Many ways e.g. Taylor’s expansion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74" name="Rectangular Callout 73"/>
          <p:cNvSpPr/>
          <p:nvPr/>
        </p:nvSpPr>
        <p:spPr>
          <a:xfrm>
            <a:off x="58050" y="4542905"/>
            <a:ext cx="2577414" cy="1065680"/>
          </a:xfrm>
          <a:prstGeom prst="wedgeRectCallout">
            <a:avLst>
              <a:gd name="adj1" fmla="val 77007"/>
              <a:gd name="adj2" fmla="val 84558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No guarantees in general. Depends a lot on initialization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ular Callout 74"/>
              <p:cNvSpPr/>
              <p:nvPr/>
            </p:nvSpPr>
            <p:spPr>
              <a:xfrm>
                <a:off x="5430967" y="4725953"/>
                <a:ext cx="2766327" cy="598810"/>
              </a:xfrm>
              <a:prstGeom prst="wedgeRectCallout">
                <a:avLst>
                  <a:gd name="adj1" fmla="val 77007"/>
                  <a:gd name="adj2" fmla="val 84558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Tangent to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at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Rectangular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67" y="4725953"/>
                <a:ext cx="2766327" cy="598810"/>
              </a:xfrm>
              <a:prstGeom prst="wedgeRectCallout">
                <a:avLst>
                  <a:gd name="adj1" fmla="val 77007"/>
                  <a:gd name="adj2" fmla="val 84558"/>
                </a:avLst>
              </a:prstGeom>
              <a:blipFill rotWithShape="0">
                <a:blip r:embed="rId6"/>
                <a:stretch>
                  <a:fillRect l="-1159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20629" y="2240871"/>
                <a:ext cx="5530610" cy="130416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What does NR look like if used to find square root of numbers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? Pleasant surprise awaits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  <a:sym typeface="Wingdings" panose="05000000000000000000" pitchFamily="2" charset="2"/>
                  </a:rPr>
                  <a:t>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29" y="2240871"/>
                <a:ext cx="5530610" cy="1304160"/>
              </a:xfrm>
              <a:prstGeom prst="roundRect">
                <a:avLst/>
              </a:prstGeom>
              <a:blipFill rotWithShape="0">
                <a:blip r:embed="rId7"/>
                <a:stretch>
                  <a:fillRect b="-4036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360052" y="2270661"/>
            <a:ext cx="5286555" cy="12445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Also check out the secant method and the Regula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Falsi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 method (do not require derivative calculation)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9320066" y="5025358"/>
            <a:ext cx="2766327" cy="832245"/>
          </a:xfrm>
          <a:prstGeom prst="wedgeRectCallout">
            <a:avLst>
              <a:gd name="adj1" fmla="val -56864"/>
              <a:gd name="adj2" fmla="val 8919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Where tangent intersects x axis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185D6-873B-43C8-9391-E09E84A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8854 1.11111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54 1.11111E-6 L -0.25247 1.11111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47 1.11111E-6 L -0.20768 1.11111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1.11111E-6 L -0.16602 1.11111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41" grpId="0" animBg="1"/>
      <p:bldP spid="41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74" grpId="0" animBg="1"/>
      <p:bldP spid="75" grpId="0" animBg="1"/>
      <p:bldP spid="76" grpId="0" animBg="1"/>
      <p:bldP spid="77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Wrapping up ESC101..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concluding notes..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FB6369-C565-46C2-8D49-68F8570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in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Can store your stuff in files</a:t>
            </a:r>
          </a:p>
          <a:p>
            <a:r>
              <a:rPr lang="en-IN" dirty="0"/>
              <a:t>File names have </a:t>
            </a:r>
            <a:r>
              <a:rPr lang="en-IN" i="1" dirty="0"/>
              <a:t>extensions </a:t>
            </a:r>
            <a:r>
              <a:rPr lang="en-IN" dirty="0"/>
              <a:t>telling us what kind of a file it is</a:t>
            </a:r>
          </a:p>
          <a:p>
            <a:pPr lvl="1"/>
            <a:r>
              <a:rPr lang="en-IN" dirty="0"/>
              <a:t>Files that store C programs often have names that end with .c</a:t>
            </a:r>
            <a:r>
              <a:rPr lang="en-US" dirty="0"/>
              <a:t> for example </a:t>
            </a:r>
            <a:r>
              <a:rPr lang="en-US" dirty="0" err="1"/>
              <a:t>hello.c</a:t>
            </a:r>
            <a:r>
              <a:rPr lang="en-US" dirty="0"/>
              <a:t>, </a:t>
            </a:r>
            <a:r>
              <a:rPr lang="en-US" dirty="0" err="1"/>
              <a:t>pointers.c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IN" dirty="0"/>
              <a:t>Files that store images often have names that end with .jpg or .</a:t>
            </a:r>
            <a:r>
              <a:rPr lang="en-IN" dirty="0" err="1"/>
              <a:t>png</a:t>
            </a:r>
            <a:r>
              <a:rPr lang="en-IN" dirty="0"/>
              <a:t> or .bmp</a:t>
            </a:r>
          </a:p>
          <a:p>
            <a:pPr lvl="1"/>
            <a:r>
              <a:rPr lang="en-IN" dirty="0"/>
              <a:t>Files that store videos often have names that end with .</a:t>
            </a:r>
            <a:r>
              <a:rPr lang="en-IN" dirty="0" err="1"/>
              <a:t>avi</a:t>
            </a:r>
            <a:r>
              <a:rPr lang="en-IN" dirty="0"/>
              <a:t> or .mp4</a:t>
            </a:r>
          </a:p>
          <a:p>
            <a:pPr lvl="1"/>
            <a:r>
              <a:rPr lang="en-IN" dirty="0"/>
              <a:t>Files that store PHP programs (another language) end with .</a:t>
            </a:r>
            <a:r>
              <a:rPr lang="en-IN" dirty="0" err="1"/>
              <a:t>php</a:t>
            </a:r>
            <a:endParaRPr lang="en-IN" dirty="0"/>
          </a:p>
          <a:p>
            <a:pPr lvl="1"/>
            <a:r>
              <a:rPr lang="en-IN" dirty="0"/>
              <a:t>Files that store SQL commands (another language) end with .</a:t>
            </a:r>
            <a:r>
              <a:rPr lang="en-IN" dirty="0" err="1"/>
              <a:t>sql</a:t>
            </a:r>
            <a:endParaRPr lang="en-IN" dirty="0"/>
          </a:p>
          <a:p>
            <a:pPr lvl="1"/>
            <a:r>
              <a:rPr lang="en-IN" dirty="0"/>
              <a:t>.c, .jpg, .</a:t>
            </a:r>
            <a:r>
              <a:rPr lang="en-IN" dirty="0" err="1"/>
              <a:t>avi</a:t>
            </a:r>
            <a:r>
              <a:rPr lang="en-IN" dirty="0"/>
              <a:t>, .</a:t>
            </a:r>
            <a:r>
              <a:rPr lang="en-IN" dirty="0" err="1"/>
              <a:t>php</a:t>
            </a:r>
            <a:r>
              <a:rPr lang="en-IN" dirty="0"/>
              <a:t> are the extensions that tell us what that file stores</a:t>
            </a:r>
          </a:p>
          <a:p>
            <a:r>
              <a:rPr lang="en-IN" dirty="0"/>
              <a:t>Files arranged in folders/directories</a:t>
            </a:r>
          </a:p>
          <a:p>
            <a:pPr lvl="1"/>
            <a:r>
              <a:rPr lang="en-IN" dirty="0"/>
              <a:t>Directories can contain files as well as other directories</a:t>
            </a:r>
          </a:p>
          <a:p>
            <a:pPr lvl="1"/>
            <a:r>
              <a:rPr lang="en-IN" dirty="0"/>
              <a:t>Directories are used to organize your files neatly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4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2009232" cy="6068822"/>
          </a:xfrm>
        </p:spPr>
        <p:txBody>
          <a:bodyPr>
            <a:normAutofit/>
          </a:bodyPr>
          <a:lstStyle/>
          <a:p>
            <a:r>
              <a:rPr lang="en-IN" b="1" dirty="0" err="1"/>
              <a:t>pwd</a:t>
            </a:r>
            <a:r>
              <a:rPr lang="en-IN" dirty="0"/>
              <a:t> (print working directory) – print name of the directory you are currently sitting inside</a:t>
            </a:r>
          </a:p>
          <a:p>
            <a:r>
              <a:rPr lang="en-IN" b="1" dirty="0"/>
              <a:t>ls</a:t>
            </a:r>
            <a:r>
              <a:rPr lang="en-IN" dirty="0"/>
              <a:t> (list) – print all files and directories inside current directory</a:t>
            </a:r>
          </a:p>
          <a:p>
            <a:r>
              <a:rPr lang="en-IN" b="1" dirty="0"/>
              <a:t>ls -al</a:t>
            </a:r>
            <a:r>
              <a:rPr lang="en-IN" dirty="0"/>
              <a:t> (list all with nice list format) – same as </a:t>
            </a:r>
            <a:r>
              <a:rPr lang="en-IN" b="1" dirty="0"/>
              <a:t>ls</a:t>
            </a:r>
            <a:r>
              <a:rPr lang="en-IN" dirty="0"/>
              <a:t> but with more details and a more neat format</a:t>
            </a:r>
            <a:endParaRPr lang="en-IN" b="1" dirty="0"/>
          </a:p>
          <a:p>
            <a:r>
              <a:rPr lang="en-IN" b="1" dirty="0"/>
              <a:t>cd</a:t>
            </a:r>
            <a:r>
              <a:rPr lang="en-IN" dirty="0"/>
              <a:t> </a:t>
            </a:r>
            <a:r>
              <a:rPr lang="en-IN" b="1" dirty="0"/>
              <a:t>&lt;</a:t>
            </a:r>
            <a:r>
              <a:rPr lang="en-IN" b="1" dirty="0" err="1"/>
              <a:t>dirname</a:t>
            </a:r>
            <a:r>
              <a:rPr lang="en-IN" b="1" dirty="0"/>
              <a:t>&gt; </a:t>
            </a:r>
            <a:r>
              <a:rPr lang="en-IN" dirty="0"/>
              <a:t>(change directory) – move to the directory with name </a:t>
            </a:r>
            <a:r>
              <a:rPr lang="en-IN" i="1" dirty="0" err="1"/>
              <a:t>dirname</a:t>
            </a:r>
            <a:endParaRPr lang="en-IN" i="1" dirty="0"/>
          </a:p>
          <a:p>
            <a:r>
              <a:rPr lang="en-IN" b="1" dirty="0"/>
              <a:t>cd ..</a:t>
            </a:r>
            <a:r>
              <a:rPr lang="en-IN" dirty="0"/>
              <a:t> (change to parent directory) – move to the directory that contains the current directory</a:t>
            </a:r>
          </a:p>
          <a:p>
            <a:r>
              <a:rPr lang="en-IN" b="1" dirty="0"/>
              <a:t>cd ~</a:t>
            </a:r>
            <a:r>
              <a:rPr lang="en-IN" dirty="0"/>
              <a:t> (jump to home directory) – jump directly to home directory no matter what the current working directory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9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err="1"/>
              <a:t>mkdir</a:t>
            </a:r>
            <a:r>
              <a:rPr lang="en-IN" dirty="0"/>
              <a:t> </a:t>
            </a:r>
            <a:r>
              <a:rPr lang="en-IN" b="1" dirty="0"/>
              <a:t>&lt;</a:t>
            </a:r>
            <a:r>
              <a:rPr lang="en-IN" b="1" dirty="0" err="1"/>
              <a:t>newdir</a:t>
            </a:r>
            <a:r>
              <a:rPr lang="en-IN" b="1" dirty="0"/>
              <a:t>&gt; </a:t>
            </a:r>
            <a:r>
              <a:rPr lang="en-IN" dirty="0"/>
              <a:t>(make directory) create a directory with name </a:t>
            </a:r>
            <a:r>
              <a:rPr lang="en-IN" i="1" dirty="0" err="1"/>
              <a:t>newdir</a:t>
            </a:r>
            <a:r>
              <a:rPr lang="en-IN" dirty="0"/>
              <a:t>. Make sure a directory with this name does not already exist</a:t>
            </a:r>
          </a:p>
          <a:p>
            <a:r>
              <a:rPr lang="en-IN" b="1" dirty="0" err="1"/>
              <a:t>rmdir</a:t>
            </a:r>
            <a:r>
              <a:rPr lang="en-IN" b="1" dirty="0"/>
              <a:t> &lt;</a:t>
            </a:r>
            <a:r>
              <a:rPr lang="en-IN" b="1" dirty="0" err="1"/>
              <a:t>olddir</a:t>
            </a:r>
            <a:r>
              <a:rPr lang="en-IN" b="1" dirty="0"/>
              <a:t>&gt;</a:t>
            </a:r>
            <a:r>
              <a:rPr lang="en-IN" dirty="0"/>
              <a:t> (remove directory) delete the directory with name </a:t>
            </a:r>
            <a:r>
              <a:rPr lang="en-IN" i="1" dirty="0" err="1"/>
              <a:t>olddir</a:t>
            </a:r>
            <a:r>
              <a:rPr lang="en-IN" dirty="0"/>
              <a:t>. Make sure </a:t>
            </a:r>
            <a:r>
              <a:rPr lang="en-IN" dirty="0" err="1"/>
              <a:t>olddir</a:t>
            </a:r>
            <a:r>
              <a:rPr lang="en-IN" dirty="0"/>
              <a:t> exists and is empty (i.e. does not contain any files or folders)</a:t>
            </a:r>
          </a:p>
          <a:p>
            <a:r>
              <a:rPr lang="en-IN" dirty="0"/>
              <a:t>You can create .c files using your </a:t>
            </a:r>
            <a:r>
              <a:rPr lang="en-IN" dirty="0" err="1"/>
              <a:t>favorite</a:t>
            </a:r>
            <a:r>
              <a:rPr lang="en-IN" dirty="0"/>
              <a:t> editor e.g. </a:t>
            </a:r>
            <a:r>
              <a:rPr lang="en-IN" dirty="0" err="1"/>
              <a:t>gedit</a:t>
            </a:r>
            <a:r>
              <a:rPr lang="en-IN" dirty="0"/>
              <a:t>, vi, </a:t>
            </a:r>
            <a:r>
              <a:rPr lang="en-IN" dirty="0" err="1"/>
              <a:t>emacs</a:t>
            </a:r>
            <a:r>
              <a:rPr lang="en-IN" dirty="0"/>
              <a:t>, vim, </a:t>
            </a:r>
            <a:r>
              <a:rPr lang="en-IN" dirty="0" err="1"/>
              <a:t>nano</a:t>
            </a:r>
            <a:r>
              <a:rPr lang="en-IN" dirty="0"/>
              <a:t>, </a:t>
            </a:r>
            <a:r>
              <a:rPr lang="en-IN" dirty="0" err="1"/>
              <a:t>kate</a:t>
            </a:r>
            <a:r>
              <a:rPr lang="en-IN" dirty="0"/>
              <a:t>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b="1" dirty="0" err="1"/>
              <a:t>rm</a:t>
            </a:r>
            <a:r>
              <a:rPr lang="en-IN" b="1" dirty="0"/>
              <a:t> &lt;filename&gt;</a:t>
            </a:r>
            <a:r>
              <a:rPr lang="en-IN" dirty="0"/>
              <a:t> remove the file with name </a:t>
            </a:r>
            <a:r>
              <a:rPr lang="en-IN" i="1" dirty="0"/>
              <a:t>filename</a:t>
            </a:r>
          </a:p>
          <a:p>
            <a:r>
              <a:rPr lang="en-IN" b="1" dirty="0" err="1"/>
              <a:t>rm</a:t>
            </a:r>
            <a:r>
              <a:rPr lang="en-IN" b="1" dirty="0"/>
              <a:t> –r &lt;</a:t>
            </a:r>
            <a:r>
              <a:rPr lang="en-IN" b="1" dirty="0" err="1"/>
              <a:t>dirname</a:t>
            </a:r>
            <a:r>
              <a:rPr lang="en-IN" b="1" dirty="0"/>
              <a:t>&gt;</a:t>
            </a:r>
            <a:r>
              <a:rPr lang="en-IN" dirty="0"/>
              <a:t> remove the directory </a:t>
            </a:r>
            <a:r>
              <a:rPr lang="en-IN" i="1" dirty="0" err="1"/>
              <a:t>dirname</a:t>
            </a:r>
            <a:r>
              <a:rPr lang="en-IN" dirty="0"/>
              <a:t> (and all that it contains), recursively, even if the directory is not empty. WARNING: use with care.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and Running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Write C programs exactly as we did on </a:t>
            </a:r>
            <a:r>
              <a:rPr lang="en-IN" dirty="0" err="1"/>
              <a:t>Prutor</a:t>
            </a:r>
            <a:endParaRPr lang="en-IN" dirty="0"/>
          </a:p>
          <a:p>
            <a:r>
              <a:rPr lang="en-IN" dirty="0"/>
              <a:t>Have to work with the </a:t>
            </a:r>
            <a:r>
              <a:rPr lang="en-IN" dirty="0" err="1">
                <a:solidFill>
                  <a:srgbClr val="FF0000"/>
                </a:solidFill>
              </a:rPr>
              <a:t>gcc</a:t>
            </a:r>
            <a:r>
              <a:rPr lang="en-IN" dirty="0"/>
              <a:t> compiler now (unless you install the clang compiler yourself)</a:t>
            </a:r>
          </a:p>
          <a:p>
            <a:r>
              <a:rPr lang="en-IN" dirty="0"/>
              <a:t>Warning: </a:t>
            </a:r>
            <a:r>
              <a:rPr lang="en-IN" dirty="0" err="1"/>
              <a:t>gcc</a:t>
            </a:r>
            <a:r>
              <a:rPr lang="en-IN" dirty="0"/>
              <a:t> does not give as helpful warning messages</a:t>
            </a:r>
          </a:p>
          <a:p>
            <a:r>
              <a:rPr lang="en-IN" dirty="0"/>
              <a:t>Some differences may exist between </a:t>
            </a:r>
            <a:r>
              <a:rPr lang="en-IN" dirty="0" err="1"/>
              <a:t>gcc</a:t>
            </a:r>
            <a:r>
              <a:rPr lang="en-IN" dirty="0"/>
              <a:t> and clang</a:t>
            </a:r>
          </a:p>
          <a:p>
            <a:r>
              <a:rPr lang="en-IN" dirty="0"/>
              <a:t>Major difference: need to give input after running code (in </a:t>
            </a:r>
            <a:r>
              <a:rPr lang="en-IN" dirty="0" err="1"/>
              <a:t>Prutor</a:t>
            </a:r>
            <a:r>
              <a:rPr lang="en-IN" dirty="0"/>
              <a:t>, input was given before executing code)</a:t>
            </a:r>
          </a:p>
          <a:p>
            <a:r>
              <a:rPr lang="en-IN" dirty="0"/>
              <a:t>Your microprocessor cannot run C programs directly. It can only run what is known as an </a:t>
            </a:r>
            <a:r>
              <a:rPr lang="en-IN" i="1" dirty="0"/>
              <a:t>executable file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5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your C program is in the file </a:t>
            </a:r>
            <a:r>
              <a:rPr lang="en-IN" dirty="0" err="1"/>
              <a:t>test.c</a:t>
            </a:r>
            <a:endParaRPr lang="en-IN" dirty="0"/>
          </a:p>
          <a:p>
            <a:r>
              <a:rPr lang="en-IN" dirty="0"/>
              <a:t>To compile the C program type </a:t>
            </a:r>
            <a:r>
              <a:rPr lang="en-IN" b="1" dirty="0" err="1"/>
              <a:t>gcc</a:t>
            </a:r>
            <a:r>
              <a:rPr lang="en-IN" b="1" dirty="0"/>
              <a:t> </a:t>
            </a:r>
            <a:r>
              <a:rPr lang="en-IN" b="1" dirty="0" err="1"/>
              <a:t>test.c</a:t>
            </a:r>
            <a:endParaRPr lang="en-IN" b="1" dirty="0"/>
          </a:p>
          <a:p>
            <a:r>
              <a:rPr lang="en-IN" dirty="0"/>
              <a:t>It will create an executable file called </a:t>
            </a:r>
            <a:r>
              <a:rPr lang="en-IN" i="1" dirty="0" err="1"/>
              <a:t>a.out</a:t>
            </a:r>
            <a:endParaRPr lang="en-IN" i="1" dirty="0"/>
          </a:p>
          <a:p>
            <a:r>
              <a:rPr lang="en-IN" dirty="0"/>
              <a:t>Can execute that file by typing </a:t>
            </a:r>
            <a:r>
              <a:rPr lang="en-IN" b="1" dirty="0"/>
              <a:t>./</a:t>
            </a:r>
            <a:r>
              <a:rPr lang="en-IN" b="1" dirty="0" err="1"/>
              <a:t>a.out</a:t>
            </a:r>
            <a:endParaRPr lang="en-IN" b="1" dirty="0"/>
          </a:p>
          <a:p>
            <a:r>
              <a:rPr lang="en-IN" dirty="0"/>
              <a:t>If you want to give the executable a nice name, use the following command </a:t>
            </a:r>
            <a:r>
              <a:rPr lang="en-IN" b="1" dirty="0" err="1"/>
              <a:t>gcc</a:t>
            </a:r>
            <a:r>
              <a:rPr lang="en-IN" b="1" dirty="0"/>
              <a:t> –o </a:t>
            </a:r>
            <a:r>
              <a:rPr lang="en-IN" b="1" dirty="0" err="1"/>
              <a:t>myname</a:t>
            </a:r>
            <a:r>
              <a:rPr lang="en-IN" b="1" dirty="0"/>
              <a:t> </a:t>
            </a:r>
            <a:r>
              <a:rPr lang="en-IN" b="1" dirty="0" err="1"/>
              <a:t>test.c</a:t>
            </a:r>
            <a:endParaRPr lang="en-IN" dirty="0"/>
          </a:p>
          <a:p>
            <a:r>
              <a:rPr lang="en-IN" dirty="0"/>
              <a:t>An executable called </a:t>
            </a:r>
            <a:r>
              <a:rPr lang="en-IN" i="1" dirty="0" err="1"/>
              <a:t>myname</a:t>
            </a:r>
            <a:r>
              <a:rPr lang="en-IN" dirty="0"/>
              <a:t> will get created</a:t>
            </a:r>
          </a:p>
          <a:p>
            <a:r>
              <a:rPr lang="en-IN" dirty="0"/>
              <a:t>Can execute that file by typing </a:t>
            </a:r>
            <a:r>
              <a:rPr lang="en-IN" b="1" dirty="0"/>
              <a:t>./</a:t>
            </a:r>
            <a:r>
              <a:rPr lang="en-IN" b="1" dirty="0" err="1"/>
              <a:t>myname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0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for solving numerical problems, such as</a:t>
            </a:r>
          </a:p>
          <a:p>
            <a:pPr lvl="1"/>
            <a:r>
              <a:rPr lang="en-IN" dirty="0"/>
              <a:t>Finding the (approximate) square root of a number</a:t>
            </a:r>
          </a:p>
          <a:p>
            <a:pPr lvl="1"/>
            <a:r>
              <a:rPr lang="en-IN" dirty="0"/>
              <a:t>Finding the root (zero) of an arbitrary function</a:t>
            </a:r>
          </a:p>
          <a:p>
            <a:r>
              <a:rPr lang="en-IN" dirty="0"/>
              <a:t>Both will be based on a generalization of the binary search method</a:t>
            </a:r>
          </a:p>
          <a:p>
            <a:r>
              <a:rPr lang="en-IN" dirty="0"/>
              <a:t>Some concluding thoughts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3152-95FD-49CD-B951-B7A2BBC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files and Executable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54" y="1093044"/>
            <a:ext cx="3551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2, b = 3,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c = 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("%d\n", 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588" y="1111624"/>
            <a:ext cx="8919411" cy="56323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400526:       55                      push  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400527:       48 89 e5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rsp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40052a:       48 83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10             sub    $0x10,%rsp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40052e:       c7 45 f4 02 00 00 00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$0x2,-0xc(%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 is doing a = 2 here (in hexadecimal)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400535:       c7 45 f8 03 00 00 00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$0x3,-0x8(%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 is doing b = 3 here (in hexadecimal)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40053c:       8b 55 f4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-0xc(%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40053f:       8b 45 f8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-0x8(%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400542:       01 d0                   add   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edx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 is doing c = a + b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400544:       89 45 fc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%eax,-0x4(%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400547:       8b 45 fc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-0x4(%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rbp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40054a:       89 c6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esi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40054c:       bf f4 05 40 00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$0x4005f4,%edi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400551:       b8 00 00 00 00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$0x0,%eax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400556:       e8 a5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callq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400400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printf@plt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 is calling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function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40055b:       b8 00 00 00 00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$0x0,%eax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400560:       c9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leaveq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400561:       c3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retq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400562:       66 2e 0f 1f 84 00 00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nopw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%cs:0x0(%rax,%rax,1)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400569:       00 00 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40056c:       0f 1f 40 00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0x0(%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4754" y="57307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491473" y="3791318"/>
            <a:ext cx="4984724" cy="1139369"/>
          </a:xfrm>
          <a:prstGeom prst="wedgeRectCallout">
            <a:avLst>
              <a:gd name="adj1" fmla="val -54329"/>
              <a:gd name="adj2" fmla="val 1316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microprocessor cannot execute a C program so I convert your C program to an executable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and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Linux systems, </a:t>
            </a:r>
            <a:r>
              <a:rPr lang="en-IN" dirty="0" err="1"/>
              <a:t>gcc</a:t>
            </a:r>
            <a:r>
              <a:rPr lang="en-IN" dirty="0"/>
              <a:t> compiler will always be available</a:t>
            </a:r>
          </a:p>
          <a:p>
            <a:r>
              <a:rPr lang="en-IN" dirty="0"/>
              <a:t>Can install clang too if you own that machine</a:t>
            </a:r>
          </a:p>
          <a:p>
            <a:r>
              <a:rPr lang="en-IN" dirty="0"/>
              <a:t>On Windows, can install </a:t>
            </a:r>
            <a:r>
              <a:rPr lang="en-IN" dirty="0" err="1"/>
              <a:t>gcc</a:t>
            </a:r>
            <a:r>
              <a:rPr lang="en-IN" dirty="0"/>
              <a:t> via the Cygwin or the </a:t>
            </a:r>
            <a:r>
              <a:rPr lang="en-IN" dirty="0" err="1"/>
              <a:t>MinGW</a:t>
            </a:r>
            <a:r>
              <a:rPr lang="en-IN" dirty="0"/>
              <a:t> routes</a:t>
            </a:r>
          </a:p>
          <a:p>
            <a:r>
              <a:rPr lang="en-US" dirty="0">
                <a:hlinkClick r:id="rId2"/>
              </a:rPr>
              <a:t>https://sourceforge.net/projects/tdm-gcc/</a:t>
            </a:r>
            <a:endParaRPr lang="en-US" dirty="0"/>
          </a:p>
          <a:p>
            <a:r>
              <a:rPr lang="en-IN" dirty="0"/>
              <a:t>Can install Clang on Windows too</a:t>
            </a:r>
          </a:p>
          <a:p>
            <a:r>
              <a:rPr lang="en-IN" dirty="0">
                <a:hlinkClick r:id="rId3"/>
              </a:rPr>
              <a:t>http://releases.llvm.org/download.html</a:t>
            </a:r>
            <a:endParaRPr lang="en-IN" dirty="0"/>
          </a:p>
          <a:p>
            <a:r>
              <a:rPr lang="en-IN" dirty="0"/>
              <a:t>However, easier to install Visual Studio on Windows</a:t>
            </a:r>
          </a:p>
          <a:p>
            <a:r>
              <a:rPr lang="en-US" dirty="0">
                <a:hlinkClick r:id="rId4"/>
              </a:rPr>
              <a:t>https://visualstudio.microsoft.com/vs/community/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Interpreted languages such as </a:t>
            </a:r>
            <a:r>
              <a:rPr lang="en-IN" dirty="0">
                <a:solidFill>
                  <a:srgbClr val="FF0000"/>
                </a:solidFill>
              </a:rPr>
              <a:t>Python</a:t>
            </a:r>
            <a:r>
              <a:rPr lang="en-IN" dirty="0"/>
              <a:t> (very popular nowadays)</a:t>
            </a:r>
          </a:p>
          <a:p>
            <a:endParaRPr lang="en-IN" dirty="0"/>
          </a:p>
          <a:p>
            <a:r>
              <a:rPr lang="en-IN" dirty="0"/>
              <a:t>Object-oriented programming (e.g., C++, Java)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0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Pursue your Interest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68309"/>
          </a:xfrm>
        </p:spPr>
        <p:txBody>
          <a:bodyPr/>
          <a:lstStyle/>
          <a:p>
            <a:r>
              <a:rPr lang="en-IN" dirty="0"/>
              <a:t>If interested in problem solving – take up competitive programming</a:t>
            </a:r>
          </a:p>
          <a:p>
            <a:pPr lvl="1"/>
            <a:r>
              <a:rPr lang="en-US" dirty="0">
                <a:hlinkClick r:id="rId2"/>
              </a:rPr>
              <a:t>https://www.hackerrank.com/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https://leetcode.com/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https://www.codechef.com/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https://www.geeksforgeeks.org/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http://codeforces.com/</a:t>
            </a:r>
            <a:endParaRPr lang="en-US" dirty="0"/>
          </a:p>
          <a:p>
            <a:r>
              <a:rPr lang="en-IN" dirty="0"/>
              <a:t>Many application areas require heavy programming</a:t>
            </a:r>
          </a:p>
          <a:p>
            <a:pPr lvl="1"/>
            <a:r>
              <a:rPr lang="en-IN" dirty="0"/>
              <a:t>Fluid dynamics (AE, CHE), Particle accelerators (PHY), Data Analysis (MTH, CSE), Wireless communications (EE), Optimization (IME, ECO, MTH, CSE)</a:t>
            </a:r>
          </a:p>
          <a:p>
            <a:r>
              <a:rPr lang="en-IN" dirty="0"/>
              <a:t>Several applications within CSE</a:t>
            </a:r>
          </a:p>
          <a:p>
            <a:pPr lvl="1"/>
            <a:r>
              <a:rPr lang="en-IN" dirty="0"/>
              <a:t>Architecture, Operating Systems, Compilers, Theory, Algorithm Design, Databases, Web Programming, Machine Learning and AI,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4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More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after a few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Prutor</a:t>
            </a:r>
            <a:r>
              <a:rPr lang="en-IN" dirty="0"/>
              <a:t> logins for all of us will be disabled a few days after the grades are declared – will warn you beforehand!</a:t>
            </a:r>
          </a:p>
          <a:p>
            <a:r>
              <a:rPr lang="en-IN" dirty="0"/>
              <a:t>New logins will be created for your friends in A batch</a:t>
            </a:r>
          </a:p>
          <a:p>
            <a:r>
              <a:rPr lang="en-IN" dirty="0"/>
              <a:t>Need to start using other compilers like </a:t>
            </a:r>
            <a:r>
              <a:rPr lang="en-IN" dirty="0" err="1"/>
              <a:t>gcc</a:t>
            </a:r>
            <a:endParaRPr lang="en-IN" dirty="0"/>
          </a:p>
          <a:p>
            <a:r>
              <a:rPr lang="en-IN" dirty="0"/>
              <a:t>Can keep using Clang as well (need to install it though) – </a:t>
            </a:r>
            <a:r>
              <a:rPr lang="en-IN" dirty="0" err="1"/>
              <a:t>gcc</a:t>
            </a:r>
            <a:r>
              <a:rPr lang="en-IN" dirty="0"/>
              <a:t> is always available on Linux computers</a:t>
            </a:r>
          </a:p>
          <a:p>
            <a:r>
              <a:rPr lang="en-IN" dirty="0"/>
              <a:t>Windows computers need to install a compiler (VS </a:t>
            </a:r>
            <a:r>
              <a:rPr lang="en-IN" dirty="0" err="1"/>
              <a:t>etc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Acknowledgements – Tutors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avideep mukherjee iitk">
            <a:extLst>
              <a:ext uri="{FF2B5EF4-FFF2-40B4-BE49-F238E27FC236}">
                <a16:creationId xmlns:a16="http://schemas.microsoft.com/office/drawing/2014/main" id="{30BF05F9-313A-437F-B1B5-F23061D1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7" y="1137602"/>
            <a:ext cx="1676400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C3B0C83-6F2C-4F3A-B8F2-AF5CFE7C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80" y="2886446"/>
            <a:ext cx="1589567" cy="159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gargi singh cse iitk">
            <a:extLst>
              <a:ext uri="{FF2B5EF4-FFF2-40B4-BE49-F238E27FC236}">
                <a16:creationId xmlns:a16="http://schemas.microsoft.com/office/drawing/2014/main" id="{618EA136-B4E7-4AAA-93E6-87C1E093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29" y="1144360"/>
            <a:ext cx="1609165" cy="16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DDF3602-789C-4187-BD01-94404CFD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82" y="1143800"/>
            <a:ext cx="16764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8CC9BDF-DC40-4B0D-BC88-5CF55D31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40" y="1132673"/>
            <a:ext cx="1600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manish kumar bera">
            <a:extLst>
              <a:ext uri="{FF2B5EF4-FFF2-40B4-BE49-F238E27FC236}">
                <a16:creationId xmlns:a16="http://schemas.microsoft.com/office/drawing/2014/main" id="{4718D3D7-E0C0-4DE8-B5B7-155F12AD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94" y="2886446"/>
            <a:ext cx="1676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FF93E6B3-98EA-4093-B4C6-8739A588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57" y="1118385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8965F46B-9C54-44BA-A209-EB2B66F5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15" y="1137602"/>
            <a:ext cx="1524000" cy="15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BA4EBC9-678B-46D2-B19C-748F2BBD68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3445" y="1118105"/>
            <a:ext cx="1621667" cy="1588396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D10F322E-2AAF-476D-A813-22767907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6" y="2886446"/>
            <a:ext cx="1576617" cy="15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0B4E4C52-2832-4975-8CE2-B4F15F47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51" y="2886446"/>
            <a:ext cx="1659814" cy="15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DBE50FA4-5421-4E61-8E5E-9B3891E7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5" y="2886446"/>
            <a:ext cx="1642982" cy="14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4398869-88A7-4A7F-9579-14BBCE56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15" y="2879042"/>
            <a:ext cx="1507457" cy="159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BC5862E5-9BB9-447B-BE80-D4D89A6E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040" y="2883642"/>
            <a:ext cx="1580479" cy="16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92DBA09-C1B8-4959-BDEC-F02F0321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71" y="4803078"/>
            <a:ext cx="1528763" cy="16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A1ABDB29-52DD-4992-BAA3-88F4B3B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97" y="4803078"/>
            <a:ext cx="1479705" cy="15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113E355F-8E3B-4C5C-8017-26FBF043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80" y="4803078"/>
            <a:ext cx="1508262" cy="15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29D195D4-3377-462B-89DF-C24C2D1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1" y="4787312"/>
            <a:ext cx="1553034" cy="15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Acknowledgements – 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1005" y="1075432"/>
            <a:ext cx="2467210" cy="5746377"/>
          </a:xfrm>
        </p:spPr>
        <p:txBody>
          <a:bodyPr>
            <a:normAutofit/>
          </a:bodyPr>
          <a:lstStyle/>
          <a:p>
            <a:r>
              <a:rPr lang="en-IN" sz="1800" b="1" dirty="0"/>
              <a:t>THEORY TAs</a:t>
            </a:r>
            <a:endParaRPr lang="en-US" sz="1800" b="1" dirty="0"/>
          </a:p>
          <a:p>
            <a:r>
              <a:rPr lang="en-US" sz="1800" dirty="0" err="1"/>
              <a:t>Naman</a:t>
            </a:r>
            <a:r>
              <a:rPr lang="en-US" sz="1800" dirty="0"/>
              <a:t> Jain</a:t>
            </a:r>
          </a:p>
          <a:p>
            <a:r>
              <a:rPr lang="en-US" sz="1800" dirty="0"/>
              <a:t>Raghav Garg</a:t>
            </a:r>
          </a:p>
          <a:p>
            <a:r>
              <a:rPr lang="en-US" sz="1800" dirty="0"/>
              <a:t>Siddhant Sarkar</a:t>
            </a:r>
          </a:p>
          <a:p>
            <a:r>
              <a:rPr lang="en-US" sz="1800" dirty="0"/>
              <a:t>Sarthak Agrawal</a:t>
            </a:r>
          </a:p>
          <a:p>
            <a:r>
              <a:rPr lang="en-US" sz="1800" dirty="0" err="1"/>
              <a:t>Saisha</a:t>
            </a:r>
            <a:r>
              <a:rPr lang="en-US" sz="1800" dirty="0"/>
              <a:t> Narang</a:t>
            </a:r>
          </a:p>
          <a:p>
            <a:r>
              <a:rPr lang="en-US" sz="1800" dirty="0" err="1"/>
              <a:t>Saiteja</a:t>
            </a:r>
            <a:r>
              <a:rPr lang="en-US" sz="1800" dirty="0"/>
              <a:t> </a:t>
            </a:r>
            <a:r>
              <a:rPr lang="en-US" sz="1800" dirty="0" err="1"/>
              <a:t>Utpala</a:t>
            </a:r>
            <a:endParaRPr lang="en-US" sz="1800" dirty="0"/>
          </a:p>
          <a:p>
            <a:r>
              <a:rPr lang="en-US" sz="1800" dirty="0" err="1"/>
              <a:t>Putrevu</a:t>
            </a:r>
            <a:r>
              <a:rPr lang="en-US" sz="1800" dirty="0"/>
              <a:t> Venkata Sai </a:t>
            </a:r>
            <a:r>
              <a:rPr lang="en-US" sz="1800" dirty="0" err="1"/>
              <a:t>Charan</a:t>
            </a:r>
            <a:endParaRPr lang="en-US" sz="1800" dirty="0"/>
          </a:p>
          <a:p>
            <a:r>
              <a:rPr lang="en-US" sz="1800" dirty="0" err="1"/>
              <a:t>Jenil</a:t>
            </a:r>
            <a:r>
              <a:rPr lang="en-US" sz="1800" dirty="0"/>
              <a:t> </a:t>
            </a:r>
            <a:r>
              <a:rPr lang="en-US" sz="1800" dirty="0" err="1"/>
              <a:t>Mewada</a:t>
            </a:r>
            <a:endParaRPr lang="en-US" sz="1800" dirty="0"/>
          </a:p>
          <a:p>
            <a:r>
              <a:rPr lang="en-US" sz="1800" dirty="0"/>
              <a:t>Sharad  Shukla</a:t>
            </a:r>
          </a:p>
          <a:p>
            <a:r>
              <a:rPr lang="en-US" sz="1800" dirty="0"/>
              <a:t>Ankit Sharma</a:t>
            </a:r>
          </a:p>
          <a:p>
            <a:r>
              <a:rPr lang="en-US" sz="1800" dirty="0" err="1"/>
              <a:t>Harikrishnan</a:t>
            </a:r>
            <a:r>
              <a:rPr lang="en-US" sz="1800" dirty="0"/>
              <a:t> </a:t>
            </a:r>
            <a:r>
              <a:rPr lang="en-US" sz="1800" dirty="0" err="1"/>
              <a:t>Balagopal</a:t>
            </a:r>
            <a:endParaRPr lang="en-US" sz="1800" dirty="0"/>
          </a:p>
          <a:p>
            <a:r>
              <a:rPr lang="en-US" sz="1800" dirty="0"/>
              <a:t>Rahul Kumar Singh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7470" y="1013897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D849AEC-B002-4406-9C11-1205157D2683}"/>
              </a:ext>
            </a:extLst>
          </p:cNvPr>
          <p:cNvSpPr txBox="1">
            <a:spLocks/>
          </p:cNvSpPr>
          <p:nvPr/>
        </p:nvSpPr>
        <p:spPr>
          <a:xfrm>
            <a:off x="3539566" y="1177845"/>
            <a:ext cx="2467210" cy="574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THEORY TAs</a:t>
            </a:r>
            <a:endParaRPr lang="en-US" sz="1800" b="1" dirty="0"/>
          </a:p>
          <a:p>
            <a:r>
              <a:rPr lang="en-US" sz="1800" dirty="0"/>
              <a:t>Saurabh Kumar</a:t>
            </a:r>
          </a:p>
          <a:p>
            <a:r>
              <a:rPr lang="en-US" sz="1800" dirty="0"/>
              <a:t>Sunil Pratap Singh</a:t>
            </a:r>
          </a:p>
          <a:p>
            <a:r>
              <a:rPr lang="en-US" sz="1800" dirty="0"/>
              <a:t>Vikash Kumar</a:t>
            </a:r>
          </a:p>
          <a:p>
            <a:r>
              <a:rPr lang="en-US" sz="1800" dirty="0"/>
              <a:t>Apoorva Jain</a:t>
            </a:r>
          </a:p>
          <a:p>
            <a:r>
              <a:rPr lang="en-US" sz="1800" dirty="0"/>
              <a:t>Pratik Kumar</a:t>
            </a:r>
          </a:p>
          <a:p>
            <a:r>
              <a:rPr lang="en-US" sz="1800" dirty="0"/>
              <a:t>Aakash</a:t>
            </a:r>
          </a:p>
          <a:p>
            <a:r>
              <a:rPr lang="en-US" sz="1800" dirty="0" err="1"/>
              <a:t>Akavarapu</a:t>
            </a:r>
            <a:r>
              <a:rPr lang="en-US" sz="1800" dirty="0"/>
              <a:t> Venkata Satya Durga Sai Mahesh</a:t>
            </a:r>
          </a:p>
          <a:p>
            <a:r>
              <a:rPr lang="en-US" sz="1800" dirty="0" err="1"/>
              <a:t>Yashika</a:t>
            </a:r>
            <a:r>
              <a:rPr lang="en-US" sz="1800" dirty="0"/>
              <a:t> Verma</a:t>
            </a:r>
          </a:p>
          <a:p>
            <a:r>
              <a:rPr lang="en-US" sz="1800" dirty="0"/>
              <a:t>Rahul </a:t>
            </a:r>
            <a:r>
              <a:rPr lang="en-US" sz="1800" dirty="0" err="1"/>
              <a:t>Ninaji</a:t>
            </a:r>
            <a:r>
              <a:rPr lang="en-US" sz="1800" dirty="0"/>
              <a:t> </a:t>
            </a:r>
            <a:r>
              <a:rPr lang="en-US" sz="1800" dirty="0" err="1"/>
              <a:t>Pakhare</a:t>
            </a:r>
            <a:endParaRPr lang="en-US" sz="1800" dirty="0"/>
          </a:p>
          <a:p>
            <a:r>
              <a:rPr lang="en-US" sz="1800" dirty="0" err="1"/>
              <a:t>Neelu</a:t>
            </a:r>
            <a:r>
              <a:rPr lang="en-US" sz="1800" dirty="0"/>
              <a:t> </a:t>
            </a:r>
            <a:r>
              <a:rPr lang="en-US" sz="1800" dirty="0" err="1"/>
              <a:t>Shivprakash</a:t>
            </a:r>
            <a:r>
              <a:rPr lang="en-US" sz="1800" dirty="0"/>
              <a:t> Kalani</a:t>
            </a:r>
          </a:p>
          <a:p>
            <a:r>
              <a:rPr lang="en-US" sz="1800" dirty="0" err="1"/>
              <a:t>Shiwam</a:t>
            </a:r>
            <a:r>
              <a:rPr lang="en-US" sz="1800" dirty="0"/>
              <a:t>  Singh</a:t>
            </a:r>
          </a:p>
          <a:p>
            <a:r>
              <a:rPr lang="en-US" sz="1800" dirty="0"/>
              <a:t>Anuj Saini</a:t>
            </a:r>
          </a:p>
          <a:p>
            <a:r>
              <a:rPr lang="en-US" sz="1800" dirty="0"/>
              <a:t>Anuj Mishra</a:t>
            </a:r>
          </a:p>
          <a:p>
            <a:r>
              <a:rPr lang="en-US" sz="1800" dirty="0" err="1"/>
              <a:t>Sristi</a:t>
            </a:r>
            <a:r>
              <a:rPr lang="en-US" sz="1800" dirty="0"/>
              <a:t> Jaiswal</a:t>
            </a:r>
          </a:p>
          <a:p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1E889-EDA4-4F20-81F5-F4102F69EC16}"/>
              </a:ext>
            </a:extLst>
          </p:cNvPr>
          <p:cNvSpPr/>
          <p:nvPr/>
        </p:nvSpPr>
        <p:spPr>
          <a:xfrm>
            <a:off x="3512496" y="1013897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5036F7C7-B2AE-4D5D-B080-5E86722C85C6}"/>
              </a:ext>
            </a:extLst>
          </p:cNvPr>
          <p:cNvSpPr txBox="1">
            <a:spLocks/>
          </p:cNvSpPr>
          <p:nvPr/>
        </p:nvSpPr>
        <p:spPr>
          <a:xfrm>
            <a:off x="6309111" y="1069368"/>
            <a:ext cx="2467210" cy="574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LAB TAs</a:t>
            </a:r>
            <a:endParaRPr lang="en-US" sz="1800" b="1" dirty="0"/>
          </a:p>
          <a:p>
            <a:r>
              <a:rPr lang="en-US" sz="1800" dirty="0" err="1"/>
              <a:t>Aakrati</a:t>
            </a:r>
            <a:r>
              <a:rPr lang="en-US" sz="1800" dirty="0"/>
              <a:t> Jain</a:t>
            </a:r>
          </a:p>
          <a:p>
            <a:r>
              <a:rPr lang="en-US" sz="1800" dirty="0"/>
              <a:t>Aayush Rajput</a:t>
            </a:r>
          </a:p>
          <a:p>
            <a:r>
              <a:rPr lang="en-US" sz="1800" dirty="0"/>
              <a:t>Abhay Raj Singh Yadav</a:t>
            </a:r>
          </a:p>
          <a:p>
            <a:r>
              <a:rPr lang="en-US" sz="1800" dirty="0" err="1"/>
              <a:t>Abir</a:t>
            </a:r>
            <a:r>
              <a:rPr lang="en-US" sz="1800" dirty="0"/>
              <a:t> Mukherjee</a:t>
            </a:r>
          </a:p>
          <a:p>
            <a:r>
              <a:rPr lang="en-US" sz="1800" dirty="0"/>
              <a:t>Aditya Narhari Kadu</a:t>
            </a:r>
          </a:p>
          <a:p>
            <a:r>
              <a:rPr lang="en-US" sz="1800" dirty="0"/>
              <a:t>Akhil S</a:t>
            </a:r>
          </a:p>
          <a:p>
            <a:r>
              <a:rPr lang="en-US" sz="1800" dirty="0"/>
              <a:t>Amit Negi</a:t>
            </a:r>
          </a:p>
          <a:p>
            <a:r>
              <a:rPr lang="en-US" sz="1800" dirty="0"/>
              <a:t>Amiya Tripathi</a:t>
            </a:r>
          </a:p>
          <a:p>
            <a:r>
              <a:rPr lang="en-US" sz="1800" dirty="0"/>
              <a:t>Anupam Agrawal</a:t>
            </a:r>
          </a:p>
          <a:p>
            <a:r>
              <a:rPr lang="en-US" sz="1800" dirty="0" err="1"/>
              <a:t>Anuraag</a:t>
            </a:r>
            <a:r>
              <a:rPr lang="en-US" sz="1800" dirty="0"/>
              <a:t> </a:t>
            </a:r>
            <a:r>
              <a:rPr lang="en-US" sz="1800" dirty="0" err="1"/>
              <a:t>Kansara</a:t>
            </a:r>
            <a:endParaRPr lang="en-US" sz="1800" dirty="0"/>
          </a:p>
          <a:p>
            <a:r>
              <a:rPr lang="en-US" sz="1800" dirty="0"/>
              <a:t>Anurag </a:t>
            </a:r>
            <a:r>
              <a:rPr lang="en-US" sz="1800" dirty="0" err="1"/>
              <a:t>Maithani</a:t>
            </a:r>
            <a:endParaRPr lang="en-US" sz="1800" dirty="0"/>
          </a:p>
          <a:p>
            <a:r>
              <a:rPr lang="en-US" sz="1800" dirty="0"/>
              <a:t>Ashish Kumar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E63F1-C70D-4DD7-96FB-15DCF5800D21}"/>
              </a:ext>
            </a:extLst>
          </p:cNvPr>
          <p:cNvSpPr/>
          <p:nvPr/>
        </p:nvSpPr>
        <p:spPr>
          <a:xfrm>
            <a:off x="6295576" y="1007833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85D14-364A-42EF-907A-4DFFCF849B8D}"/>
              </a:ext>
            </a:extLst>
          </p:cNvPr>
          <p:cNvSpPr/>
          <p:nvPr/>
        </p:nvSpPr>
        <p:spPr>
          <a:xfrm>
            <a:off x="9070602" y="1007833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224814A-EA5D-447E-8EEF-4169562309EB}"/>
              </a:ext>
            </a:extLst>
          </p:cNvPr>
          <p:cNvSpPr txBox="1">
            <a:spLocks/>
          </p:cNvSpPr>
          <p:nvPr/>
        </p:nvSpPr>
        <p:spPr>
          <a:xfrm>
            <a:off x="9057067" y="1111623"/>
            <a:ext cx="2467210" cy="574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b="1" dirty="0"/>
              <a:t>LAB TAs</a:t>
            </a:r>
          </a:p>
          <a:p>
            <a:r>
              <a:rPr lang="en-US" sz="2900" dirty="0"/>
              <a:t>Ashish Ranjan Yadav</a:t>
            </a:r>
          </a:p>
          <a:p>
            <a:r>
              <a:rPr lang="en-US" sz="2900" dirty="0"/>
              <a:t>Prashant </a:t>
            </a:r>
            <a:r>
              <a:rPr lang="en-US" sz="2900" dirty="0" err="1"/>
              <a:t>Nagabhai</a:t>
            </a:r>
            <a:r>
              <a:rPr lang="en-US" sz="2900" dirty="0"/>
              <a:t> </a:t>
            </a:r>
            <a:r>
              <a:rPr lang="en-US" sz="2900" dirty="0" err="1"/>
              <a:t>Piprotar</a:t>
            </a:r>
            <a:endParaRPr lang="en-US" sz="2900" dirty="0"/>
          </a:p>
          <a:p>
            <a:r>
              <a:rPr lang="en-US" sz="2900" dirty="0" err="1"/>
              <a:t>Avesh</a:t>
            </a:r>
            <a:r>
              <a:rPr lang="en-US" sz="2900" dirty="0"/>
              <a:t> Kumar Agrawal</a:t>
            </a:r>
          </a:p>
          <a:p>
            <a:r>
              <a:rPr lang="en-US" sz="2900" dirty="0" err="1"/>
              <a:t>Ayush</a:t>
            </a:r>
            <a:r>
              <a:rPr lang="en-US" sz="2900" dirty="0"/>
              <a:t> </a:t>
            </a:r>
            <a:r>
              <a:rPr lang="en-US" sz="2900" dirty="0" err="1"/>
              <a:t>Nagal</a:t>
            </a:r>
            <a:endParaRPr lang="en-US" sz="2900" dirty="0"/>
          </a:p>
          <a:p>
            <a:r>
              <a:rPr lang="en-US" sz="2900" dirty="0" err="1"/>
              <a:t>Banwari</a:t>
            </a:r>
            <a:r>
              <a:rPr lang="en-US" sz="2900" dirty="0"/>
              <a:t> Lal</a:t>
            </a:r>
          </a:p>
          <a:p>
            <a:r>
              <a:rPr lang="en-US" sz="2900" dirty="0" err="1"/>
              <a:t>Chayan</a:t>
            </a:r>
            <a:r>
              <a:rPr lang="en-US" sz="2900" dirty="0"/>
              <a:t> </a:t>
            </a:r>
            <a:r>
              <a:rPr lang="en-US" sz="2900" dirty="0" err="1"/>
              <a:t>Dhaddha</a:t>
            </a:r>
            <a:endParaRPr lang="en-US" sz="2900" dirty="0"/>
          </a:p>
          <a:p>
            <a:r>
              <a:rPr lang="en-US" sz="2900" dirty="0" err="1"/>
              <a:t>Kumud</a:t>
            </a:r>
            <a:r>
              <a:rPr lang="en-US" sz="2900" dirty="0"/>
              <a:t> Gupta</a:t>
            </a:r>
          </a:p>
          <a:p>
            <a:r>
              <a:rPr lang="en-US" sz="2900" dirty="0"/>
              <a:t>Fahad </a:t>
            </a:r>
            <a:r>
              <a:rPr lang="en-US" sz="2900" dirty="0" err="1"/>
              <a:t>Mohmedisuf</a:t>
            </a:r>
            <a:r>
              <a:rPr lang="en-US" sz="2900" dirty="0"/>
              <a:t> Shaikh</a:t>
            </a:r>
          </a:p>
          <a:p>
            <a:r>
              <a:rPr lang="en-US" sz="2900" dirty="0"/>
              <a:t>Hemant </a:t>
            </a:r>
            <a:r>
              <a:rPr lang="en-US" sz="2900" dirty="0" err="1"/>
              <a:t>Sadana</a:t>
            </a:r>
            <a:endParaRPr lang="en-US" sz="2900" dirty="0"/>
          </a:p>
          <a:p>
            <a:r>
              <a:rPr lang="en-US" sz="2900" dirty="0" err="1"/>
              <a:t>Kagitha</a:t>
            </a:r>
            <a:r>
              <a:rPr lang="en-US" sz="2900" dirty="0"/>
              <a:t> Gopi</a:t>
            </a:r>
          </a:p>
          <a:p>
            <a:r>
              <a:rPr lang="en-US" sz="2900" dirty="0"/>
              <a:t>Kuldeep Kumar Solanki</a:t>
            </a:r>
          </a:p>
          <a:p>
            <a:r>
              <a:rPr lang="en-US" sz="2900" dirty="0"/>
              <a:t>Kusum </a:t>
            </a:r>
            <a:r>
              <a:rPr lang="en-US" sz="2900" dirty="0" err="1"/>
              <a:t>Bunkar</a:t>
            </a:r>
            <a:endParaRPr lang="en-US" sz="2900" dirty="0"/>
          </a:p>
          <a:p>
            <a:r>
              <a:rPr lang="en-US" sz="2900" dirty="0"/>
              <a:t>Abhishek Jaiswal</a:t>
            </a:r>
          </a:p>
        </p:txBody>
      </p:sp>
    </p:spTree>
    <p:extLst>
      <p:ext uri="{BB962C8B-B14F-4D97-AF65-F5344CB8AC3E}">
        <p14:creationId xmlns:p14="http://schemas.microsoft.com/office/powerpoint/2010/main" val="472821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dirty="0"/>
              <a:t>Acknowledgements – 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75056" y="1069368"/>
            <a:ext cx="2467210" cy="5746377"/>
          </a:xfrm>
        </p:spPr>
        <p:txBody>
          <a:bodyPr>
            <a:normAutofit/>
          </a:bodyPr>
          <a:lstStyle/>
          <a:p>
            <a:r>
              <a:rPr lang="en-IN" sz="1800" b="1" dirty="0"/>
              <a:t>LAB TAs</a:t>
            </a:r>
            <a:endParaRPr lang="en-US" sz="1800" b="1" dirty="0"/>
          </a:p>
          <a:p>
            <a:r>
              <a:rPr lang="en-US" sz="1800" dirty="0"/>
              <a:t>Karishma </a:t>
            </a:r>
            <a:r>
              <a:rPr lang="en-US" sz="1800" dirty="0" err="1"/>
              <a:t>Satchidanand</a:t>
            </a:r>
            <a:r>
              <a:rPr lang="en-US" sz="1800" dirty="0"/>
              <a:t> Laud</a:t>
            </a:r>
          </a:p>
          <a:p>
            <a:r>
              <a:rPr lang="en-US" sz="1800" dirty="0" err="1"/>
              <a:t>Lavlesh</a:t>
            </a:r>
            <a:r>
              <a:rPr lang="en-US" sz="1800" dirty="0"/>
              <a:t> Mishra</a:t>
            </a:r>
          </a:p>
          <a:p>
            <a:r>
              <a:rPr lang="en-US" sz="1800" dirty="0"/>
              <a:t>Deepak Mohan</a:t>
            </a:r>
          </a:p>
          <a:p>
            <a:r>
              <a:rPr lang="en-US" sz="1800" dirty="0"/>
              <a:t>Deepesh Chaudhari</a:t>
            </a:r>
          </a:p>
          <a:p>
            <a:r>
              <a:rPr lang="en-US" sz="1800" dirty="0"/>
              <a:t>Dheeraj Kumar Pant</a:t>
            </a:r>
          </a:p>
          <a:p>
            <a:r>
              <a:rPr lang="en-US" sz="1800" dirty="0"/>
              <a:t>Don Ignatius </a:t>
            </a:r>
            <a:r>
              <a:rPr lang="en-US" sz="1800" dirty="0" err="1"/>
              <a:t>Cyriac</a:t>
            </a:r>
            <a:endParaRPr lang="en-US" sz="1800" dirty="0"/>
          </a:p>
          <a:p>
            <a:r>
              <a:rPr lang="en-US" sz="1800" dirty="0" err="1"/>
              <a:t>Drashti</a:t>
            </a:r>
            <a:r>
              <a:rPr lang="en-US" sz="1800" dirty="0"/>
              <a:t> Pathak</a:t>
            </a:r>
          </a:p>
          <a:p>
            <a:r>
              <a:rPr lang="en-US" sz="1800" dirty="0" err="1"/>
              <a:t>Ekansh</a:t>
            </a:r>
            <a:r>
              <a:rPr lang="en-US" sz="1800" dirty="0"/>
              <a:t> </a:t>
            </a:r>
            <a:r>
              <a:rPr lang="en-US" sz="1800" dirty="0" err="1"/>
              <a:t>Kushwah</a:t>
            </a:r>
            <a:endParaRPr lang="en-US" sz="1800" dirty="0"/>
          </a:p>
          <a:p>
            <a:r>
              <a:rPr lang="en-US" sz="1800" dirty="0"/>
              <a:t>Harshad Suresh </a:t>
            </a:r>
            <a:r>
              <a:rPr lang="en-US" sz="1800" dirty="0" err="1"/>
              <a:t>Narayane</a:t>
            </a:r>
            <a:endParaRPr lang="en-US" sz="1800" dirty="0"/>
          </a:p>
          <a:p>
            <a:r>
              <a:rPr lang="en-US" sz="1800" dirty="0" err="1"/>
              <a:t>Harshal</a:t>
            </a:r>
            <a:r>
              <a:rPr lang="en-US" sz="1800" dirty="0"/>
              <a:t> Haresh Rohit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1521" y="1007833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D849AEC-B002-4406-9C11-1205157D2683}"/>
              </a:ext>
            </a:extLst>
          </p:cNvPr>
          <p:cNvSpPr txBox="1">
            <a:spLocks/>
          </p:cNvSpPr>
          <p:nvPr/>
        </p:nvSpPr>
        <p:spPr>
          <a:xfrm>
            <a:off x="4840574" y="1053665"/>
            <a:ext cx="2467210" cy="574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LAB TAs</a:t>
            </a:r>
            <a:endParaRPr lang="en-US" sz="1800" b="1" dirty="0"/>
          </a:p>
          <a:p>
            <a:r>
              <a:rPr lang="en-US" sz="1800" dirty="0"/>
              <a:t>Jay Raj Singh</a:t>
            </a:r>
          </a:p>
          <a:p>
            <a:r>
              <a:rPr lang="en-US" sz="1800" dirty="0"/>
              <a:t>Nancy </a:t>
            </a:r>
            <a:r>
              <a:rPr lang="en-US" sz="1800" dirty="0" err="1"/>
              <a:t>Rameshchandra</a:t>
            </a:r>
            <a:r>
              <a:rPr lang="en-US" sz="1800" dirty="0"/>
              <a:t> </a:t>
            </a:r>
            <a:r>
              <a:rPr lang="en-US" sz="1800" dirty="0" err="1"/>
              <a:t>Garala</a:t>
            </a:r>
            <a:endParaRPr lang="en-US" sz="1800" dirty="0"/>
          </a:p>
          <a:p>
            <a:r>
              <a:rPr lang="en-US" sz="1800" dirty="0" err="1"/>
              <a:t>Debdan</a:t>
            </a:r>
            <a:r>
              <a:rPr lang="en-US" sz="1800" dirty="0"/>
              <a:t> Bhandari</a:t>
            </a:r>
          </a:p>
          <a:p>
            <a:r>
              <a:rPr lang="en-US" sz="1800" dirty="0" err="1"/>
              <a:t>Manikant</a:t>
            </a:r>
            <a:r>
              <a:rPr lang="en-US" sz="1800" dirty="0"/>
              <a:t> Singh</a:t>
            </a:r>
          </a:p>
          <a:p>
            <a:r>
              <a:rPr lang="en-US" sz="1800" dirty="0"/>
              <a:t>Nilesh </a:t>
            </a:r>
            <a:r>
              <a:rPr lang="en-US" sz="1800" dirty="0" err="1"/>
              <a:t>Uddhav</a:t>
            </a:r>
            <a:r>
              <a:rPr lang="en-US" sz="1800" dirty="0"/>
              <a:t> </a:t>
            </a:r>
            <a:r>
              <a:rPr lang="en-US" sz="1800" dirty="0" err="1"/>
              <a:t>Kothavade</a:t>
            </a:r>
            <a:endParaRPr lang="en-US" sz="1800" dirty="0"/>
          </a:p>
          <a:p>
            <a:r>
              <a:rPr lang="en-US" sz="1800" dirty="0"/>
              <a:t>Manish Patel</a:t>
            </a:r>
          </a:p>
          <a:p>
            <a:r>
              <a:rPr lang="en-US" sz="1800" dirty="0"/>
              <a:t>Mayank</a:t>
            </a:r>
          </a:p>
          <a:p>
            <a:r>
              <a:rPr lang="en-US" sz="1800" dirty="0"/>
              <a:t>Jaydeep </a:t>
            </a:r>
            <a:r>
              <a:rPr lang="en-US" sz="1800" dirty="0" err="1"/>
              <a:t>Meda</a:t>
            </a:r>
            <a:endParaRPr lang="en-US" sz="1800" dirty="0"/>
          </a:p>
          <a:p>
            <a:r>
              <a:rPr lang="en-US" sz="1800" dirty="0"/>
              <a:t>Naveen M V</a:t>
            </a:r>
          </a:p>
          <a:p>
            <a:r>
              <a:rPr lang="en-US" sz="1800" dirty="0"/>
              <a:t>Chaman </a:t>
            </a:r>
            <a:r>
              <a:rPr lang="en-US" sz="1800" dirty="0" err="1"/>
              <a:t>Jangra</a:t>
            </a:r>
            <a:endParaRPr lang="en-US" sz="1800" dirty="0"/>
          </a:p>
          <a:p>
            <a:r>
              <a:rPr lang="en-US" sz="1800" dirty="0"/>
              <a:t>Niraj </a:t>
            </a:r>
            <a:r>
              <a:rPr lang="en-US" sz="1800" dirty="0" err="1"/>
              <a:t>Ramagyan</a:t>
            </a:r>
            <a:r>
              <a:rPr lang="en-US" sz="1800" dirty="0"/>
              <a:t> Singh</a:t>
            </a:r>
          </a:p>
          <a:p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1E889-EDA4-4F20-81F5-F4102F69EC16}"/>
              </a:ext>
            </a:extLst>
          </p:cNvPr>
          <p:cNvSpPr/>
          <p:nvPr/>
        </p:nvSpPr>
        <p:spPr>
          <a:xfrm>
            <a:off x="4836547" y="1007833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5036F7C7-B2AE-4D5D-B080-5E86722C85C6}"/>
              </a:ext>
            </a:extLst>
          </p:cNvPr>
          <p:cNvSpPr txBox="1">
            <a:spLocks/>
          </p:cNvSpPr>
          <p:nvPr/>
        </p:nvSpPr>
        <p:spPr>
          <a:xfrm>
            <a:off x="7633162" y="1063304"/>
            <a:ext cx="2467210" cy="574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LAB TAs</a:t>
            </a:r>
          </a:p>
          <a:p>
            <a:r>
              <a:rPr lang="en-IN" sz="1800" dirty="0" err="1"/>
              <a:t>Niravkumar</a:t>
            </a:r>
            <a:r>
              <a:rPr lang="en-IN" sz="1800" dirty="0"/>
              <a:t> </a:t>
            </a:r>
            <a:r>
              <a:rPr lang="en-IN" sz="1800" dirty="0" err="1"/>
              <a:t>Hasmukhbhai</a:t>
            </a:r>
            <a:r>
              <a:rPr lang="en-IN" sz="1800" dirty="0"/>
              <a:t> Panchal</a:t>
            </a:r>
          </a:p>
          <a:p>
            <a:r>
              <a:rPr lang="en-IN" sz="1800" dirty="0" err="1"/>
              <a:t>Paramanand</a:t>
            </a:r>
            <a:r>
              <a:rPr lang="en-IN" sz="1800" dirty="0"/>
              <a:t> Kumar</a:t>
            </a:r>
          </a:p>
          <a:p>
            <a:r>
              <a:rPr lang="en-IN" sz="1800" dirty="0" err="1"/>
              <a:t>Pathare</a:t>
            </a:r>
            <a:r>
              <a:rPr lang="en-IN" sz="1800" dirty="0"/>
              <a:t> Chaitanya Sanjay</a:t>
            </a:r>
          </a:p>
          <a:p>
            <a:r>
              <a:rPr lang="en-IN" sz="1800" dirty="0" err="1"/>
              <a:t>Prakhyat</a:t>
            </a:r>
            <a:r>
              <a:rPr lang="en-IN" sz="1800" dirty="0"/>
              <a:t> </a:t>
            </a:r>
            <a:r>
              <a:rPr lang="en-IN" sz="1800" dirty="0" err="1"/>
              <a:t>Shankesi</a:t>
            </a:r>
            <a:endParaRPr lang="en-IN" sz="1800" dirty="0"/>
          </a:p>
          <a:p>
            <a:r>
              <a:rPr lang="en-IN" sz="1800" dirty="0"/>
              <a:t>Priyank Singh</a:t>
            </a:r>
          </a:p>
          <a:p>
            <a:r>
              <a:rPr lang="en-IN" sz="1800" dirty="0"/>
              <a:t>Ashwani Bhat</a:t>
            </a:r>
          </a:p>
          <a:p>
            <a:endParaRPr lang="en-IN" sz="1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E63F1-C70D-4DD7-96FB-15DCF5800D21}"/>
              </a:ext>
            </a:extLst>
          </p:cNvPr>
          <p:cNvSpPr/>
          <p:nvPr/>
        </p:nvSpPr>
        <p:spPr>
          <a:xfrm>
            <a:off x="7619627" y="1001769"/>
            <a:ext cx="2494280" cy="57463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9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3353" y="36191"/>
            <a:ext cx="11938647" cy="1075433"/>
          </a:xfrm>
        </p:spPr>
        <p:txBody>
          <a:bodyPr>
            <a:normAutofit/>
          </a:bodyPr>
          <a:lstStyle/>
          <a:p>
            <a:r>
              <a:rPr lang="en-IN" dirty="0"/>
              <a:t>Acknowledgements – Staff Members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 err="1"/>
              <a:t>Prutor</a:t>
            </a:r>
            <a:r>
              <a:rPr lang="en-IN" b="1" dirty="0"/>
              <a:t> Admin: </a:t>
            </a:r>
            <a:r>
              <a:rPr lang="en-IN" dirty="0"/>
              <a:t>Mr. Nitin Kumar Singh</a:t>
            </a:r>
            <a:endParaRPr lang="en-IN" b="1" dirty="0"/>
          </a:p>
          <a:p>
            <a:r>
              <a:rPr lang="en-IN" b="1" dirty="0"/>
              <a:t>CC staff members</a:t>
            </a:r>
            <a:r>
              <a:rPr lang="en-IN" dirty="0"/>
              <a:t>: Mr </a:t>
            </a:r>
            <a:r>
              <a:rPr lang="en-IN" dirty="0" err="1"/>
              <a:t>Gopesh</a:t>
            </a:r>
            <a:r>
              <a:rPr lang="en-IN" dirty="0"/>
              <a:t> Tiwari, Mr </a:t>
            </a:r>
            <a:r>
              <a:rPr lang="en-IN" dirty="0" err="1"/>
              <a:t>Soumitri</a:t>
            </a:r>
            <a:r>
              <a:rPr lang="en-IN" dirty="0"/>
              <a:t> Mishra</a:t>
            </a:r>
          </a:p>
          <a:p>
            <a:r>
              <a:rPr lang="en-IN" b="1" dirty="0"/>
              <a:t>NCL staff members</a:t>
            </a:r>
            <a:r>
              <a:rPr lang="en-IN" dirty="0"/>
              <a:t>: Mr </a:t>
            </a:r>
            <a:r>
              <a:rPr lang="en-IN" dirty="0" err="1"/>
              <a:t>Awanish</a:t>
            </a:r>
            <a:r>
              <a:rPr lang="en-IN" dirty="0"/>
              <a:t> Kumar</a:t>
            </a:r>
          </a:p>
          <a:p>
            <a:r>
              <a:rPr lang="en-IN" b="1" dirty="0"/>
              <a:t>CSE Office staff members</a:t>
            </a:r>
            <a:r>
              <a:rPr lang="en-IN" dirty="0"/>
              <a:t>: Mr Prashant Kumar </a:t>
            </a:r>
            <a:r>
              <a:rPr lang="en-IN" dirty="0" err="1"/>
              <a:t>Sahu</a:t>
            </a:r>
            <a:r>
              <a:rPr lang="en-IN" dirty="0"/>
              <a:t>, Mr Rajesh Kumar, Mr </a:t>
            </a:r>
            <a:r>
              <a:rPr lang="en-IN" dirty="0" err="1"/>
              <a:t>Ranjan</a:t>
            </a:r>
            <a:r>
              <a:rPr lang="en-IN" dirty="0"/>
              <a:t> Kumar, Mr </a:t>
            </a:r>
            <a:r>
              <a:rPr lang="en-IN" dirty="0" err="1"/>
              <a:t>Anubhav</a:t>
            </a:r>
            <a:r>
              <a:rPr lang="en-IN" dirty="0"/>
              <a:t> Kumar Arya, Mr Amit Kumar Bharti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8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Acknowlegements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b="1" dirty="0" err="1"/>
              <a:t>Prutor</a:t>
            </a:r>
            <a:r>
              <a:rPr lang="en-IN" b="1" dirty="0"/>
              <a:t> Team</a:t>
            </a:r>
            <a:r>
              <a:rPr lang="en-IN" dirty="0"/>
              <a:t>: </a:t>
            </a: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Karkare</a:t>
            </a:r>
            <a:r>
              <a:rPr lang="en-IN" dirty="0"/>
              <a:t>, </a:t>
            </a:r>
            <a:r>
              <a:rPr lang="en-IN" dirty="0" err="1"/>
              <a:t>Umair</a:t>
            </a:r>
            <a:endParaRPr lang="en-IN" dirty="0"/>
          </a:p>
          <a:p>
            <a:r>
              <a:rPr lang="en-IN" b="1" dirty="0"/>
              <a:t>Previous instructors</a:t>
            </a:r>
            <a:r>
              <a:rPr lang="en-IN" dirty="0"/>
              <a:t>: Prof. </a:t>
            </a:r>
            <a:r>
              <a:rPr lang="en-IN" dirty="0" err="1"/>
              <a:t>Purushottam</a:t>
            </a:r>
            <a:r>
              <a:rPr lang="en-IN" dirty="0"/>
              <a:t> Kar, Prof. </a:t>
            </a:r>
            <a:r>
              <a:rPr lang="en-IN" dirty="0" err="1"/>
              <a:t>Swaprava</a:t>
            </a:r>
            <a:r>
              <a:rPr lang="en-IN" dirty="0"/>
              <a:t> Nath, Prof. </a:t>
            </a:r>
            <a:r>
              <a:rPr lang="en-IN" dirty="0" err="1"/>
              <a:t>Nisheeth</a:t>
            </a:r>
            <a:r>
              <a:rPr lang="en-IN" dirty="0"/>
              <a:t> Srivastava, </a:t>
            </a:r>
            <a:r>
              <a:rPr lang="en-IN" dirty="0" err="1"/>
              <a:t>Prof.</a:t>
            </a:r>
            <a:r>
              <a:rPr lang="en-IN" dirty="0"/>
              <a:t> Rajat Mittal (Hindi lectures), Prof. </a:t>
            </a:r>
            <a:r>
              <a:rPr lang="en-IN" dirty="0" err="1"/>
              <a:t>Sumit</a:t>
            </a:r>
            <a:r>
              <a:rPr lang="en-IN" dirty="0"/>
              <a:t> </a:t>
            </a:r>
            <a:r>
              <a:rPr lang="en-IN" dirty="0" err="1"/>
              <a:t>Ganguly</a:t>
            </a:r>
            <a:r>
              <a:rPr lang="en-IN" dirty="0"/>
              <a:t>, and other previous instructors of ESC101</a:t>
            </a:r>
          </a:p>
          <a:p>
            <a:r>
              <a:rPr lang="en-IN" dirty="0"/>
              <a:t>The current material of ESC101 has benefitted immensely thanks to the efforts of the previous instructors</a:t>
            </a:r>
          </a:p>
          <a:p>
            <a:r>
              <a:rPr lang="en-IN" b="1" dirty="0"/>
              <a:t>Piazza</a:t>
            </a:r>
            <a:r>
              <a:rPr lang="en-IN" dirty="0"/>
              <a:t>: The 24/7 (almost </a:t>
            </a:r>
            <a:r>
              <a:rPr lang="en-IN" dirty="0">
                <a:sym typeface="Wingdings" panose="05000000000000000000" pitchFamily="2" charset="2"/>
              </a:rPr>
              <a:t> ) </a:t>
            </a:r>
            <a:r>
              <a:rPr lang="en-IN" dirty="0"/>
              <a:t>QA forum </a:t>
            </a:r>
          </a:p>
          <a:p>
            <a:r>
              <a:rPr lang="en-IN" b="1" dirty="0" err="1"/>
              <a:t>Gradescope</a:t>
            </a:r>
            <a:r>
              <a:rPr lang="en-IN" dirty="0"/>
              <a:t>: Helpful for grading massive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Square Roots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Babylonian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3079-C60E-4E3F-ADC7-2E201AD0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3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86" y="59292"/>
            <a:ext cx="11600329" cy="129479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ESC101 is just a beginning…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C1BD12-B45C-4435-AD3B-AF5CD77ACB7A}"/>
              </a:ext>
            </a:extLst>
          </p:cNvPr>
          <p:cNvGrpSpPr/>
          <p:nvPr/>
        </p:nvGrpSpPr>
        <p:grpSpPr>
          <a:xfrm>
            <a:off x="5571003" y="5193022"/>
            <a:ext cx="1931098" cy="904461"/>
            <a:chOff x="3286682" y="2292350"/>
            <a:chExt cx="1858617" cy="904461"/>
          </a:xfrm>
        </p:grpSpPr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F3C0FE3E-B63A-418C-8D90-612FDDC542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CA4093-B68A-41CE-8509-7BEAE038DAD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C0ADB4-F084-48FA-BBA2-3E1598F6631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14">
            <a:extLst>
              <a:ext uri="{FF2B5EF4-FFF2-40B4-BE49-F238E27FC236}">
                <a16:creationId xmlns:a16="http://schemas.microsoft.com/office/drawing/2014/main" id="{CF3DB62D-BC05-4754-B2C8-ACD7B209CCC3}"/>
              </a:ext>
            </a:extLst>
          </p:cNvPr>
          <p:cNvSpPr/>
          <p:nvPr/>
        </p:nvSpPr>
        <p:spPr>
          <a:xfrm>
            <a:off x="7854194" y="3902822"/>
            <a:ext cx="3762344" cy="1408013"/>
          </a:xfrm>
          <a:prstGeom prst="wedgeRectCallout">
            <a:avLst>
              <a:gd name="adj1" fmla="val -73432"/>
              <a:gd name="adj2" fmla="val 505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Mr. C signing off.. Thanks!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B8D65-B1FA-4610-BDE3-9DD4AEA5A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9" y="1284707"/>
            <a:ext cx="1294790" cy="129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A992E-E849-41E0-90F7-F9FDE9B91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3" y="4018293"/>
            <a:ext cx="1470549" cy="1470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EE9AF-4FBF-4735-8E91-2823B2E97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27" y="717334"/>
            <a:ext cx="1427954" cy="1427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37069-833D-42C0-991C-6750C95612E5}"/>
              </a:ext>
            </a:extLst>
          </p:cNvPr>
          <p:cNvSpPr txBox="1"/>
          <p:nvPr/>
        </p:nvSpPr>
        <p:spPr>
          <a:xfrm>
            <a:off x="2210371" y="2170348"/>
            <a:ext cx="832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Century Gothic" panose="020B0502020202020204" pitchFamily="34" charset="0"/>
              </a:rPr>
              <a:t>Have fun computing and </a:t>
            </a:r>
          </a:p>
          <a:p>
            <a:r>
              <a:rPr lang="en-IN" sz="4800" dirty="0">
                <a:latin typeface="Century Gothic" panose="020B0502020202020204" pitchFamily="34" charset="0"/>
              </a:rPr>
              <a:t>thinking programmatically..</a:t>
            </a:r>
          </a:p>
        </p:txBody>
      </p:sp>
    </p:spTree>
    <p:extLst>
      <p:ext uri="{BB962C8B-B14F-4D97-AF65-F5344CB8AC3E}">
        <p14:creationId xmlns:p14="http://schemas.microsoft.com/office/powerpoint/2010/main" val="2891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trick of the Babylonians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176203"/>
              </a:xfrm>
            </p:spPr>
            <p:txBody>
              <a:bodyPr/>
              <a:lstStyle/>
              <a:p>
                <a:r>
                  <a:rPr lang="en-IN" dirty="0"/>
                  <a:t>Square roots: studied since antiquity – will study a method called the “Babylonian method” – known for over 3000 years!!</a:t>
                </a:r>
              </a:p>
              <a:p>
                <a:r>
                  <a:rPr lang="en-IN" dirty="0"/>
                  <a:t>We have a real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we wish to find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IN" dirty="0"/>
                  <a:t>But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 may be irrational so it may be impossible to represent it using 32 bit floating point numbers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Change our goal to find a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IN" b="0" dirty="0">
                    <a:sym typeface="Wingdings" panose="05000000000000000000" pitchFamily="2" charset="2"/>
                  </a:rPr>
                  <a:t>Quantities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often called the </a:t>
                </a:r>
                <a:r>
                  <a:rPr lang="en-US" i="1" dirty="0">
                    <a:sym typeface="Wingdings" panose="05000000000000000000" pitchFamily="2" charset="2"/>
                  </a:rPr>
                  <a:t>tolerance</a:t>
                </a:r>
                <a:r>
                  <a:rPr lang="en-US" dirty="0">
                    <a:sym typeface="Wingdings" panose="05000000000000000000" pitchFamily="2" charset="2"/>
                  </a:rPr>
                  <a:t> of the algorithm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Not unusual to have algorithms that offer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or so 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176203"/>
              </a:xfrm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5C36-335C-4D84-8E13-C6FEE04F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trick of the Babylonians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Relies on a curious property of the square root</a:t>
                </a:r>
              </a:p>
              <a:p>
                <a:r>
                  <a:rPr lang="en-IN" dirty="0"/>
                  <a:t>Suppose we have an estimate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of the true square root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overestimate</a:t>
                </a:r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 - gives us a cute result</a:t>
                </a:r>
              </a:p>
              <a:p>
                <a:pPr marL="0" indent="0" algn="ctr">
                  <a:buNone/>
                </a:pPr>
                <a:r>
                  <a:rPr lang="en-IN" i="1" dirty="0"/>
                  <a:t>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i="1" dirty="0"/>
                  <a:t> we always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i="1" dirty="0"/>
              </a:p>
              <a:p>
                <a:pPr lvl="1"/>
                <a:r>
                  <a:rPr lang="en-IN" dirty="0"/>
                  <a:t>A similar result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underestimate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The Babylonian method exploits this to set up an </a:t>
                </a:r>
                <a:r>
                  <a:rPr lang="en-IN" i="1" dirty="0"/>
                  <a:t>active region</a:t>
                </a:r>
                <a:r>
                  <a:rPr lang="en-IN" dirty="0"/>
                  <a:t> over the entire positive real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Will maintain invariant that the active region always contains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above cute result will help us keep our promise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r>
                  <a:rPr lang="en-IN" dirty="0"/>
                  <a:t>Will halve the length of this active region at every step!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81F1-AF1C-40E4-A6A4-D1EB95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153551"/>
                <a:ext cx="11474824" cy="4567924"/>
              </a:xfrm>
            </p:spPr>
            <p:txBody>
              <a:bodyPr/>
              <a:lstStyle/>
              <a:p>
                <a:r>
                  <a:rPr lang="en-IN" dirty="0"/>
                  <a:t>At every step, active region will look like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is our current estimate of the root</a:t>
                </a:r>
              </a:p>
              <a:p>
                <a:r>
                  <a:rPr lang="en-IN" dirty="0"/>
                  <a:t>Start off with an overestimate (if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else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IN" dirty="0"/>
                  <a:t>Update the estimate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Update the active region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IN" dirty="0"/>
                  <a:t>Exercise: prove that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IN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This means that length of active region always shrinks by half (actually a little more than half) 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153551"/>
                <a:ext cx="11474824" cy="4567924"/>
              </a:xfrm>
              <a:blipFill>
                <a:blip r:embed="rId2"/>
                <a:stretch>
                  <a:fillRect l="-956" t="-2133" r="-159" b="-7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62262" y="5157628"/>
                <a:ext cx="1093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62" y="5157628"/>
                <a:ext cx="109367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Babylonian Method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60429" y="1310325"/>
            <a:ext cx="10671143" cy="320511"/>
            <a:chOff x="461913" y="1310325"/>
            <a:chExt cx="10671143" cy="32051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1913" y="1470581"/>
              <a:ext cx="106711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6444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01451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6458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31465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46472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61479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776486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91493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006500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1017077" y="1627400"/>
            <a:ext cx="1029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1        2       3        4       5        6       7       8       9       10      11       12     13      14      15     16      17      18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356378" y="256997"/>
                <a:ext cx="14770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  <m:r>
                        <a:rPr kumimoji="0" lang="en-I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378" y="256997"/>
                <a:ext cx="147703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034511" y="5673379"/>
            <a:ext cx="4122978" cy="320511"/>
            <a:chOff x="3940404" y="5297864"/>
            <a:chExt cx="4122978" cy="32051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940404" y="5458120"/>
              <a:ext cx="41229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29902" y="5297864"/>
              <a:ext cx="0" cy="32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460228" y="5297864"/>
              <a:ext cx="0" cy="32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83625" y="5157628"/>
                <a:ext cx="480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25" y="5157628"/>
                <a:ext cx="48076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13951" y="5157628"/>
                <a:ext cx="480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51" y="5157628"/>
                <a:ext cx="48076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6096000" y="5680848"/>
            <a:ext cx="0" cy="320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57510" y="5157628"/>
                <a:ext cx="1093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10" y="5157628"/>
                <a:ext cx="109367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4719320" y="5680848"/>
            <a:ext cx="0" cy="320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645025" y="5728132"/>
            <a:ext cx="2894012" cy="2110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34619" y="5728132"/>
            <a:ext cx="1346083" cy="211004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9574013" y="523284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937490" y="523284"/>
            <a:ext cx="428947" cy="698067"/>
          </a:xfrm>
          <a:prstGeom prst="downArrow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63505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7997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1.88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58591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01749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3585" y="976634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3075" y="976634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3.86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19145" y="1181377"/>
            <a:ext cx="7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44110" y="1181377"/>
            <a:ext cx="7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3.997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CC59-F90A-40DA-BE8C-95EC5F04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35364 -3.33333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3919 -3.33333E-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64 -3.33333E-6 L -0.5108 -3.33333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19 -3.33333E-6 L 0.09961 -3.33333E-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8 -3.33333E-6 L -0.55872 -3.33333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61 -3.33333E-6 L 0.13216 -3.33333E-6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873 -3.33333E-6 L -0.56601 -3.33333E-6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16 -3.33333E-6 L 0.14232 -3.33333E-6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  <p:bldP spid="42" grpId="0"/>
      <p:bldP spid="43" grpId="0"/>
      <p:bldP spid="50" grpId="0"/>
      <p:bldP spid="51" grpId="0"/>
      <p:bldP spid="53" grpId="0"/>
      <p:bldP spid="56" grpId="0" animBg="1"/>
      <p:bldP spid="57" grpId="0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59" grpId="1" animBg="1"/>
      <p:bldP spid="59" grpId="2" animBg="1"/>
      <p:bldP spid="59" grpId="3" animBg="1"/>
      <p:bldP spid="59" grpId="4" animBg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Babylonian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4440025"/>
                <a:ext cx="11833412" cy="228145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At every step we are ensured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we must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well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i.e. we are done!</a:t>
                </a:r>
              </a:p>
              <a:p>
                <a:r>
                  <a:rPr lang="en-IN" dirty="0"/>
                  <a:t>As active region halves every time, we will exit loop within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iterations.</a:t>
                </a:r>
                <a:r>
                  <a:rPr lang="en-US" dirty="0"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/>
                  <a:t> this means only around 33 iterations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4440025"/>
                <a:ext cx="11833412" cy="2281450"/>
              </a:xfrm>
              <a:blipFill rotWithShape="0">
                <a:blip r:embed="rId2"/>
                <a:stretch>
                  <a:fillRect l="-92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341414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THE BABYLONIAN METHOD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positive number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𝑣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tolerance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			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Initial overestimate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Repeat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𝑣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/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	      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Update left limit of active region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 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active region is tiny, we’re done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Set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𝑙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	        //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Shrink active region by half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414140"/>
              </a:xfrm>
              <a:prstGeom prst="rect">
                <a:avLst/>
              </a:prstGeom>
              <a:blipFill rotWithShape="0">
                <a:blip r:embed="rId3"/>
                <a:stretch>
                  <a:fillRect l="-1059" t="-2297" r="-318" b="-176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/>
              <p:cNvSpPr/>
              <p:nvPr/>
            </p:nvSpPr>
            <p:spPr>
              <a:xfrm>
                <a:off x="3327870" y="2997724"/>
                <a:ext cx="5253455" cy="1442301"/>
              </a:xfrm>
              <a:prstGeom prst="wedgeRoundRectCallout">
                <a:avLst>
                  <a:gd name="adj1" fmla="val 88652"/>
                  <a:gd name="adj2" fmla="val 112897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Actually, a more careful analysis can show that the method takes only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I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kumimoji="0" lang="en-I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I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iterations – wow!</a:t>
                </a:r>
              </a:p>
            </p:txBody>
          </p:sp>
        </mc:Choice>
        <mc:Fallback xmlns="">
          <p:sp>
            <p:nvSpPr>
              <p:cNvPr id="9" name="Rounded 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70" y="2997724"/>
                <a:ext cx="5253455" cy="1442301"/>
              </a:xfrm>
              <a:prstGeom prst="wedgeRoundRectCallout">
                <a:avLst>
                  <a:gd name="adj1" fmla="val 88652"/>
                  <a:gd name="adj2" fmla="val 112897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594045" y="1482953"/>
            <a:ext cx="6721103" cy="14423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Several algorithms exist for finding square roots. If you are interested, check out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  <a:hlinkClick r:id="rId5"/>
              </a:rPr>
              <a:t>www.youtube.com/watch?v=Bwt5EZEb1Ns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F8158-7BB3-43E8-B0CC-E87FDB69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Roots of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Bisection Method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CB6D1-544D-4646-83DF-505881F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Consider a continuous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(say a polynomial) – wish to find its root i.e.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IN" dirty="0"/>
                  <a:t>Useful in finding eigenvalues of matrices (characteristic poly)</a:t>
                </a:r>
              </a:p>
              <a:p>
                <a:r>
                  <a:rPr lang="en-IN" dirty="0"/>
                  <a:t>Useful in optimization algorithms</a:t>
                </a:r>
              </a:p>
              <a:p>
                <a:r>
                  <a:rPr lang="en-IN" dirty="0"/>
                  <a:t>Suppose we are given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IN" dirty="0"/>
                  <a:t>Intermediate value theorem: there must lie a root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Can we find that root? Or a good approximation to it?</a:t>
                </a:r>
              </a:p>
              <a:p>
                <a:r>
                  <a:rPr lang="en-IN" dirty="0"/>
                  <a:t>The bisection method does this by generalizing binary search</a:t>
                </a:r>
              </a:p>
              <a:p>
                <a:r>
                  <a:rPr lang="en-IN" dirty="0"/>
                  <a:t>Maintains an active region and is careful that the region always contains at least one root</a:t>
                </a:r>
              </a:p>
              <a:p>
                <a:r>
                  <a:rPr lang="en-IN" dirty="0"/>
                  <a:t>Will halve the size of that region that each step!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ular Callout 10"/>
          <p:cNvSpPr/>
          <p:nvPr/>
        </p:nvSpPr>
        <p:spPr>
          <a:xfrm>
            <a:off x="518682" y="4628561"/>
            <a:ext cx="5253455" cy="1442301"/>
          </a:xfrm>
          <a:prstGeom prst="wedgeRoundRectCallout">
            <a:avLst>
              <a:gd name="adj1" fmla="val 75194"/>
              <a:gd name="adj2" fmla="val -94946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Wait – this only tells us that there exist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odd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number of roots in this interval – there may be more than one root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324676" y="3987538"/>
            <a:ext cx="4383416" cy="1442301"/>
          </a:xfrm>
          <a:prstGeom prst="wedgeRoundRectCallout">
            <a:avLst>
              <a:gd name="adj1" fmla="val -84667"/>
              <a:gd name="adj2" fmla="val 4623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Okay so suppose we want to find any one of those many roots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C8756-02C0-4E64-B46D-0F4F65E2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25.0218"/>
  <p:tag name="LATEXADDIN" val="\documentclass{article}&#10;\usepackage{amsmath,amssymb}&#10;\usepackage{olo}&#10;\pagestyle{empty}&#10;\begin{document}&#10;&#10;\[&#10;x: f(x) = 0&#10;\]&#10;&#10;\end{document}"/>
  <p:tag name="IGUANATEXSIZE" val="32"/>
  <p:tag name="IGUANATEXCURSOR" val="11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9003</TotalTime>
  <Words>2757</Words>
  <Application>Microsoft Office PowerPoint</Application>
  <PresentationFormat>Widescreen</PresentationFormat>
  <Paragraphs>353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Cambria Math</vt:lpstr>
      <vt:lpstr>Century Gothic</vt:lpstr>
      <vt:lpstr>Garamond</vt:lpstr>
      <vt:lpstr>Nexa Bold Regular</vt:lpstr>
      <vt:lpstr>Nexa Book</vt:lpstr>
      <vt:lpstr>Verdana</vt:lpstr>
      <vt:lpstr>Wingdings</vt:lpstr>
      <vt:lpstr>1_Office Theme</vt:lpstr>
      <vt:lpstr>Office Theme</vt:lpstr>
      <vt:lpstr>Metropolitan</vt:lpstr>
      <vt:lpstr>ESC101: Fundamentals of Computing</vt:lpstr>
      <vt:lpstr>Plan for today</vt:lpstr>
      <vt:lpstr>Finding Square Roots</vt:lpstr>
      <vt:lpstr>The trick of the Babylonians</vt:lpstr>
      <vt:lpstr>The trick of the Babylonians</vt:lpstr>
      <vt:lpstr>The Babylonian Method</vt:lpstr>
      <vt:lpstr>The Babylonian Method</vt:lpstr>
      <vt:lpstr>Finding Roots of Functions</vt:lpstr>
      <vt:lpstr>The Bisection Method</vt:lpstr>
      <vt:lpstr>The Bisection Method</vt:lpstr>
      <vt:lpstr>The Bisection Method</vt:lpstr>
      <vt:lpstr>Finding Roots of Functions</vt:lpstr>
      <vt:lpstr>The Newton-Raphson Method</vt:lpstr>
      <vt:lpstr>Wrapping up ESC101..</vt:lpstr>
      <vt:lpstr>Working in Linux Environment</vt:lpstr>
      <vt:lpstr>Moving Around Directories</vt:lpstr>
      <vt:lpstr>Directories and Files</vt:lpstr>
      <vt:lpstr>Creating and Running C programs</vt:lpstr>
      <vt:lpstr>Compilation and Execution</vt:lpstr>
      <vt:lpstr>C files and Executable Files</vt:lpstr>
      <vt:lpstr>Linux and Windows</vt:lpstr>
      <vt:lpstr>Explore More..</vt:lpstr>
      <vt:lpstr>Pursue your Interest</vt:lpstr>
      <vt:lpstr>No More Prutor after a few days</vt:lpstr>
      <vt:lpstr>Acknowledgements – Tutors</vt:lpstr>
      <vt:lpstr>Acknowledgements – TAs</vt:lpstr>
      <vt:lpstr>Acknowledgements – TAs</vt:lpstr>
      <vt:lpstr>Acknowledgements – Staff Members</vt:lpstr>
      <vt:lpstr>Acknowlegements</vt:lpstr>
      <vt:lpstr>  ESC101 is just a beginning…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426</cp:revision>
  <dcterms:created xsi:type="dcterms:W3CDTF">2017-08-01T15:26:12Z</dcterms:created>
  <dcterms:modified xsi:type="dcterms:W3CDTF">2019-11-13T07:46:50Z</dcterms:modified>
</cp:coreProperties>
</file>