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35FE-E865-D149-AD05-E2DFB1E5477A}" type="datetimeFigureOut">
              <a:rPr lang="es-ES_tradnl" smtClean="0"/>
              <a:pPr/>
              <a:t>17/4/13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6118-CA2B-9845-AE2E-9AB701753F7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0.png"/><Relationship Id="rId22" Type="http://schemas.openxmlformats.org/officeDocument/2006/relationships/image" Target="../media/image11.pdf"/><Relationship Id="rId23" Type="http://schemas.openxmlformats.org/officeDocument/2006/relationships/image" Target="../media/image22.png"/><Relationship Id="rId24" Type="http://schemas.openxmlformats.org/officeDocument/2006/relationships/image" Target="../media/image12.pdf"/><Relationship Id="rId25" Type="http://schemas.openxmlformats.org/officeDocument/2006/relationships/image" Target="../media/image24.png"/><Relationship Id="rId26" Type="http://schemas.openxmlformats.org/officeDocument/2006/relationships/image" Target="../media/image13.pdf"/><Relationship Id="rId27" Type="http://schemas.openxmlformats.org/officeDocument/2006/relationships/image" Target="../media/image16.png"/><Relationship Id="rId28" Type="http://schemas.openxmlformats.org/officeDocument/2006/relationships/image" Target="../media/image14.pdf"/><Relationship Id="rId29" Type="http://schemas.openxmlformats.org/officeDocument/2006/relationships/image" Target="../media/image18.png"/><Relationship Id="rId10" Type="http://schemas.openxmlformats.org/officeDocument/2006/relationships/image" Target="../media/image7.pdf"/><Relationship Id="rId11" Type="http://schemas.openxmlformats.org/officeDocument/2006/relationships/image" Target="../media/image211.png"/><Relationship Id="rId12" Type="http://schemas.openxmlformats.org/officeDocument/2006/relationships/image" Target="../media/image8.pdf"/><Relationship Id="rId13" Type="http://schemas.openxmlformats.org/officeDocument/2006/relationships/image" Target="../media/image12.png"/><Relationship Id="rId14" Type="http://schemas.openxmlformats.org/officeDocument/2006/relationships/image" Target="../media/image9.pdf"/><Relationship Id="rId15" Type="http://schemas.openxmlformats.org/officeDocument/2006/relationships/image" Target="../media/image14.png"/><Relationship Id="rId16" Type="http://schemas.openxmlformats.org/officeDocument/2006/relationships/image" Target="../media/image10.pd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21.png"/><Relationship Id="rId8" Type="http://schemas.openxmlformats.org/officeDocument/2006/relationships/image" Target="../media/image6.pd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smc_6_cmpct_2sgm_po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6948" t="12527" r="1158" b="17895"/>
              <a:stretch>
                <a:fillRect/>
              </a:stretch>
            </p:blipFill>
          </mc:Choice>
          <mc:Fallback>
            <p:blipFill>
              <a:blip r:embed="rId3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2157236" y="9387"/>
            <a:ext cx="2300727" cy="2254309"/>
          </a:xfrm>
          <a:prstGeom prst="rect">
            <a:avLst/>
          </a:prstGeom>
        </p:spPr>
      </p:pic>
      <p:pic>
        <p:nvPicPr>
          <p:cNvPr id="44" name="Imagen 43" descr="smc_1_cmpct_2sgm_po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6948" t="12527" r="1158" b="17895"/>
              <a:stretch>
                <a:fillRect/>
              </a:stretch>
            </p:blipFill>
          </mc:Choice>
          <mc:Fallback>
            <p:blipFill>
              <a:blip r:embed="rId5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-18811" y="22915"/>
            <a:ext cx="2300727" cy="2254309"/>
          </a:xfrm>
          <a:prstGeom prst="rect">
            <a:avLst/>
          </a:prstGeom>
        </p:spPr>
      </p:pic>
      <p:pic>
        <p:nvPicPr>
          <p:cNvPr id="43" name="Imagen 42" descr="smc_8_cmpct_2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6948" r="1158" b="1789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rcRect l="6948" r="1158" b="17895"/>
              <a:stretch>
                <a:fillRect/>
              </a:stretch>
            </p:blipFill>
          </mc:Fallback>
        </mc:AlternateContent>
        <p:spPr>
          <a:xfrm rot="5400000">
            <a:off x="6726325" y="-187957"/>
            <a:ext cx="2300725" cy="2660187"/>
          </a:xfrm>
          <a:prstGeom prst="rect">
            <a:avLst/>
          </a:prstGeom>
        </p:spPr>
      </p:pic>
      <p:pic>
        <p:nvPicPr>
          <p:cNvPr id="39" name="Imagen 38" descr="smc_1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rcRect l="6948" t="12527" r="1158" b="1789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-18826" y="1890608"/>
            <a:ext cx="2300727" cy="2254339"/>
          </a:xfrm>
          <a:prstGeom prst="rect">
            <a:avLst/>
          </a:prstGeom>
        </p:spPr>
      </p:pic>
      <p:pic>
        <p:nvPicPr>
          <p:cNvPr id="28" name="Imagen 27" descr="smc_15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rcRect l="6948" t="12527" r="1158" b="1789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4559131" y="4242636"/>
            <a:ext cx="2300725" cy="2254347"/>
          </a:xfrm>
          <a:prstGeom prst="rect">
            <a:avLst/>
          </a:prstGeom>
        </p:spPr>
      </p:pic>
      <p:pic>
        <p:nvPicPr>
          <p:cNvPr id="15" name="Imagen 14" descr="smc_7_cmpct_2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rcRect l="6948" t="12527" r="1158" b="1789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4359301" y="18543"/>
            <a:ext cx="2300726" cy="2254328"/>
          </a:xfrm>
          <a:prstGeom prst="rect">
            <a:avLst/>
          </a:prstGeom>
        </p:spPr>
      </p:pic>
      <p:pic>
        <p:nvPicPr>
          <p:cNvPr id="16" name="Imagen 15" descr="smc_7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rcRect l="6948" t="12527" r="1158" b="1789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4359306" y="1883922"/>
            <a:ext cx="2300727" cy="2254339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439825" y="25106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1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602156" y="25106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6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032323" y="25106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8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836640" y="25106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7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39301" y="4343618"/>
            <a:ext cx="89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15</a:t>
            </a:r>
            <a:endParaRPr lang="en-US" dirty="0"/>
          </a:p>
        </p:txBody>
      </p:sp>
      <p:pic>
        <p:nvPicPr>
          <p:cNvPr id="25" name="Imagen 24" descr="smc_11_cmpct_2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6"/>
              <a:srcRect l="6948" r="1158" b="2773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21"/>
              <a:srcRect l="6948" r="1158" b="27738"/>
              <a:stretch>
                <a:fillRect/>
              </a:stretch>
            </p:blipFill>
          </mc:Fallback>
        </mc:AlternateContent>
        <p:spPr>
          <a:xfrm rot="5400000">
            <a:off x="2228839" y="4199153"/>
            <a:ext cx="2300726" cy="2341312"/>
          </a:xfrm>
          <a:prstGeom prst="rect">
            <a:avLst/>
          </a:prstGeom>
        </p:spPr>
      </p:pic>
      <p:pic>
        <p:nvPicPr>
          <p:cNvPr id="26" name="Imagen 25" descr="smc_11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2"/>
              <a:srcRect l="6948" t="12527" r="1158" b="1789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23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-18861" y="4242604"/>
            <a:ext cx="2300767" cy="2254369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542486" y="4404071"/>
            <a:ext cx="89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SMC 11</a:t>
            </a:r>
            <a:endParaRPr lang="en-US" dirty="0"/>
          </a:p>
        </p:txBody>
      </p:sp>
      <p:pic>
        <p:nvPicPr>
          <p:cNvPr id="27" name="Imagen 26" descr="smc_15_cmpct_2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4"/>
              <a:srcRect l="6948" r="1158" b="2773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25"/>
              <a:srcRect l="6948" r="1158" b="27738"/>
              <a:stretch>
                <a:fillRect/>
              </a:stretch>
            </p:blipFill>
          </mc:Fallback>
        </mc:AlternateContent>
        <p:spPr>
          <a:xfrm rot="5400000">
            <a:off x="6793228" y="4199126"/>
            <a:ext cx="2300727" cy="2341285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156262" y="6428664"/>
            <a:ext cx="875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 smtClean="0">
                <a:latin typeface="Arial"/>
                <a:cs typeface="Arial"/>
              </a:rPr>
              <a:t>SMA 2011B</a:t>
            </a:r>
            <a:r>
              <a:rPr lang="es-ES_tradnl" sz="1600" b="1" dirty="0">
                <a:latin typeface="Arial"/>
                <a:cs typeface="Arial"/>
              </a:rPr>
              <a:t>-A016 </a:t>
            </a:r>
            <a:r>
              <a:rPr lang="es-ES_tradnl" sz="1600" b="1" dirty="0" err="1">
                <a:latin typeface="Arial"/>
                <a:cs typeface="Arial"/>
              </a:rPr>
              <a:t>Com</a:t>
            </a:r>
            <a:r>
              <a:rPr lang="es-ES_tradnl" sz="1600" b="1" dirty="0">
                <a:latin typeface="Arial"/>
                <a:cs typeface="Arial"/>
              </a:rPr>
              <a:t> 2012A-A001 </a:t>
            </a:r>
            <a:r>
              <a:rPr lang="es-ES_tradnl" sz="1600" b="1" dirty="0" smtClean="0">
                <a:latin typeface="Arial"/>
                <a:cs typeface="Arial"/>
              </a:rPr>
              <a:t>Ext. </a:t>
            </a:r>
            <a:r>
              <a:rPr lang="es-ES_tradnl" sz="1600" dirty="0" smtClean="0">
                <a:latin typeface="Arial"/>
                <a:cs typeface="Arial"/>
              </a:rPr>
              <a:t> </a:t>
            </a:r>
            <a:r>
              <a:rPr lang="es-ES_tradnl" sz="1600" dirty="0" err="1" smtClean="0">
                <a:latin typeface="Arial"/>
                <a:cs typeface="Arial"/>
              </a:rPr>
              <a:t>Maps</a:t>
            </a:r>
            <a:r>
              <a:rPr lang="es-ES_tradnl" sz="1600" dirty="0" smtClean="0">
                <a:latin typeface="Arial"/>
                <a:cs typeface="Arial"/>
              </a:rPr>
              <a:t> at 2 </a:t>
            </a:r>
            <a:r>
              <a:rPr lang="es-ES_tradnl" sz="1600" dirty="0" err="1" smtClean="0">
                <a:latin typeface="Arial"/>
                <a:cs typeface="Arial"/>
              </a:rPr>
              <a:t>and</a:t>
            </a:r>
            <a:r>
              <a:rPr lang="es-ES_tradnl" sz="1600" dirty="0" smtClean="0">
                <a:latin typeface="Arial"/>
                <a:cs typeface="Arial"/>
              </a:rPr>
              <a:t> 3-</a:t>
            </a:r>
            <a:r>
              <a:rPr lang="es-ES_tradnl" sz="1600" dirty="0" err="1" smtClean="0">
                <a:latin typeface="Arial"/>
                <a:cs typeface="Arial"/>
              </a:rPr>
              <a:t>σ</a:t>
            </a:r>
            <a:r>
              <a:rPr lang="es-ES_tradnl" sz="1600" dirty="0" smtClean="0">
                <a:latin typeface="Arial"/>
                <a:cs typeface="Arial"/>
              </a:rPr>
              <a:t> </a:t>
            </a:r>
            <a:r>
              <a:rPr lang="es-ES_tradnl" sz="1600" dirty="0" err="1" smtClean="0">
                <a:latin typeface="Arial"/>
                <a:cs typeface="Arial"/>
              </a:rPr>
              <a:t>pol</a:t>
            </a:r>
            <a:r>
              <a:rPr lang="es-ES_tradnl" sz="1600" dirty="0" smtClean="0">
                <a:latin typeface="Arial"/>
                <a:cs typeface="Arial"/>
              </a:rPr>
              <a:t> </a:t>
            </a:r>
            <a:r>
              <a:rPr lang="es-ES_tradnl" sz="1600" dirty="0" err="1" smtClean="0">
                <a:latin typeface="Arial"/>
                <a:cs typeface="Arial"/>
              </a:rPr>
              <a:t>cutoff</a:t>
            </a:r>
            <a:r>
              <a:rPr lang="es-ES_tradnl" sz="1600" dirty="0" smtClean="0">
                <a:latin typeface="Arial"/>
                <a:cs typeface="Arial"/>
              </a:rPr>
              <a:t> (</a:t>
            </a:r>
            <a:r>
              <a:rPr lang="es-ES_tradnl" sz="1600" dirty="0" err="1" smtClean="0">
                <a:latin typeface="Arial"/>
                <a:cs typeface="Arial"/>
              </a:rPr>
              <a:t>σ~4mJy</a:t>
            </a:r>
            <a:r>
              <a:rPr lang="es-ES_tradnl" sz="1600" dirty="0" smtClean="0">
                <a:latin typeface="Arial"/>
                <a:cs typeface="Arial"/>
              </a:rPr>
              <a:t>/B, </a:t>
            </a:r>
            <a:r>
              <a:rPr lang="es-ES_tradnl" sz="1600" dirty="0" err="1" smtClean="0">
                <a:latin typeface="Arial"/>
                <a:cs typeface="Arial"/>
              </a:rPr>
              <a:t>Beam~2</a:t>
            </a:r>
            <a:r>
              <a:rPr lang="es-ES_tradnl" sz="1600" dirty="0" smtClean="0">
                <a:latin typeface="Arial"/>
                <a:cs typeface="Arial"/>
              </a:rPr>
              <a:t>”)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62851" y="1634224"/>
            <a:ext cx="14512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</a:t>
            </a:r>
            <a:r>
              <a:rPr lang="en-US" sz="1200" dirty="0" smtClean="0">
                <a:latin typeface="Times New Roman"/>
                <a:cs typeface="Times New Roman"/>
              </a:rPr>
              <a:t>12mJy</a:t>
            </a:r>
            <a:r>
              <a:rPr lang="en-US" sz="1200" dirty="0" smtClean="0">
                <a:latin typeface="Times New Roman"/>
                <a:cs typeface="Times New Roman"/>
              </a:rPr>
              <a:t>/Beam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0.41Jy/Beam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0.78Jy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111020" y="1634224"/>
            <a:ext cx="14512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15mJy/Beam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0.08Jy/Beam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0.15Jy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440365" y="541867"/>
            <a:ext cx="13151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6mJy/Bm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0.10Jy/Bm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0.15Jy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304237" y="4343618"/>
            <a:ext cx="14512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16mJy/Beam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0.20Jy/Beam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0.22Jy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3326478" y="5195669"/>
            <a:ext cx="13151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18mJy/Bm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0.22Jy/Bm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0.42Jy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011367" y="4343618"/>
            <a:ext cx="13151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14mJy/Bm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0.24Jy/Bm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0.31Jy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40" name="Imagen 39" descr="smc_6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6"/>
              <a:srcRect l="6948" t="12527" r="1158" b="1789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7"/>
              <a:srcRect l="6948" t="12527" r="1158" b="17895"/>
              <a:stretch>
                <a:fillRect/>
              </a:stretch>
            </p:blipFill>
          </mc:Fallback>
        </mc:AlternateContent>
        <p:spPr>
          <a:xfrm rot="5400000">
            <a:off x="2157228" y="1883914"/>
            <a:ext cx="2300744" cy="2254309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2876536" y="1634224"/>
            <a:ext cx="14897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</a:t>
            </a:r>
            <a:r>
              <a:rPr lang="en-US" sz="1200" smtClean="0">
                <a:latin typeface="Times New Roman"/>
                <a:cs typeface="Times New Roman"/>
              </a:rPr>
              <a:t>=  </a:t>
            </a:r>
            <a:r>
              <a:rPr lang="en-US" sz="1200" smtClean="0">
                <a:latin typeface="Times New Roman"/>
                <a:cs typeface="Times New Roman"/>
              </a:rPr>
              <a:t>21mJy</a:t>
            </a:r>
            <a:r>
              <a:rPr lang="en-US" sz="1200" dirty="0" smtClean="0">
                <a:latin typeface="Times New Roman"/>
                <a:cs typeface="Times New Roman"/>
              </a:rPr>
              <a:t>/Beam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2.10Jy/Beam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4.38Jy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42" name="Imagen 41" descr="smc_8_cmpct_3sgm_pol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8"/>
              <a:srcRect t="4474" r="1158" b="1789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9"/>
              <a:srcRect t="4474" r="1158" b="17895"/>
              <a:stretch>
                <a:fillRect/>
              </a:stretch>
            </p:blipFill>
          </mc:Fallback>
        </mc:AlternateContent>
        <p:spPr>
          <a:xfrm rot="5400000">
            <a:off x="6582543" y="1666507"/>
            <a:ext cx="2474649" cy="2515218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7662995" y="1735822"/>
            <a:ext cx="139135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Pol</a:t>
            </a:r>
            <a:r>
              <a:rPr lang="en-US" sz="1200" dirty="0" smtClean="0">
                <a:latin typeface="Times New Roman"/>
                <a:cs typeface="Times New Roman"/>
              </a:rPr>
              <a:t>  =  6 </a:t>
            </a:r>
            <a:r>
              <a:rPr lang="en-US" sz="1200" dirty="0" err="1" smtClean="0">
                <a:latin typeface="Times New Roman"/>
                <a:cs typeface="Times New Roman"/>
              </a:rPr>
              <a:t>mJy</a:t>
            </a:r>
            <a:r>
              <a:rPr lang="en-US" sz="1200" dirty="0" smtClean="0">
                <a:latin typeface="Times New Roman"/>
                <a:cs typeface="Times New Roman"/>
              </a:rPr>
              <a:t>/Beam</a:t>
            </a:r>
          </a:p>
          <a:p>
            <a:r>
              <a:rPr lang="en-US" sz="1200" dirty="0" err="1" smtClean="0">
                <a:latin typeface="Times New Roman"/>
                <a:cs typeface="Times New Roman"/>
              </a:rPr>
              <a:t>StkI</a:t>
            </a:r>
            <a:r>
              <a:rPr lang="en-US" sz="1200" dirty="0" smtClean="0">
                <a:latin typeface="Times New Roman"/>
                <a:cs typeface="Times New Roman"/>
              </a:rPr>
              <a:t>  = 0.31y/Beam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Flux = 0.84Jy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148</Words>
  <Application>Microsoft Macintosh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Institut de Ciències de l'Espai, CSIC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Josep Miquel Girart Medina</dc:creator>
  <cp:lastModifiedBy>Josep Miquel Girart Medina</cp:lastModifiedBy>
  <cp:revision>23</cp:revision>
  <cp:lastPrinted>2013-04-17T03:19:46Z</cp:lastPrinted>
  <dcterms:created xsi:type="dcterms:W3CDTF">2013-04-18T02:39:31Z</dcterms:created>
  <dcterms:modified xsi:type="dcterms:W3CDTF">2013-04-18T02:41:37Z</dcterms:modified>
</cp:coreProperties>
</file>