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8326-EF7B-4B8E-A7DD-4F9D339FD8E0}" type="datetimeFigureOut">
              <a:rPr lang="en-CA" smtClean="0"/>
              <a:t>27/04/2015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E0E1-3309-47CB-84D7-C11D30069D3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8326-EF7B-4B8E-A7DD-4F9D339FD8E0}" type="datetimeFigureOut">
              <a:rPr lang="en-CA" smtClean="0"/>
              <a:t>27/04/2015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E0E1-3309-47CB-84D7-C11D30069D3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8326-EF7B-4B8E-A7DD-4F9D339FD8E0}" type="datetimeFigureOut">
              <a:rPr lang="en-CA" smtClean="0"/>
              <a:t>27/04/2015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E0E1-3309-47CB-84D7-C11D30069D3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8326-EF7B-4B8E-A7DD-4F9D339FD8E0}" type="datetimeFigureOut">
              <a:rPr lang="en-CA" smtClean="0"/>
              <a:t>27/04/2015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E0E1-3309-47CB-84D7-C11D30069D3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8326-EF7B-4B8E-A7DD-4F9D339FD8E0}" type="datetimeFigureOut">
              <a:rPr lang="en-CA" smtClean="0"/>
              <a:t>27/04/2015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E0E1-3309-47CB-84D7-C11D30069D3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8326-EF7B-4B8E-A7DD-4F9D339FD8E0}" type="datetimeFigureOut">
              <a:rPr lang="en-CA" smtClean="0"/>
              <a:t>27/04/2015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E0E1-3309-47CB-84D7-C11D30069D3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8326-EF7B-4B8E-A7DD-4F9D339FD8E0}" type="datetimeFigureOut">
              <a:rPr lang="en-CA" smtClean="0"/>
              <a:t>27/04/2015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E0E1-3309-47CB-84D7-C11D30069D3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8326-EF7B-4B8E-A7DD-4F9D339FD8E0}" type="datetimeFigureOut">
              <a:rPr lang="en-CA" smtClean="0"/>
              <a:t>27/04/2015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E0E1-3309-47CB-84D7-C11D30069D3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8326-EF7B-4B8E-A7DD-4F9D339FD8E0}" type="datetimeFigureOut">
              <a:rPr lang="en-CA" smtClean="0"/>
              <a:t>27/04/2015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E0E1-3309-47CB-84D7-C11D30069D3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8326-EF7B-4B8E-A7DD-4F9D339FD8E0}" type="datetimeFigureOut">
              <a:rPr lang="en-CA" smtClean="0"/>
              <a:t>27/04/2015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E0E1-3309-47CB-84D7-C11D30069D3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8326-EF7B-4B8E-A7DD-4F9D339FD8E0}" type="datetimeFigureOut">
              <a:rPr lang="en-CA" smtClean="0"/>
              <a:t>27/04/2015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E0E1-3309-47CB-84D7-C11D30069D3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8326-EF7B-4B8E-A7DD-4F9D339FD8E0}" type="datetimeFigureOut">
              <a:rPr lang="en-CA" smtClean="0"/>
              <a:t>27/04/2015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5E0E1-3309-47CB-84D7-C11D30069D3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Free Electron Lasers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PHY4311</a:t>
            </a:r>
          </a:p>
          <a:p>
            <a:r>
              <a:rPr lang="en-CA" dirty="0" smtClean="0"/>
              <a:t>Mohammed </a:t>
            </a:r>
            <a:r>
              <a:rPr lang="en-CA" dirty="0" err="1" smtClean="0"/>
              <a:t>Chamma</a:t>
            </a:r>
            <a:endParaRPr lang="en-CA" dirty="0" smtClean="0"/>
          </a:p>
          <a:p>
            <a:r>
              <a:rPr lang="en-CA" dirty="0" smtClean="0"/>
              <a:t>April 29 2015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All About Free Electron Lasers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" y="1600200"/>
            <a:ext cx="8507288" cy="4525963"/>
          </a:xfrm>
        </p:spPr>
        <p:txBody>
          <a:bodyPr/>
          <a:lstStyle/>
          <a:p>
            <a:r>
              <a:rPr lang="en-CA" dirty="0" smtClean="0"/>
              <a:t>Some Basic Properties. What characteristics do these types of lasers have?</a:t>
            </a:r>
          </a:p>
          <a:p>
            <a:r>
              <a:rPr lang="en-CA" dirty="0" smtClean="0"/>
              <a:t>Operating Principles and Theory</a:t>
            </a:r>
          </a:p>
          <a:p>
            <a:pPr lvl="1"/>
            <a:r>
              <a:rPr lang="en-CA" dirty="0" smtClean="0"/>
              <a:t>A Classical Explanation</a:t>
            </a:r>
          </a:p>
          <a:p>
            <a:r>
              <a:rPr lang="en-CA" dirty="0" smtClean="0"/>
              <a:t>SASE Free Electron Lasers</a:t>
            </a:r>
          </a:p>
          <a:p>
            <a:pPr lvl="1"/>
            <a:r>
              <a:rPr lang="en-CA" dirty="0" err="1" smtClean="0"/>
              <a:t>Xray</a:t>
            </a:r>
            <a:r>
              <a:rPr lang="en-CA" dirty="0" smtClean="0"/>
              <a:t> Free Electron Lasers</a:t>
            </a:r>
          </a:p>
          <a:p>
            <a:pPr lvl="1"/>
            <a:r>
              <a:rPr lang="en-CA" dirty="0" smtClean="0"/>
              <a:t>Seed Limit</a:t>
            </a:r>
          </a:p>
          <a:p>
            <a:r>
              <a:rPr lang="en-CA" dirty="0" smtClean="0"/>
              <a:t>Uses and Applications</a:t>
            </a:r>
          </a:p>
          <a:p>
            <a:pPr>
              <a:buNone/>
            </a:pP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Properties and Characteristics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 Medium. What instead?</a:t>
            </a:r>
          </a:p>
          <a:p>
            <a:r>
              <a:rPr lang="en-CA" dirty="0" smtClean="0"/>
              <a:t>Relativistic, free electrons.</a:t>
            </a:r>
          </a:p>
          <a:p>
            <a:r>
              <a:rPr lang="en-CA" dirty="0" smtClean="0"/>
              <a:t>The output wavelength is tunable. How do we tune the wavelength?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Operating Principles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Basic Cavity</a:t>
            </a:r>
          </a:p>
          <a:p>
            <a:pPr lvl="1"/>
            <a:r>
              <a:rPr lang="en-CA" dirty="0" smtClean="0"/>
              <a:t>Electron Beam</a:t>
            </a:r>
          </a:p>
          <a:p>
            <a:pPr lvl="1"/>
            <a:r>
              <a:rPr lang="en-CA" dirty="0" smtClean="0"/>
              <a:t>Helical Magnet (Wiggler)</a:t>
            </a:r>
          </a:p>
          <a:p>
            <a:pPr lvl="1"/>
            <a:r>
              <a:rPr lang="en-CA" dirty="0" smtClean="0"/>
              <a:t>Light Travelling parallel to the electrons.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61048"/>
            <a:ext cx="9117013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Operating Principles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Radiation arises from the interaction of three components</a:t>
            </a:r>
          </a:p>
          <a:p>
            <a:pPr lvl="1"/>
            <a:r>
              <a:rPr lang="en-CA" dirty="0" smtClean="0"/>
              <a:t>Electron Beam</a:t>
            </a:r>
          </a:p>
          <a:p>
            <a:pPr lvl="1"/>
            <a:r>
              <a:rPr lang="en-CA" dirty="0" smtClean="0"/>
              <a:t>Magnetic Field of the Wiggler</a:t>
            </a:r>
          </a:p>
          <a:p>
            <a:pPr lvl="1"/>
            <a:r>
              <a:rPr lang="en-CA" dirty="0" smtClean="0"/>
              <a:t>EM Field of the light travelling parallel to the electrons</a:t>
            </a:r>
          </a:p>
          <a:p>
            <a:r>
              <a:rPr lang="en-CA" dirty="0" smtClean="0"/>
              <a:t>The wig</a:t>
            </a:r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Operating Principles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err="1" smtClean="0"/>
              <a:t>Ponderomotive</a:t>
            </a:r>
            <a:r>
              <a:rPr lang="en-CA" dirty="0" smtClean="0"/>
              <a:t> Force:</a:t>
            </a:r>
          </a:p>
          <a:p>
            <a:pPr lvl="1"/>
            <a:r>
              <a:rPr lang="en-CA" dirty="0" smtClean="0"/>
              <a:t>This is the force an electron feels due to an oscillating field (like an EM wave)</a:t>
            </a:r>
          </a:p>
          <a:p>
            <a:pPr lvl="1"/>
            <a:r>
              <a:rPr lang="en-CA" dirty="0" smtClean="0"/>
              <a:t>The magnetic field of wiggler + radiation field = </a:t>
            </a:r>
            <a:r>
              <a:rPr lang="en-CA" b="1" dirty="0" err="1" smtClean="0"/>
              <a:t>ponderomotive</a:t>
            </a:r>
            <a:r>
              <a:rPr lang="en-CA" b="1" dirty="0" smtClean="0"/>
              <a:t> wave. </a:t>
            </a:r>
            <a:r>
              <a:rPr lang="en-CA" dirty="0" smtClean="0"/>
              <a:t>This wave is slower than </a:t>
            </a:r>
            <a:r>
              <a:rPr lang="en-CA" b="1" dirty="0" smtClean="0"/>
              <a:t>c</a:t>
            </a:r>
            <a:r>
              <a:rPr lang="en-CA" dirty="0" smtClean="0"/>
              <a:t>, so electrons can travel with it.</a:t>
            </a:r>
          </a:p>
          <a:p>
            <a:pPr lvl="1"/>
            <a:r>
              <a:rPr lang="en-CA" dirty="0" smtClean="0"/>
              <a:t>If the electrons are just slightly faster than the </a:t>
            </a:r>
            <a:r>
              <a:rPr lang="en-CA" dirty="0" err="1" smtClean="0"/>
              <a:t>ponderomotive</a:t>
            </a:r>
            <a:r>
              <a:rPr lang="en-CA" dirty="0" smtClean="0"/>
              <a:t> wave, they slow down to be in resonance. The energy they shed by slowing down amplifies the </a:t>
            </a:r>
            <a:r>
              <a:rPr lang="en-CA" dirty="0" err="1" smtClean="0"/>
              <a:t>ponderomotive</a:t>
            </a:r>
            <a:r>
              <a:rPr lang="en-CA" dirty="0" smtClean="0"/>
              <a:t> wave. (Classical Explanation)</a:t>
            </a:r>
          </a:p>
          <a:p>
            <a:pPr lvl="1"/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452767"/>
            <a:ext cx="2160240" cy="75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SASE Free Electrons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 MORE MIRRORS</a:t>
            </a:r>
          </a:p>
          <a:p>
            <a:r>
              <a:rPr lang="en-CA" dirty="0" smtClean="0"/>
              <a:t>Self-Amplified Stimulated Emission</a:t>
            </a:r>
          </a:p>
          <a:p>
            <a:r>
              <a:rPr lang="en-CA" dirty="0" smtClean="0"/>
              <a:t>Shot Noise</a:t>
            </a:r>
          </a:p>
          <a:p>
            <a:r>
              <a:rPr lang="en-CA" dirty="0" smtClean="0"/>
              <a:t>Seed Limit</a:t>
            </a:r>
          </a:p>
          <a:p>
            <a:r>
              <a:rPr lang="en-CA" dirty="0" smtClean="0"/>
              <a:t>Linear Accelerators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222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Free Electron Lasers</vt:lpstr>
      <vt:lpstr>All About Free Electron Lasers</vt:lpstr>
      <vt:lpstr>Properties and Characteristics</vt:lpstr>
      <vt:lpstr>Operating Principles</vt:lpstr>
      <vt:lpstr>Operating Principles</vt:lpstr>
      <vt:lpstr>Operating Principles</vt:lpstr>
      <vt:lpstr>SASE Free Electrons</vt:lpstr>
    </vt:vector>
  </TitlesOfParts>
  <Company>DRDC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Electron Lasers</dc:title>
  <dc:creator>IT</dc:creator>
  <cp:lastModifiedBy>IT</cp:lastModifiedBy>
  <cp:revision>23</cp:revision>
  <dcterms:created xsi:type="dcterms:W3CDTF">2015-04-28T02:31:31Z</dcterms:created>
  <dcterms:modified xsi:type="dcterms:W3CDTF">2015-04-28T06:08:04Z</dcterms:modified>
</cp:coreProperties>
</file>